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ACE2CEB-6BB6-4D86-8CD6-C2E457E61ED4}">
  <a:tblStyle styleId="{5ACE2CEB-6BB6-4D86-8CD6-C2E457E61ED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718ea90d6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18ea90d6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270a9fc56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270a9fc56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16de8b6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16de8b6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19ac33fc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19ac33fc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270a9fc5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270a9fc5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1e31f5e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1e31f5e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1e31f5ee7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1e31f5ee7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270a9fc5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270a9fc5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270a9fc56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270a9fc56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7270a9fc56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270a9fc56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0.png"/><Relationship Id="rId5" Type="http://schemas.openxmlformats.org/officeDocument/2006/relationships/image" Target="../media/image2.png"/><Relationship Id="rId6"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193825" y="3927600"/>
            <a:ext cx="8742900" cy="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 Omar M.Hussein, Sara Ferrari, Zhihong</a:t>
            </a:r>
            <a:endParaRPr/>
          </a:p>
        </p:txBody>
      </p:sp>
      <p:pic>
        <p:nvPicPr>
          <p:cNvPr id="55" name="Google Shape;55;p13"/>
          <p:cNvPicPr preferRelativeResize="0"/>
          <p:nvPr/>
        </p:nvPicPr>
        <p:blipFill>
          <a:blip r:embed="rId3">
            <a:alphaModFix/>
          </a:blip>
          <a:stretch>
            <a:fillRect/>
          </a:stretch>
        </p:blipFill>
        <p:spPr>
          <a:xfrm>
            <a:off x="1275150" y="1153250"/>
            <a:ext cx="5715000" cy="1571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3</a:t>
            </a:r>
            <a:endParaRPr/>
          </a:p>
        </p:txBody>
      </p:sp>
      <p:cxnSp>
        <p:nvCxnSpPr>
          <p:cNvPr id="131" name="Google Shape;131;p22"/>
          <p:cNvCxnSpPr/>
          <p:nvPr/>
        </p:nvCxnSpPr>
        <p:spPr>
          <a:xfrm>
            <a:off x="50500" y="2727475"/>
            <a:ext cx="420900" cy="0"/>
          </a:xfrm>
          <a:prstGeom prst="straightConnector1">
            <a:avLst/>
          </a:prstGeom>
          <a:noFill/>
          <a:ln cap="flat" cmpd="sng" w="19050">
            <a:solidFill>
              <a:schemeClr val="dk2"/>
            </a:solidFill>
            <a:prstDash val="solid"/>
            <a:round/>
            <a:headEnd len="med" w="med" type="none"/>
            <a:tailEnd len="med" w="med" type="triangle"/>
          </a:ln>
        </p:spPr>
      </p:cxnSp>
      <p:graphicFrame>
        <p:nvGraphicFramePr>
          <p:cNvPr id="132" name="Google Shape;132;p22"/>
          <p:cNvGraphicFramePr/>
          <p:nvPr/>
        </p:nvGraphicFramePr>
        <p:xfrm>
          <a:off x="572100" y="1219396"/>
          <a:ext cx="3000000" cy="3000000"/>
        </p:xfrm>
        <a:graphic>
          <a:graphicData uri="http://schemas.openxmlformats.org/drawingml/2006/table">
            <a:tbl>
              <a:tblPr>
                <a:noFill/>
                <a:tableStyleId>{5ACE2CEB-6BB6-4D86-8CD6-C2E457E61ED4}</a:tableStyleId>
              </a:tblPr>
              <a:tblGrid>
                <a:gridCol w="1982350"/>
                <a:gridCol w="2095025"/>
                <a:gridCol w="2038675"/>
                <a:gridCol w="2263950"/>
              </a:tblGrid>
              <a:tr h="3133325">
                <a:tc>
                  <a:txBody>
                    <a:bodyPr/>
                    <a:lstStyle/>
                    <a:p>
                      <a:pPr indent="0" lvl="0" marL="0" rtl="0" algn="l">
                        <a:spcBef>
                          <a:spcPts val="0"/>
                        </a:spcBef>
                        <a:spcAft>
                          <a:spcPts val="0"/>
                        </a:spcAft>
                        <a:buNone/>
                      </a:pPr>
                      <a:r>
                        <a:rPr lang="en"/>
                        <a:t>Sketch</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Sketch</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Sketch</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Sketch</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51250">
                <a:tc>
                  <a:txBody>
                    <a:bodyPr/>
                    <a:lstStyle/>
                    <a:p>
                      <a:pPr indent="0" lvl="0" marL="0" rtl="0" algn="l">
                        <a:spcBef>
                          <a:spcPts val="0"/>
                        </a:spcBef>
                        <a:spcAft>
                          <a:spcPts val="0"/>
                        </a:spcAft>
                        <a:buNone/>
                      </a:pPr>
                      <a:r>
                        <a:rPr lang="en"/>
                        <a:t>Go to your browser</a:t>
                      </a:r>
                      <a:endParaRPr/>
                    </a:p>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Open the chat</a:t>
                      </a:r>
                      <a:endParaRPr/>
                    </a:p>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Chat in browser</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Add desktop notifications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133" name="Google Shape;133;p22"/>
          <p:cNvPicPr preferRelativeResize="0"/>
          <p:nvPr/>
        </p:nvPicPr>
        <p:blipFill>
          <a:blip r:embed="rId3">
            <a:alphaModFix/>
          </a:blip>
          <a:stretch>
            <a:fillRect/>
          </a:stretch>
        </p:blipFill>
        <p:spPr>
          <a:xfrm>
            <a:off x="6802025" y="1549850"/>
            <a:ext cx="2070000" cy="2677450"/>
          </a:xfrm>
          <a:prstGeom prst="rect">
            <a:avLst/>
          </a:prstGeom>
          <a:noFill/>
          <a:ln>
            <a:noFill/>
          </a:ln>
        </p:spPr>
      </p:pic>
      <p:pic>
        <p:nvPicPr>
          <p:cNvPr id="134" name="Google Shape;134;p22"/>
          <p:cNvPicPr preferRelativeResize="0"/>
          <p:nvPr/>
        </p:nvPicPr>
        <p:blipFill>
          <a:blip r:embed="rId4">
            <a:alphaModFix/>
          </a:blip>
          <a:stretch>
            <a:fillRect/>
          </a:stretch>
        </p:blipFill>
        <p:spPr>
          <a:xfrm>
            <a:off x="4742375" y="1549850"/>
            <a:ext cx="1873100" cy="2548275"/>
          </a:xfrm>
          <a:prstGeom prst="rect">
            <a:avLst/>
          </a:prstGeom>
          <a:noFill/>
          <a:ln>
            <a:noFill/>
          </a:ln>
        </p:spPr>
      </p:pic>
      <p:pic>
        <p:nvPicPr>
          <p:cNvPr id="135" name="Google Shape;135;p22"/>
          <p:cNvPicPr preferRelativeResize="0"/>
          <p:nvPr/>
        </p:nvPicPr>
        <p:blipFill>
          <a:blip r:embed="rId5">
            <a:alphaModFix/>
          </a:blip>
          <a:stretch>
            <a:fillRect/>
          </a:stretch>
        </p:blipFill>
        <p:spPr>
          <a:xfrm>
            <a:off x="633225" y="1524275"/>
            <a:ext cx="1834576" cy="2677450"/>
          </a:xfrm>
          <a:prstGeom prst="rect">
            <a:avLst/>
          </a:prstGeom>
          <a:noFill/>
          <a:ln>
            <a:noFill/>
          </a:ln>
        </p:spPr>
      </p:pic>
      <p:pic>
        <p:nvPicPr>
          <p:cNvPr id="136" name="Google Shape;136;p22"/>
          <p:cNvPicPr preferRelativeResize="0"/>
          <p:nvPr/>
        </p:nvPicPr>
        <p:blipFill>
          <a:blip r:embed="rId6">
            <a:alphaModFix/>
          </a:blip>
          <a:stretch>
            <a:fillRect/>
          </a:stretch>
        </p:blipFill>
        <p:spPr>
          <a:xfrm>
            <a:off x="2627513" y="1578513"/>
            <a:ext cx="2018400" cy="277421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1000075"/>
            <a:ext cx="8520600" cy="3591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a:solidFill>
                  <a:schemeClr val="dk1"/>
                </a:solidFill>
              </a:rPr>
              <a:t>Challenge:</a:t>
            </a:r>
            <a:r>
              <a:rPr lang="en">
                <a:solidFill>
                  <a:schemeClr val="dk1"/>
                </a:solidFill>
              </a:rPr>
              <a:t> </a:t>
            </a:r>
            <a:r>
              <a:rPr lang="en"/>
              <a:t>Improve </a:t>
            </a:r>
            <a:r>
              <a:rPr lang="en"/>
              <a:t>the </a:t>
            </a:r>
            <a:r>
              <a:rPr lang="en"/>
              <a:t>interactivity and means of communication of the canvas system.</a:t>
            </a:r>
            <a:endParaRPr>
              <a:solidFill>
                <a:schemeClr val="dk1"/>
              </a:solidFill>
            </a:endParaRPr>
          </a:p>
          <a:p>
            <a:pPr indent="0" lvl="0" marL="0" rtl="0" algn="l">
              <a:spcBef>
                <a:spcPts val="1200"/>
              </a:spcBef>
              <a:spcAft>
                <a:spcPts val="0"/>
              </a:spcAft>
              <a:buClr>
                <a:schemeClr val="dk1"/>
              </a:buClr>
              <a:buSzPts val="1100"/>
              <a:buFont typeface="Arial"/>
              <a:buNone/>
            </a:pPr>
            <a:r>
              <a:rPr b="1" lang="en">
                <a:solidFill>
                  <a:schemeClr val="dk1"/>
                </a:solidFill>
              </a:rPr>
              <a:t>Subject:</a:t>
            </a:r>
            <a:r>
              <a:rPr lang="en">
                <a:solidFill>
                  <a:schemeClr val="dk1"/>
                </a:solidFill>
              </a:rPr>
              <a:t> </a:t>
            </a:r>
            <a:r>
              <a:rPr lang="en"/>
              <a:t>For education contact between students and professor is crucial. Moreover, also the interaction between students is an effective way to improve. </a:t>
            </a:r>
            <a:r>
              <a:rPr lang="en"/>
              <a:t>Enhance</a:t>
            </a:r>
            <a:r>
              <a:rPr lang="en"/>
              <a:t> the connection and the sharing will give us a major </a:t>
            </a:r>
            <a:r>
              <a:rPr lang="en"/>
              <a:t>attractive tool and increase the market share.</a:t>
            </a:r>
            <a:endParaRPr/>
          </a:p>
          <a:p>
            <a:pPr indent="0" lvl="0" marL="0" rtl="0" algn="l">
              <a:spcBef>
                <a:spcPts val="1200"/>
              </a:spcBef>
              <a:spcAft>
                <a:spcPts val="0"/>
              </a:spcAft>
              <a:buClr>
                <a:schemeClr val="dk1"/>
              </a:buClr>
              <a:buSzPts val="1100"/>
              <a:buFont typeface="Arial"/>
              <a:buNone/>
            </a:pPr>
            <a:r>
              <a:rPr b="1" lang="en">
                <a:solidFill>
                  <a:schemeClr val="dk1"/>
                </a:solidFill>
              </a:rPr>
              <a:t>Small HMW</a:t>
            </a:r>
            <a:r>
              <a:rPr lang="en">
                <a:solidFill>
                  <a:schemeClr val="dk1"/>
                </a:solidFill>
              </a:rPr>
              <a:t>:</a:t>
            </a:r>
            <a:r>
              <a:rPr lang="en"/>
              <a:t> facilitate communication between all the parties involved.</a:t>
            </a:r>
            <a:endParaRPr>
              <a:solidFill>
                <a:schemeClr val="dk1"/>
              </a:solidFill>
            </a:endParaRPr>
          </a:p>
          <a:p>
            <a:pPr indent="0" lvl="0" marL="0" rtl="0" algn="l">
              <a:spcBef>
                <a:spcPts val="1200"/>
              </a:spcBef>
              <a:spcAft>
                <a:spcPts val="1200"/>
              </a:spcAft>
              <a:buNone/>
            </a:pPr>
            <a:r>
              <a:rPr b="1" lang="en">
                <a:solidFill>
                  <a:schemeClr val="dk1"/>
                </a:solidFill>
              </a:rPr>
              <a:t>Solution: </a:t>
            </a:r>
            <a:r>
              <a:rPr lang="en"/>
              <a:t>Improve a Notification feature with desktop alerts &amp; Create a standalone canvas messenger phone application.</a:t>
            </a:r>
            <a:endParaRPr/>
          </a:p>
        </p:txBody>
      </p:sp>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“How Might We?”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scratch ideas before interview </a:t>
            </a:r>
            <a:endParaRPr/>
          </a:p>
        </p:txBody>
      </p:sp>
      <p:sp>
        <p:nvSpPr>
          <p:cNvPr id="67" name="Google Shape;67;p15"/>
          <p:cNvSpPr txBox="1"/>
          <p:nvPr>
            <p:ph idx="1" type="body"/>
          </p:nvPr>
        </p:nvSpPr>
        <p:spPr>
          <a:xfrm>
            <a:off x="146575" y="1017725"/>
            <a:ext cx="8520600" cy="2767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Create a Rubric generator/editor </a:t>
            </a:r>
            <a:r>
              <a:rPr lang="en"/>
              <a:t>(idea1- 30/30)</a:t>
            </a:r>
            <a:endParaRPr/>
          </a:p>
          <a:p>
            <a:pPr indent="-342900" lvl="0" marL="457200" rtl="0" algn="l">
              <a:spcBef>
                <a:spcPts val="0"/>
              </a:spcBef>
              <a:spcAft>
                <a:spcPts val="0"/>
              </a:spcAft>
              <a:buSzPts val="1800"/>
              <a:buChar char="●"/>
            </a:pPr>
            <a:r>
              <a:rPr lang="en"/>
              <a:t>Export/import All Grading Comments to/from a readable file</a:t>
            </a:r>
            <a:r>
              <a:rPr lang="en"/>
              <a:t>(idea2 - 30/30)</a:t>
            </a:r>
            <a:endParaRPr/>
          </a:p>
          <a:p>
            <a:pPr indent="-342900" lvl="0" marL="457200" rtl="0" algn="l">
              <a:spcBef>
                <a:spcPts val="0"/>
              </a:spcBef>
              <a:spcAft>
                <a:spcPts val="0"/>
              </a:spcAft>
              <a:buSzPts val="1800"/>
              <a:buChar char="●"/>
            </a:pPr>
            <a:r>
              <a:rPr lang="en"/>
              <a:t>Text-recommendation in messages.(idea3 - 30/30 )</a:t>
            </a:r>
            <a:endParaRPr/>
          </a:p>
          <a:p>
            <a:pPr indent="-342900" lvl="0" marL="457200" rtl="0" algn="l">
              <a:spcBef>
                <a:spcPts val="0"/>
              </a:spcBef>
              <a:spcAft>
                <a:spcPts val="0"/>
              </a:spcAft>
              <a:buSzPts val="1800"/>
              <a:buChar char="●"/>
            </a:pPr>
            <a:r>
              <a:rPr lang="en"/>
              <a:t>Historical question forums about assignments and certain topics Updated Yearly(idea4 - 28/30) </a:t>
            </a:r>
            <a:endParaRPr/>
          </a:p>
          <a:p>
            <a:pPr indent="-342900" lvl="0" marL="457200" rtl="0" algn="l">
              <a:spcBef>
                <a:spcPts val="0"/>
              </a:spcBef>
              <a:spcAft>
                <a:spcPts val="0"/>
              </a:spcAft>
              <a:buSzPts val="1800"/>
              <a:buChar char="●"/>
            </a:pPr>
            <a:r>
              <a:rPr lang="en"/>
              <a:t>improve notifications(idea5 - 28/30)</a:t>
            </a:r>
            <a:endParaRPr/>
          </a:p>
          <a:p>
            <a:pPr indent="-342900" lvl="0" marL="457200" rtl="0" algn="l">
              <a:spcBef>
                <a:spcPts val="0"/>
              </a:spcBef>
              <a:spcAft>
                <a:spcPts val="0"/>
              </a:spcAft>
              <a:buSzPts val="1800"/>
              <a:buChar char="●"/>
            </a:pPr>
            <a:r>
              <a:rPr lang="en"/>
              <a:t>students can make groups</a:t>
            </a:r>
            <a:r>
              <a:rPr lang="en"/>
              <a:t>(idea6 - 27.5/30)</a:t>
            </a:r>
            <a:endParaRPr/>
          </a:p>
          <a:p>
            <a:pPr indent="-342900" lvl="0" marL="457200" rtl="0" algn="l">
              <a:spcBef>
                <a:spcPts val="0"/>
              </a:spcBef>
              <a:spcAft>
                <a:spcPts val="0"/>
              </a:spcAft>
              <a:buSzPts val="1800"/>
              <a:buChar char="●"/>
            </a:pPr>
            <a:r>
              <a:rPr lang="en"/>
              <a:t>connect the files with dropbox</a:t>
            </a:r>
            <a:r>
              <a:rPr lang="en"/>
              <a:t>(idea7 - 27/30)</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stuck on the wall after the interviews</a:t>
            </a:r>
            <a:endParaRPr/>
          </a:p>
        </p:txBody>
      </p:sp>
      <p:sp>
        <p:nvSpPr>
          <p:cNvPr id="73" name="Google Shape;73;p16"/>
          <p:cNvSpPr txBox="1"/>
          <p:nvPr>
            <p:ph type="title"/>
          </p:nvPr>
        </p:nvSpPr>
        <p:spPr>
          <a:xfrm>
            <a:off x="311700" y="1152474"/>
            <a:ext cx="3382200" cy="4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You've Got Mail</a:t>
            </a:r>
            <a:endParaRPr/>
          </a:p>
        </p:txBody>
      </p:sp>
      <p:sp>
        <p:nvSpPr>
          <p:cNvPr id="74" name="Google Shape;74;p16"/>
          <p:cNvSpPr txBox="1"/>
          <p:nvPr>
            <p:ph idx="1" type="body"/>
          </p:nvPr>
        </p:nvSpPr>
        <p:spPr>
          <a:xfrm>
            <a:off x="311700" y="1749259"/>
            <a:ext cx="3382200" cy="2212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We have to improve </a:t>
            </a:r>
            <a:r>
              <a:rPr i="1" lang="en" sz="1400"/>
              <a:t>notifications</a:t>
            </a:r>
            <a:r>
              <a:rPr lang="en" sz="1400"/>
              <a:t> for Canvas. Using the report on email is not the most efficient way to interact on time. We need to create notifications like any other app when something that you like change or is added</a:t>
            </a:r>
            <a:r>
              <a:rPr lang="en"/>
              <a:t>.</a:t>
            </a:r>
            <a:endParaRPr/>
          </a:p>
          <a:p>
            <a:pPr indent="0" lvl="0" marL="0" rtl="0" algn="just">
              <a:spcBef>
                <a:spcPts val="1600"/>
              </a:spcBef>
              <a:spcAft>
                <a:spcPts val="1600"/>
              </a:spcAft>
              <a:buNone/>
            </a:pPr>
            <a:r>
              <a:rPr lang="en" sz="1400"/>
              <a:t>KPI: The number of people who enabled the feature.</a:t>
            </a:r>
            <a:endParaRPr/>
          </a:p>
        </p:txBody>
      </p:sp>
      <p:sp>
        <p:nvSpPr>
          <p:cNvPr id="75" name="Google Shape;75;p16"/>
          <p:cNvSpPr txBox="1"/>
          <p:nvPr>
            <p:ph idx="1" type="body"/>
          </p:nvPr>
        </p:nvSpPr>
        <p:spPr>
          <a:xfrm>
            <a:off x="311700" y="4075791"/>
            <a:ext cx="3382200" cy="891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Use Java to improve the app and create notification and settings.</a:t>
            </a:r>
            <a:endParaRPr/>
          </a:p>
        </p:txBody>
      </p:sp>
      <p:sp>
        <p:nvSpPr>
          <p:cNvPr id="76" name="Google Shape;76;p16"/>
          <p:cNvSpPr txBox="1"/>
          <p:nvPr>
            <p:ph type="title"/>
          </p:nvPr>
        </p:nvSpPr>
        <p:spPr>
          <a:xfrm>
            <a:off x="4984175" y="1017725"/>
            <a:ext cx="3382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to group}</a:t>
            </a:r>
            <a:endParaRPr/>
          </a:p>
        </p:txBody>
      </p:sp>
      <p:sp>
        <p:nvSpPr>
          <p:cNvPr id="77" name="Google Shape;77;p16"/>
          <p:cNvSpPr txBox="1"/>
          <p:nvPr>
            <p:ph idx="1" type="body"/>
          </p:nvPr>
        </p:nvSpPr>
        <p:spPr>
          <a:xfrm>
            <a:off x="4984175" y="1725175"/>
            <a:ext cx="3382200" cy="2397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400"/>
              <a:t>We have to improve  group function of Canvas.Waiting for teacher to assign is not very efficient to work on the group. We need to create groups freely like any other app(such as Whatsapp) when you want to work or discuss with some people together.</a:t>
            </a:r>
            <a:endParaRPr sz="1400"/>
          </a:p>
          <a:p>
            <a:pPr indent="0" lvl="0" marL="0" rtl="0" algn="just">
              <a:spcBef>
                <a:spcPts val="1600"/>
              </a:spcBef>
              <a:spcAft>
                <a:spcPts val="1600"/>
              </a:spcAft>
              <a:buClr>
                <a:schemeClr val="dk1"/>
              </a:buClr>
              <a:buSzPts val="1100"/>
              <a:buFont typeface="Arial"/>
              <a:buNone/>
            </a:pPr>
            <a:r>
              <a:rPr lang="en" sz="1400"/>
              <a:t>KPI: The number of groups created.</a:t>
            </a:r>
            <a:endParaRPr sz="1400"/>
          </a:p>
        </p:txBody>
      </p:sp>
      <p:sp>
        <p:nvSpPr>
          <p:cNvPr id="78" name="Google Shape;78;p16"/>
          <p:cNvSpPr txBox="1"/>
          <p:nvPr>
            <p:ph idx="1" type="body"/>
          </p:nvPr>
        </p:nvSpPr>
        <p:spPr>
          <a:xfrm>
            <a:off x="4984175" y="4257825"/>
            <a:ext cx="33822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This extension of messages function can rely on either java or JSON</a:t>
            </a: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3382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You've Got Mail</a:t>
            </a:r>
            <a:endParaRPr/>
          </a:p>
        </p:txBody>
      </p:sp>
      <p:sp>
        <p:nvSpPr>
          <p:cNvPr id="84" name="Google Shape;84;p17"/>
          <p:cNvSpPr txBox="1"/>
          <p:nvPr>
            <p:ph idx="1" type="body"/>
          </p:nvPr>
        </p:nvSpPr>
        <p:spPr>
          <a:xfrm>
            <a:off x="311700" y="1152475"/>
            <a:ext cx="3382200" cy="2623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We have to improve </a:t>
            </a:r>
            <a:r>
              <a:rPr i="1" lang="en" sz="1400"/>
              <a:t>notifications</a:t>
            </a:r>
            <a:r>
              <a:rPr lang="en" sz="1400"/>
              <a:t> for Canvas. Using the report on email is not the most efficient way to interact on time. We need to create notifications like any other app when something that you like change or is added</a:t>
            </a:r>
            <a:r>
              <a:rPr lang="en"/>
              <a:t>.</a:t>
            </a:r>
            <a:endParaRPr/>
          </a:p>
          <a:p>
            <a:pPr indent="0" lvl="0" marL="0" rtl="0" algn="just">
              <a:spcBef>
                <a:spcPts val="1600"/>
              </a:spcBef>
              <a:spcAft>
                <a:spcPts val="1600"/>
              </a:spcAft>
              <a:buNone/>
            </a:pPr>
            <a:r>
              <a:rPr lang="en" sz="1400"/>
              <a:t>KPI: The number of people </a:t>
            </a:r>
            <a:r>
              <a:rPr lang="en" sz="1400"/>
              <a:t>who</a:t>
            </a:r>
            <a:r>
              <a:rPr lang="en" sz="1400"/>
              <a:t> enabled the feature.</a:t>
            </a:r>
            <a:endParaRPr/>
          </a:p>
        </p:txBody>
      </p:sp>
      <p:sp>
        <p:nvSpPr>
          <p:cNvPr id="85" name="Google Shape;85;p17"/>
          <p:cNvSpPr txBox="1"/>
          <p:nvPr>
            <p:ph idx="1" type="body"/>
          </p:nvPr>
        </p:nvSpPr>
        <p:spPr>
          <a:xfrm>
            <a:off x="311700" y="3910425"/>
            <a:ext cx="3382200" cy="105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Use Java to improve the app and create notification and settings.</a:t>
            </a:r>
            <a:endParaRPr/>
          </a:p>
        </p:txBody>
      </p:sp>
      <p:pic>
        <p:nvPicPr>
          <p:cNvPr id="86" name="Google Shape;86;p17"/>
          <p:cNvPicPr preferRelativeResize="0"/>
          <p:nvPr/>
        </p:nvPicPr>
        <p:blipFill>
          <a:blip r:embed="rId3">
            <a:alphaModFix/>
          </a:blip>
          <a:stretch>
            <a:fillRect/>
          </a:stretch>
        </p:blipFill>
        <p:spPr>
          <a:xfrm>
            <a:off x="3846300" y="611850"/>
            <a:ext cx="5145300" cy="4355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3382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Time to group}</a:t>
            </a:r>
            <a:endParaRPr/>
          </a:p>
        </p:txBody>
      </p:sp>
      <p:sp>
        <p:nvSpPr>
          <p:cNvPr id="92" name="Google Shape;92;p18"/>
          <p:cNvSpPr txBox="1"/>
          <p:nvPr>
            <p:ph idx="1" type="body"/>
          </p:nvPr>
        </p:nvSpPr>
        <p:spPr>
          <a:xfrm>
            <a:off x="311700" y="1152475"/>
            <a:ext cx="3382200" cy="2397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400"/>
              <a:t>We have to improve  group function of Canvas.Waiting for teacher to assign is not very efficient to work on the group. We need to create groups freely like any other app(such as Whatsapp) when you want to work or discuss with some people together.</a:t>
            </a:r>
            <a:endParaRPr sz="1400"/>
          </a:p>
          <a:p>
            <a:pPr indent="0" lvl="0" marL="0" rtl="0" algn="just">
              <a:spcBef>
                <a:spcPts val="1600"/>
              </a:spcBef>
              <a:spcAft>
                <a:spcPts val="1600"/>
              </a:spcAft>
              <a:buClr>
                <a:schemeClr val="dk1"/>
              </a:buClr>
              <a:buSzPts val="1100"/>
              <a:buFont typeface="Arial"/>
              <a:buNone/>
            </a:pPr>
            <a:r>
              <a:rPr lang="en" sz="1400"/>
              <a:t>KPI: The number of groups created.</a:t>
            </a:r>
            <a:endParaRPr sz="1400"/>
          </a:p>
        </p:txBody>
      </p:sp>
      <p:sp>
        <p:nvSpPr>
          <p:cNvPr id="93" name="Google Shape;93;p18"/>
          <p:cNvSpPr txBox="1"/>
          <p:nvPr>
            <p:ph idx="1" type="body"/>
          </p:nvPr>
        </p:nvSpPr>
        <p:spPr>
          <a:xfrm>
            <a:off x="311700" y="3685125"/>
            <a:ext cx="33822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This extension of messages function can rely on either java or JSON</a:t>
            </a:r>
            <a:r>
              <a:rPr lang="en"/>
              <a:t>  </a:t>
            </a:r>
            <a:endParaRPr/>
          </a:p>
        </p:txBody>
      </p:sp>
      <p:pic>
        <p:nvPicPr>
          <p:cNvPr id="94" name="Google Shape;94;p18"/>
          <p:cNvPicPr preferRelativeResize="0"/>
          <p:nvPr/>
        </p:nvPicPr>
        <p:blipFill>
          <a:blip r:embed="rId3">
            <a:alphaModFix/>
          </a:blip>
          <a:stretch>
            <a:fillRect/>
          </a:stretch>
        </p:blipFill>
        <p:spPr>
          <a:xfrm>
            <a:off x="3846300" y="581700"/>
            <a:ext cx="5425451" cy="4409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94800" y="79775"/>
            <a:ext cx="8520600" cy="53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Canvas-</a:t>
            </a:r>
            <a:r>
              <a:rPr lang="en"/>
              <a:t>ME</a:t>
            </a:r>
            <a:endParaRPr sz="2000"/>
          </a:p>
          <a:p>
            <a:pPr indent="0" lvl="0" marL="0" rtl="0" algn="l">
              <a:spcBef>
                <a:spcPts val="0"/>
              </a:spcBef>
              <a:spcAft>
                <a:spcPts val="0"/>
              </a:spcAft>
              <a:buNone/>
            </a:pPr>
            <a:r>
              <a:t/>
            </a:r>
            <a:endParaRPr/>
          </a:p>
        </p:txBody>
      </p:sp>
      <p:sp>
        <p:nvSpPr>
          <p:cNvPr id="100" name="Google Shape;100;p19"/>
          <p:cNvSpPr txBox="1"/>
          <p:nvPr>
            <p:ph idx="1" type="body"/>
          </p:nvPr>
        </p:nvSpPr>
        <p:spPr>
          <a:xfrm>
            <a:off x="311700" y="598525"/>
            <a:ext cx="4488900" cy="2346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There is a need for a </a:t>
            </a:r>
            <a:r>
              <a:rPr lang="en" sz="1400"/>
              <a:t>separate</a:t>
            </a:r>
            <a:r>
              <a:rPr lang="en" sz="1400"/>
              <a:t> fully functional phone canvas phone application, that would allow students and professor to communicate </a:t>
            </a:r>
            <a:r>
              <a:rPr lang="en" sz="1400"/>
              <a:t>a lot</a:t>
            </a:r>
            <a:r>
              <a:rPr lang="en" sz="1400"/>
              <a:t> better without making the original Canvas application slow down with all the added complexity.</a:t>
            </a:r>
            <a:endParaRPr sz="1400"/>
          </a:p>
          <a:p>
            <a:pPr indent="0" lvl="0" marL="0" rtl="0" algn="just">
              <a:spcBef>
                <a:spcPts val="1600"/>
              </a:spcBef>
              <a:spcAft>
                <a:spcPts val="0"/>
              </a:spcAft>
              <a:buNone/>
            </a:pPr>
            <a:r>
              <a:rPr lang="en" sz="1400"/>
              <a:t>Inspired from the You got mail idea, we decided that the messenger app would have shared notification feature. We want to create a desktop app to always be update.</a:t>
            </a:r>
            <a:endParaRPr sz="1400"/>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1600"/>
              </a:spcAft>
              <a:buClr>
                <a:schemeClr val="dk1"/>
              </a:buClr>
              <a:buSzPts val="1100"/>
              <a:buFont typeface="Arial"/>
              <a:buNone/>
            </a:pPr>
            <a:r>
              <a:t/>
            </a:r>
            <a:endParaRPr/>
          </a:p>
        </p:txBody>
      </p:sp>
      <p:sp>
        <p:nvSpPr>
          <p:cNvPr id="101" name="Google Shape;101;p19"/>
          <p:cNvSpPr txBox="1"/>
          <p:nvPr>
            <p:ph idx="1" type="body"/>
          </p:nvPr>
        </p:nvSpPr>
        <p:spPr>
          <a:xfrm>
            <a:off x="322225" y="3033425"/>
            <a:ext cx="4554600" cy="12702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400"/>
              <a:t>KPI: The number of people who enabled the feature. </a:t>
            </a:r>
            <a:endParaRPr sz="1400"/>
          </a:p>
          <a:p>
            <a:pPr indent="0" lvl="0" marL="0" rtl="0" algn="just">
              <a:lnSpc>
                <a:spcPct val="100000"/>
              </a:lnSpc>
              <a:spcBef>
                <a:spcPts val="1600"/>
              </a:spcBef>
              <a:spcAft>
                <a:spcPts val="1600"/>
              </a:spcAft>
              <a:buClr>
                <a:schemeClr val="dk1"/>
              </a:buClr>
              <a:buSzPts val="1100"/>
              <a:buFont typeface="Arial"/>
              <a:buNone/>
            </a:pPr>
            <a:r>
              <a:rPr lang="en" sz="1400"/>
              <a:t>Use Java/Swift to improve the app and create notification and settings. This extension of messages function can rely on either java or JSON</a:t>
            </a:r>
            <a:r>
              <a:rPr lang="en"/>
              <a:t>  </a:t>
            </a:r>
            <a:endParaRPr sz="1400"/>
          </a:p>
        </p:txBody>
      </p:sp>
      <p:sp>
        <p:nvSpPr>
          <p:cNvPr id="102" name="Google Shape;102;p19"/>
          <p:cNvSpPr txBox="1"/>
          <p:nvPr>
            <p:ph idx="1" type="body"/>
          </p:nvPr>
        </p:nvSpPr>
        <p:spPr>
          <a:xfrm>
            <a:off x="311700" y="4312375"/>
            <a:ext cx="8303700" cy="77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We decided to join the two previous ideas because they will </a:t>
            </a:r>
            <a:r>
              <a:rPr lang="en">
                <a:solidFill>
                  <a:srgbClr val="000000"/>
                </a:solidFill>
              </a:rPr>
              <a:t>synergize</a:t>
            </a:r>
            <a:r>
              <a:rPr lang="en">
                <a:solidFill>
                  <a:srgbClr val="000000"/>
                </a:solidFill>
              </a:rPr>
              <a:t> well together and solve most of the problems.</a:t>
            </a:r>
            <a:endParaRPr>
              <a:solidFill>
                <a:srgbClr val="000000"/>
              </a:solidFill>
            </a:endParaRPr>
          </a:p>
        </p:txBody>
      </p:sp>
      <p:pic>
        <p:nvPicPr>
          <p:cNvPr id="103" name="Google Shape;103;p19"/>
          <p:cNvPicPr preferRelativeResize="0"/>
          <p:nvPr/>
        </p:nvPicPr>
        <p:blipFill>
          <a:blip r:embed="rId3">
            <a:alphaModFix/>
          </a:blip>
          <a:stretch>
            <a:fillRect/>
          </a:stretch>
        </p:blipFill>
        <p:spPr>
          <a:xfrm>
            <a:off x="246031" y="79775"/>
            <a:ext cx="534269" cy="531600"/>
          </a:xfrm>
          <a:prstGeom prst="rect">
            <a:avLst/>
          </a:prstGeom>
          <a:noFill/>
          <a:ln>
            <a:noFill/>
          </a:ln>
        </p:spPr>
      </p:pic>
      <p:pic>
        <p:nvPicPr>
          <p:cNvPr id="104" name="Google Shape;104;p19"/>
          <p:cNvPicPr preferRelativeResize="0"/>
          <p:nvPr/>
        </p:nvPicPr>
        <p:blipFill>
          <a:blip r:embed="rId4">
            <a:alphaModFix/>
          </a:blip>
          <a:stretch>
            <a:fillRect/>
          </a:stretch>
        </p:blipFill>
        <p:spPr>
          <a:xfrm>
            <a:off x="4759914" y="763775"/>
            <a:ext cx="4231687" cy="3397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graphicFrame>
        <p:nvGraphicFramePr>
          <p:cNvPr id="109" name="Google Shape;109;p20"/>
          <p:cNvGraphicFramePr/>
          <p:nvPr/>
        </p:nvGraphicFramePr>
        <p:xfrm>
          <a:off x="572100" y="1076521"/>
          <a:ext cx="3000000" cy="3000000"/>
        </p:xfrm>
        <a:graphic>
          <a:graphicData uri="http://schemas.openxmlformats.org/drawingml/2006/table">
            <a:tbl>
              <a:tblPr>
                <a:noFill/>
                <a:tableStyleId>{5ACE2CEB-6BB6-4D86-8CD6-C2E457E61ED4}</a:tableStyleId>
              </a:tblPr>
              <a:tblGrid>
                <a:gridCol w="2707950"/>
                <a:gridCol w="2707950"/>
                <a:gridCol w="2707950"/>
              </a:tblGrid>
              <a:tr h="3299850">
                <a:tc>
                  <a:txBody>
                    <a:bodyPr/>
                    <a:lstStyle/>
                    <a:p>
                      <a:pPr indent="0" lvl="0" marL="0" rtl="0" algn="l">
                        <a:spcBef>
                          <a:spcPts val="0"/>
                        </a:spcBef>
                        <a:spcAft>
                          <a:spcPts val="0"/>
                        </a:spcAft>
                        <a:buNone/>
                      </a:pPr>
                      <a:r>
                        <a:rPr lang="en"/>
                        <a:t>Sketch</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Sketch</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Sketch</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73175">
                <a:tc>
                  <a:txBody>
                    <a:bodyPr/>
                    <a:lstStyle/>
                    <a:p>
                      <a:pPr indent="0" lvl="0" marL="0" rtl="0" algn="l">
                        <a:spcBef>
                          <a:spcPts val="0"/>
                        </a:spcBef>
                        <a:spcAft>
                          <a:spcPts val="0"/>
                        </a:spcAft>
                        <a:buClr>
                          <a:schemeClr val="dk1"/>
                        </a:buClr>
                        <a:buSzPts val="1100"/>
                        <a:buFont typeface="Arial"/>
                        <a:buNone/>
                      </a:pPr>
                      <a:r>
                        <a:rPr lang="en">
                          <a:solidFill>
                            <a:schemeClr val="dk1"/>
                          </a:solidFill>
                        </a:rPr>
                        <a:t>Open Canvas app</a:t>
                      </a:r>
                      <a:endParaRPr/>
                    </a:p>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Click Canvas-Me</a:t>
                      </a:r>
                      <a:endParaRPr/>
                    </a:p>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Being redirected</a:t>
                      </a:r>
                      <a:endParaRPr/>
                    </a:p>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Storyboard Part 1</a:t>
            </a:r>
            <a:endParaRPr/>
          </a:p>
        </p:txBody>
      </p:sp>
      <p:cxnSp>
        <p:nvCxnSpPr>
          <p:cNvPr id="111" name="Google Shape;111;p20"/>
          <p:cNvCxnSpPr/>
          <p:nvPr/>
        </p:nvCxnSpPr>
        <p:spPr>
          <a:xfrm>
            <a:off x="8695975" y="2727475"/>
            <a:ext cx="420900" cy="0"/>
          </a:xfrm>
          <a:prstGeom prst="straightConnector1">
            <a:avLst/>
          </a:prstGeom>
          <a:noFill/>
          <a:ln cap="flat" cmpd="sng" w="19050">
            <a:solidFill>
              <a:schemeClr val="dk2"/>
            </a:solidFill>
            <a:prstDash val="solid"/>
            <a:round/>
            <a:headEnd len="med" w="med" type="none"/>
            <a:tailEnd len="med" w="med" type="triangle"/>
          </a:ln>
        </p:spPr>
      </p:cxnSp>
      <p:pic>
        <p:nvPicPr>
          <p:cNvPr id="112" name="Google Shape;112;p20"/>
          <p:cNvPicPr preferRelativeResize="0"/>
          <p:nvPr/>
        </p:nvPicPr>
        <p:blipFill>
          <a:blip r:embed="rId3">
            <a:alphaModFix/>
          </a:blip>
          <a:stretch>
            <a:fillRect/>
          </a:stretch>
        </p:blipFill>
        <p:spPr>
          <a:xfrm>
            <a:off x="724450" y="1371050"/>
            <a:ext cx="2368150" cy="2748050"/>
          </a:xfrm>
          <a:prstGeom prst="rect">
            <a:avLst/>
          </a:prstGeom>
          <a:noFill/>
          <a:ln>
            <a:noFill/>
          </a:ln>
        </p:spPr>
      </p:pic>
      <p:pic>
        <p:nvPicPr>
          <p:cNvPr id="113" name="Google Shape;113;p20"/>
          <p:cNvPicPr preferRelativeResize="0"/>
          <p:nvPr/>
        </p:nvPicPr>
        <p:blipFill>
          <a:blip r:embed="rId4">
            <a:alphaModFix/>
          </a:blip>
          <a:stretch>
            <a:fillRect/>
          </a:stretch>
        </p:blipFill>
        <p:spPr>
          <a:xfrm>
            <a:off x="3938600" y="1524000"/>
            <a:ext cx="1554525" cy="2522650"/>
          </a:xfrm>
          <a:prstGeom prst="rect">
            <a:avLst/>
          </a:prstGeom>
          <a:noFill/>
          <a:ln>
            <a:noFill/>
          </a:ln>
        </p:spPr>
      </p:pic>
      <p:pic>
        <p:nvPicPr>
          <p:cNvPr id="114" name="Google Shape;114;p20"/>
          <p:cNvPicPr preferRelativeResize="0"/>
          <p:nvPr/>
        </p:nvPicPr>
        <p:blipFill>
          <a:blip r:embed="rId5">
            <a:alphaModFix/>
          </a:blip>
          <a:stretch>
            <a:fillRect/>
          </a:stretch>
        </p:blipFill>
        <p:spPr>
          <a:xfrm>
            <a:off x="6032250" y="1467750"/>
            <a:ext cx="2663700" cy="2522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graphicFrame>
        <p:nvGraphicFramePr>
          <p:cNvPr id="119" name="Google Shape;119;p21"/>
          <p:cNvGraphicFramePr/>
          <p:nvPr/>
        </p:nvGraphicFramePr>
        <p:xfrm>
          <a:off x="531200" y="1017721"/>
          <a:ext cx="3000000" cy="3000000"/>
        </p:xfrm>
        <a:graphic>
          <a:graphicData uri="http://schemas.openxmlformats.org/drawingml/2006/table">
            <a:tbl>
              <a:tblPr>
                <a:noFill/>
                <a:tableStyleId>{5ACE2CEB-6BB6-4D86-8CD6-C2E457E61ED4}</a:tableStyleId>
              </a:tblPr>
              <a:tblGrid>
                <a:gridCol w="2721600"/>
                <a:gridCol w="2721600"/>
                <a:gridCol w="2721600"/>
              </a:tblGrid>
              <a:tr h="2993225">
                <a:tc>
                  <a:txBody>
                    <a:bodyPr/>
                    <a:lstStyle/>
                    <a:p>
                      <a:pPr indent="0" lvl="0" marL="0" rtl="0" algn="l">
                        <a:spcBef>
                          <a:spcPts val="0"/>
                        </a:spcBef>
                        <a:spcAft>
                          <a:spcPts val="0"/>
                        </a:spcAft>
                        <a:buNone/>
                      </a:pPr>
                      <a:r>
                        <a:rPr lang="en"/>
                        <a:t>Sketch</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Sketch</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Sketch</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12300">
                <a:tc>
                  <a:txBody>
                    <a:bodyPr/>
                    <a:lstStyle/>
                    <a:p>
                      <a:pPr indent="0" lvl="0" marL="0" rtl="0" algn="l">
                        <a:spcBef>
                          <a:spcPts val="0"/>
                        </a:spcBef>
                        <a:spcAft>
                          <a:spcPts val="0"/>
                        </a:spcAft>
                        <a:buClr>
                          <a:schemeClr val="dk1"/>
                        </a:buClr>
                        <a:buSzPts val="1100"/>
                        <a:buFont typeface="Arial"/>
                        <a:buNone/>
                      </a:pPr>
                      <a:r>
                        <a:rPr lang="en">
                          <a:solidFill>
                            <a:schemeClr val="dk1"/>
                          </a:solidFill>
                        </a:rPr>
                        <a:t>Chat or call</a:t>
                      </a:r>
                      <a:endParaRPr>
                        <a:solidFill>
                          <a:schemeClr val="dk1"/>
                        </a:solidFill>
                      </a:endParaRPr>
                    </a:p>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Change the notifications settings</a:t>
                      </a:r>
                      <a:endParaRPr/>
                    </a:p>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Check presence of new messages in Canvas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20" name="Google Shape;12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2</a:t>
            </a:r>
            <a:endParaRPr/>
          </a:p>
        </p:txBody>
      </p:sp>
      <p:cxnSp>
        <p:nvCxnSpPr>
          <p:cNvPr id="121" name="Google Shape;121;p21"/>
          <p:cNvCxnSpPr/>
          <p:nvPr/>
        </p:nvCxnSpPr>
        <p:spPr>
          <a:xfrm>
            <a:off x="8695975" y="2727475"/>
            <a:ext cx="420900" cy="0"/>
          </a:xfrm>
          <a:prstGeom prst="straightConnector1">
            <a:avLst/>
          </a:prstGeom>
          <a:noFill/>
          <a:ln cap="flat" cmpd="sng" w="19050">
            <a:solidFill>
              <a:schemeClr val="dk2"/>
            </a:solidFill>
            <a:prstDash val="solid"/>
            <a:round/>
            <a:headEnd len="med" w="med" type="none"/>
            <a:tailEnd len="med" w="med" type="triangle"/>
          </a:ln>
        </p:spPr>
      </p:cxnSp>
      <p:cxnSp>
        <p:nvCxnSpPr>
          <p:cNvPr id="122" name="Google Shape;122;p21"/>
          <p:cNvCxnSpPr/>
          <p:nvPr/>
        </p:nvCxnSpPr>
        <p:spPr>
          <a:xfrm>
            <a:off x="110300" y="2676950"/>
            <a:ext cx="420900" cy="0"/>
          </a:xfrm>
          <a:prstGeom prst="straightConnector1">
            <a:avLst/>
          </a:prstGeom>
          <a:noFill/>
          <a:ln cap="flat" cmpd="sng" w="19050">
            <a:solidFill>
              <a:schemeClr val="dk2"/>
            </a:solidFill>
            <a:prstDash val="solid"/>
            <a:round/>
            <a:headEnd len="med" w="med" type="none"/>
            <a:tailEnd len="med" w="med" type="triangle"/>
          </a:ln>
        </p:spPr>
      </p:cxnSp>
      <p:pic>
        <p:nvPicPr>
          <p:cNvPr id="123" name="Google Shape;123;p21"/>
          <p:cNvPicPr preferRelativeResize="0"/>
          <p:nvPr/>
        </p:nvPicPr>
        <p:blipFill>
          <a:blip r:embed="rId3">
            <a:alphaModFix/>
          </a:blip>
          <a:stretch>
            <a:fillRect/>
          </a:stretch>
        </p:blipFill>
        <p:spPr>
          <a:xfrm>
            <a:off x="1265700" y="1084475"/>
            <a:ext cx="1651050" cy="2703850"/>
          </a:xfrm>
          <a:prstGeom prst="rect">
            <a:avLst/>
          </a:prstGeom>
          <a:noFill/>
          <a:ln>
            <a:noFill/>
          </a:ln>
        </p:spPr>
      </p:pic>
      <p:pic>
        <p:nvPicPr>
          <p:cNvPr id="124" name="Google Shape;124;p21"/>
          <p:cNvPicPr preferRelativeResize="0"/>
          <p:nvPr/>
        </p:nvPicPr>
        <p:blipFill>
          <a:blip r:embed="rId4">
            <a:alphaModFix/>
          </a:blip>
          <a:stretch>
            <a:fillRect/>
          </a:stretch>
        </p:blipFill>
        <p:spPr>
          <a:xfrm>
            <a:off x="3937175" y="1226475"/>
            <a:ext cx="1811200" cy="2561850"/>
          </a:xfrm>
          <a:prstGeom prst="rect">
            <a:avLst/>
          </a:prstGeom>
          <a:noFill/>
          <a:ln>
            <a:noFill/>
          </a:ln>
        </p:spPr>
      </p:pic>
      <p:pic>
        <p:nvPicPr>
          <p:cNvPr id="125" name="Google Shape;125;p21"/>
          <p:cNvPicPr preferRelativeResize="0"/>
          <p:nvPr/>
        </p:nvPicPr>
        <p:blipFill>
          <a:blip r:embed="rId5">
            <a:alphaModFix/>
          </a:blip>
          <a:stretch>
            <a:fillRect/>
          </a:stretch>
        </p:blipFill>
        <p:spPr>
          <a:xfrm>
            <a:off x="6625325" y="1118500"/>
            <a:ext cx="1787750" cy="2703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