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18ea90d6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18ea90d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19ac33fc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19ac33fc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18ea90d6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18ea90d6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6de8b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6de8b6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6de8b6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6de8b6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1886986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1886986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8ea90d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8ea90d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18ea90d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18ea90d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8ea90d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8ea90d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19ac33fc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19ac33fc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19ac33fc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19ac33fc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thinkeducation.com/what-is-totara-guide/" TargetMode="External"/><Relationship Id="rId4" Type="http://schemas.openxmlformats.org/officeDocument/2006/relationships/hyperlink" Target="https://www.marketsandmarkets.com/Market-Reports/learning-management-systems-market-1266.html?gclid=EAIaIQobChMItKT-oful3QIVjcqyCh1PcwdkEAAYASAAEgIfGvD_BwE" TargetMode="External"/><Relationship Id="rId10" Type="http://schemas.openxmlformats.org/officeDocument/2006/relationships/hyperlink" Target="https://elearningindustry.com/top-10-e-learning-statistics-for-2014-you-need-to-know" TargetMode="External"/><Relationship Id="rId9" Type="http://schemas.openxmlformats.org/officeDocument/2006/relationships/hyperlink" Target="https://docs.moodle.org/38/en/Usage" TargetMode="External"/><Relationship Id="rId5" Type="http://schemas.openxmlformats.org/officeDocument/2006/relationships/hyperlink" Target="https://lmsthemes.com/best-choices-for-free-and-open-source-lms/" TargetMode="External"/><Relationship Id="rId6" Type="http://schemas.openxmlformats.org/officeDocument/2006/relationships/hyperlink" Target="https://elearningindustry.com/the-20-best-learning-management-systems" TargetMode="External"/><Relationship Id="rId7" Type="http://schemas.openxmlformats.org/officeDocument/2006/relationships/hyperlink" Target="https://en.online-learning.bg/chamilo" TargetMode="External"/><Relationship Id="rId8" Type="http://schemas.openxmlformats.org/officeDocument/2006/relationships/hyperlink" Target="https://www.researchandmarkets.com/research/3g2dlp/18_4_billion?w=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learningindustry.com/directory/elearning-software/moodle" TargetMode="External"/><Relationship Id="rId4" Type="http://schemas.openxmlformats.org/officeDocument/2006/relationships/hyperlink" Target="https://elearningindustry.com/directory/elearning-software/chamilo" TargetMode="External"/><Relationship Id="rId5" Type="http://schemas.openxmlformats.org/officeDocument/2006/relationships/hyperlink" Target="https://elearningindustry.com/directory/elearning-software/open-ed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learningindustry.com/directory/elearning-software/totara-learn" TargetMode="External"/><Relationship Id="rId4" Type="http://schemas.openxmlformats.org/officeDocument/2006/relationships/hyperlink" Target="https://elearningindustry.com/directory/elearning-software/canvas" TargetMode="External"/><Relationship Id="rId5" Type="http://schemas.openxmlformats.org/officeDocument/2006/relationships/hyperlink" Target="https://elearningindustry.com/directory/elearning-software/forma-l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learningindustry.com/directory/elearning-software/effectus-lms" TargetMode="External"/><Relationship Id="rId4" Type="http://schemas.openxmlformats.org/officeDocument/2006/relationships/hyperlink" Target="https://elearningindustry.com/directory/elearning-software/ilias" TargetMode="External"/><Relationship Id="rId5" Type="http://schemas.openxmlformats.org/officeDocument/2006/relationships/hyperlink" Target="https://elearningindustry.com/directory/elearning-software/openola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learningindustry.com/directory/elearning-software/opigno" TargetMode="External"/><Relationship Id="rId4" Type="http://schemas.openxmlformats.org/officeDocument/2006/relationships/hyperlink" Target="https://elearningindustry.com/directory/elearning-software/dotlr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193825" y="3927600"/>
            <a:ext cx="8742900" cy="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 Omar M.Hussein, Sara Ferrari, Zhihong</a:t>
            </a:r>
            <a:endParaRPr/>
          </a:p>
        </p:txBody>
      </p:sp>
      <p:pic>
        <p:nvPicPr>
          <p:cNvPr id="55" name="Google Shape;55;p13"/>
          <p:cNvPicPr preferRelativeResize="0"/>
          <p:nvPr/>
        </p:nvPicPr>
        <p:blipFill>
          <a:blip r:embed="rId3">
            <a:alphaModFix/>
          </a:blip>
          <a:stretch>
            <a:fillRect/>
          </a:stretch>
        </p:blipFill>
        <p:spPr>
          <a:xfrm>
            <a:off x="1275150" y="1153250"/>
            <a:ext cx="5715000"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Narrow HMW</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●HMW make it easier for instructor to contact the students</a:t>
            </a:r>
            <a:endParaRPr/>
          </a:p>
          <a:p>
            <a:pPr indent="0" lvl="0" marL="0" rtl="0" algn="l">
              <a:lnSpc>
                <a:spcPct val="115000"/>
              </a:lnSpc>
              <a:spcBef>
                <a:spcPts val="0"/>
              </a:spcBef>
              <a:spcAft>
                <a:spcPts val="0"/>
              </a:spcAft>
              <a:buClr>
                <a:schemeClr val="dk1"/>
              </a:buClr>
              <a:buSzPts val="1100"/>
              <a:buFont typeface="Arial"/>
              <a:buNone/>
            </a:pPr>
            <a:r>
              <a:rPr lang="en"/>
              <a:t>●HMW minimize the learning curve for instructor to know the most useful functions.</a:t>
            </a:r>
            <a:endParaRPr/>
          </a:p>
          <a:p>
            <a:pPr indent="0" lvl="0" marL="0" rtl="0" algn="l">
              <a:lnSpc>
                <a:spcPct val="115000"/>
              </a:lnSpc>
              <a:spcBef>
                <a:spcPts val="0"/>
              </a:spcBef>
              <a:spcAft>
                <a:spcPts val="0"/>
              </a:spcAft>
              <a:buClr>
                <a:schemeClr val="dk1"/>
              </a:buClr>
              <a:buSzPts val="1100"/>
              <a:buFont typeface="Arial"/>
              <a:buNone/>
            </a:pPr>
            <a:r>
              <a:rPr lang="en"/>
              <a:t>●HMW make an easier way to upload file.</a:t>
            </a:r>
            <a:endParaRPr/>
          </a:p>
          <a:p>
            <a:pPr indent="0" lvl="0" marL="0" rtl="0" algn="l">
              <a:lnSpc>
                <a:spcPct val="115000"/>
              </a:lnSpc>
              <a:spcBef>
                <a:spcPts val="0"/>
              </a:spcBef>
              <a:spcAft>
                <a:spcPts val="0"/>
              </a:spcAft>
              <a:buNone/>
            </a:pPr>
            <a:r>
              <a:rPr lang="en"/>
              <a:t>●HMW improve notification for feedback</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●Reason:  These are closely related to the flow of the problem</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215250" y="9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6" name="Google Shape;116;p23"/>
          <p:cNvSpPr txBox="1"/>
          <p:nvPr>
            <p:ph idx="1" type="body"/>
          </p:nvPr>
        </p:nvSpPr>
        <p:spPr>
          <a:xfrm>
            <a:off x="311700" y="610800"/>
            <a:ext cx="8520600" cy="44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100" u="sng">
                <a:solidFill>
                  <a:schemeClr val="hlink"/>
                </a:solidFill>
                <a:hlinkClick r:id="rId3"/>
              </a:rPr>
              <a:t>https://ethinkeducation.com/what-is-totara-guide/</a:t>
            </a:r>
            <a:endParaRPr/>
          </a:p>
          <a:p>
            <a:pPr indent="0" lvl="0" marL="0" rtl="0" algn="l">
              <a:spcBef>
                <a:spcPts val="1600"/>
              </a:spcBef>
              <a:spcAft>
                <a:spcPts val="0"/>
              </a:spcAft>
              <a:buNone/>
            </a:pPr>
            <a:r>
              <a:rPr lang="en"/>
              <a:t>2-</a:t>
            </a:r>
            <a:r>
              <a:rPr lang="en" sz="1100" u="sng">
                <a:solidFill>
                  <a:schemeClr val="hlink"/>
                </a:solidFill>
                <a:hlinkClick r:id="rId4"/>
              </a:rPr>
              <a:t>https://www.marketsandmarkets.com/Market-Reports/learning-management-systems-market-1266.html?gclid=EAIaIQobChMItKT-oful3QIVjcqyCh1PcwdkEAAYASAAEgIfGvD_BwE</a:t>
            </a:r>
            <a:endParaRPr/>
          </a:p>
          <a:p>
            <a:pPr indent="0" lvl="0" marL="0" rtl="0" algn="l">
              <a:spcBef>
                <a:spcPts val="1600"/>
              </a:spcBef>
              <a:spcAft>
                <a:spcPts val="0"/>
              </a:spcAft>
              <a:buNone/>
            </a:pPr>
            <a:r>
              <a:rPr lang="en"/>
              <a:t>3- </a:t>
            </a:r>
            <a:r>
              <a:rPr lang="en" sz="1100" u="sng">
                <a:solidFill>
                  <a:schemeClr val="hlink"/>
                </a:solidFill>
                <a:hlinkClick r:id="rId5"/>
              </a:rPr>
              <a:t>https://lmsthemes.com/best-choices-for-free-and-open-source-lms/</a:t>
            </a:r>
            <a:endParaRPr/>
          </a:p>
          <a:p>
            <a:pPr indent="0" lvl="0" marL="0" rtl="0" algn="l">
              <a:spcBef>
                <a:spcPts val="1600"/>
              </a:spcBef>
              <a:spcAft>
                <a:spcPts val="0"/>
              </a:spcAft>
              <a:buNone/>
            </a:pPr>
            <a:r>
              <a:rPr lang="en"/>
              <a:t>4-</a:t>
            </a:r>
            <a:r>
              <a:rPr lang="en" sz="1100" u="sng">
                <a:solidFill>
                  <a:schemeClr val="hlink"/>
                </a:solidFill>
                <a:hlinkClick r:id="rId6"/>
              </a:rPr>
              <a:t>https://elearningindustry.com/the-20-best-learning-management-systems</a:t>
            </a:r>
            <a:endParaRPr/>
          </a:p>
          <a:p>
            <a:pPr indent="0" lvl="0" marL="0" rtl="0" algn="l">
              <a:spcBef>
                <a:spcPts val="1600"/>
              </a:spcBef>
              <a:spcAft>
                <a:spcPts val="0"/>
              </a:spcAft>
              <a:buNone/>
            </a:pPr>
            <a:r>
              <a:rPr lang="en"/>
              <a:t>5-</a:t>
            </a:r>
            <a:r>
              <a:rPr lang="en" sz="1100" u="sng">
                <a:solidFill>
                  <a:schemeClr val="hlink"/>
                </a:solidFill>
                <a:hlinkClick r:id="rId7"/>
              </a:rPr>
              <a:t>https://en.online-learning.bg/chamilo</a:t>
            </a:r>
            <a:endParaRPr/>
          </a:p>
          <a:p>
            <a:pPr indent="0" lvl="0" marL="0" rtl="0" algn="l">
              <a:spcBef>
                <a:spcPts val="1600"/>
              </a:spcBef>
              <a:spcAft>
                <a:spcPts val="0"/>
              </a:spcAft>
              <a:buNone/>
            </a:pPr>
            <a:r>
              <a:rPr lang="en"/>
              <a:t>6-</a:t>
            </a:r>
            <a:r>
              <a:rPr lang="en" sz="1100" u="sng">
                <a:solidFill>
                  <a:schemeClr val="accent5"/>
                </a:solidFill>
                <a:hlinkClick r:id="rId8"/>
              </a:rPr>
              <a:t>https://www.researchandmarkets.com/research/3g2dlp/18_4_billion?w=5</a:t>
            </a:r>
            <a:endParaRPr/>
          </a:p>
          <a:p>
            <a:pPr indent="0" lvl="0" marL="0" rtl="0" algn="l">
              <a:spcBef>
                <a:spcPts val="1600"/>
              </a:spcBef>
              <a:spcAft>
                <a:spcPts val="0"/>
              </a:spcAft>
              <a:buNone/>
            </a:pPr>
            <a:r>
              <a:rPr lang="en"/>
              <a:t>7-</a:t>
            </a:r>
            <a:r>
              <a:rPr lang="en" sz="1100" u="sng">
                <a:solidFill>
                  <a:schemeClr val="hlink"/>
                </a:solidFill>
                <a:hlinkClick r:id="rId9"/>
              </a:rPr>
              <a:t>https://docs.moodle.org/38/en/Usage</a:t>
            </a:r>
            <a:endParaRPr/>
          </a:p>
          <a:p>
            <a:pPr indent="0" lvl="0" marL="0" rtl="0" algn="l">
              <a:spcBef>
                <a:spcPts val="1600"/>
              </a:spcBef>
              <a:spcAft>
                <a:spcPts val="0"/>
              </a:spcAft>
              <a:buNone/>
            </a:pPr>
            <a:r>
              <a:rPr lang="en"/>
              <a:t>8-</a:t>
            </a:r>
            <a:r>
              <a:rPr lang="en" sz="1100" u="sng">
                <a:solidFill>
                  <a:schemeClr val="accent5"/>
                </a:solidFill>
                <a:hlinkClick r:id="rId10"/>
              </a:rPr>
              <a:t>https://elearningindustry.com/top-10-e-learning-statistics-for-2014-you-need-to-know</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“How Might We?”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rPr>
              <a:t>Challenge:</a:t>
            </a:r>
            <a:r>
              <a:rPr lang="en">
                <a:solidFill>
                  <a:schemeClr val="dk1"/>
                </a:solidFill>
              </a:rPr>
              <a:t> Improve interactive file system on Canvas</a:t>
            </a:r>
            <a:endParaRPr>
              <a:solidFill>
                <a:schemeClr val="dk1"/>
              </a:solidFill>
            </a:endParaRPr>
          </a:p>
          <a:p>
            <a:pPr indent="0" lvl="0" marL="0" rtl="0" algn="l">
              <a:spcBef>
                <a:spcPts val="1200"/>
              </a:spcBef>
              <a:spcAft>
                <a:spcPts val="1200"/>
              </a:spcAft>
              <a:buClr>
                <a:schemeClr val="dk1"/>
              </a:buClr>
              <a:buSzPts val="1100"/>
              <a:buFont typeface="Arial"/>
              <a:buNone/>
            </a:pPr>
            <a:r>
              <a:rPr b="1" lang="en">
                <a:solidFill>
                  <a:schemeClr val="dk1"/>
                </a:solidFill>
              </a:rPr>
              <a:t>Subject:</a:t>
            </a:r>
            <a:r>
              <a:rPr lang="en">
                <a:solidFill>
                  <a:schemeClr val="dk1"/>
                </a:solidFill>
              </a:rPr>
              <a:t> Some students felt Canvas is hard to track the group work and the file system is old and not user-friendly. We need to avoid the professors to move to other platforms. The universities then won’t subscribe the renewal.</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 the Persona</a:t>
            </a:r>
            <a:endParaRPr/>
          </a:p>
        </p:txBody>
      </p:sp>
      <p:sp>
        <p:nvSpPr>
          <p:cNvPr id="67" name="Google Shape;67;p15"/>
          <p:cNvSpPr txBox="1"/>
          <p:nvPr>
            <p:ph idx="1" type="body"/>
          </p:nvPr>
        </p:nvSpPr>
        <p:spPr>
          <a:xfrm>
            <a:off x="440075" y="2895625"/>
            <a:ext cx="2030700" cy="148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t>Name</a:t>
            </a:r>
            <a:r>
              <a:rPr lang="en" sz="1200"/>
              <a:t>: Amarildo</a:t>
            </a:r>
            <a:endParaRPr sz="1200"/>
          </a:p>
          <a:p>
            <a:pPr indent="0" lvl="0" marL="0" rtl="0" algn="l">
              <a:lnSpc>
                <a:spcPct val="100000"/>
              </a:lnSpc>
              <a:spcBef>
                <a:spcPts val="0"/>
              </a:spcBef>
              <a:spcAft>
                <a:spcPts val="0"/>
              </a:spcAft>
              <a:buNone/>
            </a:pPr>
            <a:r>
              <a:rPr b="1" lang="en" sz="1200"/>
              <a:t>Gender</a:t>
            </a:r>
            <a:r>
              <a:rPr lang="en" sz="1200"/>
              <a:t>: Male</a:t>
            </a:r>
            <a:endParaRPr sz="1200"/>
          </a:p>
          <a:p>
            <a:pPr indent="0" lvl="0" marL="0" rtl="0" algn="l">
              <a:lnSpc>
                <a:spcPct val="100000"/>
              </a:lnSpc>
              <a:spcBef>
                <a:spcPts val="0"/>
              </a:spcBef>
              <a:spcAft>
                <a:spcPts val="0"/>
              </a:spcAft>
              <a:buNone/>
            </a:pPr>
            <a:r>
              <a:rPr b="1" lang="en" sz="1200"/>
              <a:t>Age</a:t>
            </a:r>
            <a:r>
              <a:rPr lang="en" sz="1200"/>
              <a:t>:30</a:t>
            </a:r>
            <a:endParaRPr sz="1200"/>
          </a:p>
          <a:p>
            <a:pPr indent="0" lvl="0" marL="0" rtl="0" algn="l">
              <a:lnSpc>
                <a:spcPct val="100000"/>
              </a:lnSpc>
              <a:spcBef>
                <a:spcPts val="0"/>
              </a:spcBef>
              <a:spcAft>
                <a:spcPts val="0"/>
              </a:spcAft>
              <a:buNone/>
            </a:pPr>
            <a:r>
              <a:rPr b="1" lang="en" sz="1200"/>
              <a:t>Education</a:t>
            </a:r>
            <a:r>
              <a:rPr lang="en" sz="1200"/>
              <a:t>: MBA</a:t>
            </a:r>
            <a:endParaRPr sz="1200"/>
          </a:p>
          <a:p>
            <a:pPr indent="0" lvl="0" marL="0" rtl="0" algn="l">
              <a:lnSpc>
                <a:spcPct val="100000"/>
              </a:lnSpc>
              <a:spcBef>
                <a:spcPts val="0"/>
              </a:spcBef>
              <a:spcAft>
                <a:spcPts val="0"/>
              </a:spcAft>
              <a:buNone/>
            </a:pPr>
            <a:r>
              <a:rPr b="1" lang="en" sz="1200"/>
              <a:t>Occupation</a:t>
            </a:r>
            <a:r>
              <a:rPr lang="en" sz="1200"/>
              <a:t>: Professor</a:t>
            </a:r>
            <a:endParaRPr sz="1200"/>
          </a:p>
          <a:p>
            <a:pPr indent="0" lvl="0" marL="0" rtl="0" algn="l">
              <a:lnSpc>
                <a:spcPct val="100000"/>
              </a:lnSpc>
              <a:spcBef>
                <a:spcPts val="0"/>
              </a:spcBef>
              <a:spcAft>
                <a:spcPts val="0"/>
              </a:spcAft>
              <a:buNone/>
            </a:pPr>
            <a:r>
              <a:rPr b="1" lang="en" sz="1200"/>
              <a:t>Location</a:t>
            </a:r>
            <a:r>
              <a:rPr lang="en" sz="1200"/>
              <a:t>: NY,NY</a:t>
            </a:r>
            <a:endParaRPr sz="1200"/>
          </a:p>
        </p:txBody>
      </p:sp>
      <p:pic>
        <p:nvPicPr>
          <p:cNvPr id="68" name="Google Shape;68;p15"/>
          <p:cNvPicPr preferRelativeResize="0"/>
          <p:nvPr/>
        </p:nvPicPr>
        <p:blipFill>
          <a:blip r:embed="rId3">
            <a:alphaModFix/>
          </a:blip>
          <a:stretch>
            <a:fillRect/>
          </a:stretch>
        </p:blipFill>
        <p:spPr>
          <a:xfrm>
            <a:off x="440079" y="1024000"/>
            <a:ext cx="1501125" cy="1486375"/>
          </a:xfrm>
          <a:prstGeom prst="rect">
            <a:avLst/>
          </a:prstGeom>
          <a:noFill/>
          <a:ln>
            <a:noFill/>
          </a:ln>
        </p:spPr>
      </p:pic>
      <p:sp>
        <p:nvSpPr>
          <p:cNvPr id="69" name="Google Shape;69;p15"/>
          <p:cNvSpPr txBox="1"/>
          <p:nvPr>
            <p:ph idx="1" type="body"/>
          </p:nvPr>
        </p:nvSpPr>
        <p:spPr>
          <a:xfrm>
            <a:off x="2529125" y="1024000"/>
            <a:ext cx="6150300" cy="18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Motivations</a:t>
            </a:r>
            <a:r>
              <a:rPr lang="en" sz="1400"/>
              <a:t>: Amarildo is a young new professor. The University where he’s working gave him the option to use Canvas to communicate with the students.</a:t>
            </a:r>
            <a:endParaRPr sz="1400"/>
          </a:p>
          <a:p>
            <a:pPr indent="0" lvl="0" marL="0" rtl="0" algn="l">
              <a:spcBef>
                <a:spcPts val="1600"/>
              </a:spcBef>
              <a:spcAft>
                <a:spcPts val="1600"/>
              </a:spcAft>
              <a:buNone/>
            </a:pPr>
            <a:r>
              <a:rPr lang="en" sz="1400"/>
              <a:t>He has to share with the students files and announcement. He can choose the suggested way or do his own using another program. </a:t>
            </a:r>
            <a:endParaRPr sz="1400"/>
          </a:p>
        </p:txBody>
      </p:sp>
      <p:sp>
        <p:nvSpPr>
          <p:cNvPr id="70" name="Google Shape;70;p15"/>
          <p:cNvSpPr txBox="1"/>
          <p:nvPr>
            <p:ph idx="1" type="body"/>
          </p:nvPr>
        </p:nvSpPr>
        <p:spPr>
          <a:xfrm>
            <a:off x="5470375" y="292025"/>
            <a:ext cx="3084300" cy="63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Enthusiastic</a:t>
            </a:r>
            <a:r>
              <a:rPr lang="en"/>
              <a:t> Amarildo</a:t>
            </a:r>
            <a:endParaRPr/>
          </a:p>
        </p:txBody>
      </p:sp>
      <p:sp>
        <p:nvSpPr>
          <p:cNvPr id="71" name="Google Shape;71;p15"/>
          <p:cNvSpPr txBox="1"/>
          <p:nvPr>
            <p:ph idx="1" type="body"/>
          </p:nvPr>
        </p:nvSpPr>
        <p:spPr>
          <a:xfrm>
            <a:off x="2556775" y="2819425"/>
            <a:ext cx="6150300" cy="208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Criteria for choosing Canvas</a:t>
            </a:r>
            <a:r>
              <a:rPr lang="en" sz="1400"/>
              <a:t>:</a:t>
            </a:r>
            <a:endParaRPr sz="1400"/>
          </a:p>
          <a:p>
            <a:pPr indent="-317500" lvl="0" marL="457200" rtl="0" algn="l">
              <a:lnSpc>
                <a:spcPct val="100000"/>
              </a:lnSpc>
              <a:spcBef>
                <a:spcPts val="0"/>
              </a:spcBef>
              <a:spcAft>
                <a:spcPts val="0"/>
              </a:spcAft>
              <a:buSzPts val="1400"/>
              <a:buChar char="●"/>
            </a:pPr>
            <a:r>
              <a:rPr lang="en" sz="1400"/>
              <a:t>The students already have access / know it</a:t>
            </a:r>
            <a:endParaRPr sz="1400"/>
          </a:p>
          <a:p>
            <a:pPr indent="-317500" lvl="0" marL="457200" rtl="0" algn="l">
              <a:lnSpc>
                <a:spcPct val="100000"/>
              </a:lnSpc>
              <a:spcBef>
                <a:spcPts val="0"/>
              </a:spcBef>
              <a:spcAft>
                <a:spcPts val="0"/>
              </a:spcAft>
              <a:buSzPts val="1400"/>
              <a:buChar char="●"/>
            </a:pPr>
            <a:r>
              <a:rPr lang="en" sz="1400"/>
              <a:t>It’s free for them, very structured, confirmed in the top 5 of applications for students.				</a:t>
            </a:r>
            <a:endParaRPr sz="1400"/>
          </a:p>
          <a:p>
            <a:pPr indent="0" lvl="0" marL="0" rtl="0" algn="l">
              <a:lnSpc>
                <a:spcPct val="100000"/>
              </a:lnSpc>
              <a:spcBef>
                <a:spcPts val="0"/>
              </a:spcBef>
              <a:spcAft>
                <a:spcPts val="0"/>
              </a:spcAft>
              <a:buNone/>
            </a:pPr>
            <a:r>
              <a:rPr b="1" lang="en" sz="1400"/>
              <a:t>Frustrations with Canvas</a:t>
            </a:r>
            <a:r>
              <a:rPr lang="en" sz="1400"/>
              <a:t>:</a:t>
            </a:r>
            <a:endParaRPr sz="1400"/>
          </a:p>
          <a:p>
            <a:pPr indent="-317500" lvl="0" marL="457200" rtl="0" algn="l">
              <a:lnSpc>
                <a:spcPct val="100000"/>
              </a:lnSpc>
              <a:spcBef>
                <a:spcPts val="0"/>
              </a:spcBef>
              <a:spcAft>
                <a:spcPts val="0"/>
              </a:spcAft>
              <a:buSzPts val="1400"/>
              <a:buChar char="●"/>
            </a:pPr>
            <a:r>
              <a:rPr lang="en" sz="1400"/>
              <a:t>Terrible system for direct contact with students. Doesn’t have a chat and it’s not connected to any chat</a:t>
            </a:r>
            <a:endParaRPr sz="1400"/>
          </a:p>
          <a:p>
            <a:pPr indent="-317500" lvl="0" marL="457200" rtl="0" algn="l">
              <a:lnSpc>
                <a:spcPct val="100000"/>
              </a:lnSpc>
              <a:spcBef>
                <a:spcPts val="0"/>
              </a:spcBef>
              <a:spcAft>
                <a:spcPts val="0"/>
              </a:spcAft>
              <a:buSzPts val="1400"/>
              <a:buChar char="●"/>
            </a:pPr>
            <a:r>
              <a:rPr lang="en" sz="1400"/>
              <a:t>Notifications delayed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691925"/>
            <a:ext cx="8686800" cy="4451700"/>
          </a:xfrm>
          <a:prstGeom prst="rect">
            <a:avLst/>
          </a:prstGeom>
        </p:spPr>
        <p:txBody>
          <a:bodyPr anchorCtr="0" anchor="t" bIns="91425" lIns="91425" spcFirstLastPara="1" rIns="91425" wrap="square" tIns="91425">
            <a:noAutofit/>
          </a:bodyPr>
          <a:lstStyle/>
          <a:p>
            <a:pPr indent="0" lvl="0" marL="0" rtl="0" algn="l">
              <a:lnSpc>
                <a:spcPct val="120000"/>
              </a:lnSpc>
              <a:spcBef>
                <a:spcPts val="14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1. </a:t>
            </a:r>
            <a:r>
              <a:rPr b="1" lang="en" sz="1400">
                <a:solidFill>
                  <a:srgbClr val="0392D9"/>
                </a:solidFill>
                <a:highlight>
                  <a:srgbClr val="FFFFFF"/>
                </a:highlight>
                <a:uFill>
                  <a:noFill/>
                </a:uFill>
                <a:latin typeface="Montserrat"/>
                <a:ea typeface="Montserrat"/>
                <a:cs typeface="Montserrat"/>
                <a:sym typeface="Montserrat"/>
                <a:hlinkClick r:id="rId3"/>
              </a:rPr>
              <a:t>Moodle</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None/>
            </a:pPr>
            <a:r>
              <a:rPr lang="en" sz="1300">
                <a:solidFill>
                  <a:srgbClr val="4B4B4B"/>
                </a:solidFill>
                <a:highlight>
                  <a:srgbClr val="FFFFFF"/>
                </a:highlight>
                <a:latin typeface="Roboto"/>
                <a:ea typeface="Roboto"/>
                <a:cs typeface="Roboto"/>
                <a:sym typeface="Roboto"/>
              </a:rPr>
              <a:t>Community-driven, this globally supported effort makes one of the largest open source teams in the world. Moodle comes with a full kit of features that allow not only corporates but also educators to create a private learning space online, filled with tools that easily create courses and countless activities – all optimized for collaborative learning.: </a:t>
            </a:r>
            <a:r>
              <a:rPr b="1" i="1" lang="en" sz="1300" u="sng">
                <a:solidFill>
                  <a:srgbClr val="4B4B4B"/>
                </a:solidFill>
                <a:highlight>
                  <a:srgbClr val="FFFFFF"/>
                </a:highlight>
                <a:latin typeface="Roboto"/>
                <a:ea typeface="Roboto"/>
                <a:cs typeface="Roboto"/>
                <a:sym typeface="Roboto"/>
              </a:rPr>
              <a:t>Monash, California,</a:t>
            </a:r>
            <a:r>
              <a:rPr b="1" i="1" lang="en" sz="1200" u="sng">
                <a:solidFill>
                  <a:srgbClr val="222222"/>
                </a:solidFill>
                <a:highlight>
                  <a:srgbClr val="FFFFFF"/>
                </a:highlight>
                <a:latin typeface="Roboto"/>
                <a:ea typeface="Roboto"/>
                <a:cs typeface="Roboto"/>
                <a:sym typeface="Roboto"/>
              </a:rPr>
              <a:t> University Wisconsin Madison, University of Nottingham ...etc</a:t>
            </a:r>
            <a:endParaRPr b="1" i="1" sz="1300" u="sng">
              <a:solidFill>
                <a:srgbClr val="4B4B4B"/>
              </a:solidFill>
              <a:highlight>
                <a:srgbClr val="FFFFFF"/>
              </a:highlight>
              <a:latin typeface="Roboto"/>
              <a:ea typeface="Roboto"/>
              <a:cs typeface="Roboto"/>
              <a:sym typeface="Roboto"/>
            </a:endParaRPr>
          </a:p>
          <a:p>
            <a:pPr indent="0" lvl="0" marL="0" rtl="0" algn="l">
              <a:lnSpc>
                <a:spcPct val="120000"/>
              </a:lnSpc>
              <a:spcBef>
                <a:spcPts val="1900"/>
              </a:spcBef>
              <a:spcAft>
                <a:spcPts val="0"/>
              </a:spcAft>
              <a:buNone/>
            </a:pPr>
            <a:r>
              <a:rPr b="1" lang="en" sz="1400">
                <a:solidFill>
                  <a:schemeClr val="dk1"/>
                </a:solidFill>
                <a:highlight>
                  <a:srgbClr val="FFFFFF"/>
                </a:highlight>
                <a:latin typeface="Montserrat"/>
                <a:ea typeface="Montserrat"/>
                <a:cs typeface="Montserrat"/>
                <a:sym typeface="Montserrat"/>
              </a:rPr>
              <a:t>2. </a:t>
            </a:r>
            <a:r>
              <a:rPr b="1" lang="en" sz="1400">
                <a:solidFill>
                  <a:srgbClr val="0392D9"/>
                </a:solidFill>
                <a:highlight>
                  <a:srgbClr val="FFFFFF"/>
                </a:highlight>
                <a:uFill>
                  <a:noFill/>
                </a:uFill>
                <a:latin typeface="Montserrat"/>
                <a:ea typeface="Montserrat"/>
                <a:cs typeface="Montserrat"/>
                <a:sym typeface="Montserrat"/>
                <a:hlinkClick r:id="rId4"/>
              </a:rPr>
              <a:t>Chamilo</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None/>
            </a:pPr>
            <a:r>
              <a:rPr lang="en" sz="1300">
                <a:solidFill>
                  <a:srgbClr val="4B4B4B"/>
                </a:solidFill>
                <a:highlight>
                  <a:srgbClr val="FFFFFF"/>
                </a:highlight>
                <a:latin typeface="Roboto"/>
                <a:ea typeface="Roboto"/>
                <a:cs typeface="Roboto"/>
                <a:sym typeface="Roboto"/>
              </a:rPr>
              <a:t>An open source LMS that’s here to improve access to education. Backed up by the Chamilo Association, it aims at the maintenance of a clear communication channel and the building of a network of services providers and software contributors. Its features allow users to easily create content, as they’re offered tools for all types of learners.</a:t>
            </a:r>
            <a:endParaRPr sz="1300">
              <a:solidFill>
                <a:srgbClr val="4B4B4B"/>
              </a:solidFill>
              <a:highlight>
                <a:srgbClr val="FFFFFF"/>
              </a:highlight>
              <a:latin typeface="Roboto"/>
              <a:ea typeface="Roboto"/>
              <a:cs typeface="Roboto"/>
              <a:sym typeface="Roboto"/>
            </a:endParaRPr>
          </a:p>
          <a:p>
            <a:pPr indent="0" lvl="0" marL="0" rtl="0" algn="l">
              <a:spcBef>
                <a:spcPts val="1900"/>
              </a:spcBef>
              <a:spcAft>
                <a:spcPts val="0"/>
              </a:spcAft>
              <a:buNone/>
            </a:pPr>
            <a:r>
              <a:rPr b="1" i="1" lang="en" sz="1050" u="sng">
                <a:solidFill>
                  <a:schemeClr val="dk1"/>
                </a:solidFill>
                <a:highlight>
                  <a:srgbClr val="F4F5F7"/>
                </a:highlight>
              </a:rPr>
              <a:t>CESGA Foundation, Unidad Editorial, University of Geneva, Ricoh Company, etc..</a:t>
            </a:r>
            <a:endParaRPr b="1" i="1" sz="1300" u="sng">
              <a:solidFill>
                <a:srgbClr val="4B4B4B"/>
              </a:solidFill>
              <a:highlight>
                <a:srgbClr val="FFFFFF"/>
              </a:highlight>
              <a:latin typeface="Roboto"/>
              <a:ea typeface="Roboto"/>
              <a:cs typeface="Roboto"/>
              <a:sym typeface="Roboto"/>
            </a:endParaRPr>
          </a:p>
          <a:p>
            <a:pPr indent="0" lvl="0" marL="0" rtl="0" algn="l">
              <a:lnSpc>
                <a:spcPct val="120000"/>
              </a:lnSpc>
              <a:spcBef>
                <a:spcPts val="1900"/>
              </a:spcBef>
              <a:spcAft>
                <a:spcPts val="0"/>
              </a:spcAft>
              <a:buNone/>
            </a:pPr>
            <a:r>
              <a:rPr b="1" lang="en" sz="1400">
                <a:solidFill>
                  <a:schemeClr val="dk1"/>
                </a:solidFill>
                <a:highlight>
                  <a:srgbClr val="FFFFFF"/>
                </a:highlight>
                <a:latin typeface="Montserrat"/>
                <a:ea typeface="Montserrat"/>
                <a:cs typeface="Montserrat"/>
                <a:sym typeface="Montserrat"/>
              </a:rPr>
              <a:t>3. </a:t>
            </a:r>
            <a:r>
              <a:rPr b="1" lang="en" sz="1400">
                <a:solidFill>
                  <a:srgbClr val="0392D9"/>
                </a:solidFill>
                <a:highlight>
                  <a:srgbClr val="FFFFFF"/>
                </a:highlight>
                <a:uFill>
                  <a:noFill/>
                </a:uFill>
                <a:latin typeface="Montserrat"/>
                <a:ea typeface="Montserrat"/>
                <a:cs typeface="Montserrat"/>
                <a:sym typeface="Montserrat"/>
                <a:hlinkClick r:id="rId5"/>
              </a:rPr>
              <a:t>Open edX</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None/>
            </a:pPr>
            <a:r>
              <a:rPr lang="en" sz="1300">
                <a:solidFill>
                  <a:srgbClr val="4B4B4B"/>
                </a:solidFill>
                <a:highlight>
                  <a:srgbClr val="FFFFFF"/>
                </a:highlight>
                <a:latin typeface="Roboto"/>
                <a:ea typeface="Roboto"/>
                <a:cs typeface="Roboto"/>
                <a:sym typeface="Roboto"/>
              </a:rPr>
              <a:t>The Open edX is a tool empowering learners to access course content, including videos and textbooks, while checking their progress in the course. The Open edX LMS has a discussion forum and a wiki that both learners and course team members can contribute to, whereas the latter can also use an instructor dashboard. </a:t>
            </a:r>
            <a:r>
              <a:rPr b="1" i="1" lang="en" sz="1300" u="sng">
                <a:solidFill>
                  <a:srgbClr val="4B4B4B"/>
                </a:solidFill>
                <a:highlight>
                  <a:srgbClr val="FFFFFF"/>
                </a:highlight>
                <a:latin typeface="Roboto"/>
                <a:ea typeface="Roboto"/>
                <a:cs typeface="Roboto"/>
                <a:sym typeface="Roboto"/>
              </a:rPr>
              <a:t>(MIT)</a:t>
            </a:r>
            <a:endParaRPr b="1" i="1" sz="1300" u="sng">
              <a:solidFill>
                <a:srgbClr val="4B4B4B"/>
              </a:solidFill>
              <a:highlight>
                <a:srgbClr val="FFFFFF"/>
              </a:highlight>
              <a:latin typeface="Roboto"/>
              <a:ea typeface="Roboto"/>
              <a:cs typeface="Roboto"/>
              <a:sym typeface="Roboto"/>
            </a:endParaRPr>
          </a:p>
          <a:p>
            <a:pPr indent="0" lvl="0" marL="0" rtl="0" algn="l">
              <a:spcBef>
                <a:spcPts val="1900"/>
              </a:spcBef>
              <a:spcAft>
                <a:spcPts val="0"/>
              </a:spcAft>
              <a:buClr>
                <a:schemeClr val="dk1"/>
              </a:buClr>
              <a:buSzPts val="1100"/>
              <a:buFont typeface="Arial"/>
              <a:buNone/>
            </a:pPr>
            <a:r>
              <a:t/>
            </a:r>
            <a:endParaRPr sz="1300">
              <a:solidFill>
                <a:srgbClr val="4B4B4B"/>
              </a:solidFill>
              <a:highlight>
                <a:srgbClr val="FFFFFF"/>
              </a:highlight>
              <a:latin typeface="Roboto"/>
              <a:ea typeface="Roboto"/>
              <a:cs typeface="Roboto"/>
              <a:sym typeface="Roboto"/>
            </a:endParaRPr>
          </a:p>
          <a:p>
            <a:pPr indent="0" lvl="0" marL="0" rtl="0" algn="l">
              <a:spcBef>
                <a:spcPts val="1900"/>
              </a:spcBef>
              <a:spcAft>
                <a:spcPts val="1600"/>
              </a:spcAft>
              <a:buNone/>
            </a:pPr>
            <a:r>
              <a:t/>
            </a:r>
            <a:endParaRPr/>
          </a:p>
        </p:txBody>
      </p:sp>
      <p:sp>
        <p:nvSpPr>
          <p:cNvPr id="77" name="Google Shape;77;p16"/>
          <p:cNvSpPr txBox="1"/>
          <p:nvPr>
            <p:ph type="title"/>
          </p:nvPr>
        </p:nvSpPr>
        <p:spPr>
          <a:xfrm>
            <a:off x="393300" y="226025"/>
            <a:ext cx="8357400" cy="4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 of Competitors and where do we stand.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182550" y="197975"/>
            <a:ext cx="8649900" cy="4703100"/>
          </a:xfrm>
          <a:prstGeom prst="rect">
            <a:avLst/>
          </a:prstGeom>
        </p:spPr>
        <p:txBody>
          <a:bodyPr anchorCtr="0" anchor="t" bIns="91425" lIns="91425" spcFirstLastPara="1" rIns="91425" wrap="square" tIns="91425">
            <a:noAutofit/>
          </a:bodyPr>
          <a:lstStyle/>
          <a:p>
            <a:pPr indent="0" lvl="0" marL="0" rtl="0" algn="l">
              <a:lnSpc>
                <a:spcPct val="120000"/>
              </a:lnSpc>
              <a:spcBef>
                <a:spcPts val="14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4. </a:t>
            </a:r>
            <a:r>
              <a:rPr b="1" lang="en" sz="1400">
                <a:solidFill>
                  <a:srgbClr val="0392D9"/>
                </a:solidFill>
                <a:highlight>
                  <a:srgbClr val="FFFFFF"/>
                </a:highlight>
                <a:uFill>
                  <a:noFill/>
                </a:uFill>
                <a:latin typeface="Montserrat"/>
                <a:ea typeface="Montserrat"/>
                <a:cs typeface="Montserrat"/>
                <a:sym typeface="Montserrat"/>
                <a:hlinkClick r:id="rId3"/>
              </a:rPr>
              <a:t>Totara Learn</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A corporate distribution of Moodle, Totara Learn delivers individual learning plans effectively and offers rich functionality which can be implemented quickly and with a significant cost reduction comparing to proprietary solutions. This award-winning open source learning platform is designed to help you develop, train, manage, and engage your staff.</a:t>
            </a:r>
            <a:endParaRPr sz="1300">
              <a:solidFill>
                <a:srgbClr val="4B4B4B"/>
              </a:solidFill>
              <a:highlight>
                <a:srgbClr val="FFFFFF"/>
              </a:highlight>
              <a:latin typeface="Roboto"/>
              <a:ea typeface="Roboto"/>
              <a:cs typeface="Roboto"/>
              <a:sym typeface="Roboto"/>
            </a:endParaRPr>
          </a:p>
          <a:p>
            <a:pPr indent="0" lvl="0" marL="0" rtl="0" algn="l">
              <a:lnSpc>
                <a:spcPct val="120000"/>
              </a:lnSpc>
              <a:spcBef>
                <a:spcPts val="19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5. </a:t>
            </a:r>
            <a:r>
              <a:rPr b="1" lang="en" sz="1400">
                <a:solidFill>
                  <a:srgbClr val="0392D9"/>
                </a:solidFill>
                <a:highlight>
                  <a:srgbClr val="FFFFFF"/>
                </a:highlight>
                <a:uFill>
                  <a:noFill/>
                </a:uFill>
                <a:latin typeface="Montserrat"/>
                <a:ea typeface="Montserrat"/>
                <a:cs typeface="Montserrat"/>
                <a:sym typeface="Montserrat"/>
                <a:hlinkClick r:id="rId4"/>
              </a:rPr>
              <a:t>Canvas</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An open source LMS that is free for instructors. It makes teaching and learning easier in terms of implementation, adoption, customer support, and success. It is adaptable, reliable, and customizable. With interface and features crafted to save you time and effort, this open source LMS is designed to get out of your way and let you do your thing. </a:t>
            </a:r>
            <a:r>
              <a:rPr b="1" i="1" lang="en" sz="1300" u="sng">
                <a:solidFill>
                  <a:srgbClr val="4B4B4B"/>
                </a:solidFill>
                <a:highlight>
                  <a:srgbClr val="FFFFFF"/>
                </a:highlight>
                <a:latin typeface="Roboto"/>
                <a:ea typeface="Roboto"/>
                <a:cs typeface="Roboto"/>
                <a:sym typeface="Roboto"/>
              </a:rPr>
              <a:t>Yeshiva University,Stanford University,Cornell University,Mississippi State University</a:t>
            </a:r>
            <a:endParaRPr b="1" i="1" sz="1500" u="sng">
              <a:solidFill>
                <a:schemeClr val="dk1"/>
              </a:solidFill>
              <a:highlight>
                <a:srgbClr val="FFFFFF"/>
              </a:highlight>
            </a:endParaRPr>
          </a:p>
          <a:p>
            <a:pPr indent="0" lvl="0" marL="0" rtl="0" algn="l">
              <a:lnSpc>
                <a:spcPct val="120000"/>
              </a:lnSpc>
              <a:spcBef>
                <a:spcPts val="19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6. </a:t>
            </a:r>
            <a:r>
              <a:rPr b="1" lang="en" sz="1400">
                <a:solidFill>
                  <a:srgbClr val="0392D9"/>
                </a:solidFill>
                <a:highlight>
                  <a:srgbClr val="FFFFFF"/>
                </a:highlight>
                <a:uFill>
                  <a:noFill/>
                </a:uFill>
                <a:latin typeface="Montserrat"/>
                <a:ea typeface="Montserrat"/>
                <a:cs typeface="Montserrat"/>
                <a:sym typeface="Montserrat"/>
                <a:hlinkClick r:id="rId5"/>
              </a:rPr>
              <a:t>Forma</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An open source, web-based, award-winning eLearning platform that grades high on managing and delivering online training courses. Forma’s design focuses on corporate training and it is made to fit your company needs and processes. Easy integration with any intranet software allows you to extend functionalities with a wide range of plugins. Forma is developed by a network of companies and backed by a strong and active community.</a:t>
            </a:r>
            <a:endParaRPr sz="1300">
              <a:solidFill>
                <a:srgbClr val="4B4B4B"/>
              </a:solidFill>
              <a:highlight>
                <a:srgbClr val="FFFFFF"/>
              </a:highlight>
              <a:latin typeface="Roboto"/>
              <a:ea typeface="Roboto"/>
              <a:cs typeface="Roboto"/>
              <a:sym typeface="Roboto"/>
            </a:endParaRPr>
          </a:p>
          <a:p>
            <a:pPr indent="0" lvl="0" marL="0" rtl="0" algn="l">
              <a:spcBef>
                <a:spcPts val="19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79875"/>
            <a:ext cx="8520600" cy="4488900"/>
          </a:xfrm>
          <a:prstGeom prst="rect">
            <a:avLst/>
          </a:prstGeom>
        </p:spPr>
        <p:txBody>
          <a:bodyPr anchorCtr="0" anchor="t" bIns="91425" lIns="91425" spcFirstLastPara="1" rIns="91425" wrap="square" tIns="91425">
            <a:noAutofit/>
          </a:bodyPr>
          <a:lstStyle/>
          <a:p>
            <a:pPr indent="0" lvl="0" marL="0" rtl="0" algn="l">
              <a:lnSpc>
                <a:spcPct val="120000"/>
              </a:lnSpc>
              <a:spcBef>
                <a:spcPts val="14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7. </a:t>
            </a:r>
            <a:r>
              <a:rPr b="1" lang="en" sz="1400">
                <a:solidFill>
                  <a:srgbClr val="0392D9"/>
                </a:solidFill>
                <a:highlight>
                  <a:srgbClr val="FFFFFF"/>
                </a:highlight>
                <a:uFill>
                  <a:noFill/>
                </a:uFill>
                <a:latin typeface="Montserrat"/>
                <a:ea typeface="Montserrat"/>
                <a:cs typeface="Montserrat"/>
                <a:sym typeface="Montserrat"/>
                <a:hlinkClick r:id="rId3"/>
              </a:rPr>
              <a:t>Effectus</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Focusing on the learner to improve engagement, mobility, and collaboration. The Effectus LMS is designed with you and your learners in mind, making it a comprehensive training management suite for business of all sizes. For the most part it has proven to be an incredibly simple and economical way to host, manage, and deliver training programs.</a:t>
            </a:r>
            <a:endParaRPr sz="1300">
              <a:solidFill>
                <a:srgbClr val="4B4B4B"/>
              </a:solidFill>
              <a:highlight>
                <a:srgbClr val="FFFFFF"/>
              </a:highlight>
              <a:latin typeface="Roboto"/>
              <a:ea typeface="Roboto"/>
              <a:cs typeface="Roboto"/>
              <a:sym typeface="Roboto"/>
            </a:endParaRPr>
          </a:p>
          <a:p>
            <a:pPr indent="0" lvl="0" marL="0" rtl="0" algn="l">
              <a:lnSpc>
                <a:spcPct val="120000"/>
              </a:lnSpc>
              <a:spcBef>
                <a:spcPts val="19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8. </a:t>
            </a:r>
            <a:r>
              <a:rPr b="1" lang="en" sz="1400">
                <a:solidFill>
                  <a:srgbClr val="0392D9"/>
                </a:solidFill>
                <a:highlight>
                  <a:srgbClr val="FFFFFF"/>
                </a:highlight>
                <a:uFill>
                  <a:noFill/>
                </a:uFill>
                <a:latin typeface="Montserrat"/>
                <a:ea typeface="Montserrat"/>
                <a:cs typeface="Montserrat"/>
                <a:sym typeface="Montserrat"/>
                <a:hlinkClick r:id="rId4"/>
              </a:rPr>
              <a:t>ILIAS</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An open source LMS that is deemed to be powerful in developing web-based eLearning. With the goal of reducing the cost of using new media in education &amp; training and ensure the maximum level of customer influence in implementing the software, ILIAS excels in allowing users to create, manage, and track learning, doing so through supporting SCORM 1.2, SCORM 2004, and AICC standards.</a:t>
            </a:r>
            <a:endParaRPr sz="1300">
              <a:solidFill>
                <a:srgbClr val="4B4B4B"/>
              </a:solidFill>
              <a:highlight>
                <a:srgbClr val="FFFFFF"/>
              </a:highlight>
              <a:latin typeface="Roboto"/>
              <a:ea typeface="Roboto"/>
              <a:cs typeface="Roboto"/>
              <a:sym typeface="Roboto"/>
            </a:endParaRPr>
          </a:p>
          <a:p>
            <a:pPr indent="0" lvl="0" marL="0" rtl="0" algn="l">
              <a:lnSpc>
                <a:spcPct val="120000"/>
              </a:lnSpc>
              <a:spcBef>
                <a:spcPts val="19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9. </a:t>
            </a:r>
            <a:r>
              <a:rPr b="1" lang="en" sz="1400">
                <a:solidFill>
                  <a:srgbClr val="0392D9"/>
                </a:solidFill>
                <a:highlight>
                  <a:srgbClr val="FFFFFF"/>
                </a:highlight>
                <a:uFill>
                  <a:noFill/>
                </a:uFill>
                <a:latin typeface="Montserrat"/>
                <a:ea typeface="Montserrat"/>
                <a:cs typeface="Montserrat"/>
                <a:sym typeface="Montserrat"/>
                <a:hlinkClick r:id="rId5"/>
              </a:rPr>
              <a:t>OpenOLAT</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A web-based learning platform for teaching, learning, assessments, and communication. OpenOLAT has caught the attention of the market with a sophisticated and innovative modular toolkit, the capability to extend the initial installation, its architecture, and its simple and intuitive operation. All these result in offering course authors a wide range of possibilities.</a:t>
            </a:r>
            <a:endParaRPr sz="1300">
              <a:solidFill>
                <a:srgbClr val="4B4B4B"/>
              </a:solidFill>
              <a:highlight>
                <a:srgbClr val="FFFFFF"/>
              </a:highlight>
              <a:latin typeface="Roboto"/>
              <a:ea typeface="Roboto"/>
              <a:cs typeface="Roboto"/>
              <a:sym typeface="Roboto"/>
            </a:endParaRPr>
          </a:p>
          <a:p>
            <a:pPr indent="0" lvl="0" marL="0" rtl="0" algn="l">
              <a:spcBef>
                <a:spcPts val="19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268450" y="165775"/>
            <a:ext cx="8563800" cy="4403100"/>
          </a:xfrm>
          <a:prstGeom prst="rect">
            <a:avLst/>
          </a:prstGeom>
        </p:spPr>
        <p:txBody>
          <a:bodyPr anchorCtr="0" anchor="t" bIns="91425" lIns="91425" spcFirstLastPara="1" rIns="91425" wrap="square" tIns="91425">
            <a:noAutofit/>
          </a:bodyPr>
          <a:lstStyle/>
          <a:p>
            <a:pPr indent="0" lvl="0" marL="0" rtl="0" algn="l">
              <a:lnSpc>
                <a:spcPct val="120000"/>
              </a:lnSpc>
              <a:spcBef>
                <a:spcPts val="14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10. </a:t>
            </a:r>
            <a:r>
              <a:rPr b="1" lang="en" sz="1400">
                <a:solidFill>
                  <a:srgbClr val="0392D9"/>
                </a:solidFill>
                <a:highlight>
                  <a:srgbClr val="FFFFFF"/>
                </a:highlight>
                <a:uFill>
                  <a:noFill/>
                </a:uFill>
                <a:latin typeface="Montserrat"/>
                <a:ea typeface="Montserrat"/>
                <a:cs typeface="Montserrat"/>
                <a:sym typeface="Montserrat"/>
                <a:hlinkClick r:id="rId3"/>
              </a:rPr>
              <a:t>Opigno</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This open source eLearning platform allows you to manage your online training and efficiently ensure that your students’, employees’, and partners’ skills are updated according to your needs. Opigno is designed for companies, corporations, and universities looking to become eLearning solutions that are flexible and easily scalable. This makes it possible for you to create engaging online training and thus manage in-house training and blended learning paths.</a:t>
            </a:r>
            <a:endParaRPr sz="1300">
              <a:solidFill>
                <a:srgbClr val="4B4B4B"/>
              </a:solidFill>
              <a:highlight>
                <a:srgbClr val="FFFFFF"/>
              </a:highlight>
              <a:latin typeface="Roboto"/>
              <a:ea typeface="Roboto"/>
              <a:cs typeface="Roboto"/>
              <a:sym typeface="Roboto"/>
            </a:endParaRPr>
          </a:p>
          <a:p>
            <a:pPr indent="0" lvl="0" marL="0" rtl="0" algn="l">
              <a:lnSpc>
                <a:spcPct val="120000"/>
              </a:lnSpc>
              <a:spcBef>
                <a:spcPts val="1900"/>
              </a:spcBef>
              <a:spcAft>
                <a:spcPts val="0"/>
              </a:spcAft>
              <a:buClr>
                <a:schemeClr val="dk1"/>
              </a:buClr>
              <a:buSzPts val="1100"/>
              <a:buFont typeface="Arial"/>
              <a:buNone/>
            </a:pPr>
            <a:r>
              <a:rPr b="1" lang="en" sz="1400">
                <a:solidFill>
                  <a:schemeClr val="dk1"/>
                </a:solidFill>
                <a:highlight>
                  <a:srgbClr val="FFFFFF"/>
                </a:highlight>
                <a:latin typeface="Montserrat"/>
                <a:ea typeface="Montserrat"/>
                <a:cs typeface="Montserrat"/>
                <a:sym typeface="Montserrat"/>
              </a:rPr>
              <a:t>11. </a:t>
            </a:r>
            <a:r>
              <a:rPr b="1" lang="en" sz="1400">
                <a:solidFill>
                  <a:srgbClr val="0392D9"/>
                </a:solidFill>
                <a:highlight>
                  <a:srgbClr val="FFFFFF"/>
                </a:highlight>
                <a:uFill>
                  <a:noFill/>
                </a:uFill>
                <a:latin typeface="Montserrat"/>
                <a:ea typeface="Montserrat"/>
                <a:cs typeface="Montserrat"/>
                <a:sym typeface="Montserrat"/>
                <a:hlinkClick r:id="rId4"/>
              </a:rPr>
              <a:t>.LRN</a:t>
            </a:r>
            <a:endParaRPr b="1" sz="1400">
              <a:solidFill>
                <a:srgbClr val="0392D9"/>
              </a:solidFill>
              <a:highlight>
                <a:srgbClr val="FFFFFF"/>
              </a:highlight>
              <a:latin typeface="Montserrat"/>
              <a:ea typeface="Montserrat"/>
              <a:cs typeface="Montserrat"/>
              <a:sym typeface="Montserrat"/>
            </a:endParaRPr>
          </a:p>
          <a:p>
            <a:pPr indent="0" lvl="0" marL="0" rtl="0" algn="l">
              <a:spcBef>
                <a:spcPts val="400"/>
              </a:spcBef>
              <a:spcAft>
                <a:spcPts val="0"/>
              </a:spcAft>
              <a:buClr>
                <a:schemeClr val="dk1"/>
              </a:buClr>
              <a:buSzPts val="1100"/>
              <a:buFont typeface="Arial"/>
              <a:buNone/>
            </a:pPr>
            <a:r>
              <a:rPr lang="en" sz="1300">
                <a:solidFill>
                  <a:srgbClr val="4B4B4B"/>
                </a:solidFill>
                <a:highlight>
                  <a:srgbClr val="FFFFFF"/>
                </a:highlight>
                <a:latin typeface="Roboto"/>
                <a:ea typeface="Roboto"/>
                <a:cs typeface="Roboto"/>
                <a:sym typeface="Roboto"/>
              </a:rPr>
              <a:t>This is a full-featured application for rapidly developing web-based learning communities. Capable of being customized to fit the needs of the individual learner, .LRN's LMS is a learning portal that suits you whether you are a corporation or a smaller education community, as it can be scaled to meet your learning needs.</a:t>
            </a:r>
            <a:endParaRPr sz="1300">
              <a:solidFill>
                <a:srgbClr val="4B4B4B"/>
              </a:solidFill>
              <a:highlight>
                <a:srgbClr val="FFFFFF"/>
              </a:highlight>
              <a:latin typeface="Roboto"/>
              <a:ea typeface="Roboto"/>
              <a:cs typeface="Roboto"/>
              <a:sym typeface="Roboto"/>
            </a:endParaRPr>
          </a:p>
          <a:p>
            <a:pPr indent="0" lvl="0" marL="0" rtl="0" algn="l">
              <a:spcBef>
                <a:spcPts val="1900"/>
              </a:spcBef>
              <a:spcAft>
                <a:spcPts val="0"/>
              </a:spcAft>
              <a:buClr>
                <a:schemeClr val="dk1"/>
              </a:buClr>
              <a:buSzPts val="1100"/>
              <a:buFont typeface="Arial"/>
              <a:buNone/>
            </a:pPr>
            <a:r>
              <a:t/>
            </a:r>
            <a:endParaRPr sz="1300">
              <a:solidFill>
                <a:srgbClr val="4B4B4B"/>
              </a:solidFill>
              <a:highlight>
                <a:srgbClr val="FFFFFF"/>
              </a:highlight>
              <a:latin typeface="Roboto"/>
              <a:ea typeface="Roboto"/>
              <a:cs typeface="Roboto"/>
              <a:sym typeface="Roboto"/>
            </a:endParaRPr>
          </a:p>
          <a:p>
            <a:pPr indent="0" lvl="0" marL="0" rtl="0" algn="l">
              <a:spcBef>
                <a:spcPts val="19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of the problem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●How might we make the Canvas easier to use for instructor to share file</a:t>
            </a:r>
            <a:endParaRPr/>
          </a:p>
          <a:p>
            <a:pPr indent="0" lvl="0" marL="0" rtl="0" algn="l">
              <a:lnSpc>
                <a:spcPct val="115000"/>
              </a:lnSpc>
              <a:spcBef>
                <a:spcPts val="0"/>
              </a:spcBef>
              <a:spcAft>
                <a:spcPts val="0"/>
              </a:spcAft>
              <a:buClr>
                <a:schemeClr val="dk1"/>
              </a:buClr>
              <a:buSzPts val="1100"/>
              <a:buFont typeface="Arial"/>
              <a:buNone/>
            </a:pPr>
            <a:r>
              <a:rPr lang="en"/>
              <a:t>●First instructor needs to know what file to share and give an announcement of it.</a:t>
            </a:r>
            <a:endParaRPr/>
          </a:p>
          <a:p>
            <a:pPr indent="0" lvl="0" marL="0" rtl="0" algn="l">
              <a:lnSpc>
                <a:spcPct val="115000"/>
              </a:lnSpc>
              <a:spcBef>
                <a:spcPts val="0"/>
              </a:spcBef>
              <a:spcAft>
                <a:spcPts val="0"/>
              </a:spcAft>
              <a:buClr>
                <a:schemeClr val="dk1"/>
              </a:buClr>
              <a:buSzPts val="1100"/>
              <a:buFont typeface="Arial"/>
              <a:buNone/>
            </a:pPr>
            <a:r>
              <a:rPr lang="en"/>
              <a:t>●Instructor decided to give announcement</a:t>
            </a:r>
            <a:endParaRPr/>
          </a:p>
          <a:p>
            <a:pPr indent="457200" lvl="0" marL="0" rtl="0" algn="l">
              <a:lnSpc>
                <a:spcPct val="115000"/>
              </a:lnSpc>
              <a:spcBef>
                <a:spcPts val="0"/>
              </a:spcBef>
              <a:spcAft>
                <a:spcPts val="0"/>
              </a:spcAft>
              <a:buClr>
                <a:schemeClr val="dk1"/>
              </a:buClr>
              <a:buSzPts val="1100"/>
              <a:buFont typeface="Arial"/>
              <a:buNone/>
            </a:pPr>
            <a:r>
              <a:rPr lang="en" sz="1400"/>
              <a:t>○When ？ Due to delay of notification, should it be two hours ahead?</a:t>
            </a:r>
            <a:endParaRPr sz="1400"/>
          </a:p>
          <a:p>
            <a:pPr indent="0" lvl="0" marL="0" rtl="0" algn="l">
              <a:lnSpc>
                <a:spcPct val="115000"/>
              </a:lnSpc>
              <a:spcBef>
                <a:spcPts val="0"/>
              </a:spcBef>
              <a:spcAft>
                <a:spcPts val="0"/>
              </a:spcAft>
              <a:buClr>
                <a:schemeClr val="dk1"/>
              </a:buClr>
              <a:buSzPts val="1100"/>
              <a:buFont typeface="Arial"/>
              <a:buNone/>
            </a:pPr>
            <a:r>
              <a:rPr lang="en"/>
              <a:t>●Instructor want to share other material for students to read.</a:t>
            </a:r>
            <a:endParaRPr/>
          </a:p>
          <a:p>
            <a:pPr indent="457200" lvl="0" marL="0" rtl="0" algn="l">
              <a:lnSpc>
                <a:spcPct val="115000"/>
              </a:lnSpc>
              <a:spcBef>
                <a:spcPts val="0"/>
              </a:spcBef>
              <a:spcAft>
                <a:spcPts val="0"/>
              </a:spcAft>
              <a:buClr>
                <a:schemeClr val="dk1"/>
              </a:buClr>
              <a:buSzPts val="1100"/>
              <a:buFont typeface="Arial"/>
              <a:buNone/>
            </a:pPr>
            <a:r>
              <a:rPr lang="en" sz="1400"/>
              <a:t>○Provide a link directly or through Canvas built-in file system</a:t>
            </a:r>
            <a:endParaRPr sz="1400"/>
          </a:p>
          <a:p>
            <a:pPr indent="0" lvl="0" marL="0" rtl="0" algn="l">
              <a:lnSpc>
                <a:spcPct val="115000"/>
              </a:lnSpc>
              <a:spcBef>
                <a:spcPts val="0"/>
              </a:spcBef>
              <a:spcAft>
                <a:spcPts val="0"/>
              </a:spcAft>
              <a:buClr>
                <a:schemeClr val="dk1"/>
              </a:buClr>
              <a:buSzPts val="1100"/>
              <a:buFont typeface="Arial"/>
              <a:buNone/>
            </a:pPr>
            <a:r>
              <a:rPr lang="en"/>
              <a:t>●After students see the question, they may raise the question and ask instructor.</a:t>
            </a:r>
            <a:endParaRPr/>
          </a:p>
          <a:p>
            <a:pPr indent="0" lvl="0" marL="0" rtl="0" algn="l">
              <a:spcBef>
                <a:spcPts val="0"/>
              </a:spcBef>
              <a:spcAft>
                <a:spcPts val="1600"/>
              </a:spcAft>
              <a:buNone/>
            </a:pPr>
            <a:r>
              <a:rPr lang="en" sz="1400"/>
              <a:t>Through inbox mail or directly replay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requirement</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●Instructor would like to have an easier way to communicate with students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●Instructor want to have an on-time feedback from student</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