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ld Standard TT" panose="020B0604020202020204" charset="0"/>
      <p:regular r:id="rId16"/>
      <p:bold r:id="rId17"/>
      <p: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529d48ab0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529d48ab0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7d0144a8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7d0144a8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529d48ab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529d48ab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7f1ca2439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7f1ca243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529d48ab0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529d48ab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529d48ab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529d48ab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529d48ab0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529d48ab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7f1ca2439_1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7f1ca2439_1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529d48ab0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529d48ab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529d48ab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529d48ab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150322af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7150322af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7150322af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7150322a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850575" y="0"/>
            <a:ext cx="2940799" cy="1723050"/>
          </a:xfrm>
          <a:prstGeom prst="rect">
            <a:avLst/>
          </a:prstGeom>
          <a:noFill/>
          <a:ln>
            <a:noFill/>
          </a:ln>
        </p:spPr>
      </p:pic>
      <p:pic>
        <p:nvPicPr>
          <p:cNvPr id="60" name="Google Shape;60;p13"/>
          <p:cNvPicPr preferRelativeResize="0"/>
          <p:nvPr/>
        </p:nvPicPr>
        <p:blipFill rotWithShape="1">
          <a:blip r:embed="rId4">
            <a:alphaModFix/>
          </a:blip>
          <a:srcRect l="5830" t="13888" r="26289" b="13584"/>
          <a:stretch/>
        </p:blipFill>
        <p:spPr>
          <a:xfrm>
            <a:off x="4331550" y="-75"/>
            <a:ext cx="2867700" cy="1723200"/>
          </a:xfrm>
          <a:prstGeom prst="rect">
            <a:avLst/>
          </a:prstGeom>
          <a:noFill/>
          <a:ln>
            <a:noFill/>
          </a:ln>
        </p:spPr>
      </p:pic>
      <p:sp>
        <p:nvSpPr>
          <p:cNvPr id="61" name="Google Shape;61;p13"/>
          <p:cNvSpPr txBox="1">
            <a:spLocks noGrp="1"/>
          </p:cNvSpPr>
          <p:nvPr>
            <p:ph type="ctrTitle"/>
          </p:nvPr>
        </p:nvSpPr>
        <p:spPr>
          <a:xfrm>
            <a:off x="992300" y="1810350"/>
            <a:ext cx="73365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0">
                <a:solidFill>
                  <a:srgbClr val="FFFFFF"/>
                </a:solidFill>
                <a:latin typeface="Arial"/>
                <a:ea typeface="Arial"/>
                <a:cs typeface="Arial"/>
                <a:sym typeface="Arial"/>
              </a:rPr>
              <a:t>COVID-19</a:t>
            </a:r>
            <a:r>
              <a:rPr lang="en" sz="4800">
                <a:solidFill>
                  <a:srgbClr val="FFFFFF"/>
                </a:solidFill>
                <a:latin typeface="Arial"/>
                <a:ea typeface="Arial"/>
                <a:cs typeface="Arial"/>
                <a:sym typeface="Arial"/>
              </a:rPr>
              <a:t>, the</a:t>
            </a:r>
            <a:r>
              <a:rPr lang="en" sz="4800" b="0">
                <a:solidFill>
                  <a:srgbClr val="FFFFFF"/>
                </a:solidFill>
                <a:latin typeface="Arial"/>
                <a:ea typeface="Arial"/>
                <a:cs typeface="Arial"/>
                <a:sym typeface="Arial"/>
              </a:rPr>
              <a:t> Stock Market, </a:t>
            </a:r>
            <a:r>
              <a:rPr lang="en" sz="4800">
                <a:solidFill>
                  <a:srgbClr val="FFFFFF"/>
                </a:solidFill>
                <a:latin typeface="Arial"/>
                <a:ea typeface="Arial"/>
                <a:cs typeface="Arial"/>
                <a:sym typeface="Arial"/>
              </a:rPr>
              <a:t>&amp; Unemployment</a:t>
            </a:r>
            <a:endParaRPr sz="1000">
              <a:solidFill>
                <a:srgbClr val="FFFFFF"/>
              </a:solidFill>
            </a:endParaRPr>
          </a:p>
        </p:txBody>
      </p:sp>
      <p:sp>
        <p:nvSpPr>
          <p:cNvPr id="62" name="Google Shape;62;p13"/>
          <p:cNvSpPr txBox="1">
            <a:spLocks noGrp="1"/>
          </p:cNvSpPr>
          <p:nvPr>
            <p:ph type="subTitle" idx="1"/>
          </p:nvPr>
        </p:nvSpPr>
        <p:spPr>
          <a:xfrm>
            <a:off x="512700" y="3711764"/>
            <a:ext cx="8118600" cy="787500"/>
          </a:xfrm>
          <a:prstGeom prst="rect">
            <a:avLst/>
          </a:prstGeom>
        </p:spPr>
        <p:txBody>
          <a:bodyPr spcFirstLastPara="1" wrap="square" lIns="91425" tIns="91425" rIns="91425" bIns="91425" anchor="t" anchorCtr="0">
            <a:noAutofit/>
          </a:bodyPr>
          <a:lstStyle/>
          <a:p>
            <a:pPr marL="0" lvl="0" indent="0" algn="l" rtl="0">
              <a:lnSpc>
                <a:spcPct val="120000"/>
              </a:lnSpc>
              <a:spcBef>
                <a:spcPts val="1200"/>
              </a:spcBef>
              <a:spcAft>
                <a:spcPts val="0"/>
              </a:spcAft>
              <a:buClr>
                <a:schemeClr val="dk2"/>
              </a:buClr>
              <a:buSzPts val="1100"/>
              <a:buFont typeface="Arial"/>
              <a:buNone/>
            </a:pPr>
            <a:r>
              <a:rPr lang="en" sz="1800" i="1">
                <a:solidFill>
                  <a:srgbClr val="FFFFFF"/>
                </a:solidFill>
                <a:latin typeface="Arial"/>
                <a:ea typeface="Arial"/>
                <a:cs typeface="Arial"/>
                <a:sym typeface="Arial"/>
              </a:rPr>
              <a:t>GROUP 3: SARAH BISMUTH, RACHEL WARD, ZHIHONG ZHANG, ZHIJING ZHANG</a:t>
            </a:r>
            <a:r>
              <a:rPr lang="en" i="1">
                <a:solidFill>
                  <a:srgbClr val="FFFFFF"/>
                </a:solidFill>
                <a:latin typeface="Arial"/>
                <a:ea typeface="Arial"/>
                <a:cs typeface="Arial"/>
                <a:sym typeface="Arial"/>
              </a:rPr>
              <a:t> </a:t>
            </a:r>
            <a:endParaRPr i="1">
              <a:solidFill>
                <a:srgbClr val="FFFFFF"/>
              </a:solidFill>
              <a:latin typeface="Arial"/>
              <a:ea typeface="Arial"/>
              <a:cs typeface="Arial"/>
              <a:sym typeface="Arial"/>
            </a:endParaRPr>
          </a:p>
          <a:p>
            <a:pPr marL="0" lvl="0" indent="0" algn="l" rtl="0">
              <a:spcBef>
                <a:spcPts val="200"/>
              </a:spcBef>
              <a:spcAft>
                <a:spcPts val="0"/>
              </a:spcAft>
              <a:buNone/>
            </a:pPr>
            <a:endParaRPr/>
          </a:p>
        </p:txBody>
      </p:sp>
      <p:pic>
        <p:nvPicPr>
          <p:cNvPr id="63" name="Google Shape;63;p13"/>
          <p:cNvPicPr preferRelativeResize="0"/>
          <p:nvPr/>
        </p:nvPicPr>
        <p:blipFill>
          <a:blip r:embed="rId5">
            <a:alphaModFix/>
          </a:blip>
          <a:stretch>
            <a:fillRect/>
          </a:stretch>
        </p:blipFill>
        <p:spPr>
          <a:xfrm>
            <a:off x="6276700" y="0"/>
            <a:ext cx="2867300" cy="1723049"/>
          </a:xfrm>
          <a:prstGeom prst="rect">
            <a:avLst/>
          </a:prstGeom>
          <a:noFill/>
          <a:ln>
            <a:noFill/>
          </a:ln>
        </p:spPr>
      </p:pic>
      <p:pic>
        <p:nvPicPr>
          <p:cNvPr id="64" name="Google Shape;64;p13"/>
          <p:cNvPicPr preferRelativeResize="0"/>
          <p:nvPr/>
        </p:nvPicPr>
        <p:blipFill>
          <a:blip r:embed="rId6">
            <a:alphaModFix/>
          </a:blip>
          <a:stretch>
            <a:fillRect/>
          </a:stretch>
        </p:blipFill>
        <p:spPr>
          <a:xfrm>
            <a:off x="0" y="0"/>
            <a:ext cx="2237225" cy="172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265500" y="1826100"/>
            <a:ext cx="4045200" cy="141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responsibilities </a:t>
            </a:r>
            <a:endParaRPr/>
          </a:p>
        </p:txBody>
      </p:sp>
      <p:sp>
        <p:nvSpPr>
          <p:cNvPr id="169" name="Google Shape;169;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1600"/>
              </a:spcAft>
              <a:buNone/>
            </a:pPr>
            <a:endParaRPr/>
          </a:p>
        </p:txBody>
      </p:sp>
      <p:sp>
        <p:nvSpPr>
          <p:cNvPr id="170" name="Google Shape;170;p22"/>
          <p:cNvSpPr/>
          <p:nvPr/>
        </p:nvSpPr>
        <p:spPr>
          <a:xfrm>
            <a:off x="5221275" y="1199775"/>
            <a:ext cx="1533000" cy="1233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Sarah- Project Manager </a:t>
            </a:r>
            <a:endParaRPr/>
          </a:p>
        </p:txBody>
      </p:sp>
      <p:sp>
        <p:nvSpPr>
          <p:cNvPr id="171" name="Google Shape;171;p22"/>
          <p:cNvSpPr/>
          <p:nvPr/>
        </p:nvSpPr>
        <p:spPr>
          <a:xfrm>
            <a:off x="7117800" y="1199775"/>
            <a:ext cx="1533000" cy="1233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Rachel-Lead Python Developer </a:t>
            </a:r>
            <a:endParaRPr/>
          </a:p>
        </p:txBody>
      </p:sp>
      <p:sp>
        <p:nvSpPr>
          <p:cNvPr id="172" name="Google Shape;172;p22"/>
          <p:cNvSpPr/>
          <p:nvPr/>
        </p:nvSpPr>
        <p:spPr>
          <a:xfrm>
            <a:off x="5295925" y="2951900"/>
            <a:ext cx="1533000" cy="1233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a:t>Zhijing –  Dataset Manager</a:t>
            </a:r>
            <a:endParaRPr/>
          </a:p>
        </p:txBody>
      </p:sp>
      <p:sp>
        <p:nvSpPr>
          <p:cNvPr id="173" name="Google Shape;173;p22"/>
          <p:cNvSpPr/>
          <p:nvPr/>
        </p:nvSpPr>
        <p:spPr>
          <a:xfrm>
            <a:off x="7173325" y="2951900"/>
            <a:ext cx="1533000" cy="1233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a:t>Zhihong – Lead SQL Developer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Challenges </a:t>
            </a:r>
            <a:endParaRPr b="1">
              <a:solidFill>
                <a:schemeClr val="lt2"/>
              </a:solidFill>
            </a:endParaRPr>
          </a:p>
        </p:txBody>
      </p:sp>
      <p:sp>
        <p:nvSpPr>
          <p:cNvPr id="179" name="Google Shape;179;p23"/>
          <p:cNvSpPr txBox="1"/>
          <p:nvPr/>
        </p:nvSpPr>
        <p:spPr>
          <a:xfrm>
            <a:off x="388825" y="1299750"/>
            <a:ext cx="5643300" cy="36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-Finding the right API </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-Data preparation process </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-Dimensional Modeling </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-Deciding on the grain of the data</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-Implementing our data into MySQL using RDS</a:t>
            </a:r>
            <a:endParaRPr>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Lessons learned</a:t>
            </a:r>
            <a:endParaRPr b="1">
              <a:solidFill>
                <a:schemeClr val="lt2"/>
              </a:solidFill>
            </a:endParaRPr>
          </a:p>
        </p:txBody>
      </p:sp>
      <p:sp>
        <p:nvSpPr>
          <p:cNvPr id="185" name="Google Shape;18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Python: Creating columns for the end date of the week is challenging, ensure that you take the day the week ends into account</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Python &gt; AWS RDS: pymysql is deprecated in the current version of Python, use a combination of pymysql and sqlalchemy</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Tableau: Default settings in Tableau are problematic when sharing data and visualizations with a group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3768675" y="15717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chemeClr val="lt2"/>
                </a:solidFill>
              </a:rPr>
              <a:t>Q &amp;A </a:t>
            </a:r>
            <a:endParaRPr sz="4000" b="1">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65500" y="2070350"/>
            <a:ext cx="4045200" cy="10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200"/>
              <a:t>Agenda</a:t>
            </a:r>
            <a:endParaRPr sz="6200"/>
          </a:p>
        </p:txBody>
      </p:sp>
      <p:sp>
        <p:nvSpPr>
          <p:cNvPr id="70" name="Google Shape;70;p14"/>
          <p:cNvSpPr txBox="1">
            <a:spLocks noGrp="1"/>
          </p:cNvSpPr>
          <p:nvPr>
            <p:ph type="body" idx="2"/>
          </p:nvPr>
        </p:nvSpPr>
        <p:spPr>
          <a:xfrm>
            <a:off x="4784900" y="1170725"/>
            <a:ext cx="4045200" cy="3130200"/>
          </a:xfrm>
          <a:prstGeom prst="rect">
            <a:avLst/>
          </a:prstGeom>
        </p:spPr>
        <p:txBody>
          <a:bodyPr spcFirstLastPara="1" wrap="square" lIns="91425" tIns="91425" rIns="91425" bIns="91425" anchor="ctr" anchorCtr="0">
            <a:noAutofit/>
          </a:bodyPr>
          <a:lstStyle/>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Overview</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Project Requirements</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Data Sources</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Conceptual Architecture</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Demo &amp; Insights</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Project Milestones &amp; Timeline</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Team Responsibilities</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Challenges</a:t>
            </a:r>
            <a:endParaRPr sz="1400">
              <a:solidFill>
                <a:srgbClr val="FFFFFF"/>
              </a:solidFill>
              <a:latin typeface="Arial"/>
              <a:ea typeface="Arial"/>
              <a:cs typeface="Arial"/>
              <a:sym typeface="Arial"/>
            </a:endParaRPr>
          </a:p>
          <a:p>
            <a:pPr marL="457200" marR="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Lessons Learned</a:t>
            </a:r>
            <a:endParaRPr sz="1400">
              <a:solidFill>
                <a:srgbClr val="FFFFFF"/>
              </a:solidFill>
              <a:latin typeface="Arial"/>
              <a:ea typeface="Arial"/>
              <a:cs typeface="Arial"/>
              <a:sym typeface="Arial"/>
            </a:endParaRPr>
          </a:p>
          <a:p>
            <a:pPr marL="0" marR="0" lvl="0" indent="0" algn="l" rtl="0">
              <a:spcBef>
                <a:spcPts val="0"/>
              </a:spcBef>
              <a:spcAft>
                <a:spcPts val="0"/>
              </a:spcAft>
              <a:buNone/>
            </a:pPr>
            <a:endParaRPr sz="1400">
              <a:solidFill>
                <a:srgbClr val="FFFFFF"/>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400">
              <a:solidFill>
                <a:srgbClr val="FFFFFF"/>
              </a:solidFill>
              <a:latin typeface="Arial"/>
              <a:ea typeface="Arial"/>
              <a:cs typeface="Arial"/>
              <a:sym typeface="Arial"/>
            </a:endParaRPr>
          </a:p>
          <a:p>
            <a:pPr marL="0" lvl="0" indent="0" algn="l" rtl="0">
              <a:spcBef>
                <a:spcPts val="0"/>
              </a:spcBef>
              <a:spcAft>
                <a:spcPts val="1600"/>
              </a:spcAft>
              <a:buNone/>
            </a:pPr>
            <a:endParaRPr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Project Overview</a:t>
            </a:r>
            <a:endParaRPr b="1">
              <a:solidFill>
                <a:schemeClr val="lt2"/>
              </a:solidFill>
            </a:endParaRPr>
          </a:p>
        </p:txBody>
      </p:sp>
      <p:sp>
        <p:nvSpPr>
          <p:cNvPr id="76" name="Google Shape;76;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this pandemic period, it is certain that Covid-19 is having an effect on the economy. We want to see how it affects the economy and stocks and unemployment are direct indicators of the economy.  We would like to see the relationship between Covid-19 cases, stock, and unemployment in the United States.  </a:t>
            </a:r>
            <a:endParaRPr/>
          </a:p>
          <a:p>
            <a:pPr marL="0" lvl="0" indent="0" algn="l" rtl="0">
              <a:spcBef>
                <a:spcPts val="1600"/>
              </a:spcBef>
              <a:spcAft>
                <a:spcPts val="1600"/>
              </a:spcAft>
              <a:buNone/>
            </a:pPr>
            <a:r>
              <a:rPr lang="en"/>
              <a:t> </a:t>
            </a:r>
            <a:endParaRPr/>
          </a:p>
        </p:txBody>
      </p:sp>
      <p:sp>
        <p:nvSpPr>
          <p:cNvPr id="77" name="Google Shape;77;p15"/>
          <p:cNvSpPr/>
          <p:nvPr/>
        </p:nvSpPr>
        <p:spPr>
          <a:xfrm>
            <a:off x="5832100" y="3676275"/>
            <a:ext cx="2816400" cy="601200"/>
          </a:xfrm>
          <a:prstGeom prst="chevron">
            <a:avLst>
              <a:gd name="adj" fmla="val 50000"/>
            </a:avLst>
          </a:prstGeom>
          <a:solidFill>
            <a:schemeClr val="accent2"/>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Visualization &amp; Analytical Insights</a:t>
            </a:r>
            <a:endParaRPr>
              <a:solidFill>
                <a:srgbClr val="FFFFFF"/>
              </a:solidFill>
              <a:latin typeface="Roboto"/>
              <a:ea typeface="Roboto"/>
              <a:cs typeface="Roboto"/>
              <a:sym typeface="Roboto"/>
            </a:endParaRPr>
          </a:p>
        </p:txBody>
      </p:sp>
      <p:sp>
        <p:nvSpPr>
          <p:cNvPr id="78" name="Google Shape;78;p15"/>
          <p:cNvSpPr/>
          <p:nvPr/>
        </p:nvSpPr>
        <p:spPr>
          <a:xfrm>
            <a:off x="259675" y="3670275"/>
            <a:ext cx="3375600" cy="6132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Multiple Data Sources</a:t>
            </a:r>
            <a:endParaRPr>
              <a:solidFill>
                <a:srgbClr val="FFFFFF"/>
              </a:solidFill>
              <a:latin typeface="Roboto"/>
              <a:ea typeface="Roboto"/>
              <a:cs typeface="Roboto"/>
              <a:sym typeface="Roboto"/>
            </a:endParaRPr>
          </a:p>
        </p:txBody>
      </p:sp>
      <p:sp>
        <p:nvSpPr>
          <p:cNvPr id="79" name="Google Shape;79;p15"/>
          <p:cNvSpPr/>
          <p:nvPr/>
        </p:nvSpPr>
        <p:spPr>
          <a:xfrm>
            <a:off x="3325900" y="3670263"/>
            <a:ext cx="2816400" cy="613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Data Warehouse</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17175" y="3749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Project requirements</a:t>
            </a:r>
            <a:endParaRPr b="1">
              <a:solidFill>
                <a:schemeClr val="lt2"/>
              </a:solidFill>
            </a:endParaRPr>
          </a:p>
        </p:txBody>
      </p:sp>
      <p:sp>
        <p:nvSpPr>
          <p:cNvPr id="85" name="Google Shape;85;p16"/>
          <p:cNvSpPr/>
          <p:nvPr/>
        </p:nvSpPr>
        <p:spPr>
          <a:xfrm>
            <a:off x="0" y="1335250"/>
            <a:ext cx="2304900" cy="3808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1. Design, Document, &amp; Plan </a:t>
            </a:r>
            <a:endParaRPr b="1"/>
          </a:p>
          <a:p>
            <a:pPr marL="0" lvl="0" indent="0" algn="l" rtl="0">
              <a:spcBef>
                <a:spcPts val="0"/>
              </a:spcBef>
              <a:spcAft>
                <a:spcPts val="0"/>
              </a:spcAft>
              <a:buNone/>
            </a:pPr>
            <a:endParaRPr/>
          </a:p>
          <a:p>
            <a:pPr marL="0" lvl="0" indent="0" algn="l" rtl="0">
              <a:spcBef>
                <a:spcPts val="0"/>
              </a:spcBef>
              <a:spcAft>
                <a:spcPts val="0"/>
              </a:spcAft>
              <a:buNone/>
            </a:pPr>
            <a:r>
              <a:rPr lang="en"/>
              <a:t>Develop a conceptual design architecture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Develop data flow diagrams and data models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Define analytics concepts with bus matrix</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Define ETL Instructions</a:t>
            </a:r>
            <a:endParaRPr/>
          </a:p>
          <a:p>
            <a:pPr marL="0" lvl="0" indent="0" algn="l" rtl="0">
              <a:spcBef>
                <a:spcPts val="0"/>
              </a:spcBef>
              <a:spcAft>
                <a:spcPts val="0"/>
              </a:spcAft>
              <a:buClr>
                <a:schemeClr val="dk1"/>
              </a:buClr>
              <a:buSzPts val="1100"/>
              <a:buFont typeface="Arial"/>
              <a:buNone/>
            </a:pPr>
            <a:r>
              <a:rPr lang="en"/>
              <a:t>Define data attributes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86" name="Google Shape;86;p16"/>
          <p:cNvSpPr/>
          <p:nvPr/>
        </p:nvSpPr>
        <p:spPr>
          <a:xfrm>
            <a:off x="2304900" y="1335225"/>
            <a:ext cx="2267100" cy="380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2. Develop and Build</a:t>
            </a:r>
            <a:endParaRPr b="1"/>
          </a:p>
          <a:p>
            <a:pPr marL="0" lvl="0" indent="0" algn="l" rtl="0">
              <a:spcBef>
                <a:spcPts val="0"/>
              </a:spcBef>
              <a:spcAft>
                <a:spcPts val="0"/>
              </a:spcAft>
              <a:buNone/>
            </a:pPr>
            <a:endParaRPr/>
          </a:p>
          <a:p>
            <a:pPr marL="0" lvl="0" indent="0" algn="l" rtl="0">
              <a:spcBef>
                <a:spcPts val="0"/>
              </a:spcBef>
              <a:spcAft>
                <a:spcPts val="0"/>
              </a:spcAft>
              <a:buNone/>
            </a:pPr>
            <a:r>
              <a:rPr lang="en"/>
              <a:t>Develop the warehouse solution using Amazon Web Services </a:t>
            </a:r>
            <a:endParaRPr/>
          </a:p>
          <a:p>
            <a:pPr marL="0" lvl="0" indent="0" algn="l" rtl="0">
              <a:spcBef>
                <a:spcPts val="0"/>
              </a:spcBef>
              <a:spcAft>
                <a:spcPts val="0"/>
              </a:spcAft>
              <a:buNone/>
            </a:pPr>
            <a:endParaRPr/>
          </a:p>
          <a:p>
            <a:pPr marL="0" lvl="0" indent="0" algn="l" rtl="0">
              <a:spcBef>
                <a:spcPts val="0"/>
              </a:spcBef>
              <a:spcAft>
                <a:spcPts val="0"/>
              </a:spcAft>
              <a:buNone/>
            </a:pPr>
            <a:r>
              <a:rPr lang="en"/>
              <a:t>Integrations:</a:t>
            </a:r>
            <a:endParaRPr/>
          </a:p>
          <a:p>
            <a:pPr marL="0" lvl="0" indent="0" algn="l" rtl="0">
              <a:spcBef>
                <a:spcPts val="0"/>
              </a:spcBef>
              <a:spcAft>
                <a:spcPts val="0"/>
              </a:spcAft>
              <a:buNone/>
            </a:pPr>
            <a:r>
              <a:rPr lang="en"/>
              <a:t>Batch/Migration</a:t>
            </a:r>
            <a:endParaRPr/>
          </a:p>
          <a:p>
            <a:pPr marL="0" lvl="0" indent="0" algn="l" rtl="0">
              <a:spcBef>
                <a:spcPts val="0"/>
              </a:spcBef>
              <a:spcAft>
                <a:spcPts val="0"/>
              </a:spcAft>
              <a:buNone/>
            </a:pPr>
            <a:r>
              <a:rPr lang="en"/>
              <a:t>Data Visualization (Tableau)</a:t>
            </a:r>
            <a:endParaRPr/>
          </a:p>
          <a:p>
            <a:pPr marL="0" lvl="0" indent="0" algn="l" rtl="0">
              <a:spcBef>
                <a:spcPts val="0"/>
              </a:spcBef>
              <a:spcAft>
                <a:spcPts val="0"/>
              </a:spcAft>
              <a:buClr>
                <a:schemeClr val="dk1"/>
              </a:buClr>
              <a:buSzPts val="1100"/>
              <a:buFont typeface="Arial"/>
              <a:buNone/>
            </a:pPr>
            <a:r>
              <a:rPr lang="en"/>
              <a:t>Code Repository (GitHub)</a:t>
            </a:r>
            <a:endParaRPr/>
          </a:p>
          <a:p>
            <a:pPr marL="0" lvl="0" indent="0" algn="l" rtl="0">
              <a:spcBef>
                <a:spcPts val="0"/>
              </a:spcBef>
              <a:spcAft>
                <a:spcPts val="0"/>
              </a:spcAft>
              <a:buClr>
                <a:schemeClr val="dk1"/>
              </a:buClr>
              <a:buSzPts val="1100"/>
              <a:buFont typeface="Arial"/>
              <a:buNone/>
            </a:pPr>
            <a:endParaRPr/>
          </a:p>
        </p:txBody>
      </p:sp>
      <p:sp>
        <p:nvSpPr>
          <p:cNvPr id="87" name="Google Shape;87;p16"/>
          <p:cNvSpPr/>
          <p:nvPr/>
        </p:nvSpPr>
        <p:spPr>
          <a:xfrm>
            <a:off x="4572000" y="1335225"/>
            <a:ext cx="2304900" cy="3808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3. Test the Solution</a:t>
            </a:r>
            <a:endParaRPr b="1"/>
          </a:p>
          <a:p>
            <a:pPr marL="0" lvl="0" indent="0" algn="l" rtl="0">
              <a:spcBef>
                <a:spcPts val="0"/>
              </a:spcBef>
              <a:spcAft>
                <a:spcPts val="0"/>
              </a:spcAft>
              <a:buNone/>
            </a:pPr>
            <a:endParaRPr/>
          </a:p>
          <a:p>
            <a:pPr marL="0" lvl="0" indent="0" algn="l" rtl="0">
              <a:spcBef>
                <a:spcPts val="0"/>
              </a:spcBef>
              <a:spcAft>
                <a:spcPts val="0"/>
              </a:spcAft>
              <a:buNone/>
            </a:pPr>
            <a:r>
              <a:rPr lang="en"/>
              <a:t>Test the prototype </a:t>
            </a:r>
            <a:endParaRPr/>
          </a:p>
          <a:p>
            <a:pPr marL="0" lvl="0" indent="0" algn="l" rtl="0">
              <a:spcBef>
                <a:spcPts val="0"/>
              </a:spcBef>
              <a:spcAft>
                <a:spcPts val="0"/>
              </a:spcAft>
              <a:buNone/>
            </a:pPr>
            <a:endParaRPr/>
          </a:p>
          <a:p>
            <a:pPr marL="0" lvl="0" indent="0" algn="l" rtl="0">
              <a:spcBef>
                <a:spcPts val="0"/>
              </a:spcBef>
              <a:spcAft>
                <a:spcPts val="0"/>
              </a:spcAft>
              <a:buNone/>
            </a:pPr>
            <a:r>
              <a:rPr lang="en"/>
              <a:t>Optimization of the database may be necessary </a:t>
            </a:r>
            <a:endParaRPr/>
          </a:p>
          <a:p>
            <a:pPr marL="0" lvl="0" indent="0" algn="l" rtl="0">
              <a:spcBef>
                <a:spcPts val="0"/>
              </a:spcBef>
              <a:spcAft>
                <a:spcPts val="0"/>
              </a:spcAft>
              <a:buNone/>
            </a:pPr>
            <a:endParaRPr/>
          </a:p>
          <a:p>
            <a:pPr marL="0" lvl="0" indent="0" algn="l" rtl="0">
              <a:spcBef>
                <a:spcPts val="0"/>
              </a:spcBef>
              <a:spcAft>
                <a:spcPts val="0"/>
              </a:spcAft>
              <a:buNone/>
            </a:pPr>
            <a:r>
              <a:rPr lang="en"/>
              <a:t>Ensure that error-handling scenarios are considered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
        <p:nvSpPr>
          <p:cNvPr id="88" name="Google Shape;88;p16"/>
          <p:cNvSpPr/>
          <p:nvPr/>
        </p:nvSpPr>
        <p:spPr>
          <a:xfrm>
            <a:off x="6876900" y="1335225"/>
            <a:ext cx="2267100" cy="38082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4. Present and Deliver</a:t>
            </a:r>
            <a:endParaRPr b="1"/>
          </a:p>
          <a:p>
            <a:pPr marL="0" lvl="0" indent="0" algn="l" rtl="0">
              <a:spcBef>
                <a:spcPts val="0"/>
              </a:spcBef>
              <a:spcAft>
                <a:spcPts val="0"/>
              </a:spcAft>
              <a:buNone/>
            </a:pPr>
            <a:endParaRPr/>
          </a:p>
          <a:p>
            <a:pPr marL="0" lvl="0" indent="0" algn="l" rtl="0">
              <a:spcBef>
                <a:spcPts val="0"/>
              </a:spcBef>
              <a:spcAft>
                <a:spcPts val="0"/>
              </a:spcAft>
              <a:buNone/>
            </a:pPr>
            <a:r>
              <a:rPr lang="en"/>
              <a:t>Deliver an executive presentation</a:t>
            </a:r>
            <a:endParaRPr/>
          </a:p>
          <a:p>
            <a:pPr marL="0" lvl="0" indent="0" algn="l" rtl="0">
              <a:spcBef>
                <a:spcPts val="0"/>
              </a:spcBef>
              <a:spcAft>
                <a:spcPts val="0"/>
              </a:spcAft>
              <a:buNone/>
            </a:pPr>
            <a:endParaRPr/>
          </a:p>
          <a:p>
            <a:pPr marL="0" lvl="0" indent="0" algn="l" rtl="0">
              <a:spcBef>
                <a:spcPts val="0"/>
              </a:spcBef>
              <a:spcAft>
                <a:spcPts val="0"/>
              </a:spcAft>
              <a:buNone/>
            </a:pPr>
            <a:r>
              <a:rPr lang="en"/>
              <a:t>Demo the architectural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a:t>Demo the visualizations in a data visualization platform like Tableau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Data Sources</a:t>
            </a:r>
            <a:endParaRPr/>
          </a:p>
        </p:txBody>
      </p:sp>
      <p:sp>
        <p:nvSpPr>
          <p:cNvPr id="94" name="Google Shape;94;p17"/>
          <p:cNvSpPr txBox="1">
            <a:spLocks noGrp="1"/>
          </p:cNvSpPr>
          <p:nvPr>
            <p:ph type="body" idx="1"/>
          </p:nvPr>
        </p:nvSpPr>
        <p:spPr>
          <a:xfrm>
            <a:off x="311700" y="1058225"/>
            <a:ext cx="3034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Coronavirus Data - New York Times</a:t>
            </a:r>
            <a:endParaRPr b="1"/>
          </a:p>
          <a:p>
            <a:pPr marL="0" lvl="0" indent="0" algn="l" rtl="0">
              <a:spcBef>
                <a:spcPts val="1600"/>
              </a:spcBef>
              <a:spcAft>
                <a:spcPts val="0"/>
              </a:spcAft>
              <a:buNone/>
            </a:pPr>
            <a:endParaRPr/>
          </a:p>
          <a:p>
            <a:pPr marL="0" lvl="0" indent="0" algn="l" rtl="0">
              <a:spcBef>
                <a:spcPts val="1600"/>
              </a:spcBef>
              <a:spcAft>
                <a:spcPts val="1600"/>
              </a:spcAft>
              <a:buNone/>
            </a:pPr>
            <a:endParaRPr b="1"/>
          </a:p>
        </p:txBody>
      </p:sp>
      <p:sp>
        <p:nvSpPr>
          <p:cNvPr id="95" name="Google Shape;95;p17"/>
          <p:cNvSpPr txBox="1">
            <a:spLocks noGrp="1"/>
          </p:cNvSpPr>
          <p:nvPr>
            <p:ph type="body" idx="2"/>
          </p:nvPr>
        </p:nvSpPr>
        <p:spPr>
          <a:xfrm>
            <a:off x="3345888" y="1141725"/>
            <a:ext cx="2346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Stock Data - FRED API</a:t>
            </a:r>
            <a:endParaRPr b="1"/>
          </a:p>
          <a:p>
            <a:pPr marL="457200" lvl="0" indent="0" algn="l" rtl="0">
              <a:spcBef>
                <a:spcPts val="1600"/>
              </a:spcBef>
              <a:spcAft>
                <a:spcPts val="1600"/>
              </a:spcAft>
              <a:buNone/>
            </a:pPr>
            <a:endParaRPr/>
          </a:p>
        </p:txBody>
      </p:sp>
      <p:pic>
        <p:nvPicPr>
          <p:cNvPr id="96" name="Google Shape;96;p17"/>
          <p:cNvPicPr preferRelativeResize="0"/>
          <p:nvPr/>
        </p:nvPicPr>
        <p:blipFill>
          <a:blip r:embed="rId3">
            <a:alphaModFix/>
          </a:blip>
          <a:stretch>
            <a:fillRect/>
          </a:stretch>
        </p:blipFill>
        <p:spPr>
          <a:xfrm>
            <a:off x="414850" y="1890600"/>
            <a:ext cx="1732449" cy="1732449"/>
          </a:xfrm>
          <a:prstGeom prst="rect">
            <a:avLst/>
          </a:prstGeom>
          <a:noFill/>
          <a:ln>
            <a:noFill/>
          </a:ln>
        </p:spPr>
      </p:pic>
      <p:pic>
        <p:nvPicPr>
          <p:cNvPr id="97" name="Google Shape;97;p17"/>
          <p:cNvPicPr preferRelativeResize="0"/>
          <p:nvPr/>
        </p:nvPicPr>
        <p:blipFill>
          <a:blip r:embed="rId4">
            <a:alphaModFix/>
          </a:blip>
          <a:stretch>
            <a:fillRect/>
          </a:stretch>
        </p:blipFill>
        <p:spPr>
          <a:xfrm>
            <a:off x="2867100" y="2049825"/>
            <a:ext cx="3222125" cy="1219200"/>
          </a:xfrm>
          <a:prstGeom prst="rect">
            <a:avLst/>
          </a:prstGeom>
          <a:noFill/>
          <a:ln>
            <a:noFill/>
          </a:ln>
        </p:spPr>
      </p:pic>
      <p:pic>
        <p:nvPicPr>
          <p:cNvPr id="98" name="Google Shape;98;p17"/>
          <p:cNvPicPr preferRelativeResize="0"/>
          <p:nvPr/>
        </p:nvPicPr>
        <p:blipFill>
          <a:blip r:embed="rId5">
            <a:alphaModFix/>
          </a:blip>
          <a:stretch>
            <a:fillRect/>
          </a:stretch>
        </p:blipFill>
        <p:spPr>
          <a:xfrm>
            <a:off x="6689175" y="1685263"/>
            <a:ext cx="2143125" cy="2143125"/>
          </a:xfrm>
          <a:prstGeom prst="rect">
            <a:avLst/>
          </a:prstGeom>
          <a:noFill/>
          <a:ln>
            <a:noFill/>
          </a:ln>
        </p:spPr>
      </p:pic>
      <p:sp>
        <p:nvSpPr>
          <p:cNvPr id="99" name="Google Shape;99;p17"/>
          <p:cNvSpPr txBox="1"/>
          <p:nvPr/>
        </p:nvSpPr>
        <p:spPr>
          <a:xfrm>
            <a:off x="6725275" y="1058225"/>
            <a:ext cx="2070900" cy="6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Old Standard TT"/>
                <a:ea typeface="Old Standard TT"/>
                <a:cs typeface="Old Standard TT"/>
                <a:sym typeface="Old Standard TT"/>
              </a:rPr>
              <a:t>Unemployment Data - U.S. Department of Labor</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Conceptual architecture </a:t>
            </a:r>
            <a:endParaRPr b="1">
              <a:solidFill>
                <a:schemeClr val="lt2"/>
              </a:solidFill>
            </a:endParaRPr>
          </a:p>
        </p:txBody>
      </p:sp>
      <p:sp>
        <p:nvSpPr>
          <p:cNvPr id="105" name="Google Shape;105;p18"/>
          <p:cNvSpPr txBox="1">
            <a:spLocks noGrp="1"/>
          </p:cNvSpPr>
          <p:nvPr>
            <p:ph type="body" idx="1"/>
          </p:nvPr>
        </p:nvSpPr>
        <p:spPr>
          <a:xfrm>
            <a:off x="35165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our model,</a:t>
            </a:r>
            <a:endParaRPr/>
          </a:p>
          <a:p>
            <a:pPr marL="0" lvl="0" indent="0" algn="l" rtl="0">
              <a:spcBef>
                <a:spcPts val="1600"/>
              </a:spcBef>
              <a:spcAft>
                <a:spcPts val="0"/>
              </a:spcAft>
              <a:buNone/>
            </a:pPr>
            <a:r>
              <a:rPr lang="en"/>
              <a:t>we set up this plan for</a:t>
            </a:r>
            <a:endParaRPr/>
          </a:p>
          <a:p>
            <a:pPr marL="0" lvl="0" indent="0" algn="l" rtl="0">
              <a:spcBef>
                <a:spcPts val="1600"/>
              </a:spcBef>
              <a:spcAft>
                <a:spcPts val="1600"/>
              </a:spcAft>
              <a:buNone/>
            </a:pPr>
            <a:r>
              <a:rPr lang="en"/>
              <a:t>the data migration.</a:t>
            </a:r>
            <a:endParaRPr/>
          </a:p>
        </p:txBody>
      </p:sp>
      <p:pic>
        <p:nvPicPr>
          <p:cNvPr id="106" name="Google Shape;106;p18"/>
          <p:cNvPicPr preferRelativeResize="0"/>
          <p:nvPr/>
        </p:nvPicPr>
        <p:blipFill>
          <a:blip r:embed="rId3">
            <a:alphaModFix/>
          </a:blip>
          <a:stretch>
            <a:fillRect/>
          </a:stretch>
        </p:blipFill>
        <p:spPr>
          <a:xfrm>
            <a:off x="4572000" y="589425"/>
            <a:ext cx="3995774" cy="4056900"/>
          </a:xfrm>
          <a:prstGeom prst="rect">
            <a:avLst/>
          </a:prstGeom>
          <a:noFill/>
          <a:ln>
            <a:noFill/>
          </a:ln>
        </p:spPr>
      </p:pic>
      <p:pic>
        <p:nvPicPr>
          <p:cNvPr id="107" name="Google Shape;107;p18"/>
          <p:cNvPicPr preferRelativeResize="0"/>
          <p:nvPr/>
        </p:nvPicPr>
        <p:blipFill>
          <a:blip r:embed="rId4">
            <a:alphaModFix/>
          </a:blip>
          <a:stretch>
            <a:fillRect/>
          </a:stretch>
        </p:blipFill>
        <p:spPr>
          <a:xfrm>
            <a:off x="4745026" y="198936"/>
            <a:ext cx="3995775" cy="48378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p:nvPr/>
        </p:nvSpPr>
        <p:spPr>
          <a:xfrm>
            <a:off x="688725" y="3148250"/>
            <a:ext cx="3292200" cy="1323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txBox="1">
            <a:spLocks noGrp="1"/>
          </p:cNvSpPr>
          <p:nvPr>
            <p:ph type="title"/>
          </p:nvPr>
        </p:nvSpPr>
        <p:spPr>
          <a:xfrm>
            <a:off x="592100" y="2385600"/>
            <a:ext cx="3612600" cy="151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600"/>
              <a:t>   </a:t>
            </a:r>
            <a:r>
              <a:rPr lang="en" sz="8600">
                <a:solidFill>
                  <a:srgbClr val="93C47D"/>
                </a:solidFill>
              </a:rPr>
              <a:t>DEMO</a:t>
            </a:r>
            <a:endParaRPr sz="8600">
              <a:solidFill>
                <a:srgbClr val="93C47D"/>
              </a:solidFill>
            </a:endParaRPr>
          </a:p>
        </p:txBody>
      </p:sp>
      <p:pic>
        <p:nvPicPr>
          <p:cNvPr id="114" name="Google Shape;114;p19"/>
          <p:cNvPicPr preferRelativeResize="0"/>
          <p:nvPr/>
        </p:nvPicPr>
        <p:blipFill>
          <a:blip r:embed="rId3">
            <a:alphaModFix/>
          </a:blip>
          <a:stretch>
            <a:fillRect/>
          </a:stretch>
        </p:blipFill>
        <p:spPr>
          <a:xfrm>
            <a:off x="0" y="139825"/>
            <a:ext cx="9143999" cy="4863850"/>
          </a:xfrm>
          <a:prstGeom prst="rect">
            <a:avLst/>
          </a:prstGeom>
          <a:noFill/>
          <a:ln>
            <a:noFill/>
          </a:ln>
        </p:spPr>
      </p:pic>
      <p:sp>
        <p:nvSpPr>
          <p:cNvPr id="115" name="Google Shape;115;p19"/>
          <p:cNvSpPr txBox="1"/>
          <p:nvPr/>
        </p:nvSpPr>
        <p:spPr>
          <a:xfrm>
            <a:off x="2486850" y="1627950"/>
            <a:ext cx="3485700" cy="2337000"/>
          </a:xfrm>
          <a:prstGeom prst="rect">
            <a:avLst/>
          </a:prstGeom>
          <a:noFill/>
          <a:ln>
            <a:noFill/>
          </a:ln>
          <a:effectLst>
            <a:outerShdw blurRad="57150" dist="19050" dir="5400000" algn="bl" rotWithShape="0">
              <a:schemeClr val="dk2">
                <a:alpha val="5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8600">
                <a:latin typeface="Old Standard TT"/>
                <a:ea typeface="Old Standard TT"/>
                <a:cs typeface="Old Standard TT"/>
                <a:sym typeface="Old Standard TT"/>
              </a:rPr>
              <a:t>DEMO</a:t>
            </a:r>
            <a:endParaRPr sz="86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Demo Insights</a:t>
            </a:r>
            <a:endParaRPr b="1">
              <a:solidFill>
                <a:schemeClr val="lt2"/>
              </a:solidFill>
            </a:endParaRPr>
          </a:p>
        </p:txBody>
      </p:sp>
      <p:sp>
        <p:nvSpPr>
          <p:cNvPr id="121" name="Google Shape;121;p20"/>
          <p:cNvSpPr txBox="1"/>
          <p:nvPr/>
        </p:nvSpPr>
        <p:spPr>
          <a:xfrm>
            <a:off x="239425" y="1121900"/>
            <a:ext cx="5643300" cy="3666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These metrics all showed a strong correlations with the date.  </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The first confirmed case in New York (“NY”) was on Feb 29th, and we saw an increase of both unemployment and a drop in the S&amp;P 500 after that date. </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The average S&amp;P 500 and unemployment data also show correlation over time. There is a slope change on March 21, 1 day after NY started lockdown.</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Around the end of March is the highest rate of the the initial unemployment claims. This makes sense since many other states started lockdowns in the weeks immediately following NY.</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Since the stock market is more related to the expectation of the future, when the lock down happened, the actual S&amp;P 500 performed a bit better.</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Also, the US federal government announced a 3 phase lock down plan (including ends of lockdown) on April 16. This also explains some slope change on unemployment and S&amp;P 500 data.</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pic>
        <p:nvPicPr>
          <p:cNvPr id="122" name="Google Shape;122;p20"/>
          <p:cNvPicPr preferRelativeResize="0"/>
          <p:nvPr/>
        </p:nvPicPr>
        <p:blipFill>
          <a:blip r:embed="rId3">
            <a:alphaModFix/>
          </a:blip>
          <a:stretch>
            <a:fillRect/>
          </a:stretch>
        </p:blipFill>
        <p:spPr>
          <a:xfrm>
            <a:off x="5985325" y="373875"/>
            <a:ext cx="2992676" cy="3930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Project Milestones and Timeline </a:t>
            </a:r>
            <a:endParaRPr b="1">
              <a:solidFill>
                <a:schemeClr val="lt2"/>
              </a:solidFill>
            </a:endParaRPr>
          </a:p>
        </p:txBody>
      </p:sp>
      <p:grpSp>
        <p:nvGrpSpPr>
          <p:cNvPr id="128" name="Google Shape;128;p21"/>
          <p:cNvGrpSpPr/>
          <p:nvPr/>
        </p:nvGrpSpPr>
        <p:grpSpPr>
          <a:xfrm>
            <a:off x="4513729" y="1864926"/>
            <a:ext cx="2480144" cy="1728853"/>
            <a:chOff x="4526679" y="1857800"/>
            <a:chExt cx="2480144" cy="1728853"/>
          </a:xfrm>
        </p:grpSpPr>
        <p:sp>
          <p:nvSpPr>
            <p:cNvPr id="129" name="Google Shape;129;p21"/>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21"/>
            <p:cNvGrpSpPr/>
            <p:nvPr/>
          </p:nvGrpSpPr>
          <p:grpSpPr>
            <a:xfrm>
              <a:off x="4526679" y="1857800"/>
              <a:ext cx="2480144" cy="1728853"/>
              <a:chOff x="4526679" y="1857800"/>
              <a:chExt cx="2480144" cy="1728853"/>
            </a:xfrm>
          </p:grpSpPr>
          <p:grpSp>
            <p:nvGrpSpPr>
              <p:cNvPr id="131" name="Google Shape;131;p21"/>
              <p:cNvGrpSpPr/>
              <p:nvPr/>
            </p:nvGrpSpPr>
            <p:grpSpPr>
              <a:xfrm>
                <a:off x="4808316" y="2800065"/>
                <a:ext cx="92400" cy="411825"/>
                <a:chOff x="845575" y="2563700"/>
                <a:chExt cx="92400" cy="411825"/>
              </a:xfrm>
            </p:grpSpPr>
            <p:cxnSp>
              <p:nvCxnSpPr>
                <p:cNvPr id="132" name="Google Shape;132;p21"/>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33" name="Google Shape;133;p21"/>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1"/>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 May 1 </a:t>
                </a:r>
                <a:endParaRPr sz="1200" b="1">
                  <a:latin typeface="Roboto"/>
                  <a:ea typeface="Roboto"/>
                  <a:cs typeface="Roboto"/>
                  <a:sym typeface="Roboto"/>
                </a:endParaRPr>
              </a:p>
            </p:txBody>
          </p:sp>
          <p:sp>
            <p:nvSpPr>
              <p:cNvPr id="135" name="Google Shape;135;p21"/>
              <p:cNvSpPr txBox="1"/>
              <p:nvPr/>
            </p:nvSpPr>
            <p:spPr>
              <a:xfrm>
                <a:off x="4753223" y="1857800"/>
                <a:ext cx="2253600" cy="9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b="1">
                    <a:latin typeface="Roboto"/>
                    <a:ea typeface="Roboto"/>
                    <a:cs typeface="Roboto"/>
                    <a:sym typeface="Roboto"/>
                  </a:rPr>
                  <a:t>•</a:t>
                </a:r>
                <a:r>
                  <a:rPr lang="en" sz="800">
                    <a:latin typeface="Roboto"/>
                    <a:ea typeface="Roboto"/>
                    <a:cs typeface="Roboto"/>
                    <a:sym typeface="Roboto"/>
                  </a:rPr>
                  <a:t>2 or more ETL processes completed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latin typeface="Roboto"/>
                    <a:ea typeface="Roboto"/>
                    <a:cs typeface="Roboto"/>
                    <a:sym typeface="Roboto"/>
                  </a:rPr>
                  <a:t>•Visualizations/edited finalized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•Scripts for loading data into AWS completed</a:t>
                </a:r>
                <a:endParaRPr sz="8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•Preliminary trials of loading independent datasets into AWS completed</a:t>
                </a:r>
                <a:endParaRPr sz="800" b="1">
                  <a:latin typeface="Roboto"/>
                  <a:ea typeface="Roboto"/>
                  <a:cs typeface="Roboto"/>
                  <a:sym typeface="Roboto"/>
                </a:endParaRPr>
              </a:p>
            </p:txBody>
          </p:sp>
        </p:grpSp>
      </p:grpSp>
      <p:grpSp>
        <p:nvGrpSpPr>
          <p:cNvPr id="136" name="Google Shape;136;p21"/>
          <p:cNvGrpSpPr/>
          <p:nvPr/>
        </p:nvGrpSpPr>
        <p:grpSpPr>
          <a:xfrm>
            <a:off x="6422860" y="2709722"/>
            <a:ext cx="2721140" cy="1738654"/>
            <a:chOff x="6435810" y="2702596"/>
            <a:chExt cx="2721140" cy="1738654"/>
          </a:xfrm>
        </p:grpSpPr>
        <p:sp>
          <p:nvSpPr>
            <p:cNvPr id="137" name="Google Shape;137;p21"/>
            <p:cNvSpPr/>
            <p:nvPr/>
          </p:nvSpPr>
          <p:spPr>
            <a:xfrm>
              <a:off x="6807650" y="3079475"/>
              <a:ext cx="23493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1"/>
            <p:cNvGrpSpPr/>
            <p:nvPr/>
          </p:nvGrpSpPr>
          <p:grpSpPr>
            <a:xfrm>
              <a:off x="6435810" y="2702596"/>
              <a:ext cx="2487363" cy="1738654"/>
              <a:chOff x="6435810" y="2702596"/>
              <a:chExt cx="2487363" cy="1738654"/>
            </a:xfrm>
          </p:grpSpPr>
          <p:grpSp>
            <p:nvGrpSpPr>
              <p:cNvPr id="139" name="Google Shape;139;p21"/>
              <p:cNvGrpSpPr/>
              <p:nvPr/>
            </p:nvGrpSpPr>
            <p:grpSpPr>
              <a:xfrm rot="10800000">
                <a:off x="6760035" y="3079467"/>
                <a:ext cx="92400" cy="411825"/>
                <a:chOff x="2070100" y="2563700"/>
                <a:chExt cx="92400" cy="411825"/>
              </a:xfrm>
            </p:grpSpPr>
            <p:cxnSp>
              <p:nvCxnSpPr>
                <p:cNvPr id="140" name="Google Shape;140;p21"/>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41" name="Google Shape;141;p21"/>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1"/>
              <p:cNvSpPr txBox="1"/>
              <p:nvPr/>
            </p:nvSpPr>
            <p:spPr>
              <a:xfrm>
                <a:off x="6435810"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May 7  </a:t>
                </a:r>
                <a:endParaRPr sz="1200" b="1">
                  <a:latin typeface="Roboto"/>
                  <a:ea typeface="Roboto"/>
                  <a:cs typeface="Roboto"/>
                  <a:sym typeface="Roboto"/>
                </a:endParaRPr>
              </a:p>
            </p:txBody>
          </p:sp>
          <p:sp>
            <p:nvSpPr>
              <p:cNvPr id="143" name="Google Shape;143;p21"/>
              <p:cNvSpPr txBox="1"/>
              <p:nvPr/>
            </p:nvSpPr>
            <p:spPr>
              <a:xfrm>
                <a:off x="6669573" y="3497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a:t>
                </a:r>
                <a:r>
                  <a:rPr lang="en" sz="800">
                    <a:latin typeface="Roboto"/>
                    <a:ea typeface="Roboto"/>
                    <a:cs typeface="Roboto"/>
                    <a:sym typeface="Roboto"/>
                  </a:rPr>
                  <a:t>presentation template completed</a:t>
                </a:r>
                <a:endParaRPr sz="800">
                  <a:latin typeface="Roboto"/>
                  <a:ea typeface="Roboto"/>
                  <a:cs typeface="Roboto"/>
                  <a:sym typeface="Roboto"/>
                </a:endParaRPr>
              </a:p>
              <a:p>
                <a:pPr marL="0" lvl="0" indent="0" algn="l" rtl="0">
                  <a:spcBef>
                    <a:spcPts val="1600"/>
                  </a:spcBef>
                  <a:spcAft>
                    <a:spcPts val="1600"/>
                  </a:spcAft>
                  <a:buNone/>
                </a:pPr>
                <a:r>
                  <a:rPr lang="en" sz="800">
                    <a:latin typeface="Roboto"/>
                    <a:ea typeface="Roboto"/>
                    <a:cs typeface="Roboto"/>
                    <a:sym typeface="Roboto"/>
                  </a:rPr>
                  <a:t>-finalize presentation &amp; project materials</a:t>
                </a:r>
                <a:endParaRPr sz="800">
                  <a:latin typeface="Roboto"/>
                  <a:ea typeface="Roboto"/>
                  <a:cs typeface="Roboto"/>
                  <a:sym typeface="Roboto"/>
                </a:endParaRPr>
              </a:p>
            </p:txBody>
          </p:sp>
        </p:grpSp>
      </p:grpSp>
      <p:grpSp>
        <p:nvGrpSpPr>
          <p:cNvPr id="144" name="Google Shape;144;p21"/>
          <p:cNvGrpSpPr/>
          <p:nvPr/>
        </p:nvGrpSpPr>
        <p:grpSpPr>
          <a:xfrm>
            <a:off x="483041" y="1864926"/>
            <a:ext cx="2580731" cy="1728863"/>
            <a:chOff x="495991" y="1857800"/>
            <a:chExt cx="2580731" cy="1728863"/>
          </a:xfrm>
        </p:grpSpPr>
        <p:sp>
          <p:nvSpPr>
            <p:cNvPr id="145" name="Google Shape;145;p21"/>
            <p:cNvSpPr/>
            <p:nvPr/>
          </p:nvSpPr>
          <p:spPr>
            <a:xfrm>
              <a:off x="932600"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21"/>
            <p:cNvGrpSpPr/>
            <p:nvPr/>
          </p:nvGrpSpPr>
          <p:grpSpPr>
            <a:xfrm>
              <a:off x="495991" y="1857800"/>
              <a:ext cx="2580731" cy="1728863"/>
              <a:chOff x="495991" y="1857800"/>
              <a:chExt cx="2580731" cy="1728863"/>
            </a:xfrm>
          </p:grpSpPr>
          <p:sp>
            <p:nvSpPr>
              <p:cNvPr id="147" name="Google Shape;147;p21"/>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March 28</a:t>
                </a:r>
                <a:endParaRPr sz="1200" b="1">
                  <a:latin typeface="Roboto"/>
                  <a:ea typeface="Roboto"/>
                  <a:cs typeface="Roboto"/>
                  <a:sym typeface="Roboto"/>
                </a:endParaRPr>
              </a:p>
            </p:txBody>
          </p:sp>
          <p:grpSp>
            <p:nvGrpSpPr>
              <p:cNvPr id="148" name="Google Shape;148;p21"/>
              <p:cNvGrpSpPr/>
              <p:nvPr/>
            </p:nvGrpSpPr>
            <p:grpSpPr>
              <a:xfrm>
                <a:off x="881025" y="2800065"/>
                <a:ext cx="92400" cy="411825"/>
                <a:chOff x="845575" y="2563700"/>
                <a:chExt cx="92400" cy="411825"/>
              </a:xfrm>
            </p:grpSpPr>
            <p:cxnSp>
              <p:nvCxnSpPr>
                <p:cNvPr id="149" name="Google Shape;149;p21"/>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50" name="Google Shape;150;p21"/>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21"/>
              <p:cNvSpPr txBox="1"/>
              <p:nvPr/>
            </p:nvSpPr>
            <p:spPr>
              <a:xfrm>
                <a:off x="823122" y="1857800"/>
                <a:ext cx="2253600" cy="9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b="1">
                    <a:latin typeface="Roboto"/>
                    <a:ea typeface="Roboto"/>
                    <a:cs typeface="Roboto"/>
                    <a:sym typeface="Roboto"/>
                  </a:rPr>
                  <a:t>•</a:t>
                </a:r>
                <a:r>
                  <a:rPr lang="en" sz="800">
                    <a:latin typeface="Roboto"/>
                    <a:ea typeface="Roboto"/>
                    <a:cs typeface="Roboto"/>
                    <a:sym typeface="Roboto"/>
                  </a:rPr>
                  <a:t>CSV downloaded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latin typeface="Roboto"/>
                    <a:ea typeface="Roboto"/>
                    <a:cs typeface="Roboto"/>
                    <a:sym typeface="Roboto"/>
                  </a:rPr>
                  <a:t>•Web scraping code created and tested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latin typeface="Roboto"/>
                    <a:ea typeface="Roboto"/>
                    <a:cs typeface="Roboto"/>
                    <a:sym typeface="Roboto"/>
                  </a:rPr>
                  <a:t>•Use cases and bus matrix created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latin typeface="Roboto"/>
                    <a:ea typeface="Roboto"/>
                    <a:cs typeface="Roboto"/>
                    <a:sym typeface="Roboto"/>
                  </a:rPr>
                  <a:t>•High Level Waterfall Project Completed</a:t>
                </a:r>
                <a:endParaRPr sz="800">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p:txBody>
          </p:sp>
        </p:grpSp>
      </p:grpSp>
      <p:grpSp>
        <p:nvGrpSpPr>
          <p:cNvPr id="152" name="Google Shape;152;p21"/>
          <p:cNvGrpSpPr/>
          <p:nvPr/>
        </p:nvGrpSpPr>
        <p:grpSpPr>
          <a:xfrm>
            <a:off x="2248302" y="2709725"/>
            <a:ext cx="2765699" cy="1735651"/>
            <a:chOff x="2261252" y="2702599"/>
            <a:chExt cx="2765699" cy="1735651"/>
          </a:xfrm>
        </p:grpSpPr>
        <p:sp>
          <p:nvSpPr>
            <p:cNvPr id="153" name="Google Shape;153;p21"/>
            <p:cNvSpPr/>
            <p:nvPr/>
          </p:nvSpPr>
          <p:spPr>
            <a:xfrm>
              <a:off x="2890952" y="3079475"/>
              <a:ext cx="19584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21"/>
            <p:cNvGrpSpPr/>
            <p:nvPr/>
          </p:nvGrpSpPr>
          <p:grpSpPr>
            <a:xfrm>
              <a:off x="2261252" y="2702599"/>
              <a:ext cx="2765699" cy="1735651"/>
              <a:chOff x="2261252" y="2702599"/>
              <a:chExt cx="2765699" cy="1735651"/>
            </a:xfrm>
          </p:grpSpPr>
          <p:sp>
            <p:nvSpPr>
              <p:cNvPr id="155" name="Google Shape;155;p21"/>
              <p:cNvSpPr txBox="1"/>
              <p:nvPr/>
            </p:nvSpPr>
            <p:spPr>
              <a:xfrm>
                <a:off x="2261252" y="2702599"/>
                <a:ext cx="10101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 April 18</a:t>
                </a:r>
                <a:endParaRPr sz="1200" b="1">
                  <a:latin typeface="Roboto"/>
                  <a:ea typeface="Roboto"/>
                  <a:cs typeface="Roboto"/>
                  <a:sym typeface="Roboto"/>
                </a:endParaRPr>
              </a:p>
            </p:txBody>
          </p:sp>
          <p:grpSp>
            <p:nvGrpSpPr>
              <p:cNvPr id="156" name="Google Shape;156;p21"/>
              <p:cNvGrpSpPr/>
              <p:nvPr/>
            </p:nvGrpSpPr>
            <p:grpSpPr>
              <a:xfrm rot="10800000">
                <a:off x="2849073" y="3079467"/>
                <a:ext cx="92400" cy="411825"/>
                <a:chOff x="2070100" y="2563700"/>
                <a:chExt cx="92400" cy="411825"/>
              </a:xfrm>
            </p:grpSpPr>
            <p:cxnSp>
              <p:nvCxnSpPr>
                <p:cNvPr id="157" name="Google Shape;157;p21"/>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58" name="Google Shape;158;p21"/>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p:nvPr/>
            </p:nvSpPr>
            <p:spPr>
              <a:xfrm>
                <a:off x="2773350"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•Dimension model matrix with ETL instructions completed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latin typeface="Roboto"/>
                    <a:ea typeface="Roboto"/>
                    <a:cs typeface="Roboto"/>
                    <a:sym typeface="Roboto"/>
                  </a:rPr>
                  <a:t>•Conceptual, Logical, and Physical Data Model Completed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800">
                    <a:latin typeface="Roboto"/>
                    <a:ea typeface="Roboto"/>
                    <a:cs typeface="Roboto"/>
                    <a:sym typeface="Roboto"/>
                  </a:rPr>
                  <a:t>•Data Dictionary Completed</a:t>
                </a: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p:txBody>
          </p:sp>
        </p:grpSp>
      </p:grpSp>
      <p:sp>
        <p:nvSpPr>
          <p:cNvPr id="160" name="Google Shape;160;p21"/>
          <p:cNvSpPr/>
          <p:nvPr/>
        </p:nvSpPr>
        <p:spPr>
          <a:xfrm>
            <a:off x="8614391" y="2709728"/>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 name="Google Shape;161;p21"/>
          <p:cNvCxnSpPr/>
          <p:nvPr/>
        </p:nvCxnSpPr>
        <p:spPr>
          <a:xfrm>
            <a:off x="8660591" y="2833016"/>
            <a:ext cx="0" cy="359400"/>
          </a:xfrm>
          <a:prstGeom prst="straightConnector1">
            <a:avLst/>
          </a:prstGeom>
          <a:noFill/>
          <a:ln w="9525" cap="flat" cmpd="sng">
            <a:solidFill>
              <a:srgbClr val="000000"/>
            </a:solidFill>
            <a:prstDash val="solid"/>
            <a:round/>
            <a:headEnd type="none" w="sm" len="sm"/>
            <a:tailEnd type="none" w="sm" len="sm"/>
          </a:ln>
        </p:spPr>
      </p:cxnSp>
      <p:sp>
        <p:nvSpPr>
          <p:cNvPr id="162" name="Google Shape;162;p21"/>
          <p:cNvSpPr txBox="1"/>
          <p:nvPr/>
        </p:nvSpPr>
        <p:spPr>
          <a:xfrm>
            <a:off x="8177150" y="2244700"/>
            <a:ext cx="966900" cy="4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oboto"/>
                <a:ea typeface="Roboto"/>
                <a:cs typeface="Roboto"/>
                <a:sym typeface="Roboto"/>
              </a:rPr>
              <a:t>May 13</a:t>
            </a:r>
            <a:endParaRPr sz="1200" b="1">
              <a:latin typeface="Roboto"/>
              <a:ea typeface="Roboto"/>
              <a:cs typeface="Roboto"/>
              <a:sym typeface="Roboto"/>
            </a:endParaRPr>
          </a:p>
        </p:txBody>
      </p:sp>
      <p:sp>
        <p:nvSpPr>
          <p:cNvPr id="163" name="Google Shape;163;p21"/>
          <p:cNvSpPr txBox="1"/>
          <p:nvPr/>
        </p:nvSpPr>
        <p:spPr>
          <a:xfrm>
            <a:off x="8177150" y="1628775"/>
            <a:ext cx="7920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Presentation</a:t>
            </a:r>
            <a:endParaRPr sz="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On-screen Show (16:9)</PresentationFormat>
  <Paragraphs>116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vt:lpstr>
      <vt:lpstr>Old Standard TT</vt:lpstr>
      <vt:lpstr>Paperback</vt:lpstr>
      <vt:lpstr>COVID-19, the Stock Market, &amp; Unemployment</vt:lpstr>
      <vt:lpstr>Agenda</vt:lpstr>
      <vt:lpstr>Project Overview</vt:lpstr>
      <vt:lpstr>Project requirements</vt:lpstr>
      <vt:lpstr>Data Sources</vt:lpstr>
      <vt:lpstr>Conceptual architecture </vt:lpstr>
      <vt:lpstr>   DEMO</vt:lpstr>
      <vt:lpstr>Demo Insights</vt:lpstr>
      <vt:lpstr>Project Milestones and Timeline </vt:lpstr>
      <vt:lpstr>Team responsibilities </vt:lpstr>
      <vt:lpstr>Challenges </vt:lpstr>
      <vt:lpstr>Lessons learned</vt:lpstr>
      <vt:lpstr>Q &amp;A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the Stock Market, &amp; Unemployment</dc:title>
  <cp:lastModifiedBy>Sherief Morsy</cp:lastModifiedBy>
  <cp:revision>1</cp:revision>
  <dcterms:modified xsi:type="dcterms:W3CDTF">2020-05-21T03:26:31Z</dcterms:modified>
</cp:coreProperties>
</file>