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9" r:id="rId4"/>
    <p:sldId id="263" r:id="rId5"/>
    <p:sldId id="312" r:id="rId6"/>
    <p:sldId id="265" r:id="rId7"/>
    <p:sldId id="341" r:id="rId8"/>
    <p:sldId id="342" r:id="rId9"/>
    <p:sldId id="343" r:id="rId10"/>
    <p:sldId id="344" r:id="rId11"/>
    <p:sldId id="345" r:id="rId12"/>
    <p:sldId id="346" r:id="rId13"/>
    <p:sldId id="311" r:id="rId14"/>
    <p:sldId id="320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21" r:id="rId23"/>
    <p:sldId id="333" r:id="rId24"/>
    <p:sldId id="334" r:id="rId25"/>
    <p:sldId id="335" r:id="rId26"/>
    <p:sldId id="336" r:id="rId27"/>
    <p:sldId id="337" r:id="rId28"/>
    <p:sldId id="329" r:id="rId29"/>
    <p:sldId id="330" r:id="rId30"/>
    <p:sldId id="307" r:id="rId31"/>
    <p:sldId id="309" r:id="rId32"/>
    <p:sldId id="310" r:id="rId33"/>
    <p:sldId id="319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338" r:id="rId55"/>
    <p:sldId id="339" r:id="rId56"/>
    <p:sldId id="313" r:id="rId57"/>
    <p:sldId id="317" r:id="rId58"/>
    <p:sldId id="314" r:id="rId59"/>
    <p:sldId id="315" r:id="rId60"/>
    <p:sldId id="318" r:id="rId61"/>
    <p:sldId id="340" r:id="rId62"/>
  </p:sldIdLst>
  <p:sldSz cx="4610100" cy="3454400"/>
  <p:notesSz cx="4610100" cy="345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5"/>
    <p:restoredTop sz="94637"/>
  </p:normalViewPr>
  <p:slideViewPr>
    <p:cSldViewPr>
      <p:cViewPr varScale="1">
        <p:scale>
          <a:sx n="215" d="100"/>
          <a:sy n="215" d="100"/>
        </p:scale>
        <p:origin x="56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52" y="0"/>
            <a:ext cx="4608576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6336" y="337047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667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445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05733" y="33806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7568" y="50721"/>
            <a:ext cx="3394963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4464"/>
            <a:ext cx="322707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" b="0" i="0">
                <a:solidFill>
                  <a:srgbClr val="252525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4512"/>
            <a:ext cx="2005393" cy="227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4512"/>
            <a:ext cx="2005393" cy="227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52" y="0"/>
            <a:ext cx="4608576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6336" y="337047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667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445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05733" y="33806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52" y="0"/>
            <a:ext cx="4608576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6336" y="337047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667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445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05733" y="33806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52" y="0"/>
            <a:ext cx="4608576" cy="3456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6336" y="337047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667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445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05733" y="33806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8468" y="50721"/>
            <a:ext cx="2693162" cy="353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168" y="739544"/>
            <a:ext cx="1948180" cy="851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" b="0" i="0">
                <a:solidFill>
                  <a:srgbClr val="252525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2592"/>
            <a:ext cx="1475232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2592"/>
            <a:ext cx="1060323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2592"/>
            <a:ext cx="1060323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5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5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77.png"/><Relationship Id="rId5" Type="http://schemas.openxmlformats.org/officeDocument/2006/relationships/image" Target="../media/image69.png"/><Relationship Id="rId10" Type="http://schemas.openxmlformats.org/officeDocument/2006/relationships/image" Target="../media/image76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8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1.png"/><Relationship Id="rId7" Type="http://schemas.openxmlformats.org/officeDocument/2006/relationships/image" Target="../media/image8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64050" y="1224197"/>
            <a:ext cx="1680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5" dirty="0">
                <a:latin typeface="Arial"/>
                <a:cs typeface="Arial"/>
              </a:rPr>
              <a:t>Anima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Anandkumar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1437106"/>
            <a:ext cx="1618488" cy="1470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04186" y="2177402"/>
            <a:ext cx="372110" cy="223520"/>
          </a:xfrm>
          <a:custGeom>
            <a:avLst/>
            <a:gdLst/>
            <a:ahLst/>
            <a:cxnLst/>
            <a:rect l="l" t="t" r="r" b="b"/>
            <a:pathLst>
              <a:path w="372110" h="223519">
                <a:moveTo>
                  <a:pt x="0" y="0"/>
                </a:moveTo>
                <a:lnTo>
                  <a:pt x="372059" y="0"/>
                </a:lnTo>
                <a:lnTo>
                  <a:pt x="372059" y="223075"/>
                </a:lnTo>
                <a:lnTo>
                  <a:pt x="0" y="223075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4136" y="2009978"/>
            <a:ext cx="558165" cy="167640"/>
          </a:xfrm>
          <a:custGeom>
            <a:avLst/>
            <a:gdLst/>
            <a:ahLst/>
            <a:cxnLst/>
            <a:rect l="l" t="t" r="r" b="b"/>
            <a:pathLst>
              <a:path w="558164" h="167639">
                <a:moveTo>
                  <a:pt x="0" y="167373"/>
                </a:moveTo>
                <a:lnTo>
                  <a:pt x="185978" y="0"/>
                </a:lnTo>
                <a:lnTo>
                  <a:pt x="557936" y="0"/>
                </a:lnTo>
                <a:lnTo>
                  <a:pt x="371957" y="167373"/>
                </a:lnTo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76093" y="2009978"/>
            <a:ext cx="186055" cy="391160"/>
          </a:xfrm>
          <a:custGeom>
            <a:avLst/>
            <a:gdLst/>
            <a:ahLst/>
            <a:cxnLst/>
            <a:rect l="l" t="t" r="r" b="b"/>
            <a:pathLst>
              <a:path w="186055" h="391160">
                <a:moveTo>
                  <a:pt x="0" y="390550"/>
                </a:moveTo>
                <a:lnTo>
                  <a:pt x="185978" y="204571"/>
                </a:lnTo>
                <a:lnTo>
                  <a:pt x="185978" y="0"/>
                </a:lnTo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04136" y="2234079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9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4136" y="2288946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957" y="0"/>
                </a:lnTo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4136" y="2344737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957" y="0"/>
                </a:lnTo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58066" y="2008117"/>
            <a:ext cx="468668" cy="171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04136" y="2205246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957" y="0"/>
                </a:lnTo>
              </a:path>
            </a:pathLst>
          </a:custGeom>
          <a:ln w="557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04136" y="2177351"/>
            <a:ext cx="372110" cy="55880"/>
          </a:xfrm>
          <a:custGeom>
            <a:avLst/>
            <a:gdLst/>
            <a:ahLst/>
            <a:cxnLst/>
            <a:rect l="l" t="t" r="r" b="b"/>
            <a:pathLst>
              <a:path w="372110" h="55880">
                <a:moveTo>
                  <a:pt x="0" y="0"/>
                </a:moveTo>
                <a:lnTo>
                  <a:pt x="371957" y="0"/>
                </a:lnTo>
                <a:lnTo>
                  <a:pt x="371957" y="55791"/>
                </a:lnTo>
                <a:lnTo>
                  <a:pt x="0" y="55791"/>
                </a:lnTo>
                <a:lnTo>
                  <a:pt x="0" y="0"/>
                </a:lnTo>
                <a:close/>
              </a:path>
            </a:pathLst>
          </a:custGeom>
          <a:ln w="3721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02275" y="2008117"/>
            <a:ext cx="245490" cy="1710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31884" y="2140165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5">
                <a:moveTo>
                  <a:pt x="0" y="204571"/>
                </a:moveTo>
                <a:lnTo>
                  <a:pt x="0" y="0"/>
                </a:lnTo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87688" y="2084362"/>
            <a:ext cx="1905" cy="198755"/>
          </a:xfrm>
          <a:custGeom>
            <a:avLst/>
            <a:gdLst/>
            <a:ahLst/>
            <a:cxnLst/>
            <a:rect l="l" t="t" r="r" b="b"/>
            <a:pathLst>
              <a:path w="1905" h="198755">
                <a:moveTo>
                  <a:pt x="1485" y="198691"/>
                </a:moveTo>
                <a:lnTo>
                  <a:pt x="0" y="0"/>
                </a:lnTo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76093" y="2121560"/>
            <a:ext cx="55880" cy="279400"/>
          </a:xfrm>
          <a:custGeom>
            <a:avLst/>
            <a:gdLst/>
            <a:ahLst/>
            <a:cxnLst/>
            <a:rect l="l" t="t" r="r" b="b"/>
            <a:pathLst>
              <a:path w="55880" h="279400">
                <a:moveTo>
                  <a:pt x="55791" y="0"/>
                </a:moveTo>
                <a:lnTo>
                  <a:pt x="0" y="55791"/>
                </a:lnTo>
                <a:lnTo>
                  <a:pt x="0" y="278968"/>
                </a:lnTo>
                <a:lnTo>
                  <a:pt x="55791" y="223177"/>
                </a:lnTo>
                <a:lnTo>
                  <a:pt x="55791" y="0"/>
                </a:lnTo>
                <a:close/>
              </a:path>
            </a:pathLst>
          </a:custGeom>
          <a:solidFill>
            <a:srgbClr val="000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76093" y="2121560"/>
            <a:ext cx="55880" cy="279400"/>
          </a:xfrm>
          <a:custGeom>
            <a:avLst/>
            <a:gdLst/>
            <a:ahLst/>
            <a:cxnLst/>
            <a:rect l="l" t="t" r="r" b="b"/>
            <a:pathLst>
              <a:path w="55880" h="279400">
                <a:moveTo>
                  <a:pt x="0" y="278968"/>
                </a:moveTo>
                <a:lnTo>
                  <a:pt x="55791" y="223177"/>
                </a:lnTo>
                <a:lnTo>
                  <a:pt x="55791" y="0"/>
                </a:lnTo>
                <a:lnTo>
                  <a:pt x="0" y="55791"/>
                </a:lnTo>
                <a:lnTo>
                  <a:pt x="0" y="278968"/>
                </a:lnTo>
                <a:close/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83389" y="2008117"/>
            <a:ext cx="245491" cy="1710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66656" y="2242445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957" y="0"/>
                </a:lnTo>
              </a:path>
            </a:pathLst>
          </a:custGeom>
          <a:ln w="557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66656" y="2214549"/>
            <a:ext cx="372110" cy="55880"/>
          </a:xfrm>
          <a:custGeom>
            <a:avLst/>
            <a:gdLst/>
            <a:ahLst/>
            <a:cxnLst/>
            <a:rect l="l" t="t" r="r" b="b"/>
            <a:pathLst>
              <a:path w="372110" h="55880">
                <a:moveTo>
                  <a:pt x="0" y="0"/>
                </a:moveTo>
                <a:lnTo>
                  <a:pt x="371957" y="0"/>
                </a:lnTo>
                <a:lnTo>
                  <a:pt x="371957" y="55791"/>
                </a:lnTo>
                <a:lnTo>
                  <a:pt x="0" y="55791"/>
                </a:lnTo>
                <a:lnTo>
                  <a:pt x="0" y="0"/>
                </a:lnTo>
                <a:close/>
              </a:path>
            </a:pathLst>
          </a:custGeom>
          <a:ln w="3721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66656" y="2270340"/>
            <a:ext cx="55880" cy="279400"/>
          </a:xfrm>
          <a:custGeom>
            <a:avLst/>
            <a:gdLst/>
            <a:ahLst/>
            <a:cxnLst/>
            <a:rect l="l" t="t" r="r" b="b"/>
            <a:pathLst>
              <a:path w="55880" h="279400">
                <a:moveTo>
                  <a:pt x="55791" y="0"/>
                </a:moveTo>
                <a:lnTo>
                  <a:pt x="0" y="55803"/>
                </a:lnTo>
                <a:lnTo>
                  <a:pt x="0" y="278980"/>
                </a:lnTo>
                <a:lnTo>
                  <a:pt x="55791" y="223177"/>
                </a:lnTo>
                <a:lnTo>
                  <a:pt x="55791" y="0"/>
                </a:lnTo>
                <a:close/>
              </a:path>
            </a:pathLst>
          </a:custGeom>
          <a:solidFill>
            <a:srgbClr val="000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66656" y="2270340"/>
            <a:ext cx="55880" cy="279400"/>
          </a:xfrm>
          <a:custGeom>
            <a:avLst/>
            <a:gdLst/>
            <a:ahLst/>
            <a:cxnLst/>
            <a:rect l="l" t="t" r="r" b="b"/>
            <a:pathLst>
              <a:path w="55880" h="279400">
                <a:moveTo>
                  <a:pt x="0" y="278980"/>
                </a:moveTo>
                <a:lnTo>
                  <a:pt x="55791" y="223177"/>
                </a:lnTo>
                <a:lnTo>
                  <a:pt x="55791" y="0"/>
                </a:lnTo>
                <a:lnTo>
                  <a:pt x="0" y="55803"/>
                </a:lnTo>
                <a:lnTo>
                  <a:pt x="0" y="278980"/>
                </a:lnTo>
                <a:close/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97129" y="2008117"/>
            <a:ext cx="245490" cy="1710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0384" y="2242445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957" y="0"/>
                </a:lnTo>
              </a:path>
            </a:pathLst>
          </a:custGeom>
          <a:ln w="557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80384" y="2214549"/>
            <a:ext cx="372110" cy="55880"/>
          </a:xfrm>
          <a:custGeom>
            <a:avLst/>
            <a:gdLst/>
            <a:ahLst/>
            <a:cxnLst/>
            <a:rect l="l" t="t" r="r" b="b"/>
            <a:pathLst>
              <a:path w="372110" h="55880">
                <a:moveTo>
                  <a:pt x="0" y="0"/>
                </a:moveTo>
                <a:lnTo>
                  <a:pt x="371957" y="0"/>
                </a:lnTo>
                <a:lnTo>
                  <a:pt x="371957" y="55791"/>
                </a:lnTo>
                <a:lnTo>
                  <a:pt x="0" y="55791"/>
                </a:lnTo>
                <a:lnTo>
                  <a:pt x="0" y="0"/>
                </a:lnTo>
                <a:close/>
              </a:path>
            </a:pathLst>
          </a:custGeom>
          <a:ln w="3721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0384" y="2270340"/>
            <a:ext cx="55880" cy="279400"/>
          </a:xfrm>
          <a:custGeom>
            <a:avLst/>
            <a:gdLst/>
            <a:ahLst/>
            <a:cxnLst/>
            <a:rect l="l" t="t" r="r" b="b"/>
            <a:pathLst>
              <a:path w="55879" h="279400">
                <a:moveTo>
                  <a:pt x="55791" y="0"/>
                </a:moveTo>
                <a:lnTo>
                  <a:pt x="0" y="55803"/>
                </a:lnTo>
                <a:lnTo>
                  <a:pt x="0" y="278980"/>
                </a:lnTo>
                <a:lnTo>
                  <a:pt x="55791" y="223177"/>
                </a:lnTo>
                <a:lnTo>
                  <a:pt x="55791" y="0"/>
                </a:lnTo>
                <a:close/>
              </a:path>
            </a:pathLst>
          </a:custGeom>
          <a:solidFill>
            <a:srgbClr val="000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80384" y="2270340"/>
            <a:ext cx="55880" cy="279400"/>
          </a:xfrm>
          <a:custGeom>
            <a:avLst/>
            <a:gdLst/>
            <a:ahLst/>
            <a:cxnLst/>
            <a:rect l="l" t="t" r="r" b="b"/>
            <a:pathLst>
              <a:path w="55879" h="279400">
                <a:moveTo>
                  <a:pt x="0" y="278980"/>
                </a:moveTo>
                <a:lnTo>
                  <a:pt x="55791" y="223177"/>
                </a:lnTo>
                <a:lnTo>
                  <a:pt x="55791" y="0"/>
                </a:lnTo>
                <a:lnTo>
                  <a:pt x="0" y="55803"/>
                </a:lnTo>
                <a:lnTo>
                  <a:pt x="0" y="278980"/>
                </a:lnTo>
                <a:close/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579141" y="2666193"/>
            <a:ext cx="125183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40" dirty="0">
                <a:latin typeface="Arial Unicode MS"/>
                <a:cs typeface="Arial Unicode MS"/>
              </a:rPr>
              <a:t>NVIDIA and Caltech</a:t>
            </a:r>
            <a:endParaRPr sz="1100" dirty="0">
              <a:latin typeface="Arial Unicode MS"/>
              <a:cs typeface="Arial Unicode MS"/>
            </a:endParaRPr>
          </a:p>
        </p:txBody>
      </p:sp>
      <p:sp>
        <p:nvSpPr>
          <p:cNvPr id="56" name="object 28">
            <a:extLst>
              <a:ext uri="{FF2B5EF4-FFF2-40B4-BE49-F238E27FC236}">
                <a16:creationId xmlns:a16="http://schemas.microsoft.com/office/drawing/2014/main" id="{0586375D-77D7-3B4E-AD14-99EACE417987}"/>
              </a:ext>
            </a:extLst>
          </p:cNvPr>
          <p:cNvSpPr txBox="1">
            <a:spLocks/>
          </p:cNvSpPr>
          <p:nvPr/>
        </p:nvSpPr>
        <p:spPr>
          <a:xfrm>
            <a:off x="180085" y="478692"/>
            <a:ext cx="434213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3333B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35"/>
              </a:spcBef>
            </a:pPr>
            <a:r>
              <a:rPr lang="en-US" kern="0" spc="-40" dirty="0"/>
              <a:t>Role of Stein’s Lemma in Guaranteed </a:t>
            </a:r>
            <a:br>
              <a:rPr lang="en-US" kern="0" spc="-40" dirty="0"/>
            </a:br>
            <a:r>
              <a:rPr lang="en-US" kern="0" spc="-40" dirty="0"/>
              <a:t>Training of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6963" y="50721"/>
            <a:ext cx="40316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pc="-70" dirty="0"/>
              <a:t>From Matrix to Tensor</a:t>
            </a:r>
            <a:endParaRPr spc="-70" dirty="0"/>
          </a:p>
        </p:txBody>
      </p:sp>
      <p:pic>
        <p:nvPicPr>
          <p:cNvPr id="33" name="Picture 3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8B6E79-B174-7549-8D35-48383C47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4610100" cy="18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1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6963" y="50721"/>
            <a:ext cx="40316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pc="-70" dirty="0"/>
              <a:t>From Matrix to Tensor</a:t>
            </a:r>
            <a:endParaRPr spc="-70" dirty="0"/>
          </a:p>
        </p:txBody>
      </p:sp>
      <p:pic>
        <p:nvPicPr>
          <p:cNvPr id="33" name="Picture 3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8B6E79-B174-7549-8D35-48383C47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4610100" cy="1823479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1DD928-ABF7-2D4C-9DE7-9E2FB2745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120"/>
            <a:ext cx="4610100" cy="11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5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6963" y="50721"/>
            <a:ext cx="40316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pc="-70" dirty="0"/>
              <a:t>From Matrix to Tensor</a:t>
            </a:r>
            <a:endParaRPr spc="-70" dirty="0"/>
          </a:p>
        </p:txBody>
      </p:sp>
      <p:pic>
        <p:nvPicPr>
          <p:cNvPr id="33" name="Picture 3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8B6E79-B174-7549-8D35-48383C47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4610100" cy="182347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1590C136-B7E3-2249-95A2-2A71451CB3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9"/>
          <a:stretch/>
        </p:blipFill>
        <p:spPr>
          <a:xfrm>
            <a:off x="0" y="2438399"/>
            <a:ext cx="4610100" cy="959865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37900086-340A-9048-9A5C-8BA2170E8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963" y="2336800"/>
            <a:ext cx="914400" cy="914400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34248C64-F47D-0346-BF80-995D5BD20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3416" y="2300579"/>
            <a:ext cx="914400" cy="914400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8D899EF4-CE3E-6D48-84C0-403C15924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083" y="24013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3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BA29-E2AF-8C4B-9188-4CA573D5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965200"/>
            <a:ext cx="3581400" cy="861774"/>
          </a:xfrm>
        </p:spPr>
        <p:txBody>
          <a:bodyPr/>
          <a:lstStyle/>
          <a:p>
            <a:pPr algn="ctr"/>
            <a:r>
              <a:rPr lang="en-US" b="0" dirty="0"/>
              <a:t>Guaranteed Training of Neural Networks using Tensor Decomposition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 </a:t>
            </a: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EA331DEF-E6C6-4445-B77B-2CAC7F83E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826974"/>
            <a:ext cx="941626" cy="941626"/>
          </a:xfrm>
          <a:prstGeom prst="rect">
            <a:avLst/>
          </a:prstGeom>
        </p:spPr>
      </p:pic>
      <p:pic>
        <p:nvPicPr>
          <p:cNvPr id="7" name="Picture 6" descr="A person smiling next to a body of water&#10;&#10;Description automatically generated">
            <a:extLst>
              <a:ext uri="{FF2B5EF4-FFF2-40B4-BE49-F238E27FC236}">
                <a16:creationId xmlns:a16="http://schemas.microsoft.com/office/drawing/2014/main" id="{8A96D398-8429-A04B-BAAE-6B3EF6E05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838519"/>
            <a:ext cx="941626" cy="941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431CA-1033-B045-8758-1D66D602FC7D}"/>
              </a:ext>
            </a:extLst>
          </p:cNvPr>
          <p:cNvSpPr txBox="1"/>
          <p:nvPr/>
        </p:nvSpPr>
        <p:spPr>
          <a:xfrm>
            <a:off x="1027216" y="2870200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Majid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Janzamin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8211B-44E8-3A4B-813F-91E357301A5D}"/>
              </a:ext>
            </a:extLst>
          </p:cNvPr>
          <p:cNvSpPr txBox="1"/>
          <p:nvPr/>
        </p:nvSpPr>
        <p:spPr>
          <a:xfrm>
            <a:off x="2754348" y="2870200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Hanie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Sedghi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9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488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" name="object 3"/>
          <p:cNvSpPr/>
          <p:nvPr/>
        </p:nvSpPr>
        <p:spPr>
          <a:xfrm>
            <a:off x="3515751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3591812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3604488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3591812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3604488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3866769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3879446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3879446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3790708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3866769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3879446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4141714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4154391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4154391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4141714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4154391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8" name="object 28"/>
          <p:cNvSpPr/>
          <p:nvPr/>
        </p:nvSpPr>
        <p:spPr>
          <a:xfrm>
            <a:off x="648397" y="1892010"/>
            <a:ext cx="200926" cy="200926"/>
          </a:xfrm>
          <a:custGeom>
            <a:avLst/>
            <a:gdLst/>
            <a:ahLst/>
            <a:cxnLst/>
            <a:rect l="l" t="t" r="r" b="b"/>
            <a:pathLst>
              <a:path w="201294" h="201294">
                <a:moveTo>
                  <a:pt x="200780" y="100390"/>
                </a:moveTo>
                <a:lnTo>
                  <a:pt x="192891" y="61313"/>
                </a:lnTo>
                <a:lnTo>
                  <a:pt x="171377" y="29403"/>
                </a:lnTo>
                <a:lnTo>
                  <a:pt x="139467" y="7889"/>
                </a:lnTo>
                <a:lnTo>
                  <a:pt x="100390" y="0"/>
                </a:lnTo>
                <a:lnTo>
                  <a:pt x="61313" y="7889"/>
                </a:lnTo>
                <a:lnTo>
                  <a:pt x="29403" y="29403"/>
                </a:lnTo>
                <a:lnTo>
                  <a:pt x="7889" y="61313"/>
                </a:lnTo>
                <a:lnTo>
                  <a:pt x="0" y="100390"/>
                </a:lnTo>
                <a:lnTo>
                  <a:pt x="7889" y="139466"/>
                </a:lnTo>
                <a:lnTo>
                  <a:pt x="29403" y="171377"/>
                </a:lnTo>
                <a:lnTo>
                  <a:pt x="61313" y="192891"/>
                </a:lnTo>
                <a:lnTo>
                  <a:pt x="100390" y="200780"/>
                </a:lnTo>
                <a:lnTo>
                  <a:pt x="139467" y="192891"/>
                </a:lnTo>
                <a:lnTo>
                  <a:pt x="171377" y="171377"/>
                </a:lnTo>
                <a:lnTo>
                  <a:pt x="192891" y="139466"/>
                </a:lnTo>
                <a:lnTo>
                  <a:pt x="200780" y="100390"/>
                </a:lnTo>
                <a:close/>
              </a:path>
            </a:pathLst>
          </a:custGeom>
          <a:ln w="13481">
            <a:solidFill>
              <a:srgbClr val="008D7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9" name="object 29"/>
          <p:cNvSpPr/>
          <p:nvPr/>
        </p:nvSpPr>
        <p:spPr>
          <a:xfrm>
            <a:off x="917531" y="1892010"/>
            <a:ext cx="200926" cy="200926"/>
          </a:xfrm>
          <a:custGeom>
            <a:avLst/>
            <a:gdLst/>
            <a:ahLst/>
            <a:cxnLst/>
            <a:rect l="l" t="t" r="r" b="b"/>
            <a:pathLst>
              <a:path w="201294" h="201294">
                <a:moveTo>
                  <a:pt x="200780" y="100390"/>
                </a:moveTo>
                <a:lnTo>
                  <a:pt x="192891" y="61313"/>
                </a:lnTo>
                <a:lnTo>
                  <a:pt x="171377" y="29403"/>
                </a:lnTo>
                <a:lnTo>
                  <a:pt x="139467" y="7889"/>
                </a:lnTo>
                <a:lnTo>
                  <a:pt x="100390" y="0"/>
                </a:lnTo>
                <a:lnTo>
                  <a:pt x="61313" y="7889"/>
                </a:lnTo>
                <a:lnTo>
                  <a:pt x="29403" y="29403"/>
                </a:lnTo>
                <a:lnTo>
                  <a:pt x="7889" y="61313"/>
                </a:lnTo>
                <a:lnTo>
                  <a:pt x="0" y="100390"/>
                </a:lnTo>
                <a:lnTo>
                  <a:pt x="7889" y="139466"/>
                </a:lnTo>
                <a:lnTo>
                  <a:pt x="29403" y="171377"/>
                </a:lnTo>
                <a:lnTo>
                  <a:pt x="61313" y="192891"/>
                </a:lnTo>
                <a:lnTo>
                  <a:pt x="100390" y="200780"/>
                </a:lnTo>
                <a:lnTo>
                  <a:pt x="139467" y="192891"/>
                </a:lnTo>
                <a:lnTo>
                  <a:pt x="171377" y="171377"/>
                </a:lnTo>
                <a:lnTo>
                  <a:pt x="192891" y="139466"/>
                </a:lnTo>
                <a:lnTo>
                  <a:pt x="200780" y="100390"/>
                </a:lnTo>
                <a:close/>
              </a:path>
            </a:pathLst>
          </a:custGeom>
          <a:ln w="13481">
            <a:solidFill>
              <a:srgbClr val="008D7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0" name="object 30"/>
          <p:cNvSpPr txBox="1"/>
          <p:nvPr/>
        </p:nvSpPr>
        <p:spPr>
          <a:xfrm>
            <a:off x="649819" y="1901857"/>
            <a:ext cx="467136" cy="137476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2677">
              <a:spcBef>
                <a:spcPts val="114"/>
              </a:spcBef>
            </a:pPr>
            <a:r>
              <a:rPr sz="799" i="1" spc="-15" dirty="0">
                <a:solidFill>
                  <a:srgbClr val="008D7F"/>
                </a:solidFill>
                <a:latin typeface="Times New Roman"/>
                <a:cs typeface="Times New Roman"/>
              </a:rPr>
              <a:t>σ</a:t>
            </a:r>
            <a:r>
              <a:rPr sz="799" spc="-15" dirty="0">
                <a:solidFill>
                  <a:srgbClr val="008D7F"/>
                </a:solidFill>
                <a:latin typeface="Arial"/>
                <a:cs typeface="Arial"/>
              </a:rPr>
              <a:t>(</a:t>
            </a:r>
            <a:r>
              <a:rPr sz="799" i="1" spc="-15" dirty="0">
                <a:solidFill>
                  <a:srgbClr val="008D7F"/>
                </a:solidFill>
                <a:latin typeface="Menlo"/>
                <a:cs typeface="Menlo"/>
              </a:rPr>
              <a:t>·</a:t>
            </a:r>
            <a:r>
              <a:rPr sz="799" spc="-15" dirty="0">
                <a:solidFill>
                  <a:srgbClr val="008D7F"/>
                </a:solidFill>
                <a:latin typeface="Arial"/>
                <a:cs typeface="Arial"/>
              </a:rPr>
              <a:t>)</a:t>
            </a:r>
            <a:r>
              <a:rPr sz="799" spc="40" dirty="0">
                <a:solidFill>
                  <a:srgbClr val="008D7F"/>
                </a:solidFill>
                <a:latin typeface="Arial"/>
                <a:cs typeface="Arial"/>
              </a:rPr>
              <a:t> </a:t>
            </a:r>
            <a:r>
              <a:rPr sz="799" i="1" spc="-15" dirty="0">
                <a:solidFill>
                  <a:srgbClr val="008D7F"/>
                </a:solidFill>
                <a:latin typeface="Times New Roman"/>
                <a:cs typeface="Times New Roman"/>
              </a:rPr>
              <a:t>σ</a:t>
            </a:r>
            <a:r>
              <a:rPr sz="799" spc="-15" dirty="0">
                <a:solidFill>
                  <a:srgbClr val="008D7F"/>
                </a:solidFill>
                <a:latin typeface="Arial"/>
                <a:cs typeface="Arial"/>
              </a:rPr>
              <a:t>(</a:t>
            </a:r>
            <a:r>
              <a:rPr sz="799" i="1" spc="-15" dirty="0">
                <a:solidFill>
                  <a:srgbClr val="008D7F"/>
                </a:solidFill>
                <a:latin typeface="Menlo"/>
                <a:cs typeface="Menlo"/>
              </a:rPr>
              <a:t>·</a:t>
            </a:r>
            <a:r>
              <a:rPr sz="799" spc="-15" dirty="0">
                <a:solidFill>
                  <a:srgbClr val="008D7F"/>
                </a:solidFill>
                <a:latin typeface="Arial"/>
                <a:cs typeface="Arial"/>
              </a:rPr>
              <a:t>)</a:t>
            </a:r>
            <a:endParaRPr sz="799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2430" y="1507774"/>
            <a:ext cx="161628" cy="161628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80889" y="0"/>
                </a:moveTo>
                <a:lnTo>
                  <a:pt x="49403" y="6356"/>
                </a:lnTo>
                <a:lnTo>
                  <a:pt x="23691" y="23691"/>
                </a:lnTo>
                <a:lnTo>
                  <a:pt x="6356" y="49403"/>
                </a:lnTo>
                <a:lnTo>
                  <a:pt x="0" y="80889"/>
                </a:lnTo>
                <a:lnTo>
                  <a:pt x="6356" y="112375"/>
                </a:lnTo>
                <a:lnTo>
                  <a:pt x="23691" y="138087"/>
                </a:lnTo>
                <a:lnTo>
                  <a:pt x="49403" y="155422"/>
                </a:lnTo>
                <a:lnTo>
                  <a:pt x="80889" y="161778"/>
                </a:lnTo>
                <a:lnTo>
                  <a:pt x="112375" y="155422"/>
                </a:lnTo>
                <a:lnTo>
                  <a:pt x="138087" y="138087"/>
                </a:lnTo>
                <a:lnTo>
                  <a:pt x="155422" y="112375"/>
                </a:lnTo>
                <a:lnTo>
                  <a:pt x="161778" y="80889"/>
                </a:lnTo>
                <a:lnTo>
                  <a:pt x="155422" y="49403"/>
                </a:lnTo>
                <a:lnTo>
                  <a:pt x="138087" y="23691"/>
                </a:lnTo>
                <a:lnTo>
                  <a:pt x="112375" y="6356"/>
                </a:lnTo>
                <a:lnTo>
                  <a:pt x="80889" y="0"/>
                </a:lnTo>
                <a:close/>
              </a:path>
            </a:pathLst>
          </a:custGeom>
          <a:solidFill>
            <a:srgbClr val="ECD4E7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2" name="object 32"/>
          <p:cNvSpPr/>
          <p:nvPr/>
        </p:nvSpPr>
        <p:spPr>
          <a:xfrm>
            <a:off x="802430" y="1507775"/>
            <a:ext cx="161628" cy="161628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778" y="80889"/>
                </a:moveTo>
                <a:lnTo>
                  <a:pt x="155422" y="49403"/>
                </a:lnTo>
                <a:lnTo>
                  <a:pt x="138087" y="23691"/>
                </a:lnTo>
                <a:lnTo>
                  <a:pt x="112375" y="6356"/>
                </a:lnTo>
                <a:lnTo>
                  <a:pt x="80889" y="0"/>
                </a:lnTo>
                <a:lnTo>
                  <a:pt x="49403" y="6356"/>
                </a:lnTo>
                <a:lnTo>
                  <a:pt x="23691" y="23691"/>
                </a:lnTo>
                <a:lnTo>
                  <a:pt x="6356" y="49403"/>
                </a:lnTo>
                <a:lnTo>
                  <a:pt x="0" y="80889"/>
                </a:lnTo>
                <a:lnTo>
                  <a:pt x="6356" y="112375"/>
                </a:lnTo>
                <a:lnTo>
                  <a:pt x="23691" y="138087"/>
                </a:lnTo>
                <a:lnTo>
                  <a:pt x="49403" y="155422"/>
                </a:lnTo>
                <a:lnTo>
                  <a:pt x="80889" y="161778"/>
                </a:lnTo>
                <a:lnTo>
                  <a:pt x="112375" y="155422"/>
                </a:lnTo>
                <a:lnTo>
                  <a:pt x="138087" y="138087"/>
                </a:lnTo>
                <a:lnTo>
                  <a:pt x="155422" y="112375"/>
                </a:lnTo>
                <a:lnTo>
                  <a:pt x="161778" y="80889"/>
                </a:lnTo>
                <a:close/>
              </a:path>
            </a:pathLst>
          </a:custGeom>
          <a:ln w="13481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3" name="object 33"/>
          <p:cNvSpPr txBox="1"/>
          <p:nvPr/>
        </p:nvSpPr>
        <p:spPr>
          <a:xfrm>
            <a:off x="479744" y="541268"/>
            <a:ext cx="3601450" cy="1093365"/>
          </a:xfrm>
          <a:prstGeom prst="rect">
            <a:avLst/>
          </a:prstGeom>
        </p:spPr>
        <p:txBody>
          <a:bodyPr vert="horz" wrap="square" lIns="0" tIns="55143" rIns="0" bIns="0" rtlCol="0">
            <a:spAutoFit/>
          </a:bodyPr>
          <a:lstStyle/>
          <a:p>
            <a:pPr marL="12677">
              <a:spcBef>
                <a:spcPts val="4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70" dirty="0">
                <a:solidFill>
                  <a:srgbClr val="0000FF"/>
                </a:solidFill>
                <a:latin typeface="Arial"/>
                <a:cs typeface="Arial"/>
              </a:rPr>
              <a:t>Supervised </a:t>
            </a:r>
            <a:r>
              <a:rPr sz="1098" spc="-25" dirty="0">
                <a:latin typeface="Arial"/>
                <a:cs typeface="Arial"/>
              </a:rPr>
              <a:t>setting: </a:t>
            </a:r>
            <a:r>
              <a:rPr sz="1098" spc="-60" dirty="0">
                <a:latin typeface="Arial"/>
                <a:cs typeface="Arial"/>
              </a:rPr>
              <a:t>observing </a:t>
            </a:r>
            <a:r>
              <a:rPr sz="1098" i="1" spc="50" dirty="0">
                <a:latin typeface="Menlo"/>
                <a:cs typeface="Menlo"/>
              </a:rPr>
              <a:t>{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50" dirty="0">
                <a:latin typeface="Times New Roman"/>
                <a:cs typeface="Times New Roman"/>
              </a:rPr>
              <a:t>x</a:t>
            </a:r>
            <a:r>
              <a:rPr sz="1198" i="1" spc="75" baseline="-10416" dirty="0">
                <a:latin typeface="Arial"/>
                <a:cs typeface="Arial"/>
              </a:rPr>
              <a:t>i</a:t>
            </a:r>
            <a:r>
              <a:rPr sz="1098" i="1" spc="50" dirty="0">
                <a:latin typeface="Times New Roman"/>
                <a:cs typeface="Times New Roman"/>
              </a:rPr>
              <a:t>,</a:t>
            </a:r>
            <a:r>
              <a:rPr sz="1098" i="1" spc="254" dirty="0">
                <a:latin typeface="Times New Roman"/>
                <a:cs typeface="Times New Roman"/>
              </a:rPr>
              <a:t> </a:t>
            </a:r>
            <a:r>
              <a:rPr sz="1098" i="1" spc="35" dirty="0">
                <a:latin typeface="Times New Roman"/>
                <a:cs typeface="Times New Roman"/>
              </a:rPr>
              <a:t>y</a:t>
            </a:r>
            <a:r>
              <a:rPr sz="1198" i="1" spc="52" baseline="-10416" dirty="0">
                <a:latin typeface="Arial"/>
                <a:cs typeface="Arial"/>
              </a:rPr>
              <a:t>i</a:t>
            </a:r>
            <a:r>
              <a:rPr sz="1098" spc="35" dirty="0">
                <a:latin typeface="Arial"/>
                <a:cs typeface="Arial"/>
              </a:rPr>
              <a:t>)</a:t>
            </a:r>
            <a:r>
              <a:rPr sz="1098" i="1" spc="35" dirty="0">
                <a:latin typeface="Menlo"/>
                <a:cs typeface="Menlo"/>
              </a:rPr>
              <a:t>}</a:t>
            </a:r>
            <a:endParaRPr sz="1098">
              <a:latin typeface="Menlo"/>
              <a:cs typeface="Menlo"/>
            </a:endParaRPr>
          </a:p>
          <a:p>
            <a:pPr marL="12677">
              <a:spcBef>
                <a:spcPts val="3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45" dirty="0">
                <a:solidFill>
                  <a:srgbClr val="FF0000"/>
                </a:solidFill>
                <a:latin typeface="Arial"/>
                <a:cs typeface="Arial"/>
              </a:rPr>
              <a:t>Non-linear </a:t>
            </a:r>
            <a:r>
              <a:rPr sz="1098" spc="-35" dirty="0">
                <a:solidFill>
                  <a:srgbClr val="FF0000"/>
                </a:solidFill>
                <a:latin typeface="Arial"/>
                <a:cs typeface="Arial"/>
              </a:rPr>
              <a:t>transformations </a:t>
            </a:r>
            <a:r>
              <a:rPr sz="1098" spc="-40" dirty="0">
                <a:latin typeface="Arial"/>
                <a:cs typeface="Arial"/>
              </a:rPr>
              <a:t>via </a:t>
            </a:r>
            <a:r>
              <a:rPr sz="1098" spc="-20" dirty="0">
                <a:latin typeface="Arial"/>
                <a:cs typeface="Arial"/>
              </a:rPr>
              <a:t>activating function</a:t>
            </a:r>
            <a:r>
              <a:rPr sz="1098" spc="-25" dirty="0">
                <a:latin typeface="Arial"/>
                <a:cs typeface="Arial"/>
              </a:rPr>
              <a:t> </a:t>
            </a:r>
            <a:r>
              <a:rPr sz="1098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sz="1098" spc="-3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98" i="1" spc="-35" dirty="0">
                <a:solidFill>
                  <a:srgbClr val="FF0000"/>
                </a:solidFill>
                <a:latin typeface="Menlo"/>
                <a:cs typeface="Menlo"/>
              </a:rPr>
              <a:t>·</a:t>
            </a:r>
            <a:r>
              <a:rPr sz="1098" spc="-3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  <a:p>
            <a:pPr marL="12677">
              <a:spcBef>
                <a:spcPts val="329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70" dirty="0">
                <a:latin typeface="Arial"/>
                <a:cs typeface="Arial"/>
              </a:rPr>
              <a:t>Random </a:t>
            </a:r>
            <a:r>
              <a:rPr sz="1098" i="1" spc="130" dirty="0">
                <a:latin typeface="Times New Roman"/>
                <a:cs typeface="Times New Roman"/>
              </a:rPr>
              <a:t>x </a:t>
            </a:r>
            <a:r>
              <a:rPr sz="1098" spc="-65" dirty="0">
                <a:latin typeface="Arial"/>
                <a:cs typeface="Arial"/>
              </a:rPr>
              <a:t>and</a:t>
            </a:r>
            <a:r>
              <a:rPr sz="1098" spc="75" dirty="0">
                <a:latin typeface="Arial"/>
                <a:cs typeface="Arial"/>
              </a:rPr>
              <a:t> </a:t>
            </a:r>
            <a:r>
              <a:rPr sz="1098" i="1" spc="35" dirty="0">
                <a:latin typeface="Times New Roman"/>
                <a:cs typeface="Times New Roman"/>
              </a:rPr>
              <a:t>y</a:t>
            </a:r>
            <a:r>
              <a:rPr sz="1098" spc="35" dirty="0">
                <a:latin typeface="Arial"/>
                <a:cs typeface="Arial"/>
              </a:rPr>
              <a:t>:</a:t>
            </a:r>
            <a:endParaRPr sz="1098">
              <a:latin typeface="Arial"/>
              <a:cs typeface="Arial"/>
            </a:endParaRPr>
          </a:p>
          <a:p>
            <a:pPr marL="589487">
              <a:spcBef>
                <a:spcPts val="35"/>
              </a:spcBef>
              <a:tabLst>
                <a:tab pos="2008059" algn="l"/>
                <a:tab pos="2714810" algn="l"/>
                <a:tab pos="3427265" algn="l"/>
              </a:tabLst>
            </a:pPr>
            <a:r>
              <a:rPr sz="1098" spc="-30" dirty="0">
                <a:latin typeface="Arial"/>
                <a:cs typeface="Arial"/>
              </a:rPr>
              <a:t>Moment</a:t>
            </a:r>
            <a:r>
              <a:rPr sz="1098" spc="80" dirty="0">
                <a:latin typeface="Arial"/>
                <a:cs typeface="Arial"/>
              </a:rPr>
              <a:t> </a:t>
            </a:r>
            <a:r>
              <a:rPr sz="1098" spc="-40" dirty="0">
                <a:latin typeface="Arial"/>
                <a:cs typeface="Arial"/>
              </a:rPr>
              <a:t>possibilities:	</a:t>
            </a:r>
            <a:r>
              <a:rPr sz="1098" spc="10" dirty="0">
                <a:latin typeface="Arial"/>
                <a:cs typeface="Arial"/>
              </a:rPr>
              <a:t>E[</a:t>
            </a:r>
            <a:r>
              <a:rPr sz="1098" i="1" spc="10" dirty="0">
                <a:latin typeface="Times New Roman"/>
                <a:cs typeface="Times New Roman"/>
              </a:rPr>
              <a:t>y </a:t>
            </a:r>
            <a:r>
              <a:rPr sz="1098" i="1" spc="185" dirty="0">
                <a:latin typeface="Menlo"/>
                <a:cs typeface="Menlo"/>
              </a:rPr>
              <a:t>⊗</a:t>
            </a:r>
            <a:r>
              <a:rPr sz="1098" i="1" spc="-414" dirty="0">
                <a:latin typeface="Menlo"/>
                <a:cs typeface="Menlo"/>
              </a:rPr>
              <a:t> </a:t>
            </a:r>
            <a:r>
              <a:rPr sz="1098" i="1" spc="20" dirty="0">
                <a:latin typeface="Times New Roman"/>
                <a:cs typeface="Times New Roman"/>
              </a:rPr>
              <a:t>y</a:t>
            </a:r>
            <a:r>
              <a:rPr sz="1098" spc="20" dirty="0">
                <a:latin typeface="Arial"/>
                <a:cs typeface="Arial"/>
              </a:rPr>
              <a:t>],	</a:t>
            </a:r>
            <a:r>
              <a:rPr sz="1098" spc="10" dirty="0">
                <a:solidFill>
                  <a:srgbClr val="0000FF"/>
                </a:solidFill>
                <a:latin typeface="Arial"/>
                <a:cs typeface="Arial"/>
              </a:rPr>
              <a:t>E[</a:t>
            </a:r>
            <a:r>
              <a:rPr sz="1098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098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98" i="1" spc="185" dirty="0">
                <a:solidFill>
                  <a:srgbClr val="0000FF"/>
                </a:solidFill>
                <a:latin typeface="Menlo"/>
                <a:cs typeface="Menlo"/>
              </a:rPr>
              <a:t>⊗</a:t>
            </a:r>
            <a:r>
              <a:rPr sz="1098" i="1" spc="-414" dirty="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sz="1098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098" spc="4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sz="1098" spc="40" dirty="0">
                <a:latin typeface="Arial"/>
                <a:cs typeface="Arial"/>
              </a:rPr>
              <a:t>,	</a:t>
            </a:r>
            <a:r>
              <a:rPr sz="1098" i="1" spc="25" dirty="0">
                <a:latin typeface="Times New Roman"/>
                <a:cs typeface="Times New Roman"/>
              </a:rPr>
              <a:t>.</a:t>
            </a:r>
            <a:r>
              <a:rPr sz="1098" i="1" spc="-130" dirty="0">
                <a:latin typeface="Times New Roman"/>
                <a:cs typeface="Times New Roman"/>
              </a:rPr>
              <a:t> </a:t>
            </a:r>
            <a:r>
              <a:rPr sz="1098" i="1" spc="25" dirty="0">
                <a:latin typeface="Times New Roman"/>
                <a:cs typeface="Times New Roman"/>
              </a:rPr>
              <a:t>.</a:t>
            </a:r>
            <a:r>
              <a:rPr sz="1098" i="1" spc="-130" dirty="0">
                <a:latin typeface="Times New Roman"/>
                <a:cs typeface="Times New Roman"/>
              </a:rPr>
              <a:t> </a:t>
            </a:r>
            <a:r>
              <a:rPr sz="1098" i="1" spc="25" dirty="0">
                <a:latin typeface="Times New Roman"/>
                <a:cs typeface="Times New Roman"/>
              </a:rPr>
              <a:t>.</a:t>
            </a:r>
            <a:endParaRPr sz="1098">
              <a:latin typeface="Times New Roman"/>
              <a:cs typeface="Times New Roman"/>
            </a:endParaRPr>
          </a:p>
          <a:p>
            <a:pPr marL="375877">
              <a:spcBef>
                <a:spcPts val="1138"/>
              </a:spcBef>
            </a:pPr>
            <a:r>
              <a:rPr sz="799" i="1" spc="45" dirty="0">
                <a:latin typeface="Times New Roman"/>
                <a:cs typeface="Times New Roman"/>
              </a:rPr>
              <a:t>y</a:t>
            </a:r>
            <a:endParaRPr sz="79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3295" y="2315177"/>
            <a:ext cx="161628" cy="161628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80889" y="0"/>
                </a:moveTo>
                <a:lnTo>
                  <a:pt x="49403" y="6356"/>
                </a:lnTo>
                <a:lnTo>
                  <a:pt x="23691" y="23691"/>
                </a:lnTo>
                <a:lnTo>
                  <a:pt x="6356" y="49403"/>
                </a:lnTo>
                <a:lnTo>
                  <a:pt x="0" y="80889"/>
                </a:lnTo>
                <a:lnTo>
                  <a:pt x="6356" y="112375"/>
                </a:lnTo>
                <a:lnTo>
                  <a:pt x="23691" y="138087"/>
                </a:lnTo>
                <a:lnTo>
                  <a:pt x="49403" y="155422"/>
                </a:lnTo>
                <a:lnTo>
                  <a:pt x="80889" y="161778"/>
                </a:lnTo>
                <a:lnTo>
                  <a:pt x="112375" y="155422"/>
                </a:lnTo>
                <a:lnTo>
                  <a:pt x="138087" y="138087"/>
                </a:lnTo>
                <a:lnTo>
                  <a:pt x="155422" y="112375"/>
                </a:lnTo>
                <a:lnTo>
                  <a:pt x="161779" y="80889"/>
                </a:lnTo>
                <a:lnTo>
                  <a:pt x="155422" y="49403"/>
                </a:lnTo>
                <a:lnTo>
                  <a:pt x="138087" y="23691"/>
                </a:lnTo>
                <a:lnTo>
                  <a:pt x="112375" y="6356"/>
                </a:lnTo>
                <a:lnTo>
                  <a:pt x="80889" y="0"/>
                </a:lnTo>
                <a:close/>
              </a:path>
            </a:pathLst>
          </a:custGeom>
          <a:solidFill>
            <a:srgbClr val="ECD4E7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5" name="object 35"/>
          <p:cNvSpPr/>
          <p:nvPr/>
        </p:nvSpPr>
        <p:spPr>
          <a:xfrm>
            <a:off x="533295" y="2315177"/>
            <a:ext cx="161628" cy="161628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779" y="80889"/>
                </a:moveTo>
                <a:lnTo>
                  <a:pt x="155422" y="49403"/>
                </a:lnTo>
                <a:lnTo>
                  <a:pt x="138087" y="23691"/>
                </a:lnTo>
                <a:lnTo>
                  <a:pt x="112375" y="6356"/>
                </a:lnTo>
                <a:lnTo>
                  <a:pt x="80889" y="0"/>
                </a:lnTo>
                <a:lnTo>
                  <a:pt x="49403" y="6356"/>
                </a:lnTo>
                <a:lnTo>
                  <a:pt x="23691" y="23691"/>
                </a:lnTo>
                <a:lnTo>
                  <a:pt x="6356" y="49403"/>
                </a:lnTo>
                <a:lnTo>
                  <a:pt x="0" y="80889"/>
                </a:lnTo>
                <a:lnTo>
                  <a:pt x="6356" y="112375"/>
                </a:lnTo>
                <a:lnTo>
                  <a:pt x="23691" y="138087"/>
                </a:lnTo>
                <a:lnTo>
                  <a:pt x="49403" y="155422"/>
                </a:lnTo>
                <a:lnTo>
                  <a:pt x="80889" y="161778"/>
                </a:lnTo>
                <a:lnTo>
                  <a:pt x="112375" y="155422"/>
                </a:lnTo>
                <a:lnTo>
                  <a:pt x="138087" y="138087"/>
                </a:lnTo>
                <a:lnTo>
                  <a:pt x="155422" y="112375"/>
                </a:lnTo>
                <a:lnTo>
                  <a:pt x="161779" y="80889"/>
                </a:lnTo>
                <a:close/>
              </a:path>
            </a:pathLst>
          </a:custGeom>
          <a:ln w="13481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6" name="object 36"/>
          <p:cNvSpPr/>
          <p:nvPr/>
        </p:nvSpPr>
        <p:spPr>
          <a:xfrm>
            <a:off x="802430" y="2315177"/>
            <a:ext cx="161628" cy="161628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80889" y="0"/>
                </a:moveTo>
                <a:lnTo>
                  <a:pt x="49403" y="6356"/>
                </a:lnTo>
                <a:lnTo>
                  <a:pt x="23691" y="23691"/>
                </a:lnTo>
                <a:lnTo>
                  <a:pt x="6356" y="49403"/>
                </a:lnTo>
                <a:lnTo>
                  <a:pt x="0" y="80889"/>
                </a:lnTo>
                <a:lnTo>
                  <a:pt x="6356" y="112375"/>
                </a:lnTo>
                <a:lnTo>
                  <a:pt x="23691" y="138087"/>
                </a:lnTo>
                <a:lnTo>
                  <a:pt x="49403" y="155422"/>
                </a:lnTo>
                <a:lnTo>
                  <a:pt x="80889" y="161778"/>
                </a:lnTo>
                <a:lnTo>
                  <a:pt x="112375" y="155422"/>
                </a:lnTo>
                <a:lnTo>
                  <a:pt x="138087" y="138087"/>
                </a:lnTo>
                <a:lnTo>
                  <a:pt x="155422" y="112375"/>
                </a:lnTo>
                <a:lnTo>
                  <a:pt x="161778" y="80889"/>
                </a:lnTo>
                <a:lnTo>
                  <a:pt x="155422" y="49403"/>
                </a:lnTo>
                <a:lnTo>
                  <a:pt x="138087" y="23691"/>
                </a:lnTo>
                <a:lnTo>
                  <a:pt x="112375" y="6356"/>
                </a:lnTo>
                <a:lnTo>
                  <a:pt x="80889" y="0"/>
                </a:lnTo>
                <a:close/>
              </a:path>
            </a:pathLst>
          </a:custGeom>
          <a:solidFill>
            <a:srgbClr val="ECD4E7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7" name="object 37"/>
          <p:cNvSpPr/>
          <p:nvPr/>
        </p:nvSpPr>
        <p:spPr>
          <a:xfrm>
            <a:off x="802430" y="2315177"/>
            <a:ext cx="161628" cy="161628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778" y="80889"/>
                </a:moveTo>
                <a:lnTo>
                  <a:pt x="155422" y="49403"/>
                </a:lnTo>
                <a:lnTo>
                  <a:pt x="138087" y="23691"/>
                </a:lnTo>
                <a:lnTo>
                  <a:pt x="112375" y="6356"/>
                </a:lnTo>
                <a:lnTo>
                  <a:pt x="80889" y="0"/>
                </a:lnTo>
                <a:lnTo>
                  <a:pt x="49403" y="6356"/>
                </a:lnTo>
                <a:lnTo>
                  <a:pt x="23691" y="23691"/>
                </a:lnTo>
                <a:lnTo>
                  <a:pt x="6356" y="49403"/>
                </a:lnTo>
                <a:lnTo>
                  <a:pt x="0" y="80889"/>
                </a:lnTo>
                <a:lnTo>
                  <a:pt x="6356" y="112375"/>
                </a:lnTo>
                <a:lnTo>
                  <a:pt x="23691" y="138087"/>
                </a:lnTo>
                <a:lnTo>
                  <a:pt x="49403" y="155422"/>
                </a:lnTo>
                <a:lnTo>
                  <a:pt x="80889" y="161778"/>
                </a:lnTo>
                <a:lnTo>
                  <a:pt x="112375" y="155422"/>
                </a:lnTo>
                <a:lnTo>
                  <a:pt x="138087" y="138087"/>
                </a:lnTo>
                <a:lnTo>
                  <a:pt x="155422" y="112375"/>
                </a:lnTo>
                <a:lnTo>
                  <a:pt x="161778" y="80889"/>
                </a:lnTo>
                <a:close/>
              </a:path>
            </a:pathLst>
          </a:custGeom>
          <a:ln w="13481">
            <a:solidFill>
              <a:srgbClr val="7F007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8" name="object 38"/>
          <p:cNvSpPr/>
          <p:nvPr/>
        </p:nvSpPr>
        <p:spPr>
          <a:xfrm>
            <a:off x="1064835" y="2308449"/>
            <a:ext cx="174938" cy="174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9" name="object 39"/>
          <p:cNvSpPr txBox="1"/>
          <p:nvPr/>
        </p:nvSpPr>
        <p:spPr>
          <a:xfrm>
            <a:off x="818429" y="2294191"/>
            <a:ext cx="394245" cy="137476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2677">
              <a:spcBef>
                <a:spcPts val="114"/>
              </a:spcBef>
              <a:tabLst>
                <a:tab pos="281433" algn="l"/>
              </a:tabLst>
            </a:pPr>
            <a:r>
              <a:rPr sz="799" i="1" spc="110" dirty="0">
                <a:latin typeface="Times New Roman"/>
                <a:cs typeface="Times New Roman"/>
              </a:rPr>
              <a:t>x</a:t>
            </a:r>
            <a:r>
              <a:rPr sz="898" spc="-30" baseline="-9259" dirty="0">
                <a:latin typeface="Arial"/>
                <a:cs typeface="Arial"/>
              </a:rPr>
              <a:t>2	</a:t>
            </a:r>
            <a:r>
              <a:rPr sz="799" i="1" spc="110" dirty="0">
                <a:latin typeface="Times New Roman"/>
                <a:cs typeface="Times New Roman"/>
              </a:rPr>
              <a:t>x</a:t>
            </a:r>
            <a:r>
              <a:rPr sz="898" spc="-30" baseline="-9259" dirty="0">
                <a:latin typeface="Arial"/>
                <a:cs typeface="Arial"/>
              </a:rPr>
              <a:t>3</a:t>
            </a:r>
            <a:endParaRPr sz="898" baseline="-9259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5723" y="2315177"/>
            <a:ext cx="290930" cy="137349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2677">
              <a:spcBef>
                <a:spcPts val="114"/>
              </a:spcBef>
            </a:pPr>
            <a:r>
              <a:rPr sz="1198" i="1" spc="165" baseline="3472" dirty="0">
                <a:latin typeface="Times New Roman"/>
                <a:cs typeface="Times New Roman"/>
              </a:rPr>
              <a:t>x</a:t>
            </a:r>
            <a:r>
              <a:rPr sz="1198" i="1" spc="366" baseline="3472" dirty="0">
                <a:latin typeface="Times New Roman"/>
                <a:cs typeface="Times New Roman"/>
              </a:rPr>
              <a:t> </a:t>
            </a:r>
            <a:r>
              <a:rPr sz="1198" i="1" spc="67" baseline="6944" dirty="0">
                <a:latin typeface="Times New Roman"/>
                <a:cs typeface="Times New Roman"/>
              </a:rPr>
              <a:t>x</a:t>
            </a:r>
            <a:r>
              <a:rPr sz="599" spc="45" dirty="0">
                <a:latin typeface="Arial"/>
                <a:cs typeface="Arial"/>
              </a:rPr>
              <a:t>1</a:t>
            </a:r>
            <a:endParaRPr sz="599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6230" y="2091971"/>
            <a:ext cx="143247" cy="137476"/>
          </a:xfrm>
          <a:prstGeom prst="rect">
            <a:avLst/>
          </a:prstGeom>
        </p:spPr>
        <p:txBody>
          <a:bodyPr vert="horz" wrap="square" lIns="0" tIns="14577" rIns="0" bIns="0" rtlCol="0">
            <a:spAutoFit/>
          </a:bodyPr>
          <a:lstStyle/>
          <a:p>
            <a:pPr marL="12677">
              <a:spcBef>
                <a:spcPts val="114"/>
              </a:spcBef>
            </a:pPr>
            <a:r>
              <a:rPr sz="799" i="1" spc="120" dirty="0">
                <a:solidFill>
                  <a:srgbClr val="EC008C"/>
                </a:solidFill>
                <a:latin typeface="Times New Roman"/>
                <a:cs typeface="Times New Roman"/>
              </a:rPr>
              <a:t>A</a:t>
            </a:r>
            <a:r>
              <a:rPr sz="898" spc="-30" baseline="-9259" dirty="0">
                <a:solidFill>
                  <a:srgbClr val="EC008C"/>
                </a:solidFill>
                <a:latin typeface="Arial"/>
                <a:cs typeface="Arial"/>
              </a:rPr>
              <a:t>1</a:t>
            </a:r>
            <a:endParaRPr sz="898" baseline="-9259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2452" y="1681451"/>
            <a:ext cx="70356" cy="209799"/>
          </a:xfrm>
          <a:custGeom>
            <a:avLst/>
            <a:gdLst/>
            <a:ahLst/>
            <a:cxnLst/>
            <a:rect l="l" t="t" r="r" b="b"/>
            <a:pathLst>
              <a:path w="70484" h="210185">
                <a:moveTo>
                  <a:pt x="0" y="209604"/>
                </a:moveTo>
                <a:lnTo>
                  <a:pt x="69868" y="0"/>
                </a:lnTo>
              </a:path>
            </a:pathLst>
          </a:custGeom>
          <a:ln w="1348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3" name="object 43"/>
          <p:cNvSpPr/>
          <p:nvPr/>
        </p:nvSpPr>
        <p:spPr>
          <a:xfrm>
            <a:off x="820449" y="1676689"/>
            <a:ext cx="51341" cy="32325"/>
          </a:xfrm>
          <a:custGeom>
            <a:avLst/>
            <a:gdLst/>
            <a:ahLst/>
            <a:cxnLst/>
            <a:rect l="l" t="t" r="r" b="b"/>
            <a:pathLst>
              <a:path w="51434" h="32385">
                <a:moveTo>
                  <a:pt x="0" y="15370"/>
                </a:moveTo>
                <a:lnTo>
                  <a:pt x="9018" y="14236"/>
                </a:lnTo>
                <a:lnTo>
                  <a:pt x="19279" y="9871"/>
                </a:lnTo>
                <a:lnTo>
                  <a:pt x="28248" y="4414"/>
                </a:lnTo>
                <a:lnTo>
                  <a:pt x="33391" y="0"/>
                </a:lnTo>
                <a:lnTo>
                  <a:pt x="34857" y="6616"/>
                </a:lnTo>
                <a:lnTo>
                  <a:pt x="38758" y="16364"/>
                </a:lnTo>
                <a:lnTo>
                  <a:pt x="44348" y="26012"/>
                </a:lnTo>
                <a:lnTo>
                  <a:pt x="50882" y="32331"/>
                </a:lnTo>
              </a:path>
            </a:pathLst>
          </a:custGeom>
          <a:ln w="1079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4" name="object 44"/>
          <p:cNvSpPr/>
          <p:nvPr/>
        </p:nvSpPr>
        <p:spPr>
          <a:xfrm>
            <a:off x="914148" y="1681451"/>
            <a:ext cx="70356" cy="209799"/>
          </a:xfrm>
          <a:custGeom>
            <a:avLst/>
            <a:gdLst/>
            <a:ahLst/>
            <a:cxnLst/>
            <a:rect l="l" t="t" r="r" b="b"/>
            <a:pathLst>
              <a:path w="70484" h="210185">
                <a:moveTo>
                  <a:pt x="69868" y="209604"/>
                </a:moveTo>
                <a:lnTo>
                  <a:pt x="0" y="0"/>
                </a:lnTo>
              </a:path>
            </a:pathLst>
          </a:custGeom>
          <a:ln w="1348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5" name="object 45"/>
          <p:cNvSpPr/>
          <p:nvPr/>
        </p:nvSpPr>
        <p:spPr>
          <a:xfrm>
            <a:off x="895102" y="1676689"/>
            <a:ext cx="51341" cy="32325"/>
          </a:xfrm>
          <a:custGeom>
            <a:avLst/>
            <a:gdLst/>
            <a:ahLst/>
            <a:cxnLst/>
            <a:rect l="l" t="t" r="r" b="b"/>
            <a:pathLst>
              <a:path w="51434" h="32385">
                <a:moveTo>
                  <a:pt x="0" y="32331"/>
                </a:moveTo>
                <a:lnTo>
                  <a:pt x="6534" y="26012"/>
                </a:lnTo>
                <a:lnTo>
                  <a:pt x="12124" y="16364"/>
                </a:lnTo>
                <a:lnTo>
                  <a:pt x="16025" y="6616"/>
                </a:lnTo>
                <a:lnTo>
                  <a:pt x="17491" y="0"/>
                </a:lnTo>
                <a:lnTo>
                  <a:pt x="22633" y="4414"/>
                </a:lnTo>
                <a:lnTo>
                  <a:pt x="31602" y="9871"/>
                </a:lnTo>
                <a:lnTo>
                  <a:pt x="41863" y="14236"/>
                </a:lnTo>
                <a:lnTo>
                  <a:pt x="50882" y="15370"/>
                </a:lnTo>
              </a:path>
            </a:pathLst>
          </a:custGeom>
          <a:ln w="1079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6" name="object 46"/>
          <p:cNvSpPr/>
          <p:nvPr/>
        </p:nvSpPr>
        <p:spPr>
          <a:xfrm>
            <a:off x="641723" y="2103636"/>
            <a:ext cx="70356" cy="209799"/>
          </a:xfrm>
          <a:custGeom>
            <a:avLst/>
            <a:gdLst/>
            <a:ahLst/>
            <a:cxnLst/>
            <a:rect l="l" t="t" r="r" b="b"/>
            <a:pathLst>
              <a:path w="70484" h="210185">
                <a:moveTo>
                  <a:pt x="69868" y="0"/>
                </a:moveTo>
                <a:lnTo>
                  <a:pt x="0" y="209604"/>
                </a:lnTo>
              </a:path>
            </a:pathLst>
          </a:custGeom>
          <a:ln w="1348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7" name="object 47"/>
          <p:cNvSpPr/>
          <p:nvPr/>
        </p:nvSpPr>
        <p:spPr>
          <a:xfrm>
            <a:off x="679719" y="2098874"/>
            <a:ext cx="51341" cy="32325"/>
          </a:xfrm>
          <a:custGeom>
            <a:avLst/>
            <a:gdLst/>
            <a:ahLst/>
            <a:cxnLst/>
            <a:rect l="l" t="t" r="r" b="b"/>
            <a:pathLst>
              <a:path w="51434" h="32385">
                <a:moveTo>
                  <a:pt x="0" y="15370"/>
                </a:moveTo>
                <a:lnTo>
                  <a:pt x="9018" y="14236"/>
                </a:lnTo>
                <a:lnTo>
                  <a:pt x="19279" y="9871"/>
                </a:lnTo>
                <a:lnTo>
                  <a:pt x="28248" y="4414"/>
                </a:lnTo>
                <a:lnTo>
                  <a:pt x="33391" y="0"/>
                </a:lnTo>
                <a:lnTo>
                  <a:pt x="34857" y="6616"/>
                </a:lnTo>
                <a:lnTo>
                  <a:pt x="38758" y="16364"/>
                </a:lnTo>
                <a:lnTo>
                  <a:pt x="44348" y="26012"/>
                </a:lnTo>
                <a:lnTo>
                  <a:pt x="50882" y="32331"/>
                </a:lnTo>
              </a:path>
            </a:pathLst>
          </a:custGeom>
          <a:ln w="1079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8" name="object 48"/>
          <p:cNvSpPr/>
          <p:nvPr/>
        </p:nvSpPr>
        <p:spPr>
          <a:xfrm>
            <a:off x="785743" y="2103636"/>
            <a:ext cx="70356" cy="209799"/>
          </a:xfrm>
          <a:custGeom>
            <a:avLst/>
            <a:gdLst/>
            <a:ahLst/>
            <a:cxnLst/>
            <a:rect l="l" t="t" r="r" b="b"/>
            <a:pathLst>
              <a:path w="70484" h="210185">
                <a:moveTo>
                  <a:pt x="0" y="0"/>
                </a:moveTo>
                <a:lnTo>
                  <a:pt x="69868" y="209604"/>
                </a:lnTo>
              </a:path>
            </a:pathLst>
          </a:custGeom>
          <a:ln w="1348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9" name="object 49"/>
          <p:cNvSpPr/>
          <p:nvPr/>
        </p:nvSpPr>
        <p:spPr>
          <a:xfrm>
            <a:off x="766697" y="2098874"/>
            <a:ext cx="51341" cy="32325"/>
          </a:xfrm>
          <a:custGeom>
            <a:avLst/>
            <a:gdLst/>
            <a:ahLst/>
            <a:cxnLst/>
            <a:rect l="l" t="t" r="r" b="b"/>
            <a:pathLst>
              <a:path w="51434" h="32385">
                <a:moveTo>
                  <a:pt x="0" y="32331"/>
                </a:moveTo>
                <a:lnTo>
                  <a:pt x="6534" y="26012"/>
                </a:lnTo>
                <a:lnTo>
                  <a:pt x="12124" y="16364"/>
                </a:lnTo>
                <a:lnTo>
                  <a:pt x="16025" y="6616"/>
                </a:lnTo>
                <a:lnTo>
                  <a:pt x="17491" y="0"/>
                </a:lnTo>
                <a:lnTo>
                  <a:pt x="22633" y="4414"/>
                </a:lnTo>
                <a:lnTo>
                  <a:pt x="31602" y="9871"/>
                </a:lnTo>
                <a:lnTo>
                  <a:pt x="41863" y="14236"/>
                </a:lnTo>
                <a:lnTo>
                  <a:pt x="50882" y="15370"/>
                </a:lnTo>
              </a:path>
            </a:pathLst>
          </a:custGeom>
          <a:ln w="1079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0" name="object 50"/>
          <p:cNvSpPr/>
          <p:nvPr/>
        </p:nvSpPr>
        <p:spPr>
          <a:xfrm>
            <a:off x="831569" y="2075189"/>
            <a:ext cx="259238" cy="259238"/>
          </a:xfrm>
          <a:custGeom>
            <a:avLst/>
            <a:gdLst/>
            <a:ahLst/>
            <a:cxnLst/>
            <a:rect l="l" t="t" r="r" b="b"/>
            <a:pathLst>
              <a:path w="259715" h="259714">
                <a:moveTo>
                  <a:pt x="0" y="0"/>
                </a:moveTo>
                <a:lnTo>
                  <a:pt x="259361" y="259353"/>
                </a:lnTo>
              </a:path>
            </a:pathLst>
          </a:custGeom>
          <a:ln w="1348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1" name="object 51"/>
          <p:cNvSpPr/>
          <p:nvPr/>
        </p:nvSpPr>
        <p:spPr>
          <a:xfrm>
            <a:off x="826840" y="2070462"/>
            <a:ext cx="38030" cy="3803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7887"/>
                </a:moveTo>
                <a:lnTo>
                  <a:pt x="3015" y="29322"/>
                </a:lnTo>
                <a:lnTo>
                  <a:pt x="3700" y="18203"/>
                </a:lnTo>
                <a:lnTo>
                  <a:pt x="2831" y="7750"/>
                </a:lnTo>
                <a:lnTo>
                  <a:pt x="1185" y="1183"/>
                </a:lnTo>
                <a:lnTo>
                  <a:pt x="7752" y="2829"/>
                </a:lnTo>
                <a:lnTo>
                  <a:pt x="18205" y="3699"/>
                </a:lnTo>
                <a:lnTo>
                  <a:pt x="29324" y="3015"/>
                </a:lnTo>
                <a:lnTo>
                  <a:pt x="37890" y="0"/>
                </a:lnTo>
              </a:path>
            </a:pathLst>
          </a:custGeom>
          <a:ln w="1078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2" name="object 52"/>
          <p:cNvSpPr/>
          <p:nvPr/>
        </p:nvSpPr>
        <p:spPr>
          <a:xfrm>
            <a:off x="675888" y="2075182"/>
            <a:ext cx="259238" cy="259238"/>
          </a:xfrm>
          <a:custGeom>
            <a:avLst/>
            <a:gdLst/>
            <a:ahLst/>
            <a:cxnLst/>
            <a:rect l="l" t="t" r="r" b="b"/>
            <a:pathLst>
              <a:path w="259715" h="259714">
                <a:moveTo>
                  <a:pt x="259353" y="0"/>
                </a:moveTo>
                <a:lnTo>
                  <a:pt x="0" y="259361"/>
                </a:lnTo>
              </a:path>
            </a:pathLst>
          </a:custGeom>
          <a:ln w="1348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3" name="object 53"/>
          <p:cNvSpPr/>
          <p:nvPr/>
        </p:nvSpPr>
        <p:spPr>
          <a:xfrm>
            <a:off x="896290" y="2065071"/>
            <a:ext cx="108740" cy="254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4" name="object 54"/>
          <p:cNvSpPr/>
          <p:nvPr/>
        </p:nvSpPr>
        <p:spPr>
          <a:xfrm>
            <a:off x="1030443" y="2093486"/>
            <a:ext cx="100902" cy="22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5" name="object 55"/>
          <p:cNvSpPr txBox="1"/>
          <p:nvPr/>
        </p:nvSpPr>
        <p:spPr>
          <a:xfrm>
            <a:off x="1543015" y="2082463"/>
            <a:ext cx="164163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424" dirty="0">
                <a:latin typeface="Menlo"/>
                <a:cs typeface="Menlo"/>
              </a:rPr>
              <a:t>⇒</a:t>
            </a:r>
            <a:endParaRPr sz="1098">
              <a:latin typeface="Menlo"/>
              <a:cs typeface="Menl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18761" y="2017241"/>
            <a:ext cx="79229" cy="134917"/>
          </a:xfrm>
          <a:prstGeom prst="rect">
            <a:avLst/>
          </a:prstGeom>
        </p:spPr>
        <p:txBody>
          <a:bodyPr vert="horz" wrap="square" lIns="0" tIns="12043" rIns="0" bIns="0" rtlCol="0">
            <a:spAutoFit/>
          </a:bodyPr>
          <a:lstStyle/>
          <a:p>
            <a:pPr marL="12677">
              <a:spcBef>
                <a:spcPts val="95"/>
              </a:spcBef>
            </a:pPr>
            <a:r>
              <a:rPr sz="799" spc="-2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799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72426" y="1945796"/>
            <a:ext cx="1580784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spc="10" dirty="0">
                <a:latin typeface="Arial"/>
                <a:cs typeface="Arial"/>
              </a:rPr>
              <a:t>E[</a:t>
            </a:r>
            <a:r>
              <a:rPr sz="1098" i="1" spc="10" dirty="0">
                <a:latin typeface="Times New Roman"/>
                <a:cs typeface="Times New Roman"/>
              </a:rPr>
              <a:t>y</a:t>
            </a:r>
            <a:r>
              <a:rPr sz="1098" i="1" spc="-10" dirty="0">
                <a:latin typeface="Times New Roman"/>
                <a:cs typeface="Times New Roman"/>
              </a:rPr>
              <a:t> </a:t>
            </a:r>
            <a:r>
              <a:rPr sz="1098" i="1" spc="185" dirty="0">
                <a:latin typeface="Menlo"/>
                <a:cs typeface="Menlo"/>
              </a:rPr>
              <a:t>⊗</a:t>
            </a:r>
            <a:r>
              <a:rPr sz="1098" i="1" spc="-433" dirty="0">
                <a:latin typeface="Menlo"/>
                <a:cs typeface="Menlo"/>
              </a:rPr>
              <a:t> </a:t>
            </a:r>
            <a:r>
              <a:rPr sz="1098" i="1" spc="65" dirty="0">
                <a:latin typeface="Times New Roman"/>
                <a:cs typeface="Times New Roman"/>
              </a:rPr>
              <a:t>x</a:t>
            </a:r>
            <a:r>
              <a:rPr sz="1098" spc="65" dirty="0">
                <a:latin typeface="Arial"/>
                <a:cs typeface="Arial"/>
              </a:rPr>
              <a:t>]</a:t>
            </a:r>
            <a:r>
              <a:rPr sz="1098" spc="-20" dirty="0">
                <a:latin typeface="Arial"/>
                <a:cs typeface="Arial"/>
              </a:rPr>
              <a:t> </a:t>
            </a:r>
            <a:r>
              <a:rPr sz="1098" spc="204" dirty="0">
                <a:latin typeface="Arial"/>
                <a:cs typeface="Arial"/>
              </a:rPr>
              <a:t>=</a:t>
            </a:r>
            <a:r>
              <a:rPr sz="1098" spc="-15" dirty="0">
                <a:latin typeface="Arial"/>
                <a:cs typeface="Arial"/>
              </a:rPr>
              <a:t> </a:t>
            </a:r>
            <a:r>
              <a:rPr sz="1098" spc="90" dirty="0">
                <a:latin typeface="Arial"/>
                <a:cs typeface="Arial"/>
              </a:rPr>
              <a:t>E[</a:t>
            </a:r>
            <a:r>
              <a:rPr sz="1098" i="1" spc="90" dirty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sz="1098" spc="9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98" i="1" spc="9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98" i="1" spc="135" baseline="31250" dirty="0">
                <a:solidFill>
                  <a:srgbClr val="FF0000"/>
                </a:solidFill>
                <a:latin typeface="Menlo"/>
                <a:cs typeface="Menlo"/>
              </a:rPr>
              <a:t>T</a:t>
            </a:r>
            <a:r>
              <a:rPr sz="1098" i="1" spc="9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098" spc="9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098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98" i="1" spc="185" dirty="0">
                <a:latin typeface="Menlo"/>
                <a:cs typeface="Menlo"/>
              </a:rPr>
              <a:t>⊗</a:t>
            </a:r>
            <a:r>
              <a:rPr sz="1098" i="1" spc="-429" dirty="0">
                <a:latin typeface="Menlo"/>
                <a:cs typeface="Menlo"/>
              </a:rPr>
              <a:t> </a:t>
            </a:r>
            <a:r>
              <a:rPr sz="1098" i="1" spc="65" dirty="0">
                <a:latin typeface="Times New Roman"/>
                <a:cs typeface="Times New Roman"/>
              </a:rPr>
              <a:t>x</a:t>
            </a:r>
            <a:r>
              <a:rPr sz="1098" spc="65" dirty="0">
                <a:latin typeface="Arial"/>
                <a:cs typeface="Arial"/>
              </a:rPr>
              <a:t>]</a:t>
            </a:r>
            <a:endParaRPr sz="1098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40354" y="2187652"/>
            <a:ext cx="2045385" cy="231882"/>
          </a:xfrm>
          <a:prstGeom prst="rect">
            <a:avLst/>
          </a:prstGeom>
        </p:spPr>
        <p:txBody>
          <a:bodyPr vert="horz" wrap="square" lIns="0" tIns="17114" rIns="0" bIns="0" rtlCol="0">
            <a:spAutoFit/>
          </a:bodyPr>
          <a:lstStyle/>
          <a:p>
            <a:pPr marL="12677">
              <a:spcBef>
                <a:spcPts val="135"/>
              </a:spcBef>
            </a:pPr>
            <a:r>
              <a:rPr sz="1098" spc="-45" dirty="0">
                <a:solidFill>
                  <a:srgbClr val="FF0000"/>
                </a:solidFill>
                <a:latin typeface="Arial"/>
                <a:cs typeface="Arial"/>
              </a:rPr>
              <a:t>No linear </a:t>
            </a:r>
            <a:r>
              <a:rPr sz="1098" spc="-30" dirty="0">
                <a:latin typeface="Arial"/>
                <a:cs typeface="Arial"/>
              </a:rPr>
              <a:t>transformation </a:t>
            </a:r>
            <a:r>
              <a:rPr sz="1098" spc="-20" dirty="0">
                <a:latin typeface="Arial"/>
                <a:cs typeface="Arial"/>
              </a:rPr>
              <a:t>of </a:t>
            </a:r>
            <a:r>
              <a:rPr sz="1098" i="1" spc="55" dirty="0">
                <a:latin typeface="Times New Roman"/>
                <a:cs typeface="Times New Roman"/>
              </a:rPr>
              <a:t>A</a:t>
            </a:r>
            <a:r>
              <a:rPr sz="1198" spc="82" baseline="-10416" dirty="0">
                <a:latin typeface="Arial"/>
                <a:cs typeface="Arial"/>
              </a:rPr>
              <a:t>1</a:t>
            </a:r>
            <a:r>
              <a:rPr sz="1098" spc="55" dirty="0">
                <a:latin typeface="Arial"/>
                <a:cs typeface="Arial"/>
              </a:rPr>
              <a:t>.</a:t>
            </a:r>
            <a:r>
              <a:rPr sz="1098" spc="-40" dirty="0">
                <a:latin typeface="Arial"/>
                <a:cs typeface="Arial"/>
              </a:rPr>
              <a:t> </a:t>
            </a:r>
            <a:r>
              <a:rPr sz="1397" i="1" spc="270" dirty="0">
                <a:solidFill>
                  <a:srgbClr val="FF0000"/>
                </a:solidFill>
                <a:latin typeface="Menlo"/>
                <a:cs typeface="Menlo"/>
              </a:rPr>
              <a:t>×</a:t>
            </a:r>
            <a:endParaRPr sz="1397">
              <a:latin typeface="Menlo"/>
              <a:cs typeface="Menl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3563" y="2588518"/>
            <a:ext cx="3880970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0" name="object 60"/>
          <p:cNvSpPr txBox="1"/>
          <p:nvPr/>
        </p:nvSpPr>
        <p:spPr>
          <a:xfrm>
            <a:off x="350887" y="2611893"/>
            <a:ext cx="2988645" cy="180477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spc="-80" dirty="0">
                <a:solidFill>
                  <a:srgbClr val="008D7F"/>
                </a:solidFill>
                <a:latin typeface="Arial"/>
                <a:cs typeface="Arial"/>
              </a:rPr>
              <a:t>One </a:t>
            </a:r>
            <a:r>
              <a:rPr sz="1098" spc="-30" dirty="0">
                <a:solidFill>
                  <a:srgbClr val="008D7F"/>
                </a:solidFill>
                <a:latin typeface="Arial"/>
                <a:cs typeface="Arial"/>
              </a:rPr>
              <a:t>solution</a:t>
            </a:r>
            <a:r>
              <a:rPr sz="1098" spc="-30" dirty="0">
                <a:latin typeface="Arial"/>
                <a:cs typeface="Arial"/>
              </a:rPr>
              <a:t>: </a:t>
            </a:r>
            <a:r>
              <a:rPr sz="1098" spc="-50" dirty="0">
                <a:solidFill>
                  <a:srgbClr val="FF0000"/>
                </a:solidFill>
                <a:latin typeface="Arial"/>
                <a:cs typeface="Arial"/>
              </a:rPr>
              <a:t>Lineariza</a:t>
            </a:r>
            <a:r>
              <a:rPr lang="en-US" sz="1098" spc="-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98" spc="-50" dirty="0">
                <a:solidFill>
                  <a:srgbClr val="FF0000"/>
                </a:solidFill>
                <a:latin typeface="Arial"/>
                <a:cs typeface="Arial"/>
              </a:rPr>
              <a:t>ion </a:t>
            </a:r>
            <a:r>
              <a:rPr sz="1098" spc="-65" dirty="0">
                <a:latin typeface="Arial"/>
                <a:cs typeface="Arial"/>
              </a:rPr>
              <a:t>by </a:t>
            </a:r>
            <a:r>
              <a:rPr sz="1098" spc="-60" dirty="0">
                <a:latin typeface="Arial"/>
                <a:cs typeface="Arial"/>
              </a:rPr>
              <a:t>using </a:t>
            </a:r>
            <a:r>
              <a:rPr lang="en-US" sz="1098" spc="-90" dirty="0">
                <a:solidFill>
                  <a:srgbClr val="FF0000"/>
                </a:solidFill>
                <a:latin typeface="Arial"/>
                <a:cs typeface="Arial"/>
              </a:rPr>
              <a:t>Stein’s Lemma</a:t>
            </a:r>
            <a:endParaRPr sz="1098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27785" y="3024164"/>
            <a:ext cx="79229" cy="134917"/>
          </a:xfrm>
          <a:prstGeom prst="rect">
            <a:avLst/>
          </a:prstGeom>
        </p:spPr>
        <p:txBody>
          <a:bodyPr vert="horz" wrap="square" lIns="0" tIns="12043" rIns="0" bIns="0" rtlCol="0">
            <a:spAutoFit/>
          </a:bodyPr>
          <a:lstStyle/>
          <a:p>
            <a:pPr marL="12677">
              <a:spcBef>
                <a:spcPts val="95"/>
              </a:spcBef>
            </a:pPr>
            <a:r>
              <a:rPr sz="799" spc="-25" dirty="0">
                <a:latin typeface="Arial"/>
                <a:cs typeface="Arial"/>
              </a:rPr>
              <a:t>1</a:t>
            </a:r>
            <a:endParaRPr sz="799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86307" y="2952719"/>
            <a:ext cx="489954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114" dirty="0">
                <a:latin typeface="Times New Roman"/>
                <a:cs typeface="Times New Roman"/>
              </a:rPr>
              <a:t>σ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140" dirty="0">
                <a:latin typeface="Times New Roman"/>
                <a:cs typeface="Times New Roman"/>
              </a:rPr>
              <a:t>A</a:t>
            </a:r>
            <a:r>
              <a:rPr sz="1198" i="1" spc="336" baseline="31250" dirty="0">
                <a:latin typeface="Menlo"/>
                <a:cs typeface="Menlo"/>
              </a:rPr>
              <a:t>T</a:t>
            </a:r>
            <a:r>
              <a:rPr sz="1098" i="1" spc="130" dirty="0">
                <a:latin typeface="Times New Roman"/>
                <a:cs typeface="Times New Roman"/>
              </a:rPr>
              <a:t>x</a:t>
            </a:r>
            <a:r>
              <a:rPr sz="1098" spc="55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27127" y="2911582"/>
            <a:ext cx="1188440" cy="218632"/>
          </a:xfrm>
          <a:prstGeom prst="rect">
            <a:avLst/>
          </a:prstGeom>
        </p:spPr>
        <p:txBody>
          <a:bodyPr vert="horz" wrap="square" lIns="0" tIns="12043" rIns="0" bIns="0" rtlCol="0">
            <a:spAutoFit/>
          </a:bodyPr>
          <a:lstStyle/>
          <a:p>
            <a:pPr marL="45004">
              <a:lnSpc>
                <a:spcPts val="639"/>
              </a:lnSpc>
              <a:spcBef>
                <a:spcPts val="95"/>
              </a:spcBef>
            </a:pPr>
            <a:r>
              <a:rPr sz="799" spc="-5" dirty="0">
                <a:solidFill>
                  <a:srgbClr val="FF0000"/>
                </a:solidFill>
                <a:latin typeface="Arial"/>
                <a:cs typeface="Arial"/>
              </a:rPr>
              <a:t>Derivative</a:t>
            </a:r>
            <a:endParaRPr sz="799" dirty="0">
              <a:latin typeface="Arial"/>
              <a:cs typeface="Arial"/>
            </a:endParaRPr>
          </a:p>
          <a:p>
            <a:pPr marL="12677">
              <a:lnSpc>
                <a:spcPts val="998"/>
              </a:lnSpc>
              <a:tabLst>
                <a:tab pos="722597" algn="l"/>
              </a:tabLst>
            </a:pPr>
            <a:r>
              <a:rPr sz="1098" i="1" spc="-65" dirty="0">
                <a:latin typeface="Menlo"/>
                <a:cs typeface="Menlo"/>
              </a:rPr>
              <a:t>−−−−−−→	</a:t>
            </a:r>
            <a:r>
              <a:rPr sz="1098" i="1" spc="-60" dirty="0" err="1">
                <a:latin typeface="Times New Roman"/>
                <a:cs typeface="Times New Roman"/>
              </a:rPr>
              <a:t>σ</a:t>
            </a:r>
            <a:r>
              <a:rPr lang="en-US" sz="1198" i="1" spc="-89" baseline="31250" dirty="0">
                <a:latin typeface="Menlo"/>
                <a:cs typeface="Menlo"/>
              </a:rPr>
              <a:t>'</a:t>
            </a:r>
            <a:r>
              <a:rPr sz="1098" spc="-60" dirty="0">
                <a:latin typeface="Arial"/>
                <a:cs typeface="Arial"/>
              </a:rPr>
              <a:t>(</a:t>
            </a:r>
            <a:r>
              <a:rPr sz="1098" i="1" spc="-60" dirty="0">
                <a:latin typeface="Menlo"/>
                <a:cs typeface="Menlo"/>
              </a:rPr>
              <a:t>·</a:t>
            </a:r>
            <a:r>
              <a:rPr sz="1098" spc="-60" dirty="0">
                <a:latin typeface="Arial"/>
                <a:cs typeface="Arial"/>
              </a:rPr>
              <a:t>)</a:t>
            </a:r>
            <a:r>
              <a:rPr sz="1098" i="1" spc="-60" dirty="0">
                <a:latin typeface="Times New Roman"/>
                <a:cs typeface="Times New Roman"/>
              </a:rPr>
              <a:t>A</a:t>
            </a:r>
            <a:r>
              <a:rPr sz="1198" spc="-89" baseline="-17361" dirty="0">
                <a:latin typeface="Arial"/>
                <a:cs typeface="Arial"/>
              </a:rPr>
              <a:t>1</a:t>
            </a:r>
            <a:r>
              <a:rPr sz="1198" i="1" spc="-89" baseline="31250" dirty="0">
                <a:latin typeface="Menlo"/>
                <a:cs typeface="Menlo"/>
              </a:rPr>
              <a:t>T</a:t>
            </a:r>
            <a:endParaRPr sz="1198" baseline="31250" dirty="0">
              <a:latin typeface="Menlo"/>
              <a:cs typeface="Menl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87818" y="3341426"/>
            <a:ext cx="253534" cy="8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77">
              <a:lnSpc>
                <a:spcPts val="674"/>
              </a:lnSpc>
            </a:pP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26/</a:t>
            </a:r>
            <a:r>
              <a:rPr sz="599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-2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599">
              <a:latin typeface="Arial"/>
              <a:cs typeface="Arial"/>
            </a:endParaRPr>
          </a:p>
        </p:txBody>
      </p:sp>
      <p:sp>
        <p:nvSpPr>
          <p:cNvPr id="68" name="object 9">
            <a:extLst>
              <a:ext uri="{FF2B5EF4-FFF2-40B4-BE49-F238E27FC236}">
                <a16:creationId xmlns:a16="http://schemas.microsoft.com/office/drawing/2014/main" id="{025BDEC1-7D24-504A-AA11-A33C0116363C}"/>
              </a:ext>
            </a:extLst>
          </p:cNvPr>
          <p:cNvSpPr txBox="1"/>
          <p:nvPr/>
        </p:nvSpPr>
        <p:spPr>
          <a:xfrm>
            <a:off x="648397" y="50721"/>
            <a:ext cx="3481959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ts val="1540"/>
              </a:lnSpc>
              <a:spcBef>
                <a:spcPts val="135"/>
              </a:spcBef>
            </a:pPr>
            <a:r>
              <a:rPr lang="en-US" sz="1400" b="1" dirty="0">
                <a:solidFill>
                  <a:srgbClr val="3333B2"/>
                </a:solidFill>
                <a:latin typeface="Arial"/>
                <a:cs typeface="Arial"/>
              </a:rPr>
              <a:t>Method of </a:t>
            </a:r>
            <a:r>
              <a:rPr sz="1400" b="1" dirty="0">
                <a:solidFill>
                  <a:srgbClr val="3333B2"/>
                </a:solidFill>
                <a:latin typeface="Arial"/>
                <a:cs typeface="Arial"/>
              </a:rPr>
              <a:t>Moments</a:t>
            </a:r>
            <a:r>
              <a:rPr lang="en-US" sz="1400" b="1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f</a:t>
            </a:r>
            <a:r>
              <a:rPr lang="en-US" sz="1400" b="1" spc="-30" dirty="0">
                <a:solidFill>
                  <a:srgbClr val="3333B2"/>
                </a:solidFill>
                <a:latin typeface="Arial"/>
                <a:cs typeface="Arial"/>
              </a:rPr>
              <a:t>or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 a </a:t>
            </a: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Neural</a:t>
            </a:r>
            <a:r>
              <a:rPr sz="1400" b="1" spc="-19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66956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solidFill>
            <a:srgbClr val="B9E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ln w="5054">
            <a:solidFill>
              <a:srgbClr val="0079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682" y="412074"/>
            <a:ext cx="1830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Arial"/>
                <a:cs typeface="Arial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[</a:t>
            </a:r>
            <a:r>
              <a:rPr sz="1100" i="1" spc="15" dirty="0">
                <a:latin typeface="Times New Roman"/>
                <a:cs typeface="Times New Roman"/>
              </a:rPr>
              <a:t>y</a:t>
            </a:r>
            <a:r>
              <a:rPr sz="1100" spc="15" dirty="0">
                <a:latin typeface="Arial Unicode MS"/>
                <a:cs typeface="Arial Unicode MS"/>
              </a:rPr>
              <a:t>|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:=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i="1" spc="225" dirty="0">
                <a:latin typeface="Times New Roman"/>
                <a:cs typeface="Times New Roman"/>
              </a:rPr>
              <a:t>f</a:t>
            </a:r>
            <a:r>
              <a:rPr sz="1100" i="1" spc="-15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(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100" spc="100" dirty="0">
                <a:latin typeface="Times New Roman"/>
                <a:cs typeface="Times New Roman"/>
              </a:rPr>
              <a:t>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 Unicode MS"/>
                <a:cs typeface="Arial Unicode MS"/>
              </a:rPr>
              <a:t>(</a:t>
            </a:r>
            <a:r>
              <a:rPr sz="1100" i="1" spc="30" dirty="0">
                <a:latin typeface="Times New Roman"/>
                <a:cs typeface="Times New Roman"/>
              </a:rPr>
              <a:t>a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i="1" spc="30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-40" dirty="0">
                <a:latin typeface="Times New Roman"/>
                <a:cs typeface="Times New Roman"/>
              </a:rPr>
              <a:t>σ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i="1" spc="-40" dirty="0">
                <a:latin typeface="Times New Roman"/>
                <a:cs typeface="Times New Roman"/>
              </a:rPr>
              <a:t>A</a:t>
            </a:r>
            <a:r>
              <a:rPr sz="1200" i="1" spc="-60" baseline="31250" dirty="0">
                <a:latin typeface="Menlo"/>
                <a:cs typeface="Menlo"/>
              </a:rPr>
              <a:t>T</a:t>
            </a:r>
            <a:r>
              <a:rPr sz="1200" spc="-60" baseline="-20833" dirty="0">
                <a:latin typeface="Arial"/>
                <a:cs typeface="Arial"/>
              </a:rPr>
              <a:t>1</a:t>
            </a:r>
            <a:r>
              <a:rPr sz="1200" spc="89" baseline="-20833" dirty="0">
                <a:latin typeface="Arial"/>
                <a:cs typeface="Arial"/>
              </a:rPr>
              <a:t> 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Times New Roman"/>
                <a:cs typeface="Times New Roman"/>
              </a:rPr>
              <a:t>)</a:t>
            </a:r>
            <a:r>
              <a:rPr sz="1100" spc="80" dirty="0">
                <a:latin typeface="Arial Unicode MS"/>
                <a:cs typeface="Arial Unicode MS"/>
              </a:rPr>
              <a:t>)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6421" y="701554"/>
            <a:ext cx="251714" cy="251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3184" y="701554"/>
            <a:ext cx="251726" cy="251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78219" y="723287"/>
            <a:ext cx="657664" cy="160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50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50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r>
              <a:rPr sz="950" spc="31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lang="en-US" sz="950" spc="31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950" i="1" spc="50" dirty="0" err="1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50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7714" y="249307"/>
            <a:ext cx="205905" cy="205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75436" y="50721"/>
            <a:ext cx="2576195" cy="3530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540"/>
              </a:lnSpc>
              <a:spcBef>
                <a:spcPts val="135"/>
              </a:spcBef>
            </a:pPr>
            <a:r>
              <a:rPr sz="1400" b="1" dirty="0">
                <a:solidFill>
                  <a:srgbClr val="3333B2"/>
                </a:solidFill>
                <a:latin typeface="Arial"/>
                <a:cs typeface="Arial"/>
              </a:rPr>
              <a:t>Moments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of a </a:t>
            </a: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Neural</a:t>
            </a:r>
            <a:r>
              <a:rPr sz="1400" b="1" spc="-19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endParaRPr sz="1400" dirty="0">
              <a:latin typeface="Arial"/>
              <a:cs typeface="Arial"/>
            </a:endParaRPr>
          </a:p>
          <a:p>
            <a:pPr marR="365125" algn="r">
              <a:lnSpc>
                <a:spcPts val="1000"/>
              </a:lnSpc>
            </a:pPr>
            <a:r>
              <a:rPr sz="950" i="1" spc="45" dirty="0">
                <a:latin typeface="Times New Roman"/>
                <a:cs typeface="Times New Roman"/>
              </a:rPr>
              <a:t>y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0937" y="1199622"/>
            <a:ext cx="205905" cy="20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7714" y="1199622"/>
            <a:ext cx="205905" cy="205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4490" y="1199622"/>
            <a:ext cx="205892" cy="20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59913" y="1185068"/>
            <a:ext cx="7759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8930" algn="l"/>
                <a:tab pos="645795" algn="l"/>
              </a:tabLst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1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2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4614" y="1194212"/>
            <a:ext cx="952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1722" y="456490"/>
            <a:ext cx="1371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30" dirty="0">
                <a:latin typeface="Times New Roman"/>
                <a:cs typeface="Times New Roman"/>
              </a:rPr>
              <a:t>a</a:t>
            </a:r>
            <a:r>
              <a:rPr sz="1050" spc="-30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9368" y="996642"/>
            <a:ext cx="7302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8181" y="945027"/>
            <a:ext cx="2990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35" dirty="0">
                <a:latin typeface="Times New Roman"/>
                <a:cs typeface="Times New Roman"/>
              </a:rPr>
              <a:t>A</a:t>
            </a:r>
            <a:r>
              <a:rPr sz="950" i="1" spc="360" dirty="0">
                <a:latin typeface="Times New Roman"/>
                <a:cs typeface="Times New Roman"/>
              </a:rPr>
              <a:t> </a:t>
            </a:r>
            <a:r>
              <a:rPr sz="950" spc="210" dirty="0">
                <a:latin typeface="Times New Roman"/>
                <a:cs typeface="Times New Roman"/>
              </a:rPr>
              <a:t>=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5267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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5267" y="877978"/>
            <a:ext cx="939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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5267" y="955755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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18775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8775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18775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11878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1878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1878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90702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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90702" y="877978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</a:t>
            </a:r>
            <a:r>
              <a:rPr sz="1425" spc="-150" baseline="-35087" dirty="0">
                <a:latin typeface="Arial"/>
                <a:cs typeface="Arial"/>
              </a:rPr>
              <a:t></a:t>
            </a:r>
            <a:endParaRPr sz="1425" baseline="-35087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32112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0" y="246253"/>
                </a:moveTo>
                <a:lnTo>
                  <a:pt x="82092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76841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1" y="7771"/>
                </a:lnTo>
                <a:lnTo>
                  <a:pt x="45532" y="19221"/>
                </a:lnTo>
                <a:lnTo>
                  <a:pt x="52099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87128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82080" y="246253"/>
                </a:moveTo>
                <a:lnTo>
                  <a:pt x="0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4712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3" y="30557"/>
                </a:lnTo>
                <a:lnTo>
                  <a:pt x="14241" y="19221"/>
                </a:lnTo>
                <a:lnTo>
                  <a:pt x="18825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6478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11195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35985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92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13570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96" y="5184"/>
                </a:lnTo>
                <a:lnTo>
                  <a:pt x="37134" y="11596"/>
                </a:lnTo>
                <a:lnTo>
                  <a:pt x="49187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89922" y="9250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11" y="304698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84359" y="91951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44513"/>
                </a:moveTo>
                <a:lnTo>
                  <a:pt x="3545" y="34447"/>
                </a:lnTo>
                <a:lnTo>
                  <a:pt x="4351" y="21382"/>
                </a:lnTo>
                <a:lnTo>
                  <a:pt x="3330" y="9100"/>
                </a:lnTo>
                <a:lnTo>
                  <a:pt x="1397" y="1384"/>
                </a:lnTo>
                <a:lnTo>
                  <a:pt x="9112" y="3318"/>
                </a:lnTo>
                <a:lnTo>
                  <a:pt x="21393" y="4340"/>
                </a:lnTo>
                <a:lnTo>
                  <a:pt x="34454" y="3538"/>
                </a:lnTo>
                <a:lnTo>
                  <a:pt x="44513" y="0"/>
                </a:lnTo>
              </a:path>
            </a:pathLst>
          </a:custGeom>
          <a:ln w="126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06686" y="92506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698" y="0"/>
                </a:moveTo>
                <a:lnTo>
                  <a:pt x="0" y="304711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2447" y="91950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0"/>
                </a:moveTo>
                <a:lnTo>
                  <a:pt x="10058" y="3545"/>
                </a:lnTo>
                <a:lnTo>
                  <a:pt x="23120" y="4349"/>
                </a:lnTo>
                <a:lnTo>
                  <a:pt x="35400" y="3325"/>
                </a:lnTo>
                <a:lnTo>
                  <a:pt x="43116" y="1384"/>
                </a:lnTo>
                <a:lnTo>
                  <a:pt x="41182" y="9105"/>
                </a:lnTo>
                <a:lnTo>
                  <a:pt x="40160" y="21386"/>
                </a:lnTo>
                <a:lnTo>
                  <a:pt x="40962" y="34449"/>
                </a:lnTo>
                <a:lnTo>
                  <a:pt x="44500" y="44513"/>
                </a:lnTo>
              </a:path>
            </a:pathLst>
          </a:custGeom>
          <a:ln w="126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83254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27971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52761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8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30346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531" y="2844190"/>
            <a:ext cx="4331208" cy="6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5984" y="2906709"/>
            <a:ext cx="419163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“Score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Function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Features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for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Discriminative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Learning: </a:t>
            </a:r>
            <a:r>
              <a:rPr sz="800" spc="20" dirty="0">
                <a:solidFill>
                  <a:srgbClr val="0000FF"/>
                </a:solidFill>
                <a:latin typeface="Arial Unicode MS"/>
                <a:cs typeface="Arial Unicode MS"/>
              </a:rPr>
              <a:t>Matrix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Tensor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Framework”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by</a:t>
            </a:r>
            <a:r>
              <a:rPr sz="800" spc="3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0000FF"/>
                </a:solidFill>
                <a:latin typeface="Arial Unicode MS"/>
                <a:cs typeface="Arial Unicode MS"/>
              </a:rPr>
              <a:t>M.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Janzamin,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H.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Sedghi,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 </a:t>
            </a:r>
            <a:r>
              <a:rPr sz="800" spc="10" dirty="0">
                <a:solidFill>
                  <a:srgbClr val="0000FF"/>
                </a:solidFill>
                <a:latin typeface="Arial Unicode MS"/>
                <a:cs typeface="Arial Unicode MS"/>
              </a:rPr>
              <a:t>,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Dec.</a:t>
            </a:r>
            <a:r>
              <a:rPr sz="800" spc="-6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solidFill>
            <a:srgbClr val="B9E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ln w="5054">
            <a:solidFill>
              <a:srgbClr val="0079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019" y="412074"/>
            <a:ext cx="2118360" cy="530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Arial"/>
                <a:cs typeface="Arial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[</a:t>
            </a:r>
            <a:r>
              <a:rPr sz="1100" i="1" spc="15" dirty="0">
                <a:latin typeface="Times New Roman"/>
                <a:cs typeface="Times New Roman"/>
              </a:rPr>
              <a:t>y</a:t>
            </a:r>
            <a:r>
              <a:rPr sz="1100" spc="15" dirty="0">
                <a:latin typeface="Arial Unicode MS"/>
                <a:cs typeface="Arial Unicode MS"/>
              </a:rPr>
              <a:t>|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:=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i="1" spc="225" dirty="0">
                <a:latin typeface="Times New Roman"/>
                <a:cs typeface="Times New Roman"/>
              </a:rPr>
              <a:t>f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(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100" spc="100" dirty="0">
                <a:latin typeface="Times New Roman"/>
                <a:cs typeface="Times New Roman"/>
              </a:rPr>
              <a:t>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 Unicode MS"/>
                <a:cs typeface="Arial Unicode MS"/>
              </a:rPr>
              <a:t>(</a:t>
            </a:r>
            <a:r>
              <a:rPr sz="1100" i="1" spc="30" dirty="0">
                <a:latin typeface="Times New Roman"/>
                <a:cs typeface="Times New Roman"/>
              </a:rPr>
              <a:t>a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i="1" spc="30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-40" dirty="0">
                <a:latin typeface="Times New Roman"/>
                <a:cs typeface="Times New Roman"/>
              </a:rPr>
              <a:t>σ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i="1" spc="-40" dirty="0">
                <a:latin typeface="Times New Roman"/>
                <a:cs typeface="Times New Roman"/>
              </a:rPr>
              <a:t>A</a:t>
            </a:r>
            <a:r>
              <a:rPr sz="1200" i="1" spc="-60" baseline="31250" dirty="0">
                <a:latin typeface="Menlo"/>
                <a:cs typeface="Menlo"/>
              </a:rPr>
              <a:t>T</a:t>
            </a:r>
            <a:r>
              <a:rPr sz="1200" spc="-60" baseline="-20833" dirty="0">
                <a:latin typeface="Arial"/>
                <a:cs typeface="Arial"/>
              </a:rPr>
              <a:t>1</a:t>
            </a:r>
            <a:r>
              <a:rPr sz="1200" spc="97" baseline="-20833" dirty="0">
                <a:latin typeface="Arial"/>
                <a:cs typeface="Arial"/>
              </a:rPr>
              <a:t> 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Times New Roman"/>
                <a:cs typeface="Times New Roman"/>
              </a:rPr>
              <a:t>)</a:t>
            </a:r>
            <a:r>
              <a:rPr sz="1100" spc="80" dirty="0">
                <a:latin typeface="Arial Unicode MS"/>
                <a:cs typeface="Arial Unicode MS"/>
              </a:rPr>
              <a:t>)</a:t>
            </a:r>
            <a:endParaRPr sz="1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100" spc="-45" dirty="0">
                <a:latin typeface="Arial Unicode MS"/>
                <a:cs typeface="Arial Unicode MS"/>
              </a:rPr>
              <a:t>Moments </a:t>
            </a:r>
            <a:r>
              <a:rPr sz="1100" spc="-60" dirty="0">
                <a:latin typeface="Arial Unicode MS"/>
                <a:cs typeface="Arial Unicode MS"/>
              </a:rPr>
              <a:t>using  </a:t>
            </a:r>
            <a:r>
              <a:rPr sz="1100" spc="-90" dirty="0">
                <a:solidFill>
                  <a:srgbClr val="FF0000"/>
                </a:solidFill>
                <a:latin typeface="Arial Unicode MS"/>
                <a:cs typeface="Arial Unicode MS"/>
              </a:rPr>
              <a:t>score  </a:t>
            </a:r>
            <a:r>
              <a:rPr sz="1100" spc="-35" dirty="0">
                <a:solidFill>
                  <a:srgbClr val="FF0000"/>
                </a:solidFill>
                <a:latin typeface="Arial Unicode MS"/>
                <a:cs typeface="Arial Unicode MS"/>
              </a:rPr>
              <a:t>functions</a:t>
            </a:r>
            <a:r>
              <a:rPr sz="1100" spc="-6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66421" y="701554"/>
            <a:ext cx="251714" cy="251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78219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83184" y="701554"/>
            <a:ext cx="251726" cy="251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294990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47714" y="249307"/>
            <a:ext cx="205905" cy="205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>
              <a:lnSpc>
                <a:spcPts val="1540"/>
              </a:lnSpc>
              <a:spcBef>
                <a:spcPts val="135"/>
              </a:spcBef>
            </a:pPr>
            <a:r>
              <a:rPr dirty="0"/>
              <a:t>Moments </a:t>
            </a:r>
            <a:r>
              <a:rPr spc="-30" dirty="0"/>
              <a:t>of a </a:t>
            </a:r>
            <a:r>
              <a:rPr spc="-5" dirty="0"/>
              <a:t>Neural</a:t>
            </a:r>
            <a:r>
              <a:rPr spc="-195" dirty="0"/>
              <a:t> </a:t>
            </a:r>
            <a:r>
              <a:rPr spc="-10" dirty="0"/>
              <a:t>Network</a:t>
            </a:r>
          </a:p>
          <a:p>
            <a:pPr marL="116839" marR="365125" algn="r">
              <a:lnSpc>
                <a:spcPts val="1000"/>
              </a:lnSpc>
            </a:pPr>
            <a:r>
              <a:rPr sz="950" b="0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30937" y="1199622"/>
            <a:ext cx="205905" cy="20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47714" y="1199622"/>
            <a:ext cx="205905" cy="205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64490" y="1199622"/>
            <a:ext cx="205892" cy="20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59913" y="1185068"/>
            <a:ext cx="7759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8930" algn="l"/>
                <a:tab pos="645795" algn="l"/>
              </a:tabLst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1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2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64614" y="1194212"/>
            <a:ext cx="952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41722" y="456490"/>
            <a:ext cx="1371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30" dirty="0">
                <a:latin typeface="Times New Roman"/>
                <a:cs typeface="Times New Roman"/>
              </a:rPr>
              <a:t>a</a:t>
            </a:r>
            <a:r>
              <a:rPr sz="1050" spc="-30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89368" y="996642"/>
            <a:ext cx="7302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8181" y="945027"/>
            <a:ext cx="2990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35" dirty="0">
                <a:latin typeface="Times New Roman"/>
                <a:cs typeface="Times New Roman"/>
              </a:rPr>
              <a:t>A</a:t>
            </a:r>
            <a:r>
              <a:rPr sz="950" i="1" spc="360" dirty="0">
                <a:latin typeface="Times New Roman"/>
                <a:cs typeface="Times New Roman"/>
              </a:rPr>
              <a:t> </a:t>
            </a:r>
            <a:r>
              <a:rPr sz="950" spc="210" dirty="0">
                <a:latin typeface="Times New Roman"/>
                <a:cs typeface="Times New Roman"/>
              </a:rPr>
              <a:t>=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05267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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05267" y="877978"/>
            <a:ext cx="939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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05267" y="955755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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918775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18775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8775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11878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11878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11878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290702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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90702" y="877978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</a:t>
            </a:r>
            <a:r>
              <a:rPr sz="1425" spc="-150" baseline="-35087" dirty="0">
                <a:latin typeface="Arial"/>
                <a:cs typeface="Arial"/>
              </a:rPr>
              <a:t></a:t>
            </a:r>
            <a:endParaRPr sz="1425" baseline="-35087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32112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0" y="246253"/>
                </a:moveTo>
                <a:lnTo>
                  <a:pt x="82092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76841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1" y="7771"/>
                </a:lnTo>
                <a:lnTo>
                  <a:pt x="45532" y="19221"/>
                </a:lnTo>
                <a:lnTo>
                  <a:pt x="52099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87128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82080" y="246253"/>
                </a:moveTo>
                <a:lnTo>
                  <a:pt x="0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64712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3" y="30557"/>
                </a:lnTo>
                <a:lnTo>
                  <a:pt x="14241" y="19221"/>
                </a:lnTo>
                <a:lnTo>
                  <a:pt x="18825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66478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11195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35985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92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13570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96" y="5184"/>
                </a:lnTo>
                <a:lnTo>
                  <a:pt x="37134" y="11596"/>
                </a:lnTo>
                <a:lnTo>
                  <a:pt x="49187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89922" y="9250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11" y="304698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84359" y="91951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44513"/>
                </a:moveTo>
                <a:lnTo>
                  <a:pt x="3545" y="34447"/>
                </a:lnTo>
                <a:lnTo>
                  <a:pt x="4351" y="21382"/>
                </a:lnTo>
                <a:lnTo>
                  <a:pt x="3330" y="9100"/>
                </a:lnTo>
                <a:lnTo>
                  <a:pt x="1397" y="1384"/>
                </a:lnTo>
                <a:lnTo>
                  <a:pt x="9112" y="3318"/>
                </a:lnTo>
                <a:lnTo>
                  <a:pt x="21393" y="4340"/>
                </a:lnTo>
                <a:lnTo>
                  <a:pt x="34454" y="3538"/>
                </a:lnTo>
                <a:lnTo>
                  <a:pt x="44513" y="0"/>
                </a:lnTo>
              </a:path>
            </a:pathLst>
          </a:custGeom>
          <a:ln w="126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06686" y="92506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698" y="0"/>
                </a:moveTo>
                <a:lnTo>
                  <a:pt x="0" y="304711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72447" y="91950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0"/>
                </a:moveTo>
                <a:lnTo>
                  <a:pt x="10058" y="3545"/>
                </a:lnTo>
                <a:lnTo>
                  <a:pt x="23120" y="4349"/>
                </a:lnTo>
                <a:lnTo>
                  <a:pt x="35400" y="3325"/>
                </a:lnTo>
                <a:lnTo>
                  <a:pt x="43116" y="1384"/>
                </a:lnTo>
                <a:lnTo>
                  <a:pt x="41182" y="9105"/>
                </a:lnTo>
                <a:lnTo>
                  <a:pt x="40160" y="21386"/>
                </a:lnTo>
                <a:lnTo>
                  <a:pt x="40962" y="34449"/>
                </a:lnTo>
                <a:lnTo>
                  <a:pt x="44500" y="44513"/>
                </a:lnTo>
              </a:path>
            </a:pathLst>
          </a:custGeom>
          <a:ln w="126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83254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27971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52761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8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30346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8531" y="2844190"/>
            <a:ext cx="4331208" cy="6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25984" y="2906709"/>
            <a:ext cx="419163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“Score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Function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Features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for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Discriminative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Learning: </a:t>
            </a:r>
            <a:r>
              <a:rPr sz="800" spc="20" dirty="0">
                <a:solidFill>
                  <a:srgbClr val="0000FF"/>
                </a:solidFill>
                <a:latin typeface="Arial Unicode MS"/>
                <a:cs typeface="Arial Unicode MS"/>
              </a:rPr>
              <a:t>Matrix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Tensor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Framework”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by</a:t>
            </a:r>
            <a:r>
              <a:rPr sz="800" spc="3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0000FF"/>
                </a:solidFill>
                <a:latin typeface="Arial Unicode MS"/>
                <a:cs typeface="Arial Unicode MS"/>
              </a:rPr>
              <a:t>M.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Janzamin,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H.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Sedghi,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 </a:t>
            </a:r>
            <a:r>
              <a:rPr sz="800" spc="10" dirty="0">
                <a:solidFill>
                  <a:srgbClr val="0000FF"/>
                </a:solidFill>
                <a:latin typeface="Arial Unicode MS"/>
                <a:cs typeface="Arial Unicode MS"/>
              </a:rPr>
              <a:t>,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Dec.</a:t>
            </a:r>
            <a:r>
              <a:rPr sz="800" spc="-6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solidFill>
            <a:srgbClr val="B9E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ln w="5054">
            <a:solidFill>
              <a:srgbClr val="0079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1849" y="113597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40">
                <a:moveTo>
                  <a:pt x="0" y="0"/>
                </a:moveTo>
                <a:lnTo>
                  <a:pt x="103809" y="0"/>
                </a:lnTo>
                <a:lnTo>
                  <a:pt x="103809" y="103619"/>
                </a:lnTo>
                <a:lnTo>
                  <a:pt x="0" y="103619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1849" y="1240942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40">
                <a:moveTo>
                  <a:pt x="0" y="0"/>
                </a:moveTo>
                <a:lnTo>
                  <a:pt x="103809" y="0"/>
                </a:lnTo>
                <a:lnTo>
                  <a:pt x="103809" y="103619"/>
                </a:lnTo>
                <a:lnTo>
                  <a:pt x="0" y="103619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1849" y="1345907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40">
                <a:moveTo>
                  <a:pt x="0" y="0"/>
                </a:moveTo>
                <a:lnTo>
                  <a:pt x="103809" y="0"/>
                </a:lnTo>
                <a:lnTo>
                  <a:pt x="103809" y="103606"/>
                </a:lnTo>
                <a:lnTo>
                  <a:pt x="0" y="103606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1455" y="952423"/>
            <a:ext cx="443941" cy="499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5019" y="412074"/>
            <a:ext cx="2118360" cy="864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Arial"/>
                <a:cs typeface="Arial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[</a:t>
            </a:r>
            <a:r>
              <a:rPr sz="1100" i="1" spc="15" dirty="0">
                <a:latin typeface="Times New Roman"/>
                <a:cs typeface="Times New Roman"/>
              </a:rPr>
              <a:t>y</a:t>
            </a:r>
            <a:r>
              <a:rPr sz="1100" spc="15" dirty="0">
                <a:latin typeface="Arial Unicode MS"/>
                <a:cs typeface="Arial Unicode MS"/>
              </a:rPr>
              <a:t>|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:=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i="1" spc="225" dirty="0">
                <a:latin typeface="Times New Roman"/>
                <a:cs typeface="Times New Roman"/>
              </a:rPr>
              <a:t>f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(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100" spc="100" dirty="0">
                <a:latin typeface="Times New Roman"/>
                <a:cs typeface="Times New Roman"/>
              </a:rPr>
              <a:t>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 Unicode MS"/>
                <a:cs typeface="Arial Unicode MS"/>
              </a:rPr>
              <a:t>(</a:t>
            </a:r>
            <a:r>
              <a:rPr sz="1100" i="1" spc="30" dirty="0">
                <a:latin typeface="Times New Roman"/>
                <a:cs typeface="Times New Roman"/>
              </a:rPr>
              <a:t>a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i="1" spc="30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-40" dirty="0">
                <a:latin typeface="Times New Roman"/>
                <a:cs typeface="Times New Roman"/>
              </a:rPr>
              <a:t>σ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i="1" spc="-40" dirty="0">
                <a:latin typeface="Times New Roman"/>
                <a:cs typeface="Times New Roman"/>
              </a:rPr>
              <a:t>A</a:t>
            </a:r>
            <a:r>
              <a:rPr sz="1200" i="1" spc="-60" baseline="31250" dirty="0">
                <a:latin typeface="Menlo"/>
                <a:cs typeface="Menlo"/>
              </a:rPr>
              <a:t>T</a:t>
            </a:r>
            <a:r>
              <a:rPr sz="1200" spc="-60" baseline="-20833" dirty="0">
                <a:latin typeface="Arial"/>
                <a:cs typeface="Arial"/>
              </a:rPr>
              <a:t>1</a:t>
            </a:r>
            <a:r>
              <a:rPr sz="1200" spc="97" baseline="-20833" dirty="0">
                <a:latin typeface="Arial"/>
                <a:cs typeface="Arial"/>
              </a:rPr>
              <a:t> 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Times New Roman"/>
                <a:cs typeface="Times New Roman"/>
              </a:rPr>
              <a:t>)</a:t>
            </a:r>
            <a:r>
              <a:rPr sz="1100" spc="80" dirty="0">
                <a:latin typeface="Arial Unicode MS"/>
                <a:cs typeface="Arial Unicode MS"/>
              </a:rPr>
              <a:t>)</a:t>
            </a:r>
            <a:endParaRPr sz="1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100" spc="-45" dirty="0">
                <a:latin typeface="Arial Unicode MS"/>
                <a:cs typeface="Arial Unicode MS"/>
              </a:rPr>
              <a:t>Moments </a:t>
            </a:r>
            <a:r>
              <a:rPr sz="1100" spc="-60" dirty="0">
                <a:latin typeface="Arial Unicode MS"/>
                <a:cs typeface="Arial Unicode MS"/>
              </a:rPr>
              <a:t>using  </a:t>
            </a:r>
            <a:r>
              <a:rPr sz="1100" spc="-90" dirty="0">
                <a:solidFill>
                  <a:srgbClr val="FF0000"/>
                </a:solidFill>
                <a:latin typeface="Arial Unicode MS"/>
                <a:cs typeface="Arial Unicode MS"/>
              </a:rPr>
              <a:t>score  </a:t>
            </a:r>
            <a:r>
              <a:rPr sz="1100" spc="-35" dirty="0">
                <a:solidFill>
                  <a:srgbClr val="FF0000"/>
                </a:solidFill>
                <a:latin typeface="Arial Unicode MS"/>
                <a:cs typeface="Arial Unicode MS"/>
              </a:rPr>
              <a:t>functions</a:t>
            </a:r>
            <a:r>
              <a:rPr sz="1100" spc="-6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1390015" algn="l"/>
              </a:tabLst>
            </a:pPr>
            <a:r>
              <a:rPr sz="1100" spc="-10" dirty="0">
                <a:latin typeface="Arial"/>
                <a:cs typeface="Arial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[</a:t>
            </a:r>
            <a:r>
              <a:rPr sz="1100" i="1" spc="-15" dirty="0">
                <a:latin typeface="Times New Roman"/>
                <a:cs typeface="Times New Roman"/>
              </a:rPr>
              <a:t>y </a:t>
            </a:r>
            <a:r>
              <a:rPr sz="1100" spc="-5" dirty="0">
                <a:latin typeface="Arial Unicode MS"/>
                <a:cs typeface="Arial Unicode MS"/>
              </a:rPr>
              <a:t>·</a:t>
            </a:r>
            <a:r>
              <a:rPr sz="1100" spc="-150" dirty="0">
                <a:latin typeface="Arial Unicode MS"/>
                <a:cs typeface="Arial Unicode MS"/>
              </a:rPr>
              <a:t> </a:t>
            </a:r>
            <a:r>
              <a:rPr sz="1100" spc="15" dirty="0">
                <a:latin typeface="Arial Unicode MS"/>
                <a:cs typeface="Arial Unicode MS"/>
              </a:rPr>
              <a:t>S</a:t>
            </a:r>
            <a:r>
              <a:rPr sz="1200" spc="22" baseline="-10416" dirty="0">
                <a:latin typeface="Arial"/>
                <a:cs typeface="Arial"/>
              </a:rPr>
              <a:t>1</a:t>
            </a:r>
            <a:r>
              <a:rPr sz="1100" spc="15" dirty="0">
                <a:latin typeface="Times New Roman"/>
                <a:cs typeface="Times New Roman"/>
              </a:rPr>
              <a:t>(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)]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	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94497" y="113597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40">
                <a:moveTo>
                  <a:pt x="0" y="0"/>
                </a:moveTo>
                <a:lnTo>
                  <a:pt x="103809" y="0"/>
                </a:lnTo>
                <a:lnTo>
                  <a:pt x="103809" y="103619"/>
                </a:lnTo>
                <a:lnTo>
                  <a:pt x="0" y="103619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94497" y="1240942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40">
                <a:moveTo>
                  <a:pt x="0" y="0"/>
                </a:moveTo>
                <a:lnTo>
                  <a:pt x="103809" y="0"/>
                </a:lnTo>
                <a:lnTo>
                  <a:pt x="103809" y="103619"/>
                </a:lnTo>
                <a:lnTo>
                  <a:pt x="0" y="103619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94497" y="1345907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40">
                <a:moveTo>
                  <a:pt x="0" y="0"/>
                </a:moveTo>
                <a:lnTo>
                  <a:pt x="103809" y="0"/>
                </a:lnTo>
                <a:lnTo>
                  <a:pt x="103809" y="103606"/>
                </a:lnTo>
                <a:lnTo>
                  <a:pt x="0" y="103606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94103" y="952423"/>
            <a:ext cx="443941" cy="499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66421" y="701554"/>
            <a:ext cx="251714" cy="251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978219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83184" y="701554"/>
            <a:ext cx="251726" cy="251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94990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47714" y="249307"/>
            <a:ext cx="205905" cy="205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>
              <a:lnSpc>
                <a:spcPts val="1540"/>
              </a:lnSpc>
              <a:spcBef>
                <a:spcPts val="135"/>
              </a:spcBef>
            </a:pPr>
            <a:r>
              <a:rPr dirty="0"/>
              <a:t>Moments </a:t>
            </a:r>
            <a:r>
              <a:rPr spc="-30" dirty="0"/>
              <a:t>of a </a:t>
            </a:r>
            <a:r>
              <a:rPr spc="-5" dirty="0"/>
              <a:t>Neural</a:t>
            </a:r>
            <a:r>
              <a:rPr spc="-195" dirty="0"/>
              <a:t> </a:t>
            </a:r>
            <a:r>
              <a:rPr spc="-10" dirty="0"/>
              <a:t>Network</a:t>
            </a:r>
          </a:p>
          <a:p>
            <a:pPr marL="116839" marR="365125" algn="r">
              <a:lnSpc>
                <a:spcPts val="1000"/>
              </a:lnSpc>
            </a:pPr>
            <a:r>
              <a:rPr sz="950" b="0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30937" y="1199622"/>
            <a:ext cx="205905" cy="20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59913" y="1185068"/>
            <a:ext cx="952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47714" y="1199622"/>
            <a:ext cx="205905" cy="205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176684" y="1185068"/>
            <a:ext cx="952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46415" y="1236685"/>
            <a:ext cx="7302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464490" y="1199622"/>
            <a:ext cx="205892" cy="20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493456" y="1185068"/>
            <a:ext cx="952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63186" y="1236685"/>
            <a:ext cx="7302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64614" y="1203843"/>
            <a:ext cx="3378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7495" algn="l"/>
              </a:tabLst>
            </a:pPr>
            <a:r>
              <a:rPr sz="1425" i="1" spc="187" baseline="5847" dirty="0">
                <a:latin typeface="Times New Roman"/>
                <a:cs typeface="Times New Roman"/>
              </a:rPr>
              <a:t>x	</a:t>
            </a:r>
            <a:r>
              <a:rPr sz="700" spc="-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41722" y="456490"/>
            <a:ext cx="1371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30" dirty="0">
                <a:latin typeface="Times New Roman"/>
                <a:cs typeface="Times New Roman"/>
              </a:rPr>
              <a:t>a</a:t>
            </a:r>
            <a:r>
              <a:rPr sz="1050" spc="-30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89368" y="996642"/>
            <a:ext cx="7302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98181" y="945027"/>
            <a:ext cx="2990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35" dirty="0">
                <a:latin typeface="Times New Roman"/>
                <a:cs typeface="Times New Roman"/>
              </a:rPr>
              <a:t>A</a:t>
            </a:r>
            <a:r>
              <a:rPr sz="950" i="1" spc="360" dirty="0">
                <a:latin typeface="Times New Roman"/>
                <a:cs typeface="Times New Roman"/>
              </a:rPr>
              <a:t> </a:t>
            </a:r>
            <a:r>
              <a:rPr sz="950" spc="210" dirty="0">
                <a:latin typeface="Times New Roman"/>
                <a:cs typeface="Times New Roman"/>
              </a:rPr>
              <a:t>=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05267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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05267" y="877978"/>
            <a:ext cx="939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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05267" y="955755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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918775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18775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18775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11878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11878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11878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290702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</a:t>
            </a:r>
            <a:endParaRPr sz="9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90702" y="877978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</a:t>
            </a:r>
            <a:r>
              <a:rPr sz="1425" spc="-150" baseline="-35087" dirty="0">
                <a:latin typeface="Arial"/>
                <a:cs typeface="Arial"/>
              </a:rPr>
              <a:t></a:t>
            </a:r>
            <a:endParaRPr sz="1425" baseline="-35087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32112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0" y="246253"/>
                </a:moveTo>
                <a:lnTo>
                  <a:pt x="82092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76841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1" y="7771"/>
                </a:lnTo>
                <a:lnTo>
                  <a:pt x="45532" y="19221"/>
                </a:lnTo>
                <a:lnTo>
                  <a:pt x="52099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87128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82080" y="246253"/>
                </a:moveTo>
                <a:lnTo>
                  <a:pt x="0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64712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3" y="30557"/>
                </a:lnTo>
                <a:lnTo>
                  <a:pt x="14241" y="19221"/>
                </a:lnTo>
                <a:lnTo>
                  <a:pt x="18825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66478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11195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35985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92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13570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96" y="5184"/>
                </a:lnTo>
                <a:lnTo>
                  <a:pt x="37134" y="11596"/>
                </a:lnTo>
                <a:lnTo>
                  <a:pt x="49187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89922" y="9250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11" y="304698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84359" y="91951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44513"/>
                </a:moveTo>
                <a:lnTo>
                  <a:pt x="3545" y="34447"/>
                </a:lnTo>
                <a:lnTo>
                  <a:pt x="4351" y="21382"/>
                </a:lnTo>
                <a:lnTo>
                  <a:pt x="3330" y="9100"/>
                </a:lnTo>
                <a:lnTo>
                  <a:pt x="1397" y="1384"/>
                </a:lnTo>
                <a:lnTo>
                  <a:pt x="9112" y="3318"/>
                </a:lnTo>
                <a:lnTo>
                  <a:pt x="21393" y="4340"/>
                </a:lnTo>
                <a:lnTo>
                  <a:pt x="34454" y="3538"/>
                </a:lnTo>
                <a:lnTo>
                  <a:pt x="44513" y="0"/>
                </a:lnTo>
              </a:path>
            </a:pathLst>
          </a:custGeom>
          <a:ln w="126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06686" y="92506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698" y="0"/>
                </a:moveTo>
                <a:lnTo>
                  <a:pt x="0" y="304711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72447" y="91950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0"/>
                </a:moveTo>
                <a:lnTo>
                  <a:pt x="10058" y="3545"/>
                </a:lnTo>
                <a:lnTo>
                  <a:pt x="23120" y="4349"/>
                </a:lnTo>
                <a:lnTo>
                  <a:pt x="35400" y="3325"/>
                </a:lnTo>
                <a:lnTo>
                  <a:pt x="43116" y="1384"/>
                </a:lnTo>
                <a:lnTo>
                  <a:pt x="41182" y="9105"/>
                </a:lnTo>
                <a:lnTo>
                  <a:pt x="40160" y="21386"/>
                </a:lnTo>
                <a:lnTo>
                  <a:pt x="40962" y="34449"/>
                </a:lnTo>
                <a:lnTo>
                  <a:pt x="44500" y="44513"/>
                </a:lnTo>
              </a:path>
            </a:pathLst>
          </a:custGeom>
          <a:ln w="126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83254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27971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52761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8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30346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8531" y="2844190"/>
            <a:ext cx="4331208" cy="6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25984" y="2906709"/>
            <a:ext cx="419163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“Score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Function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Features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for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Discriminative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Learning: </a:t>
            </a:r>
            <a:r>
              <a:rPr sz="800" spc="20" dirty="0">
                <a:solidFill>
                  <a:srgbClr val="0000FF"/>
                </a:solidFill>
                <a:latin typeface="Arial Unicode MS"/>
                <a:cs typeface="Arial Unicode MS"/>
              </a:rPr>
              <a:t>Matrix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Tensor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Framework”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by</a:t>
            </a:r>
            <a:r>
              <a:rPr sz="800" spc="3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0000FF"/>
                </a:solidFill>
                <a:latin typeface="Arial Unicode MS"/>
                <a:cs typeface="Arial Unicode MS"/>
              </a:rPr>
              <a:t>M.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Janzamin,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H.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Sedghi,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 </a:t>
            </a:r>
            <a:r>
              <a:rPr sz="800" spc="10" dirty="0">
                <a:solidFill>
                  <a:srgbClr val="0000FF"/>
                </a:solidFill>
                <a:latin typeface="Arial Unicode MS"/>
                <a:cs typeface="Arial Unicode MS"/>
              </a:rPr>
              <a:t>,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Dec.</a:t>
            </a:r>
            <a:r>
              <a:rPr sz="800" spc="-6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solidFill>
            <a:srgbClr val="B9E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ln w="5054">
            <a:solidFill>
              <a:srgbClr val="0079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1849" y="115883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40">
                <a:moveTo>
                  <a:pt x="0" y="0"/>
                </a:moveTo>
                <a:lnTo>
                  <a:pt x="103809" y="0"/>
                </a:lnTo>
                <a:lnTo>
                  <a:pt x="103809" y="103619"/>
                </a:lnTo>
                <a:lnTo>
                  <a:pt x="0" y="103619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1849" y="1263802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40">
                <a:moveTo>
                  <a:pt x="0" y="0"/>
                </a:moveTo>
                <a:lnTo>
                  <a:pt x="103809" y="0"/>
                </a:lnTo>
                <a:lnTo>
                  <a:pt x="103809" y="103619"/>
                </a:lnTo>
                <a:lnTo>
                  <a:pt x="0" y="103619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1849" y="1368767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40">
                <a:moveTo>
                  <a:pt x="0" y="0"/>
                </a:moveTo>
                <a:lnTo>
                  <a:pt x="103809" y="0"/>
                </a:lnTo>
                <a:lnTo>
                  <a:pt x="103809" y="103606"/>
                </a:lnTo>
                <a:lnTo>
                  <a:pt x="0" y="103606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1084" y="1158747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40">
                <a:moveTo>
                  <a:pt x="0" y="0"/>
                </a:moveTo>
                <a:lnTo>
                  <a:pt x="103619" y="0"/>
                </a:lnTo>
                <a:lnTo>
                  <a:pt x="103619" y="103809"/>
                </a:lnTo>
                <a:lnTo>
                  <a:pt x="0" y="103809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6050" y="1158747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40">
                <a:moveTo>
                  <a:pt x="0" y="0"/>
                </a:moveTo>
                <a:lnTo>
                  <a:pt x="103606" y="0"/>
                </a:lnTo>
                <a:lnTo>
                  <a:pt x="103606" y="103809"/>
                </a:lnTo>
                <a:lnTo>
                  <a:pt x="0" y="103809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1003" y="1158747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40">
                <a:moveTo>
                  <a:pt x="0" y="0"/>
                </a:moveTo>
                <a:lnTo>
                  <a:pt x="103606" y="0"/>
                </a:lnTo>
                <a:lnTo>
                  <a:pt x="103606" y="103809"/>
                </a:lnTo>
                <a:lnTo>
                  <a:pt x="0" y="103809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1455" y="975283"/>
            <a:ext cx="443941" cy="499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019" y="412074"/>
            <a:ext cx="2118360" cy="887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Arial"/>
                <a:cs typeface="Arial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[</a:t>
            </a:r>
            <a:r>
              <a:rPr sz="1100" i="1" spc="15" dirty="0">
                <a:latin typeface="Times New Roman"/>
                <a:cs typeface="Times New Roman"/>
              </a:rPr>
              <a:t>y</a:t>
            </a:r>
            <a:r>
              <a:rPr sz="1100" spc="15" dirty="0">
                <a:latin typeface="Arial Unicode MS"/>
                <a:cs typeface="Arial Unicode MS"/>
              </a:rPr>
              <a:t>|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:=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i="1" spc="225" dirty="0">
                <a:latin typeface="Times New Roman"/>
                <a:cs typeface="Times New Roman"/>
              </a:rPr>
              <a:t>f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(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100" spc="100" dirty="0">
                <a:latin typeface="Times New Roman"/>
                <a:cs typeface="Times New Roman"/>
              </a:rPr>
              <a:t>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 Unicode MS"/>
                <a:cs typeface="Arial Unicode MS"/>
              </a:rPr>
              <a:t>(</a:t>
            </a:r>
            <a:r>
              <a:rPr sz="1100" i="1" spc="30" dirty="0">
                <a:latin typeface="Times New Roman"/>
                <a:cs typeface="Times New Roman"/>
              </a:rPr>
              <a:t>a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i="1" spc="30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-40" dirty="0">
                <a:latin typeface="Times New Roman"/>
                <a:cs typeface="Times New Roman"/>
              </a:rPr>
              <a:t>σ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i="1" spc="-40" dirty="0">
                <a:latin typeface="Times New Roman"/>
                <a:cs typeface="Times New Roman"/>
              </a:rPr>
              <a:t>A</a:t>
            </a:r>
            <a:r>
              <a:rPr sz="1200" i="1" spc="-60" baseline="31250" dirty="0">
                <a:latin typeface="Menlo"/>
                <a:cs typeface="Menlo"/>
              </a:rPr>
              <a:t>T</a:t>
            </a:r>
            <a:r>
              <a:rPr sz="1200" spc="-60" baseline="-20833" dirty="0">
                <a:latin typeface="Arial"/>
                <a:cs typeface="Arial"/>
              </a:rPr>
              <a:t>1</a:t>
            </a:r>
            <a:r>
              <a:rPr sz="1200" spc="97" baseline="-20833" dirty="0">
                <a:latin typeface="Arial"/>
                <a:cs typeface="Arial"/>
              </a:rPr>
              <a:t> 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Times New Roman"/>
                <a:cs typeface="Times New Roman"/>
              </a:rPr>
              <a:t>)</a:t>
            </a:r>
            <a:r>
              <a:rPr sz="1100" spc="80" dirty="0">
                <a:latin typeface="Arial Unicode MS"/>
                <a:cs typeface="Arial Unicode MS"/>
              </a:rPr>
              <a:t>)</a:t>
            </a:r>
            <a:endParaRPr sz="1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100" spc="-45" dirty="0">
                <a:latin typeface="Arial Unicode MS"/>
                <a:cs typeface="Arial Unicode MS"/>
              </a:rPr>
              <a:t>Moments </a:t>
            </a:r>
            <a:r>
              <a:rPr sz="1100" spc="-60" dirty="0">
                <a:latin typeface="Arial Unicode MS"/>
                <a:cs typeface="Arial Unicode MS"/>
              </a:rPr>
              <a:t>using  </a:t>
            </a:r>
            <a:r>
              <a:rPr sz="1100" spc="-90" dirty="0">
                <a:solidFill>
                  <a:srgbClr val="FF0000"/>
                </a:solidFill>
                <a:latin typeface="Arial Unicode MS"/>
                <a:cs typeface="Arial Unicode MS"/>
              </a:rPr>
              <a:t>score  </a:t>
            </a:r>
            <a:r>
              <a:rPr sz="1100" spc="-35" dirty="0">
                <a:solidFill>
                  <a:srgbClr val="FF0000"/>
                </a:solidFill>
                <a:latin typeface="Arial Unicode MS"/>
                <a:cs typeface="Arial Unicode MS"/>
              </a:rPr>
              <a:t>functions</a:t>
            </a:r>
            <a:r>
              <a:rPr sz="1100" spc="-6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1390015" algn="l"/>
              </a:tabLst>
            </a:pPr>
            <a:r>
              <a:rPr sz="1100" spc="-10" dirty="0">
                <a:latin typeface="Arial"/>
                <a:cs typeface="Arial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[</a:t>
            </a:r>
            <a:r>
              <a:rPr sz="1100" i="1" spc="-15" dirty="0">
                <a:latin typeface="Times New Roman"/>
                <a:cs typeface="Times New Roman"/>
              </a:rPr>
              <a:t>y </a:t>
            </a:r>
            <a:r>
              <a:rPr sz="1100" spc="-5" dirty="0">
                <a:latin typeface="Arial Unicode MS"/>
                <a:cs typeface="Arial Unicode MS"/>
              </a:rPr>
              <a:t>·</a:t>
            </a:r>
            <a:r>
              <a:rPr sz="1100" spc="-150" dirty="0">
                <a:latin typeface="Arial Unicode MS"/>
                <a:cs typeface="Arial Unicode MS"/>
              </a:rPr>
              <a:t> </a:t>
            </a:r>
            <a:r>
              <a:rPr sz="1100" spc="15" dirty="0">
                <a:latin typeface="Arial Unicode MS"/>
                <a:cs typeface="Arial Unicode MS"/>
              </a:rPr>
              <a:t>S</a:t>
            </a:r>
            <a:r>
              <a:rPr sz="1200" spc="22" baseline="-10416" dirty="0">
                <a:latin typeface="Arial"/>
                <a:cs typeface="Arial"/>
              </a:rPr>
              <a:t>2</a:t>
            </a:r>
            <a:r>
              <a:rPr sz="1100" spc="15" dirty="0">
                <a:latin typeface="Times New Roman"/>
                <a:cs typeface="Times New Roman"/>
              </a:rPr>
              <a:t>(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)]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	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94523" y="115291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0"/>
                </a:moveTo>
                <a:lnTo>
                  <a:pt x="113245" y="0"/>
                </a:lnTo>
                <a:lnTo>
                  <a:pt x="113245" y="113042"/>
                </a:lnTo>
                <a:lnTo>
                  <a:pt x="0" y="113042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94523" y="1267421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0"/>
                </a:moveTo>
                <a:lnTo>
                  <a:pt x="113245" y="0"/>
                </a:lnTo>
                <a:lnTo>
                  <a:pt x="113245" y="113042"/>
                </a:lnTo>
                <a:lnTo>
                  <a:pt x="0" y="113042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94523" y="1381925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4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35505" y="1152817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0"/>
                </a:moveTo>
                <a:lnTo>
                  <a:pt x="113042" y="0"/>
                </a:lnTo>
                <a:lnTo>
                  <a:pt x="113042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50021" y="1152817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64524" y="1152817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94103" y="952666"/>
            <a:ext cx="484289" cy="545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6421" y="701554"/>
            <a:ext cx="251714" cy="251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978219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83184" y="701554"/>
            <a:ext cx="251726" cy="251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294990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47714" y="249307"/>
            <a:ext cx="205905" cy="205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>
              <a:lnSpc>
                <a:spcPts val="1540"/>
              </a:lnSpc>
              <a:spcBef>
                <a:spcPts val="135"/>
              </a:spcBef>
            </a:pPr>
            <a:r>
              <a:rPr dirty="0"/>
              <a:t>Moments </a:t>
            </a:r>
            <a:r>
              <a:rPr spc="-30" dirty="0"/>
              <a:t>of a </a:t>
            </a:r>
            <a:r>
              <a:rPr spc="-5" dirty="0"/>
              <a:t>Neural</a:t>
            </a:r>
            <a:r>
              <a:rPr spc="-195" dirty="0"/>
              <a:t> </a:t>
            </a:r>
            <a:r>
              <a:rPr spc="-10" dirty="0"/>
              <a:t>Network</a:t>
            </a:r>
          </a:p>
          <a:p>
            <a:pPr marL="116839" marR="365125" algn="r">
              <a:lnSpc>
                <a:spcPts val="1000"/>
              </a:lnSpc>
            </a:pPr>
            <a:r>
              <a:rPr sz="950" b="0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30937" y="1199622"/>
            <a:ext cx="205905" cy="20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7714" y="1199622"/>
            <a:ext cx="205905" cy="205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4490" y="1199622"/>
            <a:ext cx="205892" cy="20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859913" y="1185068"/>
            <a:ext cx="7759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8930" algn="l"/>
                <a:tab pos="645795" algn="l"/>
              </a:tabLst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1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2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64614" y="1194212"/>
            <a:ext cx="952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41722" y="456490"/>
            <a:ext cx="1371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30" dirty="0">
                <a:latin typeface="Times New Roman"/>
                <a:cs typeface="Times New Roman"/>
              </a:rPr>
              <a:t>a</a:t>
            </a:r>
            <a:r>
              <a:rPr sz="1050" spc="-30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89368" y="996642"/>
            <a:ext cx="7302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98181" y="945027"/>
            <a:ext cx="2990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35" dirty="0">
                <a:latin typeface="Times New Roman"/>
                <a:cs typeface="Times New Roman"/>
              </a:rPr>
              <a:t>A</a:t>
            </a:r>
            <a:r>
              <a:rPr sz="950" i="1" spc="360" dirty="0">
                <a:latin typeface="Times New Roman"/>
                <a:cs typeface="Times New Roman"/>
              </a:rPr>
              <a:t> </a:t>
            </a:r>
            <a:r>
              <a:rPr sz="950" spc="210" dirty="0">
                <a:latin typeface="Times New Roman"/>
                <a:cs typeface="Times New Roman"/>
              </a:rPr>
              <a:t>=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05267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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05267" y="877978"/>
            <a:ext cx="939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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05267" y="955755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</a:t>
            </a:r>
            <a:endParaRPr sz="9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918775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18775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18775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11878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11878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11878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290702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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90702" y="877978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</a:t>
            </a:r>
            <a:r>
              <a:rPr sz="1425" spc="-150" baseline="-35087" dirty="0">
                <a:latin typeface="Arial"/>
                <a:cs typeface="Arial"/>
              </a:rPr>
              <a:t></a:t>
            </a:r>
            <a:endParaRPr sz="1425" baseline="-35087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32112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0" y="246253"/>
                </a:moveTo>
                <a:lnTo>
                  <a:pt x="82092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76841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1" y="7771"/>
                </a:lnTo>
                <a:lnTo>
                  <a:pt x="45532" y="19221"/>
                </a:lnTo>
                <a:lnTo>
                  <a:pt x="52099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87128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82080" y="246253"/>
                </a:moveTo>
                <a:lnTo>
                  <a:pt x="0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64712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3" y="30557"/>
                </a:lnTo>
                <a:lnTo>
                  <a:pt x="14241" y="19221"/>
                </a:lnTo>
                <a:lnTo>
                  <a:pt x="18825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66478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11195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35985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92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13570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96" y="5184"/>
                </a:lnTo>
                <a:lnTo>
                  <a:pt x="37134" y="11596"/>
                </a:lnTo>
                <a:lnTo>
                  <a:pt x="49187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89922" y="9250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11" y="304698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84359" y="91951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44513"/>
                </a:moveTo>
                <a:lnTo>
                  <a:pt x="3545" y="34447"/>
                </a:lnTo>
                <a:lnTo>
                  <a:pt x="4351" y="21382"/>
                </a:lnTo>
                <a:lnTo>
                  <a:pt x="3330" y="9100"/>
                </a:lnTo>
                <a:lnTo>
                  <a:pt x="1397" y="1384"/>
                </a:lnTo>
                <a:lnTo>
                  <a:pt x="9112" y="3318"/>
                </a:lnTo>
                <a:lnTo>
                  <a:pt x="21393" y="4340"/>
                </a:lnTo>
                <a:lnTo>
                  <a:pt x="34454" y="3538"/>
                </a:lnTo>
                <a:lnTo>
                  <a:pt x="44513" y="0"/>
                </a:lnTo>
              </a:path>
            </a:pathLst>
          </a:custGeom>
          <a:ln w="126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06686" y="92506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698" y="0"/>
                </a:moveTo>
                <a:lnTo>
                  <a:pt x="0" y="304711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2447" y="91950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0"/>
                </a:moveTo>
                <a:lnTo>
                  <a:pt x="10058" y="3545"/>
                </a:lnTo>
                <a:lnTo>
                  <a:pt x="23120" y="4349"/>
                </a:lnTo>
                <a:lnTo>
                  <a:pt x="35400" y="3325"/>
                </a:lnTo>
                <a:lnTo>
                  <a:pt x="43116" y="1384"/>
                </a:lnTo>
                <a:lnTo>
                  <a:pt x="41182" y="9105"/>
                </a:lnTo>
                <a:lnTo>
                  <a:pt x="40160" y="21386"/>
                </a:lnTo>
                <a:lnTo>
                  <a:pt x="40962" y="34449"/>
                </a:lnTo>
                <a:lnTo>
                  <a:pt x="44500" y="44513"/>
                </a:lnTo>
              </a:path>
            </a:pathLst>
          </a:custGeom>
          <a:ln w="126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83254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27971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2761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8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30346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8531" y="2844190"/>
            <a:ext cx="4331208" cy="6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25984" y="2906709"/>
            <a:ext cx="419163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“Score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Function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Features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for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Discriminative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Learning: </a:t>
            </a:r>
            <a:r>
              <a:rPr sz="800" spc="20" dirty="0">
                <a:solidFill>
                  <a:srgbClr val="0000FF"/>
                </a:solidFill>
                <a:latin typeface="Arial Unicode MS"/>
                <a:cs typeface="Arial Unicode MS"/>
              </a:rPr>
              <a:t>Matrix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Tensor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Framework”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by</a:t>
            </a:r>
            <a:r>
              <a:rPr sz="800" spc="3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0000FF"/>
                </a:solidFill>
                <a:latin typeface="Arial Unicode MS"/>
                <a:cs typeface="Arial Unicode MS"/>
              </a:rPr>
              <a:t>M.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Janzamin,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H.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Sedghi,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 </a:t>
            </a:r>
            <a:r>
              <a:rPr sz="800" spc="10" dirty="0">
                <a:solidFill>
                  <a:srgbClr val="0000FF"/>
                </a:solidFill>
                <a:latin typeface="Arial Unicode MS"/>
                <a:cs typeface="Arial Unicode MS"/>
              </a:rPr>
              <a:t>,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Dec.</a:t>
            </a:r>
            <a:r>
              <a:rPr sz="800" spc="-6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solidFill>
            <a:srgbClr val="B9E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ln w="5054">
            <a:solidFill>
              <a:srgbClr val="0079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9269" y="1152766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5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9269" y="1267256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5" h="113665">
                <a:moveTo>
                  <a:pt x="0" y="0"/>
                </a:moveTo>
                <a:lnTo>
                  <a:pt x="113245" y="0"/>
                </a:lnTo>
                <a:lnTo>
                  <a:pt x="113245" y="113042"/>
                </a:lnTo>
                <a:lnTo>
                  <a:pt x="0" y="113042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9269" y="1381772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5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0251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4755" y="1152652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5" h="113665">
                <a:moveTo>
                  <a:pt x="0" y="0"/>
                </a:moveTo>
                <a:lnTo>
                  <a:pt x="113042" y="0"/>
                </a:lnTo>
                <a:lnTo>
                  <a:pt x="113042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9258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8850" y="952512"/>
            <a:ext cx="391071" cy="16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019" y="412074"/>
            <a:ext cx="2118360" cy="887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Arial"/>
                <a:cs typeface="Arial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[</a:t>
            </a:r>
            <a:r>
              <a:rPr sz="1100" i="1" spc="15" dirty="0">
                <a:latin typeface="Times New Roman"/>
                <a:cs typeface="Times New Roman"/>
              </a:rPr>
              <a:t>y</a:t>
            </a:r>
            <a:r>
              <a:rPr sz="1100" spc="15" dirty="0">
                <a:latin typeface="Arial Unicode MS"/>
                <a:cs typeface="Arial Unicode MS"/>
              </a:rPr>
              <a:t>|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:=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i="1" spc="225" dirty="0">
                <a:latin typeface="Times New Roman"/>
                <a:cs typeface="Times New Roman"/>
              </a:rPr>
              <a:t>f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(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100" spc="100" dirty="0">
                <a:latin typeface="Times New Roman"/>
                <a:cs typeface="Times New Roman"/>
              </a:rPr>
              <a:t>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 Unicode MS"/>
                <a:cs typeface="Arial Unicode MS"/>
              </a:rPr>
              <a:t>(</a:t>
            </a:r>
            <a:r>
              <a:rPr sz="1100" i="1" spc="30" dirty="0">
                <a:latin typeface="Times New Roman"/>
                <a:cs typeface="Times New Roman"/>
              </a:rPr>
              <a:t>a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i="1" spc="30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-40" dirty="0">
                <a:latin typeface="Times New Roman"/>
                <a:cs typeface="Times New Roman"/>
              </a:rPr>
              <a:t>σ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i="1" spc="-40" dirty="0">
                <a:latin typeface="Times New Roman"/>
                <a:cs typeface="Times New Roman"/>
              </a:rPr>
              <a:t>A</a:t>
            </a:r>
            <a:r>
              <a:rPr sz="1200" i="1" spc="-60" baseline="31250" dirty="0">
                <a:latin typeface="Menlo"/>
                <a:cs typeface="Menlo"/>
              </a:rPr>
              <a:t>T</a:t>
            </a:r>
            <a:r>
              <a:rPr sz="1200" spc="-60" baseline="-20833" dirty="0">
                <a:latin typeface="Arial"/>
                <a:cs typeface="Arial"/>
              </a:rPr>
              <a:t>1</a:t>
            </a:r>
            <a:r>
              <a:rPr sz="1200" spc="97" baseline="-20833" dirty="0">
                <a:latin typeface="Arial"/>
                <a:cs typeface="Arial"/>
              </a:rPr>
              <a:t> 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Times New Roman"/>
                <a:cs typeface="Times New Roman"/>
              </a:rPr>
              <a:t>)</a:t>
            </a:r>
            <a:r>
              <a:rPr sz="1100" spc="80" dirty="0">
                <a:latin typeface="Arial Unicode MS"/>
                <a:cs typeface="Arial Unicode MS"/>
              </a:rPr>
              <a:t>)</a:t>
            </a:r>
            <a:endParaRPr sz="1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100" spc="-45" dirty="0">
                <a:latin typeface="Arial Unicode MS"/>
                <a:cs typeface="Arial Unicode MS"/>
              </a:rPr>
              <a:t>Moments </a:t>
            </a:r>
            <a:r>
              <a:rPr sz="1100" spc="-60" dirty="0">
                <a:latin typeface="Arial Unicode MS"/>
                <a:cs typeface="Arial Unicode MS"/>
              </a:rPr>
              <a:t>using  </a:t>
            </a:r>
            <a:r>
              <a:rPr sz="1100" spc="-90" dirty="0">
                <a:solidFill>
                  <a:srgbClr val="FF0000"/>
                </a:solidFill>
                <a:latin typeface="Arial Unicode MS"/>
                <a:cs typeface="Arial Unicode MS"/>
              </a:rPr>
              <a:t>score  </a:t>
            </a:r>
            <a:r>
              <a:rPr sz="1100" spc="-35" dirty="0">
                <a:solidFill>
                  <a:srgbClr val="FF0000"/>
                </a:solidFill>
                <a:latin typeface="Arial Unicode MS"/>
                <a:cs typeface="Arial Unicode MS"/>
              </a:rPr>
              <a:t>functions</a:t>
            </a:r>
            <a:r>
              <a:rPr sz="1100" spc="-6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1408430" algn="l"/>
              </a:tabLst>
            </a:pPr>
            <a:r>
              <a:rPr sz="1100" spc="-10" dirty="0">
                <a:latin typeface="Arial"/>
                <a:cs typeface="Arial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[</a:t>
            </a:r>
            <a:r>
              <a:rPr sz="1100" i="1" spc="-15" dirty="0">
                <a:latin typeface="Times New Roman"/>
                <a:cs typeface="Times New Roman"/>
              </a:rPr>
              <a:t>y </a:t>
            </a:r>
            <a:r>
              <a:rPr sz="1100" spc="-5" dirty="0">
                <a:latin typeface="Arial Unicode MS"/>
                <a:cs typeface="Arial Unicode MS"/>
              </a:rPr>
              <a:t>·</a:t>
            </a:r>
            <a:r>
              <a:rPr sz="1100" spc="-150" dirty="0">
                <a:latin typeface="Arial Unicode MS"/>
                <a:cs typeface="Arial Unicode MS"/>
              </a:rPr>
              <a:t> </a:t>
            </a:r>
            <a:r>
              <a:rPr sz="1100" spc="15" dirty="0">
                <a:latin typeface="Arial Unicode MS"/>
                <a:cs typeface="Arial Unicode MS"/>
              </a:rPr>
              <a:t>S</a:t>
            </a:r>
            <a:r>
              <a:rPr sz="1200" spc="22" baseline="-10416" dirty="0">
                <a:latin typeface="Arial"/>
                <a:cs typeface="Arial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(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)]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	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13065" y="1152766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4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3065" y="1267256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0"/>
                </a:moveTo>
                <a:lnTo>
                  <a:pt x="113245" y="0"/>
                </a:lnTo>
                <a:lnTo>
                  <a:pt x="113245" y="113042"/>
                </a:lnTo>
                <a:lnTo>
                  <a:pt x="0" y="113042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13065" y="1381772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4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4047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8551" y="1152652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0"/>
                </a:moveTo>
                <a:lnTo>
                  <a:pt x="113042" y="0"/>
                </a:lnTo>
                <a:lnTo>
                  <a:pt x="113042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83054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12646" y="952512"/>
            <a:ext cx="391071" cy="169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6421" y="701554"/>
            <a:ext cx="251714" cy="251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978219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83184" y="701554"/>
            <a:ext cx="251726" cy="251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294990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47714" y="249307"/>
            <a:ext cx="205905" cy="205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>
              <a:lnSpc>
                <a:spcPts val="1540"/>
              </a:lnSpc>
              <a:spcBef>
                <a:spcPts val="135"/>
              </a:spcBef>
            </a:pPr>
            <a:r>
              <a:rPr dirty="0"/>
              <a:t>Moments </a:t>
            </a:r>
            <a:r>
              <a:rPr spc="-30" dirty="0"/>
              <a:t>of a </a:t>
            </a:r>
            <a:r>
              <a:rPr spc="-5" dirty="0"/>
              <a:t>Neural</a:t>
            </a:r>
            <a:r>
              <a:rPr spc="-195" dirty="0"/>
              <a:t> </a:t>
            </a:r>
            <a:r>
              <a:rPr spc="-10" dirty="0"/>
              <a:t>Network</a:t>
            </a:r>
          </a:p>
          <a:p>
            <a:pPr marL="116839" marR="365125" algn="r">
              <a:lnSpc>
                <a:spcPts val="1000"/>
              </a:lnSpc>
            </a:pPr>
            <a:r>
              <a:rPr sz="950" b="0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30937" y="1199622"/>
            <a:ext cx="205905" cy="20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7714" y="1199622"/>
            <a:ext cx="205905" cy="205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4490" y="1199622"/>
            <a:ext cx="205892" cy="20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859913" y="1185068"/>
            <a:ext cx="7759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8930" algn="l"/>
                <a:tab pos="645795" algn="l"/>
              </a:tabLst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1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2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64614" y="1194212"/>
            <a:ext cx="952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41722" y="456490"/>
            <a:ext cx="1371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30" dirty="0">
                <a:latin typeface="Times New Roman"/>
                <a:cs typeface="Times New Roman"/>
              </a:rPr>
              <a:t>a</a:t>
            </a:r>
            <a:r>
              <a:rPr sz="1050" spc="-30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89368" y="996642"/>
            <a:ext cx="7302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98181" y="945027"/>
            <a:ext cx="2990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35" dirty="0">
                <a:latin typeface="Times New Roman"/>
                <a:cs typeface="Times New Roman"/>
              </a:rPr>
              <a:t>A</a:t>
            </a:r>
            <a:r>
              <a:rPr sz="950" i="1" spc="360" dirty="0">
                <a:latin typeface="Times New Roman"/>
                <a:cs typeface="Times New Roman"/>
              </a:rPr>
              <a:t> </a:t>
            </a:r>
            <a:r>
              <a:rPr sz="950" spc="210" dirty="0">
                <a:latin typeface="Times New Roman"/>
                <a:cs typeface="Times New Roman"/>
              </a:rPr>
              <a:t>=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05267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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05267" y="877978"/>
            <a:ext cx="939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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05267" y="955755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</a:t>
            </a:r>
            <a:endParaRPr sz="9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918775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18775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18775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11878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11878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11878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290702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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90702" y="877978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</a:t>
            </a:r>
            <a:r>
              <a:rPr sz="1425" spc="-150" baseline="-35087" dirty="0">
                <a:latin typeface="Arial"/>
                <a:cs typeface="Arial"/>
              </a:rPr>
              <a:t></a:t>
            </a:r>
            <a:endParaRPr sz="1425" baseline="-35087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32112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0" y="246253"/>
                </a:moveTo>
                <a:lnTo>
                  <a:pt x="82092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76841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1" y="7771"/>
                </a:lnTo>
                <a:lnTo>
                  <a:pt x="45532" y="19221"/>
                </a:lnTo>
                <a:lnTo>
                  <a:pt x="52099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87128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82080" y="246253"/>
                </a:moveTo>
                <a:lnTo>
                  <a:pt x="0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64712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3" y="30557"/>
                </a:lnTo>
                <a:lnTo>
                  <a:pt x="14241" y="19221"/>
                </a:lnTo>
                <a:lnTo>
                  <a:pt x="18825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66478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11195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35985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92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13570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96" y="5184"/>
                </a:lnTo>
                <a:lnTo>
                  <a:pt x="37134" y="11596"/>
                </a:lnTo>
                <a:lnTo>
                  <a:pt x="49187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89922" y="9250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11" y="304698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84359" y="91951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44513"/>
                </a:moveTo>
                <a:lnTo>
                  <a:pt x="3545" y="34447"/>
                </a:lnTo>
                <a:lnTo>
                  <a:pt x="4351" y="21382"/>
                </a:lnTo>
                <a:lnTo>
                  <a:pt x="3330" y="9100"/>
                </a:lnTo>
                <a:lnTo>
                  <a:pt x="1397" y="1384"/>
                </a:lnTo>
                <a:lnTo>
                  <a:pt x="9112" y="3318"/>
                </a:lnTo>
                <a:lnTo>
                  <a:pt x="21393" y="4340"/>
                </a:lnTo>
                <a:lnTo>
                  <a:pt x="34454" y="3538"/>
                </a:lnTo>
                <a:lnTo>
                  <a:pt x="44513" y="0"/>
                </a:lnTo>
              </a:path>
            </a:pathLst>
          </a:custGeom>
          <a:ln w="126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06686" y="92506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698" y="0"/>
                </a:moveTo>
                <a:lnTo>
                  <a:pt x="0" y="304711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2447" y="91950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0"/>
                </a:moveTo>
                <a:lnTo>
                  <a:pt x="10058" y="3545"/>
                </a:lnTo>
                <a:lnTo>
                  <a:pt x="23120" y="4349"/>
                </a:lnTo>
                <a:lnTo>
                  <a:pt x="35400" y="3325"/>
                </a:lnTo>
                <a:lnTo>
                  <a:pt x="43116" y="1384"/>
                </a:lnTo>
                <a:lnTo>
                  <a:pt x="41182" y="9105"/>
                </a:lnTo>
                <a:lnTo>
                  <a:pt x="40160" y="21386"/>
                </a:lnTo>
                <a:lnTo>
                  <a:pt x="40962" y="34449"/>
                </a:lnTo>
                <a:lnTo>
                  <a:pt x="44500" y="44513"/>
                </a:lnTo>
              </a:path>
            </a:pathLst>
          </a:custGeom>
          <a:ln w="126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83254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27971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2761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8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30346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8531" y="2844190"/>
            <a:ext cx="4331208" cy="6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25984" y="2906709"/>
            <a:ext cx="419163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“Score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Function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Features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for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Discriminative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Learning: </a:t>
            </a:r>
            <a:r>
              <a:rPr sz="800" spc="20" dirty="0">
                <a:solidFill>
                  <a:srgbClr val="0000FF"/>
                </a:solidFill>
                <a:latin typeface="Arial Unicode MS"/>
                <a:cs typeface="Arial Unicode MS"/>
              </a:rPr>
              <a:t>Matrix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Tensor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Framework”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by</a:t>
            </a:r>
            <a:r>
              <a:rPr sz="800" spc="3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0000FF"/>
                </a:solidFill>
                <a:latin typeface="Arial Unicode MS"/>
                <a:cs typeface="Arial Unicode MS"/>
              </a:rPr>
              <a:t>M.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Janzamin,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H.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Sedghi,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 </a:t>
            </a:r>
            <a:r>
              <a:rPr sz="800" spc="10" dirty="0">
                <a:solidFill>
                  <a:srgbClr val="0000FF"/>
                </a:solidFill>
                <a:latin typeface="Arial Unicode MS"/>
                <a:cs typeface="Arial Unicode MS"/>
              </a:rPr>
              <a:t>,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Dec.</a:t>
            </a:r>
            <a:r>
              <a:rPr sz="800" spc="-6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488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" name="object 3"/>
          <p:cNvSpPr/>
          <p:nvPr/>
        </p:nvSpPr>
        <p:spPr>
          <a:xfrm>
            <a:off x="3515751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3591812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3604488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3591812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3604488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3866769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3879446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3879446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3790708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3866769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3879446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4141714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4154391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4154391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4141714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4154391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8" name="object 28"/>
          <p:cNvSpPr/>
          <p:nvPr/>
        </p:nvSpPr>
        <p:spPr>
          <a:xfrm>
            <a:off x="356105" y="748997"/>
            <a:ext cx="1654656" cy="1164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9" name="object 29"/>
          <p:cNvSpPr txBox="1"/>
          <p:nvPr/>
        </p:nvSpPr>
        <p:spPr>
          <a:xfrm>
            <a:off x="359963" y="1983914"/>
            <a:ext cx="1175764" cy="343053"/>
          </a:xfrm>
          <a:prstGeom prst="rect">
            <a:avLst/>
          </a:prstGeom>
        </p:spPr>
        <p:txBody>
          <a:bodyPr vert="horz" wrap="square" lIns="0" tIns="6972" rIns="0" bIns="0" rtlCol="0">
            <a:spAutoFit/>
          </a:bodyPr>
          <a:lstStyle/>
          <a:p>
            <a:pPr marL="160366" marR="5071" indent="-148323">
              <a:lnSpc>
                <a:spcPct val="102699"/>
              </a:lnSpc>
              <a:spcBef>
                <a:spcPts val="55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55" dirty="0">
                <a:latin typeface="Arial"/>
                <a:cs typeface="Arial"/>
              </a:rPr>
              <a:t>Unique </a:t>
            </a:r>
            <a:r>
              <a:rPr sz="1098" spc="-25" dirty="0">
                <a:latin typeface="Arial"/>
                <a:cs typeface="Arial"/>
              </a:rPr>
              <a:t>optimum:  </a:t>
            </a:r>
            <a:r>
              <a:rPr sz="1098" spc="-15" dirty="0">
                <a:latin typeface="Arial"/>
                <a:cs typeface="Arial"/>
              </a:rPr>
              <a:t>global/local</a:t>
            </a:r>
            <a:endParaRPr sz="1098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45520" y="759517"/>
            <a:ext cx="1805526" cy="963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1" name="object 31"/>
          <p:cNvSpPr txBox="1"/>
          <p:nvPr/>
        </p:nvSpPr>
        <p:spPr>
          <a:xfrm>
            <a:off x="2539962" y="1932002"/>
            <a:ext cx="1744947" cy="616721"/>
          </a:xfrm>
          <a:prstGeom prst="rect">
            <a:avLst/>
          </a:prstGeom>
        </p:spPr>
        <p:txBody>
          <a:bodyPr vert="horz" wrap="square" lIns="0" tIns="55143" rIns="0" bIns="0" rtlCol="0">
            <a:spAutoFit/>
          </a:bodyPr>
          <a:lstStyle/>
          <a:p>
            <a:pPr marL="12677">
              <a:spcBef>
                <a:spcPts val="4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10" dirty="0">
                <a:latin typeface="Arial"/>
                <a:cs typeface="Arial"/>
              </a:rPr>
              <a:t>Multiple </a:t>
            </a:r>
            <a:r>
              <a:rPr sz="1098" spc="-35" dirty="0">
                <a:latin typeface="Arial"/>
                <a:cs typeface="Arial"/>
              </a:rPr>
              <a:t>local</a:t>
            </a:r>
            <a:r>
              <a:rPr sz="1098" spc="-70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optima</a:t>
            </a:r>
            <a:endParaRPr sz="1098">
              <a:latin typeface="Arial"/>
              <a:cs typeface="Arial"/>
            </a:endParaRPr>
          </a:p>
          <a:p>
            <a:pPr marL="160366" marR="5071" indent="-148323">
              <a:lnSpc>
                <a:spcPct val="102600"/>
              </a:lnSpc>
              <a:spcBef>
                <a:spcPts val="299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30" dirty="0">
                <a:latin typeface="Arial"/>
                <a:cs typeface="Arial"/>
              </a:rPr>
              <a:t>In </a:t>
            </a:r>
            <a:r>
              <a:rPr sz="1098" spc="-40" dirty="0">
                <a:latin typeface="Arial"/>
                <a:cs typeface="Arial"/>
              </a:rPr>
              <a:t>high </a:t>
            </a:r>
            <a:r>
              <a:rPr sz="1098" spc="-65" dirty="0">
                <a:latin typeface="Arial"/>
                <a:cs typeface="Arial"/>
              </a:rPr>
              <a:t>dimensions </a:t>
            </a:r>
            <a:r>
              <a:rPr sz="1098" spc="-55" dirty="0">
                <a:latin typeface="Arial"/>
                <a:cs typeface="Arial"/>
              </a:rPr>
              <a:t>possibly  </a:t>
            </a:r>
            <a:r>
              <a:rPr sz="1098" spc="-45" dirty="0">
                <a:solidFill>
                  <a:srgbClr val="FF0000"/>
                </a:solidFill>
                <a:latin typeface="Arial"/>
                <a:cs typeface="Arial"/>
              </a:rPr>
              <a:t>exponential </a:t>
            </a:r>
            <a:r>
              <a:rPr sz="1098" spc="-35" dirty="0">
                <a:latin typeface="Arial"/>
                <a:cs typeface="Arial"/>
              </a:rPr>
              <a:t>local</a:t>
            </a:r>
            <a:r>
              <a:rPr sz="1098" spc="-125" dirty="0">
                <a:latin typeface="Arial"/>
                <a:cs typeface="Arial"/>
              </a:rPr>
              <a:t> </a:t>
            </a:r>
            <a:r>
              <a:rPr sz="1098" spc="-25" dirty="0">
                <a:latin typeface="Arial"/>
                <a:cs typeface="Arial"/>
              </a:rPr>
              <a:t>optima</a:t>
            </a:r>
            <a:endParaRPr sz="109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8080" y="3341426"/>
            <a:ext cx="213602" cy="8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77">
              <a:lnSpc>
                <a:spcPts val="674"/>
              </a:lnSpc>
            </a:pPr>
            <a:r>
              <a:rPr sz="599" spc="65" dirty="0">
                <a:solidFill>
                  <a:srgbClr val="FFFFFF"/>
                </a:solidFill>
                <a:latin typeface="Arial"/>
                <a:cs typeface="Arial"/>
              </a:rPr>
              <a:t>3/</a:t>
            </a:r>
            <a:r>
              <a:rPr sz="599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-2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599">
              <a:latin typeface="Arial"/>
              <a:cs typeface="Arial"/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A76D504F-9A39-F84C-BA5D-0C16C3B8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68" y="50721"/>
            <a:ext cx="2693162" cy="215444"/>
          </a:xfrm>
        </p:spPr>
        <p:txBody>
          <a:bodyPr/>
          <a:lstStyle/>
          <a:p>
            <a:pPr algn="ctr"/>
            <a:r>
              <a:rPr lang="en-US" dirty="0"/>
              <a:t>Non-Convex Optimization</a:t>
            </a:r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97418F2C-6943-5048-92E3-097FBB8ADBEC}"/>
              </a:ext>
            </a:extLst>
          </p:cNvPr>
          <p:cNvSpPr/>
          <p:nvPr/>
        </p:nvSpPr>
        <p:spPr>
          <a:xfrm>
            <a:off x="359994" y="269398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>
            <a:extLst>
              <a:ext uri="{FF2B5EF4-FFF2-40B4-BE49-F238E27FC236}">
                <a16:creationId xmlns:a16="http://schemas.microsoft.com/office/drawing/2014/main" id="{CFD0B765-A7B9-B345-9981-90DAA64F2774}"/>
              </a:ext>
            </a:extLst>
          </p:cNvPr>
          <p:cNvSpPr txBox="1"/>
          <p:nvPr/>
        </p:nvSpPr>
        <p:spPr>
          <a:xfrm>
            <a:off x="857935" y="2749535"/>
            <a:ext cx="289242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100" spc="-60" dirty="0">
                <a:latin typeface="Arial"/>
                <a:cs typeface="Arial"/>
              </a:rPr>
              <a:t>How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65" dirty="0">
                <a:latin typeface="Arial"/>
                <a:cs typeface="Arial"/>
              </a:rPr>
              <a:t>deal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65" dirty="0">
                <a:solidFill>
                  <a:srgbClr val="FF0000"/>
                </a:solidFill>
                <a:latin typeface="Arial"/>
                <a:cs typeface="Arial"/>
              </a:rPr>
              <a:t>challenge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Arial"/>
                <a:cs typeface="Arial"/>
              </a:rPr>
              <a:t>non-convexity</a:t>
            </a:r>
            <a:r>
              <a:rPr sz="1100" spc="-5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35" dirty="0">
                <a:latin typeface="Arial"/>
                <a:cs typeface="Arial"/>
              </a:rPr>
              <a:t>Finding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1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optimum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877082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solidFill>
            <a:srgbClr val="B9E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ln w="5054">
            <a:solidFill>
              <a:srgbClr val="0079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9269" y="1152766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5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9269" y="1267256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5" h="113665">
                <a:moveTo>
                  <a:pt x="0" y="0"/>
                </a:moveTo>
                <a:lnTo>
                  <a:pt x="113245" y="0"/>
                </a:lnTo>
                <a:lnTo>
                  <a:pt x="113245" y="113042"/>
                </a:lnTo>
                <a:lnTo>
                  <a:pt x="0" y="113042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9269" y="1381772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5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0251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4755" y="1152652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5" h="113665">
                <a:moveTo>
                  <a:pt x="0" y="0"/>
                </a:moveTo>
                <a:lnTo>
                  <a:pt x="113042" y="0"/>
                </a:lnTo>
                <a:lnTo>
                  <a:pt x="113042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9258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8850" y="952512"/>
            <a:ext cx="391071" cy="16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019" y="412074"/>
            <a:ext cx="2118360" cy="887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Arial"/>
                <a:cs typeface="Arial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[</a:t>
            </a:r>
            <a:r>
              <a:rPr sz="1100" i="1" spc="15" dirty="0">
                <a:latin typeface="Times New Roman"/>
                <a:cs typeface="Times New Roman"/>
              </a:rPr>
              <a:t>y</a:t>
            </a:r>
            <a:r>
              <a:rPr sz="1100" spc="15" dirty="0">
                <a:latin typeface="Arial Unicode MS"/>
                <a:cs typeface="Arial Unicode MS"/>
              </a:rPr>
              <a:t>|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:=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i="1" spc="225" dirty="0">
                <a:latin typeface="Times New Roman"/>
                <a:cs typeface="Times New Roman"/>
              </a:rPr>
              <a:t>f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(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100" spc="100" dirty="0">
                <a:latin typeface="Times New Roman"/>
                <a:cs typeface="Times New Roman"/>
              </a:rPr>
              <a:t>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 Unicode MS"/>
                <a:cs typeface="Arial Unicode MS"/>
              </a:rPr>
              <a:t>(</a:t>
            </a:r>
            <a:r>
              <a:rPr sz="1100" i="1" spc="30" dirty="0">
                <a:latin typeface="Times New Roman"/>
                <a:cs typeface="Times New Roman"/>
              </a:rPr>
              <a:t>a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i="1" spc="30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-40" dirty="0">
                <a:latin typeface="Times New Roman"/>
                <a:cs typeface="Times New Roman"/>
              </a:rPr>
              <a:t>σ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i="1" spc="-40" dirty="0">
                <a:latin typeface="Times New Roman"/>
                <a:cs typeface="Times New Roman"/>
              </a:rPr>
              <a:t>A</a:t>
            </a:r>
            <a:r>
              <a:rPr sz="1200" i="1" spc="-60" baseline="31250" dirty="0">
                <a:latin typeface="Menlo"/>
                <a:cs typeface="Menlo"/>
              </a:rPr>
              <a:t>T</a:t>
            </a:r>
            <a:r>
              <a:rPr sz="1200" spc="-60" baseline="-20833" dirty="0">
                <a:latin typeface="Arial"/>
                <a:cs typeface="Arial"/>
              </a:rPr>
              <a:t>1</a:t>
            </a:r>
            <a:r>
              <a:rPr sz="1200" spc="97" baseline="-20833" dirty="0">
                <a:latin typeface="Arial"/>
                <a:cs typeface="Arial"/>
              </a:rPr>
              <a:t> 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Times New Roman"/>
                <a:cs typeface="Times New Roman"/>
              </a:rPr>
              <a:t>)</a:t>
            </a:r>
            <a:r>
              <a:rPr sz="1100" spc="80" dirty="0">
                <a:latin typeface="Arial Unicode MS"/>
                <a:cs typeface="Arial Unicode MS"/>
              </a:rPr>
              <a:t>)</a:t>
            </a:r>
            <a:endParaRPr sz="1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100" spc="-45" dirty="0">
                <a:latin typeface="Arial Unicode MS"/>
                <a:cs typeface="Arial Unicode MS"/>
              </a:rPr>
              <a:t>Moments </a:t>
            </a:r>
            <a:r>
              <a:rPr sz="1100" spc="-60" dirty="0">
                <a:latin typeface="Arial Unicode MS"/>
                <a:cs typeface="Arial Unicode MS"/>
              </a:rPr>
              <a:t>using  </a:t>
            </a:r>
            <a:r>
              <a:rPr sz="1100" spc="-90" dirty="0">
                <a:solidFill>
                  <a:srgbClr val="FF0000"/>
                </a:solidFill>
                <a:latin typeface="Arial Unicode MS"/>
                <a:cs typeface="Arial Unicode MS"/>
              </a:rPr>
              <a:t>score  </a:t>
            </a:r>
            <a:r>
              <a:rPr sz="1100" spc="-35" dirty="0">
                <a:solidFill>
                  <a:srgbClr val="FF0000"/>
                </a:solidFill>
                <a:latin typeface="Arial Unicode MS"/>
                <a:cs typeface="Arial Unicode MS"/>
              </a:rPr>
              <a:t>functions</a:t>
            </a:r>
            <a:r>
              <a:rPr sz="1100" spc="-6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1408430" algn="l"/>
              </a:tabLst>
            </a:pPr>
            <a:r>
              <a:rPr sz="1100" spc="-10" dirty="0">
                <a:latin typeface="Arial"/>
                <a:cs typeface="Arial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[</a:t>
            </a:r>
            <a:r>
              <a:rPr sz="1100" i="1" spc="-15" dirty="0">
                <a:latin typeface="Times New Roman"/>
                <a:cs typeface="Times New Roman"/>
              </a:rPr>
              <a:t>y </a:t>
            </a:r>
            <a:r>
              <a:rPr sz="1100" spc="-5" dirty="0">
                <a:latin typeface="Arial Unicode MS"/>
                <a:cs typeface="Arial Unicode MS"/>
              </a:rPr>
              <a:t>·</a:t>
            </a:r>
            <a:r>
              <a:rPr sz="1100" spc="-150" dirty="0">
                <a:latin typeface="Arial Unicode MS"/>
                <a:cs typeface="Arial Unicode MS"/>
              </a:rPr>
              <a:t> </a:t>
            </a:r>
            <a:r>
              <a:rPr sz="1100" spc="15" dirty="0">
                <a:latin typeface="Arial Unicode MS"/>
                <a:cs typeface="Arial Unicode MS"/>
              </a:rPr>
              <a:t>S</a:t>
            </a:r>
            <a:r>
              <a:rPr sz="1200" spc="22" baseline="-10416" dirty="0">
                <a:latin typeface="Arial"/>
                <a:cs typeface="Arial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(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)]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	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13065" y="1152766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4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3065" y="1267256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0"/>
                </a:moveTo>
                <a:lnTo>
                  <a:pt x="113245" y="0"/>
                </a:lnTo>
                <a:lnTo>
                  <a:pt x="113245" y="113042"/>
                </a:lnTo>
                <a:lnTo>
                  <a:pt x="0" y="113042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13065" y="1381772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4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4047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8551" y="1152652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0"/>
                </a:moveTo>
                <a:lnTo>
                  <a:pt x="113042" y="0"/>
                </a:lnTo>
                <a:lnTo>
                  <a:pt x="113042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83054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12646" y="952512"/>
            <a:ext cx="391071" cy="169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6421" y="701554"/>
            <a:ext cx="251714" cy="251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978219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83184" y="701554"/>
            <a:ext cx="251726" cy="251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294990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47714" y="249307"/>
            <a:ext cx="205905" cy="205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>
              <a:lnSpc>
                <a:spcPts val="1540"/>
              </a:lnSpc>
              <a:spcBef>
                <a:spcPts val="135"/>
              </a:spcBef>
            </a:pPr>
            <a:r>
              <a:rPr dirty="0"/>
              <a:t>Moments </a:t>
            </a:r>
            <a:r>
              <a:rPr spc="-30" dirty="0"/>
              <a:t>of a </a:t>
            </a:r>
            <a:r>
              <a:rPr spc="-5" dirty="0"/>
              <a:t>Neural</a:t>
            </a:r>
            <a:r>
              <a:rPr spc="-195" dirty="0"/>
              <a:t> </a:t>
            </a:r>
            <a:r>
              <a:rPr spc="-10" dirty="0"/>
              <a:t>Network</a:t>
            </a:r>
          </a:p>
          <a:p>
            <a:pPr marL="116839" marR="365125" algn="r">
              <a:lnSpc>
                <a:spcPts val="1000"/>
              </a:lnSpc>
            </a:pPr>
            <a:r>
              <a:rPr sz="950" b="0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30937" y="1199622"/>
            <a:ext cx="205905" cy="20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7714" y="1199622"/>
            <a:ext cx="205905" cy="205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4490" y="1199622"/>
            <a:ext cx="205892" cy="20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859913" y="1185068"/>
            <a:ext cx="7759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8930" algn="l"/>
                <a:tab pos="645795" algn="l"/>
              </a:tabLst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1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2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64614" y="1194212"/>
            <a:ext cx="952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41722" y="456490"/>
            <a:ext cx="1371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30" dirty="0">
                <a:latin typeface="Times New Roman"/>
                <a:cs typeface="Times New Roman"/>
              </a:rPr>
              <a:t>a</a:t>
            </a:r>
            <a:r>
              <a:rPr sz="1050" spc="-30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89368" y="996642"/>
            <a:ext cx="7302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98181" y="945027"/>
            <a:ext cx="2990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35" dirty="0">
                <a:latin typeface="Times New Roman"/>
                <a:cs typeface="Times New Roman"/>
              </a:rPr>
              <a:t>A</a:t>
            </a:r>
            <a:r>
              <a:rPr sz="950" i="1" spc="360" dirty="0">
                <a:latin typeface="Times New Roman"/>
                <a:cs typeface="Times New Roman"/>
              </a:rPr>
              <a:t> </a:t>
            </a:r>
            <a:r>
              <a:rPr sz="950" spc="210" dirty="0">
                <a:latin typeface="Times New Roman"/>
                <a:cs typeface="Times New Roman"/>
              </a:rPr>
              <a:t>=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05267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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05267" y="877978"/>
            <a:ext cx="939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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05267" y="955755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</a:t>
            </a:r>
            <a:endParaRPr sz="9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918775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18775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18775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11878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11878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11878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290702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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90702" y="877978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</a:t>
            </a:r>
            <a:r>
              <a:rPr sz="1425" spc="-150" baseline="-35087" dirty="0">
                <a:latin typeface="Arial"/>
                <a:cs typeface="Arial"/>
              </a:rPr>
              <a:t></a:t>
            </a:r>
            <a:endParaRPr sz="1425" baseline="-35087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32112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0" y="246253"/>
                </a:moveTo>
                <a:lnTo>
                  <a:pt x="82092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76841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1" y="7771"/>
                </a:lnTo>
                <a:lnTo>
                  <a:pt x="45532" y="19221"/>
                </a:lnTo>
                <a:lnTo>
                  <a:pt x="52099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87128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82080" y="246253"/>
                </a:moveTo>
                <a:lnTo>
                  <a:pt x="0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64712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3" y="30557"/>
                </a:lnTo>
                <a:lnTo>
                  <a:pt x="14241" y="19221"/>
                </a:lnTo>
                <a:lnTo>
                  <a:pt x="18825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66478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11195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35985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92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13570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96" y="5184"/>
                </a:lnTo>
                <a:lnTo>
                  <a:pt x="37134" y="11596"/>
                </a:lnTo>
                <a:lnTo>
                  <a:pt x="49187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89922" y="9250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11" y="304698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84359" y="91951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44513"/>
                </a:moveTo>
                <a:lnTo>
                  <a:pt x="3545" y="34447"/>
                </a:lnTo>
                <a:lnTo>
                  <a:pt x="4351" y="21382"/>
                </a:lnTo>
                <a:lnTo>
                  <a:pt x="3330" y="9100"/>
                </a:lnTo>
                <a:lnTo>
                  <a:pt x="1397" y="1384"/>
                </a:lnTo>
                <a:lnTo>
                  <a:pt x="9112" y="3318"/>
                </a:lnTo>
                <a:lnTo>
                  <a:pt x="21393" y="4340"/>
                </a:lnTo>
                <a:lnTo>
                  <a:pt x="34454" y="3538"/>
                </a:lnTo>
                <a:lnTo>
                  <a:pt x="44513" y="0"/>
                </a:lnTo>
              </a:path>
            </a:pathLst>
          </a:custGeom>
          <a:ln w="126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06686" y="92506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698" y="0"/>
                </a:moveTo>
                <a:lnTo>
                  <a:pt x="0" y="304711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2447" y="91950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0"/>
                </a:moveTo>
                <a:lnTo>
                  <a:pt x="10058" y="3545"/>
                </a:lnTo>
                <a:lnTo>
                  <a:pt x="23120" y="4349"/>
                </a:lnTo>
                <a:lnTo>
                  <a:pt x="35400" y="3325"/>
                </a:lnTo>
                <a:lnTo>
                  <a:pt x="43116" y="1384"/>
                </a:lnTo>
                <a:lnTo>
                  <a:pt x="41182" y="9105"/>
                </a:lnTo>
                <a:lnTo>
                  <a:pt x="40160" y="21386"/>
                </a:lnTo>
                <a:lnTo>
                  <a:pt x="40962" y="34449"/>
                </a:lnTo>
                <a:lnTo>
                  <a:pt x="44500" y="44513"/>
                </a:lnTo>
              </a:path>
            </a:pathLst>
          </a:custGeom>
          <a:ln w="126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83254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27971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2761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8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30346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8531" y="2844190"/>
            <a:ext cx="4331208" cy="6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25984" y="2906709"/>
            <a:ext cx="419163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“Score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Function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Features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for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Discriminative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Learning: </a:t>
            </a:r>
            <a:r>
              <a:rPr sz="800" spc="20" dirty="0">
                <a:solidFill>
                  <a:srgbClr val="0000FF"/>
                </a:solidFill>
                <a:latin typeface="Arial Unicode MS"/>
                <a:cs typeface="Arial Unicode MS"/>
              </a:rPr>
              <a:t>Matrix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Tensor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Framework”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by</a:t>
            </a:r>
            <a:r>
              <a:rPr sz="800" spc="3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0000FF"/>
                </a:solidFill>
                <a:latin typeface="Arial Unicode MS"/>
                <a:cs typeface="Arial Unicode MS"/>
              </a:rPr>
              <a:t>M.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Janzamin,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H.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Sedghi,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 </a:t>
            </a:r>
            <a:r>
              <a:rPr sz="800" spc="10" dirty="0">
                <a:solidFill>
                  <a:srgbClr val="0000FF"/>
                </a:solidFill>
                <a:latin typeface="Arial Unicode MS"/>
                <a:cs typeface="Arial Unicode MS"/>
              </a:rPr>
              <a:t>,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Dec.</a:t>
            </a:r>
            <a:r>
              <a:rPr sz="800" spc="-6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FDB2B3C8-2684-5046-B741-86B590B82867}"/>
              </a:ext>
            </a:extLst>
          </p:cNvPr>
          <p:cNvSpPr txBox="1"/>
          <p:nvPr/>
        </p:nvSpPr>
        <p:spPr>
          <a:xfrm>
            <a:off x="5192" y="1876241"/>
            <a:ext cx="3200356" cy="180477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algn="ctr">
              <a:spcBef>
                <a:spcPts val="1397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40" dirty="0">
                <a:solidFill>
                  <a:srgbClr val="FF0000"/>
                </a:solidFill>
                <a:latin typeface="Arial"/>
                <a:cs typeface="Arial"/>
              </a:rPr>
              <a:t>Linearization </a:t>
            </a:r>
            <a:r>
              <a:rPr sz="1098" spc="-60" dirty="0">
                <a:latin typeface="Arial"/>
                <a:cs typeface="Arial"/>
              </a:rPr>
              <a:t>using </a:t>
            </a:r>
            <a:r>
              <a:rPr sz="1098" spc="-40" dirty="0">
                <a:solidFill>
                  <a:srgbClr val="FF0000"/>
                </a:solidFill>
                <a:latin typeface="Arial"/>
                <a:cs typeface="Arial"/>
              </a:rPr>
              <a:t>derivative</a:t>
            </a:r>
            <a:r>
              <a:rPr sz="1098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98" spc="-35" dirty="0">
                <a:latin typeface="Arial"/>
                <a:cs typeface="Arial"/>
              </a:rPr>
              <a:t>operator</a:t>
            </a:r>
            <a:r>
              <a:rPr lang="en-US" sz="1098" spc="-35" dirty="0">
                <a:latin typeface="Arial"/>
                <a:cs typeface="Arial"/>
              </a:rPr>
              <a:t>. Stein’s lemma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2E6A2D0C-C93C-8648-AB2F-D35A43992411}"/>
              </a:ext>
            </a:extLst>
          </p:cNvPr>
          <p:cNvSpPr txBox="1"/>
          <p:nvPr/>
        </p:nvSpPr>
        <p:spPr>
          <a:xfrm>
            <a:off x="122118" y="2130859"/>
            <a:ext cx="226469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80" dirty="0">
                <a:latin typeface="Times New Roman"/>
                <a:cs typeface="Times New Roman"/>
              </a:rPr>
              <a:t>φ</a:t>
            </a:r>
            <a:r>
              <a:rPr sz="1198" i="1" spc="120" baseline="-10416" dirty="0">
                <a:latin typeface="Arial"/>
                <a:cs typeface="Arial"/>
              </a:rPr>
              <a:t>m</a:t>
            </a:r>
            <a:r>
              <a:rPr sz="1098" spc="80" dirty="0">
                <a:latin typeface="Arial"/>
                <a:cs typeface="Arial"/>
              </a:rPr>
              <a:t>(</a:t>
            </a:r>
            <a:r>
              <a:rPr sz="1098" i="1" spc="80" dirty="0">
                <a:latin typeface="Times New Roman"/>
                <a:cs typeface="Times New Roman"/>
              </a:rPr>
              <a:t>x</a:t>
            </a:r>
            <a:r>
              <a:rPr sz="1098" spc="80" dirty="0">
                <a:latin typeface="Arial"/>
                <a:cs typeface="Arial"/>
              </a:rPr>
              <a:t>) </a:t>
            </a:r>
            <a:r>
              <a:rPr sz="1098" spc="-5" dirty="0">
                <a:latin typeface="Arial"/>
                <a:cs typeface="Arial"/>
              </a:rPr>
              <a:t>: </a:t>
            </a:r>
            <a:r>
              <a:rPr sz="1098" i="1" spc="45" dirty="0">
                <a:latin typeface="Times New Roman"/>
                <a:cs typeface="Times New Roman"/>
              </a:rPr>
              <a:t>m</a:t>
            </a:r>
            <a:r>
              <a:rPr sz="1098" spc="45" dirty="0">
                <a:latin typeface="Arial"/>
                <a:cs typeface="Arial"/>
              </a:rPr>
              <a:t>-th </a:t>
            </a:r>
            <a:r>
              <a:rPr sz="1098" spc="-55" dirty="0">
                <a:latin typeface="Arial"/>
                <a:cs typeface="Arial"/>
              </a:rPr>
              <a:t>order </a:t>
            </a:r>
            <a:r>
              <a:rPr sz="1098" spc="-40" dirty="0">
                <a:latin typeface="Arial"/>
                <a:cs typeface="Arial"/>
              </a:rPr>
              <a:t>derivative</a:t>
            </a:r>
            <a:r>
              <a:rPr sz="1098" spc="-155" dirty="0">
                <a:latin typeface="Arial"/>
                <a:cs typeface="Arial"/>
              </a:rPr>
              <a:t> </a:t>
            </a:r>
            <a:r>
              <a:rPr sz="1098" spc="-40" dirty="0">
                <a:latin typeface="Arial"/>
                <a:cs typeface="Arial"/>
              </a:rPr>
              <a:t>operator</a:t>
            </a:r>
            <a:endParaRPr sz="109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solidFill>
            <a:srgbClr val="B9E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9201" y="389648"/>
            <a:ext cx="1898014" cy="254635"/>
          </a:xfrm>
          <a:custGeom>
            <a:avLst/>
            <a:gdLst/>
            <a:ahLst/>
            <a:cxnLst/>
            <a:rect l="l" t="t" r="r" b="b"/>
            <a:pathLst>
              <a:path w="1898014" h="254634">
                <a:moveTo>
                  <a:pt x="1846922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03873"/>
                </a:lnTo>
                <a:lnTo>
                  <a:pt x="3976" y="223573"/>
                </a:lnTo>
                <a:lnTo>
                  <a:pt x="14822" y="239660"/>
                </a:lnTo>
                <a:lnTo>
                  <a:pt x="30909" y="250505"/>
                </a:lnTo>
                <a:lnTo>
                  <a:pt x="50609" y="254482"/>
                </a:lnTo>
                <a:lnTo>
                  <a:pt x="1846922" y="254482"/>
                </a:lnTo>
                <a:lnTo>
                  <a:pt x="1866623" y="250505"/>
                </a:lnTo>
                <a:lnTo>
                  <a:pt x="1882709" y="239660"/>
                </a:lnTo>
                <a:lnTo>
                  <a:pt x="1893555" y="223573"/>
                </a:lnTo>
                <a:lnTo>
                  <a:pt x="1897532" y="203873"/>
                </a:lnTo>
                <a:lnTo>
                  <a:pt x="1897532" y="50609"/>
                </a:lnTo>
                <a:lnTo>
                  <a:pt x="1893555" y="30909"/>
                </a:lnTo>
                <a:lnTo>
                  <a:pt x="1882709" y="14822"/>
                </a:lnTo>
                <a:lnTo>
                  <a:pt x="1866623" y="3976"/>
                </a:lnTo>
                <a:lnTo>
                  <a:pt x="1846922" y="0"/>
                </a:lnTo>
                <a:close/>
              </a:path>
            </a:pathLst>
          </a:custGeom>
          <a:ln w="5054">
            <a:solidFill>
              <a:srgbClr val="0079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9269" y="1152766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5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9269" y="1267256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5" h="113665">
                <a:moveTo>
                  <a:pt x="0" y="0"/>
                </a:moveTo>
                <a:lnTo>
                  <a:pt x="113245" y="0"/>
                </a:lnTo>
                <a:lnTo>
                  <a:pt x="113245" y="113042"/>
                </a:lnTo>
                <a:lnTo>
                  <a:pt x="0" y="113042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9269" y="1381772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5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0251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4755" y="1152652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5" h="113665">
                <a:moveTo>
                  <a:pt x="0" y="0"/>
                </a:moveTo>
                <a:lnTo>
                  <a:pt x="113042" y="0"/>
                </a:lnTo>
                <a:lnTo>
                  <a:pt x="113042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9258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8850" y="952512"/>
            <a:ext cx="391071" cy="16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019" y="412074"/>
            <a:ext cx="2118360" cy="887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Arial"/>
                <a:cs typeface="Arial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[</a:t>
            </a:r>
            <a:r>
              <a:rPr sz="1100" i="1" spc="15" dirty="0">
                <a:latin typeface="Times New Roman"/>
                <a:cs typeface="Times New Roman"/>
              </a:rPr>
              <a:t>y</a:t>
            </a:r>
            <a:r>
              <a:rPr sz="1100" spc="15" dirty="0">
                <a:latin typeface="Arial Unicode MS"/>
                <a:cs typeface="Arial Unicode MS"/>
              </a:rPr>
              <a:t>|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:=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i="1" spc="225" dirty="0">
                <a:latin typeface="Times New Roman"/>
                <a:cs typeface="Times New Roman"/>
              </a:rPr>
              <a:t>f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(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100" spc="100" dirty="0">
                <a:latin typeface="Times New Roman"/>
                <a:cs typeface="Times New Roman"/>
              </a:rPr>
              <a:t>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 Unicode MS"/>
                <a:cs typeface="Arial Unicode MS"/>
              </a:rPr>
              <a:t>(</a:t>
            </a:r>
            <a:r>
              <a:rPr sz="1100" i="1" spc="30" dirty="0">
                <a:latin typeface="Times New Roman"/>
                <a:cs typeface="Times New Roman"/>
              </a:rPr>
              <a:t>a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i="1" spc="30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-40" dirty="0">
                <a:latin typeface="Times New Roman"/>
                <a:cs typeface="Times New Roman"/>
              </a:rPr>
              <a:t>σ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i="1" spc="-40" dirty="0">
                <a:latin typeface="Times New Roman"/>
                <a:cs typeface="Times New Roman"/>
              </a:rPr>
              <a:t>A</a:t>
            </a:r>
            <a:r>
              <a:rPr sz="1200" i="1" spc="-60" baseline="31250" dirty="0">
                <a:latin typeface="Menlo"/>
                <a:cs typeface="Menlo"/>
              </a:rPr>
              <a:t>T</a:t>
            </a:r>
            <a:r>
              <a:rPr sz="1200" spc="-60" baseline="-20833" dirty="0">
                <a:latin typeface="Arial"/>
                <a:cs typeface="Arial"/>
              </a:rPr>
              <a:t>1</a:t>
            </a:r>
            <a:r>
              <a:rPr sz="1200" spc="97" baseline="-20833" dirty="0">
                <a:latin typeface="Arial"/>
                <a:cs typeface="Arial"/>
              </a:rPr>
              <a:t> 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Times New Roman"/>
                <a:cs typeface="Times New Roman"/>
              </a:rPr>
              <a:t>)</a:t>
            </a:r>
            <a:r>
              <a:rPr sz="1100" spc="80" dirty="0">
                <a:latin typeface="Arial Unicode MS"/>
                <a:cs typeface="Arial Unicode MS"/>
              </a:rPr>
              <a:t>)</a:t>
            </a:r>
            <a:endParaRPr sz="1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100" spc="-45" dirty="0">
                <a:latin typeface="Arial Unicode MS"/>
                <a:cs typeface="Arial Unicode MS"/>
              </a:rPr>
              <a:t>Moments </a:t>
            </a:r>
            <a:r>
              <a:rPr sz="1100" spc="-60" dirty="0">
                <a:latin typeface="Arial Unicode MS"/>
                <a:cs typeface="Arial Unicode MS"/>
              </a:rPr>
              <a:t>using  </a:t>
            </a:r>
            <a:r>
              <a:rPr sz="1100" spc="-90" dirty="0">
                <a:solidFill>
                  <a:srgbClr val="FF0000"/>
                </a:solidFill>
                <a:latin typeface="Arial Unicode MS"/>
                <a:cs typeface="Arial Unicode MS"/>
              </a:rPr>
              <a:t>score  </a:t>
            </a:r>
            <a:r>
              <a:rPr sz="1100" spc="-35" dirty="0">
                <a:solidFill>
                  <a:srgbClr val="FF0000"/>
                </a:solidFill>
                <a:latin typeface="Arial Unicode MS"/>
                <a:cs typeface="Arial Unicode MS"/>
              </a:rPr>
              <a:t>functions</a:t>
            </a:r>
            <a:r>
              <a:rPr sz="1100" spc="-6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100" spc="2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1408430" algn="l"/>
              </a:tabLst>
            </a:pPr>
            <a:r>
              <a:rPr sz="1100" spc="-10" dirty="0">
                <a:latin typeface="Arial"/>
                <a:cs typeface="Arial"/>
              </a:rPr>
              <a:t>E </a:t>
            </a:r>
            <a:r>
              <a:rPr sz="1100" spc="-15" dirty="0">
                <a:latin typeface="Times New Roman"/>
                <a:cs typeface="Times New Roman"/>
              </a:rPr>
              <a:t>[</a:t>
            </a:r>
            <a:r>
              <a:rPr sz="1100" i="1" spc="-15" dirty="0">
                <a:latin typeface="Times New Roman"/>
                <a:cs typeface="Times New Roman"/>
              </a:rPr>
              <a:t>y </a:t>
            </a:r>
            <a:r>
              <a:rPr sz="1100" spc="-5" dirty="0">
                <a:latin typeface="Arial Unicode MS"/>
                <a:cs typeface="Arial Unicode MS"/>
              </a:rPr>
              <a:t>·</a:t>
            </a:r>
            <a:r>
              <a:rPr sz="1100" spc="-150" dirty="0">
                <a:latin typeface="Arial Unicode MS"/>
                <a:cs typeface="Arial Unicode MS"/>
              </a:rPr>
              <a:t> </a:t>
            </a:r>
            <a:r>
              <a:rPr sz="1100" spc="15" dirty="0">
                <a:latin typeface="Arial Unicode MS"/>
                <a:cs typeface="Arial Unicode MS"/>
              </a:rPr>
              <a:t>S</a:t>
            </a:r>
            <a:r>
              <a:rPr sz="1200" spc="22" baseline="-10416" dirty="0">
                <a:latin typeface="Arial"/>
                <a:cs typeface="Arial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(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spc="15" dirty="0">
                <a:latin typeface="Times New Roman"/>
                <a:cs typeface="Times New Roman"/>
              </a:rPr>
              <a:t>)]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	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13065" y="1152766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4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3065" y="1267256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0"/>
                </a:moveTo>
                <a:lnTo>
                  <a:pt x="113245" y="0"/>
                </a:lnTo>
                <a:lnTo>
                  <a:pt x="113245" y="113042"/>
                </a:lnTo>
                <a:lnTo>
                  <a:pt x="0" y="113042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13065" y="1381772"/>
            <a:ext cx="113664" cy="113030"/>
          </a:xfrm>
          <a:custGeom>
            <a:avLst/>
            <a:gdLst/>
            <a:ahLst/>
            <a:cxnLst/>
            <a:rect l="l" t="t" r="r" b="b"/>
            <a:pathLst>
              <a:path w="113664" h="113030">
                <a:moveTo>
                  <a:pt x="0" y="0"/>
                </a:moveTo>
                <a:lnTo>
                  <a:pt x="113245" y="0"/>
                </a:lnTo>
                <a:lnTo>
                  <a:pt x="113245" y="113030"/>
                </a:lnTo>
                <a:lnTo>
                  <a:pt x="0" y="113030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4047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8551" y="1152652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0"/>
                </a:moveTo>
                <a:lnTo>
                  <a:pt x="113042" y="0"/>
                </a:lnTo>
                <a:lnTo>
                  <a:pt x="113042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83054" y="115265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0" y="0"/>
                </a:moveTo>
                <a:lnTo>
                  <a:pt x="113030" y="0"/>
                </a:lnTo>
                <a:lnTo>
                  <a:pt x="113030" y="113245"/>
                </a:lnTo>
                <a:lnTo>
                  <a:pt x="0" y="113245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12646" y="952512"/>
            <a:ext cx="391071" cy="169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6421" y="701554"/>
            <a:ext cx="251714" cy="251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978219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83184" y="701554"/>
            <a:ext cx="251726" cy="251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294990" y="723287"/>
            <a:ext cx="22732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σ</a:t>
            </a:r>
            <a:r>
              <a:rPr sz="950" spc="50" dirty="0">
                <a:solidFill>
                  <a:srgbClr val="007F00"/>
                </a:solidFill>
                <a:latin typeface="Times New Roman"/>
                <a:cs typeface="Times New Roman"/>
              </a:rPr>
              <a:t>(</a:t>
            </a:r>
            <a:r>
              <a:rPr sz="950" spc="-5" dirty="0">
                <a:solidFill>
                  <a:srgbClr val="007F00"/>
                </a:solidFill>
                <a:latin typeface="Arial Unicode MS"/>
                <a:cs typeface="Arial Unicode MS"/>
              </a:rPr>
              <a:t>·</a:t>
            </a:r>
            <a:r>
              <a:rPr sz="950" spc="55" dirty="0">
                <a:solidFill>
                  <a:srgbClr val="007F0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47714" y="249307"/>
            <a:ext cx="205905" cy="205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>
              <a:lnSpc>
                <a:spcPts val="1540"/>
              </a:lnSpc>
              <a:spcBef>
                <a:spcPts val="135"/>
              </a:spcBef>
            </a:pPr>
            <a:r>
              <a:rPr dirty="0"/>
              <a:t>Moments </a:t>
            </a:r>
            <a:r>
              <a:rPr spc="-30" dirty="0"/>
              <a:t>of a </a:t>
            </a:r>
            <a:r>
              <a:rPr spc="-5" dirty="0"/>
              <a:t>Neural</a:t>
            </a:r>
            <a:r>
              <a:rPr spc="-195" dirty="0"/>
              <a:t> </a:t>
            </a:r>
            <a:r>
              <a:rPr spc="-10" dirty="0"/>
              <a:t>Network</a:t>
            </a:r>
          </a:p>
          <a:p>
            <a:pPr marL="116839" marR="365125" algn="r">
              <a:lnSpc>
                <a:spcPts val="1000"/>
              </a:lnSpc>
            </a:pPr>
            <a:r>
              <a:rPr sz="950" b="0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30937" y="1199622"/>
            <a:ext cx="205905" cy="20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7714" y="1199622"/>
            <a:ext cx="205905" cy="205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4490" y="1199622"/>
            <a:ext cx="205892" cy="205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859913" y="1185068"/>
            <a:ext cx="7759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8930" algn="l"/>
                <a:tab pos="645795" algn="l"/>
              </a:tabLst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1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2	</a:t>
            </a:r>
            <a:r>
              <a:rPr sz="950" i="1" spc="125" dirty="0">
                <a:latin typeface="Times New Roman"/>
                <a:cs typeface="Times New Roman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64614" y="1194212"/>
            <a:ext cx="952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25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41722" y="456490"/>
            <a:ext cx="1371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30" dirty="0">
                <a:latin typeface="Times New Roman"/>
                <a:cs typeface="Times New Roman"/>
              </a:rPr>
              <a:t>a</a:t>
            </a:r>
            <a:r>
              <a:rPr sz="1050" spc="-30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89368" y="996642"/>
            <a:ext cx="7302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98181" y="945027"/>
            <a:ext cx="2990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i="1" spc="135" dirty="0">
                <a:latin typeface="Times New Roman"/>
                <a:cs typeface="Times New Roman"/>
              </a:rPr>
              <a:t>A</a:t>
            </a:r>
            <a:r>
              <a:rPr sz="950" i="1" spc="360" dirty="0">
                <a:latin typeface="Times New Roman"/>
                <a:cs typeface="Times New Roman"/>
              </a:rPr>
              <a:t> </a:t>
            </a:r>
            <a:r>
              <a:rPr sz="950" spc="210" dirty="0">
                <a:latin typeface="Times New Roman"/>
                <a:cs typeface="Times New Roman"/>
              </a:rPr>
              <a:t>=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05267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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05267" y="877978"/>
            <a:ext cx="939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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05267" y="955755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</a:t>
            </a:r>
            <a:endParaRPr sz="9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918775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18775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18775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11878" y="79579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55"/>
                </a:lnTo>
                <a:lnTo>
                  <a:pt x="0" y="16785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11878" y="96583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11878" y="113583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0"/>
                </a:moveTo>
                <a:lnTo>
                  <a:pt x="168148" y="0"/>
                </a:lnTo>
                <a:lnTo>
                  <a:pt x="168148" y="167830"/>
                </a:lnTo>
                <a:lnTo>
                  <a:pt x="0" y="167830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290702" y="663421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00" dirty="0">
                <a:latin typeface="Arial"/>
                <a:cs typeface="Arial"/>
              </a:rPr>
              <a:t>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90702" y="877978"/>
            <a:ext cx="1066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740" dirty="0">
                <a:latin typeface="Arial"/>
                <a:cs typeface="Arial"/>
              </a:rPr>
              <a:t></a:t>
            </a:r>
            <a:r>
              <a:rPr sz="1425" spc="-150" baseline="-35087" dirty="0">
                <a:latin typeface="Arial"/>
                <a:cs typeface="Arial"/>
              </a:rPr>
              <a:t></a:t>
            </a:r>
            <a:endParaRPr sz="1425" baseline="-35087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32112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0" y="246253"/>
                </a:moveTo>
                <a:lnTo>
                  <a:pt x="82092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76841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1" y="7771"/>
                </a:lnTo>
                <a:lnTo>
                  <a:pt x="45532" y="19221"/>
                </a:lnTo>
                <a:lnTo>
                  <a:pt x="52099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87128" y="461644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79">
                <a:moveTo>
                  <a:pt x="82080" y="246253"/>
                </a:moveTo>
                <a:lnTo>
                  <a:pt x="0" y="0"/>
                </a:lnTo>
              </a:path>
            </a:pathLst>
          </a:custGeom>
          <a:ln w="15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64712" y="456044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3" y="30557"/>
                </a:lnTo>
                <a:lnTo>
                  <a:pt x="14241" y="19221"/>
                </a:lnTo>
                <a:lnTo>
                  <a:pt x="18825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66478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11195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35985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92" y="246252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13570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96" y="5184"/>
                </a:lnTo>
                <a:lnTo>
                  <a:pt x="37134" y="11596"/>
                </a:lnTo>
                <a:lnTo>
                  <a:pt x="49187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89922" y="9250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11" y="304698"/>
                </a:lnTo>
              </a:path>
            </a:pathLst>
          </a:custGeom>
          <a:ln w="158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84359" y="91951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44513"/>
                </a:moveTo>
                <a:lnTo>
                  <a:pt x="3545" y="34447"/>
                </a:lnTo>
                <a:lnTo>
                  <a:pt x="4351" y="21382"/>
                </a:lnTo>
                <a:lnTo>
                  <a:pt x="3330" y="9100"/>
                </a:lnTo>
                <a:lnTo>
                  <a:pt x="1397" y="1384"/>
                </a:lnTo>
                <a:lnTo>
                  <a:pt x="9112" y="3318"/>
                </a:lnTo>
                <a:lnTo>
                  <a:pt x="21393" y="4340"/>
                </a:lnTo>
                <a:lnTo>
                  <a:pt x="34454" y="3538"/>
                </a:lnTo>
                <a:lnTo>
                  <a:pt x="44513" y="0"/>
                </a:lnTo>
              </a:path>
            </a:pathLst>
          </a:custGeom>
          <a:ln w="126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06686" y="92506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698" y="0"/>
                </a:moveTo>
                <a:lnTo>
                  <a:pt x="0" y="304711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2447" y="91950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0"/>
                </a:moveTo>
                <a:lnTo>
                  <a:pt x="10058" y="3545"/>
                </a:lnTo>
                <a:lnTo>
                  <a:pt x="23120" y="4349"/>
                </a:lnTo>
                <a:lnTo>
                  <a:pt x="35400" y="3325"/>
                </a:lnTo>
                <a:lnTo>
                  <a:pt x="43116" y="1384"/>
                </a:lnTo>
                <a:lnTo>
                  <a:pt x="41182" y="9105"/>
                </a:lnTo>
                <a:lnTo>
                  <a:pt x="40160" y="21386"/>
                </a:lnTo>
                <a:lnTo>
                  <a:pt x="40962" y="34449"/>
                </a:lnTo>
                <a:lnTo>
                  <a:pt x="44500" y="44513"/>
                </a:lnTo>
              </a:path>
            </a:pathLst>
          </a:custGeom>
          <a:ln w="126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83254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82080" y="0"/>
                </a:moveTo>
                <a:lnTo>
                  <a:pt x="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27971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18059"/>
                </a:moveTo>
                <a:lnTo>
                  <a:pt x="10598" y="16725"/>
                </a:lnTo>
                <a:lnTo>
                  <a:pt x="22653" y="11596"/>
                </a:lnTo>
                <a:lnTo>
                  <a:pt x="33189" y="5184"/>
                </a:lnTo>
                <a:lnTo>
                  <a:pt x="39230" y="0"/>
                </a:lnTo>
                <a:lnTo>
                  <a:pt x="40953" y="7771"/>
                </a:lnTo>
                <a:lnTo>
                  <a:pt x="45537" y="19221"/>
                </a:lnTo>
                <a:lnTo>
                  <a:pt x="52105" y="30557"/>
                </a:lnTo>
                <a:lnTo>
                  <a:pt x="59778" y="37985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2761" y="958557"/>
            <a:ext cx="82550" cy="246379"/>
          </a:xfrm>
          <a:custGeom>
            <a:avLst/>
            <a:gdLst/>
            <a:ahLst/>
            <a:cxnLst/>
            <a:rect l="l" t="t" r="r" b="b"/>
            <a:pathLst>
              <a:path w="82550" h="246380">
                <a:moveTo>
                  <a:pt x="0" y="0"/>
                </a:moveTo>
                <a:lnTo>
                  <a:pt x="82080" y="246252"/>
                </a:lnTo>
              </a:path>
            </a:pathLst>
          </a:custGeom>
          <a:ln w="15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30346" y="952957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0" y="37985"/>
                </a:moveTo>
                <a:lnTo>
                  <a:pt x="7679" y="30557"/>
                </a:lnTo>
                <a:lnTo>
                  <a:pt x="14246" y="19221"/>
                </a:lnTo>
                <a:lnTo>
                  <a:pt x="18827" y="7771"/>
                </a:lnTo>
                <a:lnTo>
                  <a:pt x="20548" y="0"/>
                </a:lnTo>
                <a:lnTo>
                  <a:pt x="26589" y="5184"/>
                </a:lnTo>
                <a:lnTo>
                  <a:pt x="37125" y="11596"/>
                </a:lnTo>
                <a:lnTo>
                  <a:pt x="49180" y="16725"/>
                </a:lnTo>
                <a:lnTo>
                  <a:pt x="59778" y="18059"/>
                </a:lnTo>
              </a:path>
            </a:pathLst>
          </a:custGeom>
          <a:ln w="12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8421" y="2266264"/>
            <a:ext cx="3012440" cy="342265"/>
          </a:xfrm>
          <a:custGeom>
            <a:avLst/>
            <a:gdLst/>
            <a:ahLst/>
            <a:cxnLst/>
            <a:rect l="l" t="t" r="r" b="b"/>
            <a:pathLst>
              <a:path w="3012440" h="342264">
                <a:moveTo>
                  <a:pt x="2961500" y="0"/>
                </a:moveTo>
                <a:lnTo>
                  <a:pt x="50609" y="0"/>
                </a:lnTo>
                <a:lnTo>
                  <a:pt x="30914" y="3976"/>
                </a:lnTo>
                <a:lnTo>
                  <a:pt x="14827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291122"/>
                </a:lnTo>
                <a:lnTo>
                  <a:pt x="3978" y="310822"/>
                </a:lnTo>
                <a:lnTo>
                  <a:pt x="14827" y="326909"/>
                </a:lnTo>
                <a:lnTo>
                  <a:pt x="30914" y="337754"/>
                </a:lnTo>
                <a:lnTo>
                  <a:pt x="50609" y="341731"/>
                </a:lnTo>
                <a:lnTo>
                  <a:pt x="2961500" y="341731"/>
                </a:lnTo>
                <a:lnTo>
                  <a:pt x="2981195" y="337754"/>
                </a:lnTo>
                <a:lnTo>
                  <a:pt x="2997282" y="326909"/>
                </a:lnTo>
                <a:lnTo>
                  <a:pt x="3008131" y="310822"/>
                </a:lnTo>
                <a:lnTo>
                  <a:pt x="3012109" y="291122"/>
                </a:lnTo>
                <a:lnTo>
                  <a:pt x="3012109" y="50609"/>
                </a:lnTo>
                <a:lnTo>
                  <a:pt x="3008131" y="30909"/>
                </a:lnTo>
                <a:lnTo>
                  <a:pt x="2997282" y="14822"/>
                </a:lnTo>
                <a:lnTo>
                  <a:pt x="2981195" y="3976"/>
                </a:lnTo>
                <a:lnTo>
                  <a:pt x="2961500" y="0"/>
                </a:lnTo>
                <a:close/>
              </a:path>
            </a:pathLst>
          </a:custGeom>
          <a:solidFill>
            <a:srgbClr val="B9E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8421" y="2266264"/>
            <a:ext cx="3012440" cy="342265"/>
          </a:xfrm>
          <a:custGeom>
            <a:avLst/>
            <a:gdLst/>
            <a:ahLst/>
            <a:cxnLst/>
            <a:rect l="l" t="t" r="r" b="b"/>
            <a:pathLst>
              <a:path w="3012440" h="342264">
                <a:moveTo>
                  <a:pt x="2961500" y="0"/>
                </a:moveTo>
                <a:lnTo>
                  <a:pt x="50609" y="0"/>
                </a:lnTo>
                <a:lnTo>
                  <a:pt x="30914" y="3976"/>
                </a:lnTo>
                <a:lnTo>
                  <a:pt x="14827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291122"/>
                </a:lnTo>
                <a:lnTo>
                  <a:pt x="3978" y="310822"/>
                </a:lnTo>
                <a:lnTo>
                  <a:pt x="14827" y="326909"/>
                </a:lnTo>
                <a:lnTo>
                  <a:pt x="30914" y="337754"/>
                </a:lnTo>
                <a:lnTo>
                  <a:pt x="50609" y="341731"/>
                </a:lnTo>
                <a:lnTo>
                  <a:pt x="2961500" y="341731"/>
                </a:lnTo>
                <a:lnTo>
                  <a:pt x="2981195" y="337754"/>
                </a:lnTo>
                <a:lnTo>
                  <a:pt x="2997282" y="326909"/>
                </a:lnTo>
                <a:lnTo>
                  <a:pt x="3008131" y="310822"/>
                </a:lnTo>
                <a:lnTo>
                  <a:pt x="3012109" y="291122"/>
                </a:lnTo>
                <a:lnTo>
                  <a:pt x="3012109" y="50609"/>
                </a:lnTo>
                <a:lnTo>
                  <a:pt x="3008131" y="30909"/>
                </a:lnTo>
                <a:lnTo>
                  <a:pt x="2997282" y="14822"/>
                </a:lnTo>
                <a:lnTo>
                  <a:pt x="2981195" y="3976"/>
                </a:lnTo>
                <a:lnTo>
                  <a:pt x="2961500" y="0"/>
                </a:lnTo>
                <a:close/>
              </a:path>
            </a:pathLst>
          </a:custGeom>
          <a:ln w="5054">
            <a:solidFill>
              <a:srgbClr val="0079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223383" y="2379182"/>
            <a:ext cx="12395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0935" algn="l"/>
              </a:tabLst>
            </a:pPr>
            <a:r>
              <a:rPr sz="800" i="1" spc="170" dirty="0">
                <a:latin typeface="Times New Roman"/>
                <a:cs typeface="Times New Roman"/>
              </a:rPr>
              <a:t>m	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149719" y="2301458"/>
            <a:ext cx="203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0" dirty="0">
                <a:latin typeface="Arial"/>
                <a:cs typeface="Arial"/>
              </a:rPr>
              <a:t>(</a:t>
            </a:r>
            <a:r>
              <a:rPr sz="800" i="1" spc="165" dirty="0">
                <a:latin typeface="Times New Roman"/>
                <a:cs typeface="Times New Roman"/>
              </a:rPr>
              <a:t>m</a:t>
            </a:r>
            <a:r>
              <a:rPr sz="800" spc="6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49709" y="2392900"/>
            <a:ext cx="86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0" dirty="0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5984" y="1755532"/>
            <a:ext cx="4020185" cy="604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0019B2"/>
                </a:solidFill>
                <a:latin typeface="Arial Unicode MS"/>
                <a:cs typeface="Arial Unicode MS"/>
              </a:rPr>
              <a:t>Theorem </a:t>
            </a:r>
            <a:r>
              <a:rPr sz="1100" spc="-65" dirty="0">
                <a:solidFill>
                  <a:srgbClr val="0019B2"/>
                </a:solidFill>
                <a:latin typeface="Arial Unicode MS"/>
                <a:cs typeface="Arial Unicode MS"/>
              </a:rPr>
              <a:t>(Score </a:t>
            </a:r>
            <a:r>
              <a:rPr sz="1100" spc="-25" dirty="0">
                <a:solidFill>
                  <a:srgbClr val="0019B2"/>
                </a:solidFill>
                <a:latin typeface="Arial Unicode MS"/>
                <a:cs typeface="Arial Unicode MS"/>
              </a:rPr>
              <a:t>function </a:t>
            </a:r>
            <a:r>
              <a:rPr sz="1100" spc="-30" dirty="0">
                <a:solidFill>
                  <a:srgbClr val="0019B2"/>
                </a:solidFill>
                <a:latin typeface="Arial Unicode MS"/>
                <a:cs typeface="Arial Unicode MS"/>
              </a:rPr>
              <a:t>property) </a:t>
            </a:r>
            <a:r>
              <a:rPr sz="1100" spc="-60" dirty="0">
                <a:latin typeface="Arial Unicode MS"/>
                <a:cs typeface="Arial Unicode MS"/>
              </a:rPr>
              <a:t>When </a:t>
            </a:r>
            <a:r>
              <a:rPr sz="1100" i="1" spc="60" dirty="0">
                <a:latin typeface="Times New Roman"/>
                <a:cs typeface="Times New Roman"/>
              </a:rPr>
              <a:t>p</a:t>
            </a:r>
            <a:r>
              <a:rPr sz="1100" spc="60" dirty="0">
                <a:latin typeface="Times New Roman"/>
                <a:cs typeface="Times New Roman"/>
              </a:rPr>
              <a:t>(</a:t>
            </a:r>
            <a:r>
              <a:rPr sz="1100" i="1" spc="60" dirty="0">
                <a:latin typeface="Times New Roman"/>
                <a:cs typeface="Times New Roman"/>
              </a:rPr>
              <a:t>x</a:t>
            </a:r>
            <a:r>
              <a:rPr sz="1100" spc="60" dirty="0">
                <a:latin typeface="Times New Roman"/>
                <a:cs typeface="Times New Roman"/>
              </a:rPr>
              <a:t>) </a:t>
            </a:r>
            <a:r>
              <a:rPr sz="1100" spc="-80" dirty="0">
                <a:latin typeface="Arial Unicode MS"/>
                <a:cs typeface="Arial Unicode MS"/>
              </a:rPr>
              <a:t>vanishes </a:t>
            </a:r>
            <a:r>
              <a:rPr sz="1100" dirty="0">
                <a:latin typeface="Arial Unicode MS"/>
                <a:cs typeface="Arial Unicode MS"/>
              </a:rPr>
              <a:t>at</a:t>
            </a:r>
            <a:r>
              <a:rPr sz="1100" spc="-100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 Unicode MS"/>
                <a:cs typeface="Arial Unicode MS"/>
              </a:rPr>
              <a:t>boundary,</a:t>
            </a:r>
            <a:endParaRPr sz="1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75" dirty="0">
                <a:latin typeface="Arial Unicode MS"/>
                <a:cs typeface="Arial Unicode MS"/>
              </a:rPr>
              <a:t>S</a:t>
            </a:r>
            <a:r>
              <a:rPr sz="1200" i="1" spc="112" baseline="-10416" dirty="0">
                <a:latin typeface="Times New Roman"/>
                <a:cs typeface="Times New Roman"/>
              </a:rPr>
              <a:t>m</a:t>
            </a:r>
            <a:r>
              <a:rPr sz="1100" spc="75" dirty="0">
                <a:latin typeface="Times New Roman"/>
                <a:cs typeface="Times New Roman"/>
              </a:rPr>
              <a:t>(</a:t>
            </a:r>
            <a:r>
              <a:rPr sz="1100" i="1" spc="75" dirty="0">
                <a:latin typeface="Times New Roman"/>
                <a:cs typeface="Times New Roman"/>
              </a:rPr>
              <a:t>x</a:t>
            </a:r>
            <a:r>
              <a:rPr sz="1100" spc="75" dirty="0">
                <a:latin typeface="Times New Roman"/>
                <a:cs typeface="Times New Roman"/>
              </a:rPr>
              <a:t>) </a:t>
            </a:r>
            <a:r>
              <a:rPr sz="1100" spc="-50" dirty="0">
                <a:latin typeface="Arial Unicode MS"/>
                <a:cs typeface="Arial Unicode MS"/>
              </a:rPr>
              <a:t>exists, </a:t>
            </a:r>
            <a:r>
              <a:rPr sz="1100" spc="-65" dirty="0">
                <a:latin typeface="Arial Unicode MS"/>
                <a:cs typeface="Arial Unicode MS"/>
              </a:rPr>
              <a:t>and </a:t>
            </a:r>
            <a:r>
              <a:rPr sz="1100" i="1" spc="-2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Arial Unicode MS"/>
                <a:cs typeface="Arial Unicode MS"/>
              </a:rPr>
              <a:t>-diﬀerentiable </a:t>
            </a:r>
            <a:r>
              <a:rPr sz="1100" spc="-25" dirty="0">
                <a:latin typeface="Arial Unicode MS"/>
                <a:cs typeface="Arial Unicode MS"/>
              </a:rPr>
              <a:t>function </a:t>
            </a:r>
            <a:r>
              <a:rPr sz="1100" i="1" spc="225" dirty="0">
                <a:latin typeface="Times New Roman"/>
                <a:cs typeface="Times New Roman"/>
              </a:rPr>
              <a:t>f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(</a:t>
            </a:r>
            <a:r>
              <a:rPr sz="1100" spc="30" dirty="0">
                <a:latin typeface="Arial Unicode MS"/>
                <a:cs typeface="Arial Unicode MS"/>
              </a:rPr>
              <a:t>·</a:t>
            </a:r>
            <a:r>
              <a:rPr sz="1100" spc="30" dirty="0">
                <a:latin typeface="Times New Roman"/>
                <a:cs typeface="Times New Roman"/>
              </a:rPr>
              <a:t>)</a:t>
            </a:r>
            <a:endParaRPr sz="1100" dirty="0">
              <a:latin typeface="Times New Roman"/>
              <a:cs typeface="Times New Roman"/>
            </a:endParaRPr>
          </a:p>
          <a:p>
            <a:pPr marR="454025" algn="r">
              <a:lnSpc>
                <a:spcPct val="100000"/>
              </a:lnSpc>
              <a:spcBef>
                <a:spcPts val="575"/>
              </a:spcBef>
              <a:tabLst>
                <a:tab pos="635000" algn="l"/>
              </a:tabLst>
            </a:pPr>
            <a:r>
              <a:rPr sz="1100" spc="204" dirty="0">
                <a:latin typeface="Arial"/>
                <a:cs typeface="Arial"/>
              </a:rPr>
              <a:t> 	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11903" y="2320521"/>
            <a:ext cx="294576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36190" algn="l"/>
              </a:tabLst>
            </a:pP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[</a:t>
            </a:r>
            <a:r>
              <a:rPr sz="1100" i="1" spc="-15" dirty="0">
                <a:latin typeface="Times New Roman"/>
                <a:cs typeface="Times New Roman"/>
              </a:rPr>
              <a:t>y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 Unicode MS"/>
                <a:cs typeface="Arial Unicode MS"/>
              </a:rPr>
              <a:t>·</a:t>
            </a:r>
            <a:r>
              <a:rPr sz="1100" spc="-60" dirty="0">
                <a:latin typeface="Arial Unicode MS"/>
                <a:cs typeface="Arial Unicode MS"/>
              </a:rPr>
              <a:t> </a:t>
            </a:r>
            <a:r>
              <a:rPr sz="1100" spc="-75" dirty="0">
                <a:latin typeface="Arial Unicode MS"/>
                <a:cs typeface="Arial Unicode MS"/>
              </a:rPr>
              <a:t>S  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(</a:t>
            </a:r>
            <a:r>
              <a:rPr sz="1100" i="1" spc="40" dirty="0">
                <a:latin typeface="Times New Roman"/>
                <a:cs typeface="Times New Roman"/>
              </a:rPr>
              <a:t>x</a:t>
            </a:r>
            <a:r>
              <a:rPr sz="1100" spc="40" dirty="0">
                <a:latin typeface="Times New Roman"/>
                <a:cs typeface="Times New Roman"/>
              </a:rPr>
              <a:t>)]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[</a:t>
            </a:r>
            <a:r>
              <a:rPr sz="1100" i="1" spc="75" dirty="0">
                <a:latin typeface="Times New Roman"/>
                <a:cs typeface="Times New Roman"/>
              </a:rPr>
              <a:t>f</a:t>
            </a:r>
            <a:r>
              <a:rPr sz="1100" i="1" spc="-150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(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Times New Roman"/>
                <a:cs typeface="Times New Roman"/>
              </a:rPr>
              <a:t>)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 Unicode MS"/>
                <a:cs typeface="Arial Unicode MS"/>
              </a:rPr>
              <a:t>·</a:t>
            </a:r>
            <a:r>
              <a:rPr sz="1100" spc="-70" dirty="0">
                <a:latin typeface="Arial Unicode MS"/>
                <a:cs typeface="Arial Unicode MS"/>
              </a:rPr>
              <a:t> </a:t>
            </a:r>
            <a:r>
              <a:rPr sz="1100" spc="-75" dirty="0">
                <a:latin typeface="Arial Unicode MS"/>
                <a:cs typeface="Arial Unicode MS"/>
              </a:rPr>
              <a:t>S  </a:t>
            </a:r>
            <a:r>
              <a:rPr sz="1100" spc="45" dirty="0">
                <a:latin typeface="Arial Unicode MS"/>
                <a:cs typeface="Arial Unicode MS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(</a:t>
            </a:r>
            <a:r>
              <a:rPr sz="1100" i="1" spc="40" dirty="0">
                <a:latin typeface="Times New Roman"/>
                <a:cs typeface="Times New Roman"/>
              </a:rPr>
              <a:t>x</a:t>
            </a:r>
            <a:r>
              <a:rPr sz="1100" spc="40" dirty="0">
                <a:latin typeface="Times New Roman"/>
                <a:cs typeface="Times New Roman"/>
              </a:rPr>
              <a:t>)]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E </a:t>
            </a:r>
            <a:r>
              <a:rPr lang="en-US" sz="1100" spc="-10" dirty="0">
                <a:latin typeface="Arial"/>
                <a:cs typeface="Arial"/>
              </a:rPr>
              <a:t>[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235" dirty="0">
                <a:latin typeface="Arial Unicode MS"/>
                <a:cs typeface="Arial Unicode MS"/>
              </a:rPr>
              <a:t>∇	</a:t>
            </a:r>
            <a:r>
              <a:rPr sz="1100" i="1" spc="225" dirty="0">
                <a:latin typeface="Times New Roman"/>
                <a:cs typeface="Times New Roman"/>
              </a:rPr>
              <a:t>f </a:t>
            </a:r>
            <a:r>
              <a:rPr sz="1100" spc="80" dirty="0">
                <a:latin typeface="Times New Roman"/>
                <a:cs typeface="Times New Roman"/>
              </a:rPr>
              <a:t>(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Times New Roman"/>
                <a:cs typeface="Times New Roman"/>
              </a:rPr>
              <a:t>)</a:t>
            </a:r>
            <a:r>
              <a:rPr lang="en-US" sz="1100" spc="80" dirty="0">
                <a:latin typeface="Times New Roman"/>
                <a:cs typeface="Times New Roman"/>
              </a:rPr>
              <a:t>]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780530" y="2348368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 Unicode MS"/>
                <a:cs typeface="Arial Unicode MS"/>
              </a:rPr>
              <a:t>.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38531" y="2844190"/>
            <a:ext cx="4331208" cy="6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25984" y="2906709"/>
            <a:ext cx="419163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“Score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Function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Features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for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Discriminative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Learning: </a:t>
            </a:r>
            <a:r>
              <a:rPr sz="800" spc="20" dirty="0">
                <a:solidFill>
                  <a:srgbClr val="0000FF"/>
                </a:solidFill>
                <a:latin typeface="Arial Unicode MS"/>
                <a:cs typeface="Arial Unicode MS"/>
              </a:rPr>
              <a:t>Matrix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Tensor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Framework”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by</a:t>
            </a:r>
            <a:r>
              <a:rPr sz="800" spc="3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0000FF"/>
                </a:solidFill>
                <a:latin typeface="Arial Unicode MS"/>
                <a:cs typeface="Arial Unicode MS"/>
              </a:rPr>
              <a:t>M.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Janzamin,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H.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Sedghi,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 </a:t>
            </a:r>
            <a:r>
              <a:rPr sz="800" spc="10" dirty="0">
                <a:solidFill>
                  <a:srgbClr val="0000FF"/>
                </a:solidFill>
                <a:latin typeface="Arial Unicode MS"/>
                <a:cs typeface="Arial Unicode MS"/>
              </a:rPr>
              <a:t>,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Dec.</a:t>
            </a:r>
            <a:r>
              <a:rPr sz="800" spc="-6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EEDC056-C290-5B4C-88E0-4A4B4A3FBC4D}"/>
              </a:ext>
            </a:extLst>
          </p:cNvPr>
          <p:cNvCxnSpPr>
            <a:cxnSpLocks/>
          </p:cNvCxnSpPr>
          <p:nvPr/>
        </p:nvCxnSpPr>
        <p:spPr>
          <a:xfrm flipH="1">
            <a:off x="3797267" y="2203742"/>
            <a:ext cx="134361" cy="8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5C34FFE-A674-534D-8C73-FB95BA794D10}"/>
              </a:ext>
            </a:extLst>
          </p:cNvPr>
          <p:cNvSpPr txBox="1"/>
          <p:nvPr/>
        </p:nvSpPr>
        <p:spPr>
          <a:xfrm>
            <a:off x="3518408" y="1982643"/>
            <a:ext cx="1145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Stein’s lemma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488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" name="object 3"/>
          <p:cNvSpPr/>
          <p:nvPr/>
        </p:nvSpPr>
        <p:spPr>
          <a:xfrm>
            <a:off x="3515751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3591812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3604488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3591812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3604488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3866769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3879446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3879446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3790708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3866769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3879446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4141714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4154391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4154391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4141714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4154391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8" name="object 28"/>
          <p:cNvSpPr/>
          <p:nvPr/>
        </p:nvSpPr>
        <p:spPr>
          <a:xfrm>
            <a:off x="644405" y="1110648"/>
            <a:ext cx="1415987" cy="230716"/>
          </a:xfrm>
          <a:custGeom>
            <a:avLst/>
            <a:gdLst/>
            <a:ahLst/>
            <a:cxnLst/>
            <a:rect l="l" t="t" r="r" b="b"/>
            <a:pathLst>
              <a:path w="1418589" h="231140">
                <a:moveTo>
                  <a:pt x="1367770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80290"/>
                </a:lnTo>
                <a:lnTo>
                  <a:pt x="3977" y="199991"/>
                </a:lnTo>
                <a:lnTo>
                  <a:pt x="14823" y="216078"/>
                </a:lnTo>
                <a:lnTo>
                  <a:pt x="30910" y="226924"/>
                </a:lnTo>
                <a:lnTo>
                  <a:pt x="50610" y="230901"/>
                </a:lnTo>
                <a:lnTo>
                  <a:pt x="1367770" y="230901"/>
                </a:lnTo>
                <a:lnTo>
                  <a:pt x="1387470" y="226924"/>
                </a:lnTo>
                <a:lnTo>
                  <a:pt x="1403557" y="216078"/>
                </a:lnTo>
                <a:lnTo>
                  <a:pt x="1414404" y="199991"/>
                </a:lnTo>
                <a:lnTo>
                  <a:pt x="1418381" y="180290"/>
                </a:lnTo>
                <a:lnTo>
                  <a:pt x="1418381" y="50610"/>
                </a:lnTo>
                <a:lnTo>
                  <a:pt x="1414404" y="30910"/>
                </a:lnTo>
                <a:lnTo>
                  <a:pt x="1403557" y="14823"/>
                </a:lnTo>
                <a:lnTo>
                  <a:pt x="1387470" y="3977"/>
                </a:lnTo>
                <a:lnTo>
                  <a:pt x="1367770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9" name="object 29"/>
          <p:cNvSpPr/>
          <p:nvPr/>
        </p:nvSpPr>
        <p:spPr>
          <a:xfrm>
            <a:off x="2645228" y="5885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5">
                <a:moveTo>
                  <a:pt x="0" y="207435"/>
                </a:moveTo>
                <a:lnTo>
                  <a:pt x="207802" y="207435"/>
                </a:lnTo>
                <a:lnTo>
                  <a:pt x="207802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7F006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0" name="object 30"/>
          <p:cNvSpPr/>
          <p:nvPr/>
        </p:nvSpPr>
        <p:spPr>
          <a:xfrm>
            <a:off x="2645228" y="798335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D400A9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1" name="object 31"/>
          <p:cNvSpPr/>
          <p:nvPr/>
        </p:nvSpPr>
        <p:spPr>
          <a:xfrm>
            <a:off x="2645228" y="1008048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FF54DD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2" name="object 32"/>
          <p:cNvSpPr/>
          <p:nvPr/>
        </p:nvSpPr>
        <p:spPr>
          <a:xfrm>
            <a:off x="3312683" y="5885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5">
                <a:moveTo>
                  <a:pt x="0" y="207435"/>
                </a:moveTo>
                <a:lnTo>
                  <a:pt x="207799" y="207435"/>
                </a:lnTo>
                <a:lnTo>
                  <a:pt x="207799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3" name="object 33"/>
          <p:cNvSpPr/>
          <p:nvPr/>
        </p:nvSpPr>
        <p:spPr>
          <a:xfrm>
            <a:off x="3312683" y="798335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4">
                <a:moveTo>
                  <a:pt x="0" y="207408"/>
                </a:moveTo>
                <a:lnTo>
                  <a:pt x="207799" y="207408"/>
                </a:lnTo>
                <a:lnTo>
                  <a:pt x="207799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00A9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4" name="object 34"/>
          <p:cNvSpPr/>
          <p:nvPr/>
        </p:nvSpPr>
        <p:spPr>
          <a:xfrm>
            <a:off x="3312683" y="1008048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4">
                <a:moveTo>
                  <a:pt x="0" y="207408"/>
                </a:moveTo>
                <a:lnTo>
                  <a:pt x="207799" y="207408"/>
                </a:lnTo>
                <a:lnTo>
                  <a:pt x="207799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00D4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5" name="object 35"/>
          <p:cNvSpPr txBox="1"/>
          <p:nvPr/>
        </p:nvSpPr>
        <p:spPr>
          <a:xfrm>
            <a:off x="365700" y="596380"/>
            <a:ext cx="3441089" cy="1055335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50" dirty="0">
                <a:latin typeface="Arial"/>
                <a:cs typeface="Arial"/>
              </a:rPr>
              <a:t>Continuous </a:t>
            </a:r>
            <a:r>
              <a:rPr sz="1098" i="1" spc="130" dirty="0">
                <a:latin typeface="Times New Roman"/>
                <a:cs typeface="Times New Roman"/>
              </a:rPr>
              <a:t>x </a:t>
            </a:r>
            <a:r>
              <a:rPr sz="1098" dirty="0">
                <a:latin typeface="Arial"/>
                <a:cs typeface="Arial"/>
              </a:rPr>
              <a:t>with </a:t>
            </a:r>
            <a:r>
              <a:rPr sz="1098" spc="-15" dirty="0">
                <a:latin typeface="Arial"/>
                <a:cs typeface="Arial"/>
              </a:rPr>
              <a:t>pdf</a:t>
            </a:r>
            <a:r>
              <a:rPr sz="1098" spc="-5" dirty="0">
                <a:latin typeface="Arial"/>
                <a:cs typeface="Arial"/>
              </a:rPr>
              <a:t> </a:t>
            </a:r>
            <a:r>
              <a:rPr sz="1098" i="1" spc="-55" dirty="0">
                <a:latin typeface="Times New Roman"/>
                <a:cs typeface="Times New Roman"/>
              </a:rPr>
              <a:t>p</a:t>
            </a:r>
            <a:r>
              <a:rPr sz="1098" spc="-55" dirty="0">
                <a:latin typeface="Arial"/>
                <a:cs typeface="Arial"/>
              </a:rPr>
              <a:t>(</a:t>
            </a:r>
            <a:r>
              <a:rPr sz="1098" i="1" spc="-55" dirty="0">
                <a:latin typeface="Menlo"/>
                <a:cs typeface="Menlo"/>
              </a:rPr>
              <a:t>·</a:t>
            </a:r>
            <a:r>
              <a:rPr sz="1098" spc="-55" dirty="0">
                <a:latin typeface="Arial"/>
                <a:cs typeface="Arial"/>
              </a:rPr>
              <a:t>):</a:t>
            </a:r>
            <a:endParaRPr sz="1098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346" dirty="0">
              <a:latin typeface="Times New Roman"/>
              <a:cs typeface="Times New Roman"/>
            </a:endParaRPr>
          </a:p>
          <a:p>
            <a:pPr marL="330239">
              <a:spcBef>
                <a:spcPts val="5"/>
              </a:spcBef>
            </a:pPr>
            <a:r>
              <a:rPr sz="1098" i="1" spc="50" dirty="0">
                <a:uFill>
                  <a:solidFill>
                    <a:srgbClr val="008D7F"/>
                  </a:solidFill>
                </a:uFill>
                <a:latin typeface="Menlo"/>
                <a:cs typeface="Menlo"/>
              </a:rPr>
              <a:t>S</a:t>
            </a:r>
            <a:r>
              <a:rPr sz="1198" spc="75" baseline="-10416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1</a:t>
            </a:r>
            <a:r>
              <a:rPr sz="1098" spc="50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(</a:t>
            </a:r>
            <a:r>
              <a:rPr sz="1098" i="1" spc="50" dirty="0">
                <a:uFill>
                  <a:solidFill>
                    <a:srgbClr val="008D7F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098" spc="50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)</a:t>
            </a:r>
            <a:r>
              <a:rPr sz="1098" spc="-10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 </a:t>
            </a:r>
            <a:r>
              <a:rPr sz="1098" spc="100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:=</a:t>
            </a:r>
            <a:r>
              <a:rPr sz="1098" spc="-5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 </a:t>
            </a:r>
            <a:r>
              <a:rPr sz="1098" i="1" spc="165" dirty="0">
                <a:uFill>
                  <a:solidFill>
                    <a:srgbClr val="008D7F"/>
                  </a:solidFill>
                </a:uFill>
                <a:latin typeface="Menlo"/>
                <a:cs typeface="Menlo"/>
              </a:rPr>
              <a:t>−∇</a:t>
            </a:r>
            <a:r>
              <a:rPr sz="1198" i="1" spc="247" baseline="-10416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x</a:t>
            </a:r>
            <a:r>
              <a:rPr sz="1198" i="1" spc="7" baseline="-10416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 </a:t>
            </a:r>
            <a:r>
              <a:rPr sz="1098" spc="-25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log</a:t>
            </a:r>
            <a:r>
              <a:rPr sz="1098" spc="-110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 </a:t>
            </a:r>
            <a:r>
              <a:rPr sz="1098" i="1" spc="60" dirty="0">
                <a:uFill>
                  <a:solidFill>
                    <a:srgbClr val="008D7F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098" spc="60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(</a:t>
            </a:r>
            <a:r>
              <a:rPr sz="1098" i="1" spc="60" dirty="0">
                <a:uFill>
                  <a:solidFill>
                    <a:srgbClr val="008D7F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098" spc="60" dirty="0">
                <a:uFill>
                  <a:solidFill>
                    <a:srgbClr val="008D7F"/>
                  </a:solidFill>
                </a:uFill>
                <a:latin typeface="Arial"/>
                <a:cs typeface="Arial"/>
              </a:rPr>
              <a:t>)</a:t>
            </a:r>
            <a:endParaRPr sz="1098" dirty="0">
              <a:latin typeface="Arial"/>
              <a:cs typeface="Arial"/>
            </a:endParaRPr>
          </a:p>
          <a:p>
            <a:pPr marL="2219767">
              <a:spcBef>
                <a:spcPts val="85"/>
              </a:spcBef>
              <a:tabLst>
                <a:tab pos="2773124" algn="l"/>
              </a:tabLst>
            </a:pPr>
            <a:r>
              <a:rPr sz="1098" spc="-15" dirty="0">
                <a:latin typeface="Arial"/>
                <a:cs typeface="Arial"/>
              </a:rPr>
              <a:t>Input:	</a:t>
            </a:r>
            <a:r>
              <a:rPr sz="1098" i="1" spc="50" dirty="0">
                <a:solidFill>
                  <a:srgbClr val="008D7F"/>
                </a:solidFill>
                <a:latin typeface="Menlo"/>
                <a:cs typeface="Menlo"/>
              </a:rPr>
              <a:t>S</a:t>
            </a:r>
            <a:r>
              <a:rPr sz="1198" spc="75" baseline="-10416" dirty="0">
                <a:solidFill>
                  <a:srgbClr val="008D7F"/>
                </a:solidFill>
                <a:latin typeface="Arial"/>
                <a:cs typeface="Arial"/>
              </a:rPr>
              <a:t>1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(</a:t>
            </a:r>
            <a:r>
              <a:rPr sz="1098" i="1" spc="50" dirty="0">
                <a:solidFill>
                  <a:srgbClr val="008D7F"/>
                </a:solidFill>
                <a:latin typeface="Times New Roman"/>
                <a:cs typeface="Times New Roman"/>
              </a:rPr>
              <a:t>x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) </a:t>
            </a:r>
            <a:r>
              <a:rPr sz="1098" i="1" spc="60" dirty="0">
                <a:solidFill>
                  <a:srgbClr val="008D7F"/>
                </a:solidFill>
                <a:latin typeface="Menlo"/>
                <a:cs typeface="Menlo"/>
              </a:rPr>
              <a:t>∈</a:t>
            </a:r>
            <a:r>
              <a:rPr sz="1098" i="1" spc="-474" dirty="0">
                <a:solidFill>
                  <a:srgbClr val="008D7F"/>
                </a:solidFill>
                <a:latin typeface="Menlo"/>
                <a:cs typeface="Menlo"/>
              </a:rPr>
              <a:t> </a:t>
            </a:r>
            <a:r>
              <a:rPr sz="1098" spc="-10" dirty="0">
                <a:solidFill>
                  <a:srgbClr val="008D7F"/>
                </a:solidFill>
                <a:latin typeface="Arial"/>
                <a:cs typeface="Arial"/>
              </a:rPr>
              <a:t>R</a:t>
            </a:r>
            <a:r>
              <a:rPr sz="1198" i="1" spc="-1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  <a:p>
            <a:pPr marL="2185539">
              <a:spcBef>
                <a:spcPts val="40"/>
              </a:spcBef>
            </a:pPr>
            <a:r>
              <a:rPr sz="1098" i="1" spc="130" dirty="0">
                <a:solidFill>
                  <a:srgbClr val="7F007F"/>
                </a:solidFill>
                <a:latin typeface="Times New Roman"/>
                <a:cs typeface="Times New Roman"/>
              </a:rPr>
              <a:t>x </a:t>
            </a:r>
            <a:r>
              <a:rPr sz="1098" i="1" spc="60" dirty="0">
                <a:solidFill>
                  <a:srgbClr val="7F007F"/>
                </a:solidFill>
                <a:latin typeface="Menlo"/>
                <a:cs typeface="Menlo"/>
              </a:rPr>
              <a:t>∈</a:t>
            </a:r>
            <a:r>
              <a:rPr sz="1098" i="1" spc="-474" dirty="0">
                <a:solidFill>
                  <a:srgbClr val="7F007F"/>
                </a:solidFill>
                <a:latin typeface="Menlo"/>
                <a:cs typeface="Menlo"/>
              </a:rPr>
              <a:t> </a:t>
            </a:r>
            <a:r>
              <a:rPr sz="1098" spc="-10" dirty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1198" i="1" spc="-15" baseline="27777" dirty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04467" y="902124"/>
            <a:ext cx="350511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1021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7" name="object 37"/>
          <p:cNvSpPr/>
          <p:nvPr/>
        </p:nvSpPr>
        <p:spPr>
          <a:xfrm>
            <a:off x="3235144" y="875856"/>
            <a:ext cx="24720" cy="52608"/>
          </a:xfrm>
          <a:custGeom>
            <a:avLst/>
            <a:gdLst/>
            <a:ahLst/>
            <a:cxnLst/>
            <a:rect l="l" t="t" r="r" b="b"/>
            <a:pathLst>
              <a:path w="24764" h="52705">
                <a:moveTo>
                  <a:pt x="0" y="0"/>
                </a:moveTo>
                <a:lnTo>
                  <a:pt x="3855" y="8044"/>
                </a:lnTo>
                <a:lnTo>
                  <a:pt x="11102" y="16242"/>
                </a:lnTo>
                <a:lnTo>
                  <a:pt x="18966" y="22898"/>
                </a:lnTo>
                <a:lnTo>
                  <a:pt x="24671" y="26316"/>
                </a:lnTo>
                <a:lnTo>
                  <a:pt x="18966" y="29734"/>
                </a:lnTo>
                <a:lnTo>
                  <a:pt x="11102" y="36391"/>
                </a:lnTo>
                <a:lnTo>
                  <a:pt x="3855" y="44589"/>
                </a:lnTo>
                <a:lnTo>
                  <a:pt x="0" y="52633"/>
                </a:lnTo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0" name="object 40"/>
          <p:cNvSpPr txBox="1"/>
          <p:nvPr/>
        </p:nvSpPr>
        <p:spPr>
          <a:xfrm>
            <a:off x="4187818" y="3341426"/>
            <a:ext cx="253534" cy="8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77">
              <a:lnSpc>
                <a:spcPts val="674"/>
              </a:lnSpc>
            </a:pP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28/</a:t>
            </a:r>
            <a:r>
              <a:rPr sz="599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-2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599">
              <a:latin typeface="Arial"/>
              <a:cs typeface="Arial"/>
            </a:endParaRPr>
          </a:p>
        </p:txBody>
      </p:sp>
      <p:sp>
        <p:nvSpPr>
          <p:cNvPr id="43" name="object 50">
            <a:extLst>
              <a:ext uri="{FF2B5EF4-FFF2-40B4-BE49-F238E27FC236}">
                <a16:creationId xmlns:a16="http://schemas.microsoft.com/office/drawing/2014/main" id="{505DD79D-5BB3-FE4C-858B-B4389E671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249" y="50721"/>
            <a:ext cx="351728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 algn="ctr">
              <a:lnSpc>
                <a:spcPts val="1540"/>
              </a:lnSpc>
              <a:spcBef>
                <a:spcPts val="135"/>
              </a:spcBef>
            </a:pPr>
            <a:r>
              <a:rPr lang="en-US" dirty="0"/>
              <a:t>Stein’s Lemma through Score functions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4229710226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488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" name="object 3"/>
          <p:cNvSpPr/>
          <p:nvPr/>
        </p:nvSpPr>
        <p:spPr>
          <a:xfrm>
            <a:off x="3515751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3591812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3604488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3591812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3604488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3866769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3879446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3879446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3790708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3866769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3879446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4141714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4154391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4154391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4141714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4154391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8" name="object 28"/>
          <p:cNvSpPr/>
          <p:nvPr/>
        </p:nvSpPr>
        <p:spPr>
          <a:xfrm>
            <a:off x="644405" y="1110648"/>
            <a:ext cx="1415987" cy="230716"/>
          </a:xfrm>
          <a:custGeom>
            <a:avLst/>
            <a:gdLst/>
            <a:ahLst/>
            <a:cxnLst/>
            <a:rect l="l" t="t" r="r" b="b"/>
            <a:pathLst>
              <a:path w="1418589" h="231140">
                <a:moveTo>
                  <a:pt x="1367770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80290"/>
                </a:lnTo>
                <a:lnTo>
                  <a:pt x="3977" y="199991"/>
                </a:lnTo>
                <a:lnTo>
                  <a:pt x="14823" y="216078"/>
                </a:lnTo>
                <a:lnTo>
                  <a:pt x="30910" y="226924"/>
                </a:lnTo>
                <a:lnTo>
                  <a:pt x="50610" y="230901"/>
                </a:lnTo>
                <a:lnTo>
                  <a:pt x="1367770" y="230901"/>
                </a:lnTo>
                <a:lnTo>
                  <a:pt x="1387470" y="226924"/>
                </a:lnTo>
                <a:lnTo>
                  <a:pt x="1403557" y="216078"/>
                </a:lnTo>
                <a:lnTo>
                  <a:pt x="1414404" y="199991"/>
                </a:lnTo>
                <a:lnTo>
                  <a:pt x="1418381" y="180290"/>
                </a:lnTo>
                <a:lnTo>
                  <a:pt x="1418381" y="50610"/>
                </a:lnTo>
                <a:lnTo>
                  <a:pt x="1414404" y="30910"/>
                </a:lnTo>
                <a:lnTo>
                  <a:pt x="1403557" y="14823"/>
                </a:lnTo>
                <a:lnTo>
                  <a:pt x="1387470" y="3977"/>
                </a:lnTo>
                <a:lnTo>
                  <a:pt x="1367770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9" name="object 29"/>
          <p:cNvSpPr/>
          <p:nvPr/>
        </p:nvSpPr>
        <p:spPr>
          <a:xfrm>
            <a:off x="2645228" y="5885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5">
                <a:moveTo>
                  <a:pt x="0" y="207435"/>
                </a:moveTo>
                <a:lnTo>
                  <a:pt x="207802" y="207435"/>
                </a:lnTo>
                <a:lnTo>
                  <a:pt x="207802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7F006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0" name="object 30"/>
          <p:cNvSpPr/>
          <p:nvPr/>
        </p:nvSpPr>
        <p:spPr>
          <a:xfrm>
            <a:off x="2645228" y="798335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D400A9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1" name="object 31"/>
          <p:cNvSpPr/>
          <p:nvPr/>
        </p:nvSpPr>
        <p:spPr>
          <a:xfrm>
            <a:off x="2645228" y="1008048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FF54DD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2" name="object 32"/>
          <p:cNvSpPr/>
          <p:nvPr/>
        </p:nvSpPr>
        <p:spPr>
          <a:xfrm>
            <a:off x="3312683" y="5885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5">
                <a:moveTo>
                  <a:pt x="0" y="207435"/>
                </a:moveTo>
                <a:lnTo>
                  <a:pt x="207799" y="207435"/>
                </a:lnTo>
                <a:lnTo>
                  <a:pt x="207799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3" name="object 33"/>
          <p:cNvSpPr/>
          <p:nvPr/>
        </p:nvSpPr>
        <p:spPr>
          <a:xfrm>
            <a:off x="3312683" y="798335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4">
                <a:moveTo>
                  <a:pt x="0" y="207408"/>
                </a:moveTo>
                <a:lnTo>
                  <a:pt x="207799" y="207408"/>
                </a:lnTo>
                <a:lnTo>
                  <a:pt x="207799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00A9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4" name="object 34"/>
          <p:cNvSpPr/>
          <p:nvPr/>
        </p:nvSpPr>
        <p:spPr>
          <a:xfrm>
            <a:off x="3312683" y="1008048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4">
                <a:moveTo>
                  <a:pt x="0" y="207408"/>
                </a:moveTo>
                <a:lnTo>
                  <a:pt x="207799" y="207408"/>
                </a:lnTo>
                <a:lnTo>
                  <a:pt x="207799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00D4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5" name="object 35"/>
          <p:cNvSpPr txBox="1"/>
          <p:nvPr/>
        </p:nvSpPr>
        <p:spPr>
          <a:xfrm>
            <a:off x="359963" y="595956"/>
            <a:ext cx="3441089" cy="1076556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lang="en-US"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endParaRPr sz="1098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346" dirty="0">
              <a:latin typeface="Times New Roman"/>
              <a:cs typeface="Times New Roman"/>
            </a:endParaRPr>
          </a:p>
          <a:p>
            <a:pPr marL="330239">
              <a:spcBef>
                <a:spcPts val="5"/>
              </a:spcBef>
            </a:pPr>
            <a:r>
              <a:rPr lang="en-US" sz="1098" i="1" u="sng" spc="50" dirty="0">
                <a:uFill>
                  <a:solidFill>
                    <a:srgbClr val="008D7F"/>
                  </a:solidFill>
                </a:uFill>
                <a:latin typeface="Menlo"/>
                <a:cs typeface="Menlo"/>
              </a:rPr>
              <a:t> </a:t>
            </a:r>
            <a:endParaRPr lang="en-US" sz="1098" dirty="0">
              <a:latin typeface="Arial"/>
              <a:cs typeface="Arial"/>
            </a:endParaRPr>
          </a:p>
          <a:p>
            <a:pPr marL="2219767">
              <a:spcBef>
                <a:spcPts val="85"/>
              </a:spcBef>
              <a:tabLst>
                <a:tab pos="2773124" algn="l"/>
              </a:tabLst>
            </a:pPr>
            <a:r>
              <a:rPr sz="1098" spc="-15" dirty="0">
                <a:latin typeface="Arial"/>
                <a:cs typeface="Arial"/>
              </a:rPr>
              <a:t>Input:	</a:t>
            </a:r>
            <a:r>
              <a:rPr sz="1098" i="1" spc="50" dirty="0">
                <a:solidFill>
                  <a:srgbClr val="008D7F"/>
                </a:solidFill>
                <a:latin typeface="Menlo"/>
                <a:cs typeface="Menlo"/>
              </a:rPr>
              <a:t>S</a:t>
            </a:r>
            <a:r>
              <a:rPr sz="1198" spc="75" baseline="-10416" dirty="0">
                <a:solidFill>
                  <a:srgbClr val="008D7F"/>
                </a:solidFill>
                <a:latin typeface="Arial"/>
                <a:cs typeface="Arial"/>
              </a:rPr>
              <a:t>1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(</a:t>
            </a:r>
            <a:r>
              <a:rPr sz="1098" i="1" spc="50" dirty="0">
                <a:solidFill>
                  <a:srgbClr val="008D7F"/>
                </a:solidFill>
                <a:latin typeface="Times New Roman"/>
                <a:cs typeface="Times New Roman"/>
              </a:rPr>
              <a:t>x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) </a:t>
            </a:r>
            <a:r>
              <a:rPr sz="1098" i="1" spc="60" dirty="0">
                <a:solidFill>
                  <a:srgbClr val="008D7F"/>
                </a:solidFill>
                <a:latin typeface="Menlo"/>
                <a:cs typeface="Menlo"/>
              </a:rPr>
              <a:t>∈</a:t>
            </a:r>
            <a:r>
              <a:rPr sz="1098" i="1" spc="-474" dirty="0">
                <a:solidFill>
                  <a:srgbClr val="008D7F"/>
                </a:solidFill>
                <a:latin typeface="Menlo"/>
                <a:cs typeface="Menlo"/>
              </a:rPr>
              <a:t> </a:t>
            </a:r>
            <a:r>
              <a:rPr sz="1098" spc="-10" dirty="0">
                <a:solidFill>
                  <a:srgbClr val="008D7F"/>
                </a:solidFill>
                <a:latin typeface="Arial"/>
                <a:cs typeface="Arial"/>
              </a:rPr>
              <a:t>R</a:t>
            </a:r>
            <a:r>
              <a:rPr sz="1198" i="1" spc="-1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  <a:p>
            <a:pPr marL="2185539">
              <a:spcBef>
                <a:spcPts val="40"/>
              </a:spcBef>
            </a:pPr>
            <a:r>
              <a:rPr sz="1098" i="1" spc="130" dirty="0">
                <a:solidFill>
                  <a:srgbClr val="7F007F"/>
                </a:solidFill>
                <a:latin typeface="Times New Roman"/>
                <a:cs typeface="Times New Roman"/>
              </a:rPr>
              <a:t>x </a:t>
            </a:r>
            <a:r>
              <a:rPr sz="1098" i="1" spc="60" dirty="0">
                <a:solidFill>
                  <a:srgbClr val="7F007F"/>
                </a:solidFill>
                <a:latin typeface="Menlo"/>
                <a:cs typeface="Menlo"/>
              </a:rPr>
              <a:t>∈</a:t>
            </a:r>
            <a:r>
              <a:rPr sz="1098" i="1" spc="-474" dirty="0">
                <a:solidFill>
                  <a:srgbClr val="7F007F"/>
                </a:solidFill>
                <a:latin typeface="Menlo"/>
                <a:cs typeface="Menlo"/>
              </a:rPr>
              <a:t> </a:t>
            </a:r>
            <a:r>
              <a:rPr sz="1098" spc="-10" dirty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1198" i="1" spc="-15" baseline="27777" dirty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04467" y="902124"/>
            <a:ext cx="350511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1021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7" name="object 37"/>
          <p:cNvSpPr/>
          <p:nvPr/>
        </p:nvSpPr>
        <p:spPr>
          <a:xfrm>
            <a:off x="3235144" y="875856"/>
            <a:ext cx="24720" cy="52608"/>
          </a:xfrm>
          <a:custGeom>
            <a:avLst/>
            <a:gdLst/>
            <a:ahLst/>
            <a:cxnLst/>
            <a:rect l="l" t="t" r="r" b="b"/>
            <a:pathLst>
              <a:path w="24764" h="52705">
                <a:moveTo>
                  <a:pt x="0" y="0"/>
                </a:moveTo>
                <a:lnTo>
                  <a:pt x="3855" y="8044"/>
                </a:lnTo>
                <a:lnTo>
                  <a:pt x="11102" y="16242"/>
                </a:lnTo>
                <a:lnTo>
                  <a:pt x="18966" y="22898"/>
                </a:lnTo>
                <a:lnTo>
                  <a:pt x="24671" y="26316"/>
                </a:lnTo>
                <a:lnTo>
                  <a:pt x="18966" y="29734"/>
                </a:lnTo>
                <a:lnTo>
                  <a:pt x="11102" y="36391"/>
                </a:lnTo>
                <a:lnTo>
                  <a:pt x="3855" y="44589"/>
                </a:lnTo>
                <a:lnTo>
                  <a:pt x="0" y="52633"/>
                </a:lnTo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0" name="object 40"/>
          <p:cNvSpPr txBox="1"/>
          <p:nvPr/>
        </p:nvSpPr>
        <p:spPr>
          <a:xfrm>
            <a:off x="4187818" y="3341426"/>
            <a:ext cx="253534" cy="8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77">
              <a:lnSpc>
                <a:spcPts val="674"/>
              </a:lnSpc>
            </a:pP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28/</a:t>
            </a:r>
            <a:r>
              <a:rPr sz="599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-2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599">
              <a:latin typeface="Arial"/>
              <a:cs typeface="Arial"/>
            </a:endParaRPr>
          </a:p>
        </p:txBody>
      </p:sp>
      <p:sp>
        <p:nvSpPr>
          <p:cNvPr id="43" name="object 50">
            <a:extLst>
              <a:ext uri="{FF2B5EF4-FFF2-40B4-BE49-F238E27FC236}">
                <a16:creationId xmlns:a16="http://schemas.microsoft.com/office/drawing/2014/main" id="{505DD79D-5BB3-FE4C-858B-B4389E671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249" y="50721"/>
            <a:ext cx="351728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 algn="ctr">
              <a:lnSpc>
                <a:spcPts val="1540"/>
              </a:lnSpc>
              <a:spcBef>
                <a:spcPts val="135"/>
              </a:spcBef>
            </a:pPr>
            <a:r>
              <a:rPr lang="en-US" dirty="0"/>
              <a:t>Stein’s Lemma through Score functions</a:t>
            </a:r>
            <a:endParaRPr spc="-10" dirty="0"/>
          </a:p>
        </p:txBody>
      </p:sp>
      <p:sp>
        <p:nvSpPr>
          <p:cNvPr id="42" name="object 28">
            <a:extLst>
              <a:ext uri="{FF2B5EF4-FFF2-40B4-BE49-F238E27FC236}">
                <a16:creationId xmlns:a16="http://schemas.microsoft.com/office/drawing/2014/main" id="{05B6DE42-5005-9F44-A920-D63653D3F37B}"/>
              </a:ext>
            </a:extLst>
          </p:cNvPr>
          <p:cNvSpPr txBox="1"/>
          <p:nvPr/>
        </p:nvSpPr>
        <p:spPr>
          <a:xfrm>
            <a:off x="359963" y="552258"/>
            <a:ext cx="1777272" cy="444952"/>
          </a:xfrm>
          <a:prstGeom prst="rect">
            <a:avLst/>
          </a:prstGeom>
        </p:spPr>
        <p:txBody>
          <a:bodyPr vert="horz" wrap="square" lIns="0" tIns="55143" rIns="0" bIns="0" rtlCol="0">
            <a:spAutoFit/>
          </a:bodyPr>
          <a:lstStyle/>
          <a:p>
            <a:pPr marL="12677">
              <a:spcBef>
                <a:spcPts val="4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50" dirty="0">
                <a:latin typeface="Arial"/>
                <a:cs typeface="Arial"/>
              </a:rPr>
              <a:t>Continuous </a:t>
            </a:r>
            <a:r>
              <a:rPr sz="1098" i="1" spc="130" dirty="0">
                <a:latin typeface="Times New Roman"/>
                <a:cs typeface="Times New Roman"/>
              </a:rPr>
              <a:t>x </a:t>
            </a:r>
            <a:r>
              <a:rPr sz="1098" dirty="0">
                <a:latin typeface="Arial"/>
                <a:cs typeface="Arial"/>
              </a:rPr>
              <a:t>with </a:t>
            </a:r>
            <a:r>
              <a:rPr sz="1098" spc="-15" dirty="0">
                <a:latin typeface="Arial"/>
                <a:cs typeface="Arial"/>
              </a:rPr>
              <a:t>pdf</a:t>
            </a:r>
            <a:r>
              <a:rPr sz="1098" spc="-50" dirty="0">
                <a:latin typeface="Arial"/>
                <a:cs typeface="Arial"/>
              </a:rPr>
              <a:t> </a:t>
            </a:r>
            <a:r>
              <a:rPr sz="1098" i="1" spc="-55" dirty="0">
                <a:latin typeface="Times New Roman"/>
                <a:cs typeface="Times New Roman"/>
              </a:rPr>
              <a:t>p</a:t>
            </a:r>
            <a:r>
              <a:rPr sz="1098" spc="-55" dirty="0">
                <a:latin typeface="Arial"/>
                <a:cs typeface="Arial"/>
              </a:rPr>
              <a:t>(</a:t>
            </a:r>
            <a:r>
              <a:rPr sz="1098" i="1" spc="-55" dirty="0">
                <a:latin typeface="Menlo"/>
                <a:cs typeface="Menlo"/>
              </a:rPr>
              <a:t>·</a:t>
            </a:r>
            <a:r>
              <a:rPr sz="1098" spc="-55" dirty="0">
                <a:latin typeface="Arial"/>
                <a:cs typeface="Arial"/>
              </a:rPr>
              <a:t>):</a:t>
            </a:r>
            <a:endParaRPr sz="1098" dirty="0">
              <a:latin typeface="Arial"/>
              <a:cs typeface="Arial"/>
            </a:endParaRPr>
          </a:p>
          <a:p>
            <a:pPr marL="12677">
              <a:spcBef>
                <a:spcPts val="3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i="1" dirty="0">
                <a:latin typeface="Times New Roman"/>
                <a:cs typeface="Times New Roman"/>
              </a:rPr>
              <a:t>m</a:t>
            </a:r>
            <a:r>
              <a:rPr sz="898" baseline="37037" dirty="0">
                <a:latin typeface="Arial"/>
                <a:cs typeface="Arial"/>
              </a:rPr>
              <a:t>th</a:t>
            </a:r>
            <a:r>
              <a:rPr sz="1098" dirty="0">
                <a:latin typeface="Arial"/>
                <a:cs typeface="Arial"/>
              </a:rPr>
              <a:t>-order </a:t>
            </a:r>
            <a:r>
              <a:rPr sz="1098" spc="-85" dirty="0">
                <a:latin typeface="Arial"/>
                <a:cs typeface="Arial"/>
              </a:rPr>
              <a:t>score</a:t>
            </a:r>
            <a:r>
              <a:rPr sz="1098" spc="-90" dirty="0">
                <a:latin typeface="Arial"/>
                <a:cs typeface="Arial"/>
              </a:rPr>
              <a:t> </a:t>
            </a:r>
            <a:r>
              <a:rPr sz="1098" spc="-20" dirty="0">
                <a:latin typeface="Arial"/>
                <a:cs typeface="Arial"/>
              </a:rPr>
              <a:t>function: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id="{8658BED7-DA7C-5044-8419-672158A4138D}"/>
              </a:ext>
            </a:extLst>
          </p:cNvPr>
          <p:cNvSpPr/>
          <p:nvPr/>
        </p:nvSpPr>
        <p:spPr>
          <a:xfrm>
            <a:off x="522971" y="1110649"/>
            <a:ext cx="1658746" cy="441148"/>
          </a:xfrm>
          <a:custGeom>
            <a:avLst/>
            <a:gdLst/>
            <a:ahLst/>
            <a:cxnLst/>
            <a:rect l="l" t="t" r="r" b="b"/>
            <a:pathLst>
              <a:path w="1661795" h="441959">
                <a:moveTo>
                  <a:pt x="1611085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91338"/>
                </a:lnTo>
                <a:lnTo>
                  <a:pt x="3977" y="411039"/>
                </a:lnTo>
                <a:lnTo>
                  <a:pt x="14823" y="427126"/>
                </a:lnTo>
                <a:lnTo>
                  <a:pt x="30910" y="437972"/>
                </a:lnTo>
                <a:lnTo>
                  <a:pt x="50610" y="441949"/>
                </a:lnTo>
                <a:lnTo>
                  <a:pt x="1611085" y="441949"/>
                </a:lnTo>
                <a:lnTo>
                  <a:pt x="1630785" y="437972"/>
                </a:lnTo>
                <a:lnTo>
                  <a:pt x="1646872" y="427126"/>
                </a:lnTo>
                <a:lnTo>
                  <a:pt x="1657718" y="411039"/>
                </a:lnTo>
                <a:lnTo>
                  <a:pt x="1661695" y="391338"/>
                </a:lnTo>
                <a:lnTo>
                  <a:pt x="1661695" y="50610"/>
                </a:lnTo>
                <a:lnTo>
                  <a:pt x="1657718" y="30910"/>
                </a:lnTo>
                <a:lnTo>
                  <a:pt x="1646872" y="14823"/>
                </a:lnTo>
                <a:lnTo>
                  <a:pt x="1630785" y="3977"/>
                </a:lnTo>
                <a:lnTo>
                  <a:pt x="1611085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F58636D1-85F7-F240-BF6E-8D1D530AD3B5}"/>
              </a:ext>
            </a:extLst>
          </p:cNvPr>
          <p:cNvSpPr txBox="1"/>
          <p:nvPr/>
        </p:nvSpPr>
        <p:spPr>
          <a:xfrm>
            <a:off x="1435074" y="1131736"/>
            <a:ext cx="69785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198" i="1" spc="120" baseline="-20833" dirty="0">
                <a:latin typeface="Arial"/>
                <a:cs typeface="Arial"/>
              </a:rPr>
              <a:t>m</a:t>
            </a:r>
            <a:r>
              <a:rPr sz="1198" i="1" spc="-150" baseline="-20833" dirty="0">
                <a:latin typeface="Arial"/>
                <a:cs typeface="Arial"/>
              </a:rPr>
              <a:t> </a:t>
            </a:r>
            <a:r>
              <a:rPr sz="1098" i="1" spc="90" dirty="0">
                <a:latin typeface="Menlo"/>
                <a:cs typeface="Menlo"/>
              </a:rPr>
              <a:t>∇</a:t>
            </a:r>
            <a:r>
              <a:rPr sz="1198" spc="135" baseline="27777" dirty="0">
                <a:latin typeface="Arial"/>
                <a:cs typeface="Arial"/>
              </a:rPr>
              <a:t>(</a:t>
            </a:r>
            <a:r>
              <a:rPr sz="1198" i="1" spc="135" baseline="27777" dirty="0">
                <a:latin typeface="Arial"/>
                <a:cs typeface="Arial"/>
              </a:rPr>
              <a:t>m</a:t>
            </a:r>
            <a:r>
              <a:rPr sz="1198" spc="135" baseline="27777" dirty="0">
                <a:latin typeface="Arial"/>
                <a:cs typeface="Arial"/>
              </a:rPr>
              <a:t>)</a:t>
            </a:r>
            <a:r>
              <a:rPr sz="1098" i="1" spc="90" dirty="0">
                <a:latin typeface="Times New Roman"/>
                <a:cs typeface="Times New Roman"/>
              </a:rPr>
              <a:t>p</a:t>
            </a:r>
            <a:r>
              <a:rPr sz="1098" spc="90" dirty="0">
                <a:latin typeface="Arial"/>
                <a:cs typeface="Arial"/>
              </a:rPr>
              <a:t>(</a:t>
            </a:r>
            <a:r>
              <a:rPr sz="1098" i="1" spc="90" dirty="0">
                <a:latin typeface="Times New Roman"/>
                <a:cs typeface="Times New Roman"/>
              </a:rPr>
              <a:t>x</a:t>
            </a:r>
            <a:r>
              <a:rPr sz="1098" spc="90" dirty="0">
                <a:latin typeface="Arial"/>
                <a:cs typeface="Arial"/>
              </a:rPr>
              <a:t>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2" name="object 33">
            <a:extLst>
              <a:ext uri="{FF2B5EF4-FFF2-40B4-BE49-F238E27FC236}">
                <a16:creationId xmlns:a16="http://schemas.microsoft.com/office/drawing/2014/main" id="{3CCDF9D4-0042-0D4B-9CE6-4E002C649214}"/>
              </a:ext>
            </a:extLst>
          </p:cNvPr>
          <p:cNvSpPr/>
          <p:nvPr/>
        </p:nvSpPr>
        <p:spPr>
          <a:xfrm>
            <a:off x="1564185" y="1341676"/>
            <a:ext cx="556507" cy="0"/>
          </a:xfrm>
          <a:custGeom>
            <a:avLst/>
            <a:gdLst/>
            <a:ahLst/>
            <a:cxnLst/>
            <a:rect l="l" t="t" r="r" b="b"/>
            <a:pathLst>
              <a:path w="557530">
                <a:moveTo>
                  <a:pt x="0" y="0"/>
                </a:moveTo>
                <a:lnTo>
                  <a:pt x="5571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3" name="object 34">
            <a:extLst>
              <a:ext uri="{FF2B5EF4-FFF2-40B4-BE49-F238E27FC236}">
                <a16:creationId xmlns:a16="http://schemas.microsoft.com/office/drawing/2014/main" id="{641B582F-9E5D-7641-81F3-12F15D865B83}"/>
              </a:ext>
            </a:extLst>
          </p:cNvPr>
          <p:cNvSpPr txBox="1"/>
          <p:nvPr/>
        </p:nvSpPr>
        <p:spPr>
          <a:xfrm>
            <a:off x="1701511" y="1320150"/>
            <a:ext cx="281423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-5" dirty="0">
                <a:latin typeface="Times New Roman"/>
                <a:cs typeface="Times New Roman"/>
              </a:rPr>
              <a:t>p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130" dirty="0">
                <a:latin typeface="Times New Roman"/>
                <a:cs typeface="Times New Roman"/>
              </a:rPr>
              <a:t>x</a:t>
            </a:r>
            <a:r>
              <a:rPr sz="1098" spc="55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</p:txBody>
      </p:sp>
      <p:sp>
        <p:nvSpPr>
          <p:cNvPr id="45" name="object 31">
            <a:extLst>
              <a:ext uri="{FF2B5EF4-FFF2-40B4-BE49-F238E27FC236}">
                <a16:creationId xmlns:a16="http://schemas.microsoft.com/office/drawing/2014/main" id="{94E065DA-13CE-654D-8652-3F7DEBD3F44E}"/>
              </a:ext>
            </a:extLst>
          </p:cNvPr>
          <p:cNvSpPr txBox="1"/>
          <p:nvPr/>
        </p:nvSpPr>
        <p:spPr>
          <a:xfrm>
            <a:off x="556401" y="1225290"/>
            <a:ext cx="904481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75" dirty="0">
                <a:latin typeface="Menlo"/>
                <a:cs typeface="Menlo"/>
              </a:rPr>
              <a:t>S</a:t>
            </a:r>
            <a:r>
              <a:rPr sz="1198" i="1" spc="112" baseline="-10416" dirty="0">
                <a:latin typeface="Arial"/>
                <a:cs typeface="Arial"/>
              </a:rPr>
              <a:t>m</a:t>
            </a:r>
            <a:r>
              <a:rPr sz="1098" spc="75" dirty="0">
                <a:latin typeface="Arial"/>
                <a:cs typeface="Arial"/>
              </a:rPr>
              <a:t>(</a:t>
            </a:r>
            <a:r>
              <a:rPr sz="1098" i="1" spc="75" dirty="0">
                <a:latin typeface="Times New Roman"/>
                <a:cs typeface="Times New Roman"/>
              </a:rPr>
              <a:t>x</a:t>
            </a:r>
            <a:r>
              <a:rPr sz="1098" spc="75" dirty="0">
                <a:latin typeface="Arial"/>
                <a:cs typeface="Arial"/>
              </a:rPr>
              <a:t>) </a:t>
            </a:r>
            <a:r>
              <a:rPr sz="1098" spc="100" dirty="0">
                <a:latin typeface="Arial"/>
                <a:cs typeface="Arial"/>
              </a:rPr>
              <a:t>:=</a:t>
            </a:r>
            <a:r>
              <a:rPr sz="1098" spc="-155" dirty="0">
                <a:latin typeface="Arial"/>
                <a:cs typeface="Arial"/>
              </a:rPr>
              <a:t> 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55" dirty="0">
                <a:latin typeface="Menlo"/>
                <a:cs typeface="Menlo"/>
              </a:rPr>
              <a:t>−</a:t>
            </a:r>
            <a:r>
              <a:rPr sz="1098" spc="55" dirty="0">
                <a:latin typeface="Arial"/>
                <a:cs typeface="Arial"/>
              </a:rPr>
              <a:t>1)</a:t>
            </a:r>
            <a:endParaRPr sz="1098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0823241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488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" name="object 3"/>
          <p:cNvSpPr/>
          <p:nvPr/>
        </p:nvSpPr>
        <p:spPr>
          <a:xfrm>
            <a:off x="3515751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3591812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3604488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3591812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3604488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3866769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3879446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3879446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3790708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3866769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3879446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4141714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4154391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4154391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4141714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4154391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8" name="object 28"/>
          <p:cNvSpPr/>
          <p:nvPr/>
        </p:nvSpPr>
        <p:spPr>
          <a:xfrm>
            <a:off x="644405" y="1110648"/>
            <a:ext cx="1415987" cy="230716"/>
          </a:xfrm>
          <a:custGeom>
            <a:avLst/>
            <a:gdLst/>
            <a:ahLst/>
            <a:cxnLst/>
            <a:rect l="l" t="t" r="r" b="b"/>
            <a:pathLst>
              <a:path w="1418589" h="231140">
                <a:moveTo>
                  <a:pt x="1367770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80290"/>
                </a:lnTo>
                <a:lnTo>
                  <a:pt x="3977" y="199991"/>
                </a:lnTo>
                <a:lnTo>
                  <a:pt x="14823" y="216078"/>
                </a:lnTo>
                <a:lnTo>
                  <a:pt x="30910" y="226924"/>
                </a:lnTo>
                <a:lnTo>
                  <a:pt x="50610" y="230901"/>
                </a:lnTo>
                <a:lnTo>
                  <a:pt x="1367770" y="230901"/>
                </a:lnTo>
                <a:lnTo>
                  <a:pt x="1387470" y="226924"/>
                </a:lnTo>
                <a:lnTo>
                  <a:pt x="1403557" y="216078"/>
                </a:lnTo>
                <a:lnTo>
                  <a:pt x="1414404" y="199991"/>
                </a:lnTo>
                <a:lnTo>
                  <a:pt x="1418381" y="180290"/>
                </a:lnTo>
                <a:lnTo>
                  <a:pt x="1418381" y="50610"/>
                </a:lnTo>
                <a:lnTo>
                  <a:pt x="1414404" y="30910"/>
                </a:lnTo>
                <a:lnTo>
                  <a:pt x="1403557" y="14823"/>
                </a:lnTo>
                <a:lnTo>
                  <a:pt x="1387470" y="3977"/>
                </a:lnTo>
                <a:lnTo>
                  <a:pt x="1367770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9" name="object 29"/>
          <p:cNvSpPr/>
          <p:nvPr/>
        </p:nvSpPr>
        <p:spPr>
          <a:xfrm>
            <a:off x="2645228" y="5885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5">
                <a:moveTo>
                  <a:pt x="0" y="207435"/>
                </a:moveTo>
                <a:lnTo>
                  <a:pt x="207802" y="207435"/>
                </a:lnTo>
                <a:lnTo>
                  <a:pt x="207802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7F006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0" name="object 30"/>
          <p:cNvSpPr/>
          <p:nvPr/>
        </p:nvSpPr>
        <p:spPr>
          <a:xfrm>
            <a:off x="2645228" y="798335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D400A9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1" name="object 31"/>
          <p:cNvSpPr/>
          <p:nvPr/>
        </p:nvSpPr>
        <p:spPr>
          <a:xfrm>
            <a:off x="2645228" y="1008048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FF54DD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5" name="object 35"/>
          <p:cNvSpPr txBox="1"/>
          <p:nvPr/>
        </p:nvSpPr>
        <p:spPr>
          <a:xfrm>
            <a:off x="359963" y="595956"/>
            <a:ext cx="3441089" cy="1076556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lang="en-US"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endParaRPr sz="1098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346" dirty="0">
              <a:latin typeface="Times New Roman"/>
              <a:cs typeface="Times New Roman"/>
            </a:endParaRPr>
          </a:p>
          <a:p>
            <a:pPr marL="330239">
              <a:spcBef>
                <a:spcPts val="5"/>
              </a:spcBef>
            </a:pPr>
            <a:r>
              <a:rPr lang="en-US" sz="1098" i="1" u="sng" spc="50" dirty="0">
                <a:uFill>
                  <a:solidFill>
                    <a:srgbClr val="008D7F"/>
                  </a:solidFill>
                </a:uFill>
                <a:latin typeface="Menlo"/>
                <a:cs typeface="Menlo"/>
              </a:rPr>
              <a:t> </a:t>
            </a:r>
            <a:endParaRPr lang="en-US" sz="1098" dirty="0">
              <a:latin typeface="Arial"/>
              <a:cs typeface="Arial"/>
            </a:endParaRPr>
          </a:p>
          <a:p>
            <a:pPr marL="2219767">
              <a:spcBef>
                <a:spcPts val="85"/>
              </a:spcBef>
              <a:tabLst>
                <a:tab pos="2773124" algn="l"/>
              </a:tabLst>
            </a:pPr>
            <a:r>
              <a:rPr lang="en-US" sz="1098" spc="-15" dirty="0">
                <a:latin typeface="Arial"/>
                <a:cs typeface="Arial"/>
              </a:rPr>
              <a:t> </a:t>
            </a:r>
            <a:endParaRPr lang="en-US" sz="1198" baseline="27777" dirty="0">
              <a:latin typeface="Arial"/>
              <a:cs typeface="Arial"/>
            </a:endParaRPr>
          </a:p>
          <a:p>
            <a:pPr marL="2185539">
              <a:spcBef>
                <a:spcPts val="40"/>
              </a:spcBef>
            </a:pPr>
            <a:r>
              <a:rPr sz="1098" i="1" spc="130" dirty="0">
                <a:solidFill>
                  <a:srgbClr val="7F007F"/>
                </a:solidFill>
                <a:latin typeface="Times New Roman"/>
                <a:cs typeface="Times New Roman"/>
              </a:rPr>
              <a:t>x </a:t>
            </a:r>
            <a:r>
              <a:rPr sz="1098" i="1" spc="60" dirty="0">
                <a:solidFill>
                  <a:srgbClr val="7F007F"/>
                </a:solidFill>
                <a:latin typeface="Menlo"/>
                <a:cs typeface="Menlo"/>
              </a:rPr>
              <a:t>∈</a:t>
            </a:r>
            <a:r>
              <a:rPr sz="1098" i="1" spc="-474" dirty="0">
                <a:solidFill>
                  <a:srgbClr val="7F007F"/>
                </a:solidFill>
                <a:latin typeface="Menlo"/>
                <a:cs typeface="Menlo"/>
              </a:rPr>
              <a:t> </a:t>
            </a:r>
            <a:r>
              <a:rPr sz="1098" spc="-10" dirty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1198" i="1" spc="-15" baseline="27777" dirty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04467" y="902124"/>
            <a:ext cx="350511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1021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7" name="object 37"/>
          <p:cNvSpPr/>
          <p:nvPr/>
        </p:nvSpPr>
        <p:spPr>
          <a:xfrm>
            <a:off x="3235144" y="875856"/>
            <a:ext cx="24720" cy="52608"/>
          </a:xfrm>
          <a:custGeom>
            <a:avLst/>
            <a:gdLst/>
            <a:ahLst/>
            <a:cxnLst/>
            <a:rect l="l" t="t" r="r" b="b"/>
            <a:pathLst>
              <a:path w="24764" h="52705">
                <a:moveTo>
                  <a:pt x="0" y="0"/>
                </a:moveTo>
                <a:lnTo>
                  <a:pt x="3855" y="8044"/>
                </a:lnTo>
                <a:lnTo>
                  <a:pt x="11102" y="16242"/>
                </a:lnTo>
                <a:lnTo>
                  <a:pt x="18966" y="22898"/>
                </a:lnTo>
                <a:lnTo>
                  <a:pt x="24671" y="26316"/>
                </a:lnTo>
                <a:lnTo>
                  <a:pt x="18966" y="29734"/>
                </a:lnTo>
                <a:lnTo>
                  <a:pt x="11102" y="36391"/>
                </a:lnTo>
                <a:lnTo>
                  <a:pt x="3855" y="44589"/>
                </a:lnTo>
                <a:lnTo>
                  <a:pt x="0" y="52633"/>
                </a:lnTo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0" name="object 40"/>
          <p:cNvSpPr txBox="1"/>
          <p:nvPr/>
        </p:nvSpPr>
        <p:spPr>
          <a:xfrm>
            <a:off x="4187818" y="3341426"/>
            <a:ext cx="253534" cy="8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77">
              <a:lnSpc>
                <a:spcPts val="674"/>
              </a:lnSpc>
            </a:pP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28/</a:t>
            </a:r>
            <a:r>
              <a:rPr sz="599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-2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599">
              <a:latin typeface="Arial"/>
              <a:cs typeface="Arial"/>
            </a:endParaRPr>
          </a:p>
        </p:txBody>
      </p:sp>
      <p:sp>
        <p:nvSpPr>
          <p:cNvPr id="43" name="object 50">
            <a:extLst>
              <a:ext uri="{FF2B5EF4-FFF2-40B4-BE49-F238E27FC236}">
                <a16:creationId xmlns:a16="http://schemas.microsoft.com/office/drawing/2014/main" id="{505DD79D-5BB3-FE4C-858B-B4389E671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249" y="50721"/>
            <a:ext cx="351728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 algn="ctr">
              <a:lnSpc>
                <a:spcPts val="1540"/>
              </a:lnSpc>
              <a:spcBef>
                <a:spcPts val="135"/>
              </a:spcBef>
            </a:pPr>
            <a:r>
              <a:rPr lang="en-US" dirty="0"/>
              <a:t>Stein’s Lemma through Score functions</a:t>
            </a:r>
            <a:endParaRPr spc="-10" dirty="0"/>
          </a:p>
        </p:txBody>
      </p:sp>
      <p:sp>
        <p:nvSpPr>
          <p:cNvPr id="42" name="object 28">
            <a:extLst>
              <a:ext uri="{FF2B5EF4-FFF2-40B4-BE49-F238E27FC236}">
                <a16:creationId xmlns:a16="http://schemas.microsoft.com/office/drawing/2014/main" id="{05B6DE42-5005-9F44-A920-D63653D3F37B}"/>
              </a:ext>
            </a:extLst>
          </p:cNvPr>
          <p:cNvSpPr txBox="1"/>
          <p:nvPr/>
        </p:nvSpPr>
        <p:spPr>
          <a:xfrm>
            <a:off x="359963" y="552258"/>
            <a:ext cx="1777272" cy="444952"/>
          </a:xfrm>
          <a:prstGeom prst="rect">
            <a:avLst/>
          </a:prstGeom>
        </p:spPr>
        <p:txBody>
          <a:bodyPr vert="horz" wrap="square" lIns="0" tIns="55143" rIns="0" bIns="0" rtlCol="0">
            <a:spAutoFit/>
          </a:bodyPr>
          <a:lstStyle/>
          <a:p>
            <a:pPr marL="12677">
              <a:spcBef>
                <a:spcPts val="4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50" dirty="0">
                <a:latin typeface="Arial"/>
                <a:cs typeface="Arial"/>
              </a:rPr>
              <a:t>Continuous </a:t>
            </a:r>
            <a:r>
              <a:rPr sz="1098" i="1" spc="130" dirty="0">
                <a:latin typeface="Times New Roman"/>
                <a:cs typeface="Times New Roman"/>
              </a:rPr>
              <a:t>x </a:t>
            </a:r>
            <a:r>
              <a:rPr sz="1098" dirty="0">
                <a:latin typeface="Arial"/>
                <a:cs typeface="Arial"/>
              </a:rPr>
              <a:t>with </a:t>
            </a:r>
            <a:r>
              <a:rPr sz="1098" spc="-15" dirty="0">
                <a:latin typeface="Arial"/>
                <a:cs typeface="Arial"/>
              </a:rPr>
              <a:t>pdf</a:t>
            </a:r>
            <a:r>
              <a:rPr sz="1098" spc="-50" dirty="0">
                <a:latin typeface="Arial"/>
                <a:cs typeface="Arial"/>
              </a:rPr>
              <a:t> </a:t>
            </a:r>
            <a:r>
              <a:rPr sz="1098" i="1" spc="-55" dirty="0">
                <a:latin typeface="Times New Roman"/>
                <a:cs typeface="Times New Roman"/>
              </a:rPr>
              <a:t>p</a:t>
            </a:r>
            <a:r>
              <a:rPr sz="1098" spc="-55" dirty="0">
                <a:latin typeface="Arial"/>
                <a:cs typeface="Arial"/>
              </a:rPr>
              <a:t>(</a:t>
            </a:r>
            <a:r>
              <a:rPr sz="1098" i="1" spc="-55" dirty="0">
                <a:latin typeface="Menlo"/>
                <a:cs typeface="Menlo"/>
              </a:rPr>
              <a:t>·</a:t>
            </a:r>
            <a:r>
              <a:rPr sz="1098" spc="-55" dirty="0">
                <a:latin typeface="Arial"/>
                <a:cs typeface="Arial"/>
              </a:rPr>
              <a:t>):</a:t>
            </a:r>
            <a:endParaRPr sz="1098" dirty="0">
              <a:latin typeface="Arial"/>
              <a:cs typeface="Arial"/>
            </a:endParaRPr>
          </a:p>
          <a:p>
            <a:pPr marL="12677">
              <a:spcBef>
                <a:spcPts val="3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i="1" dirty="0">
                <a:latin typeface="Times New Roman"/>
                <a:cs typeface="Times New Roman"/>
              </a:rPr>
              <a:t>m</a:t>
            </a:r>
            <a:r>
              <a:rPr sz="898" baseline="37037" dirty="0">
                <a:latin typeface="Arial"/>
                <a:cs typeface="Arial"/>
              </a:rPr>
              <a:t>th</a:t>
            </a:r>
            <a:r>
              <a:rPr sz="1098" dirty="0">
                <a:latin typeface="Arial"/>
                <a:cs typeface="Arial"/>
              </a:rPr>
              <a:t>-order </a:t>
            </a:r>
            <a:r>
              <a:rPr sz="1098" spc="-85" dirty="0">
                <a:latin typeface="Arial"/>
                <a:cs typeface="Arial"/>
              </a:rPr>
              <a:t>score</a:t>
            </a:r>
            <a:r>
              <a:rPr sz="1098" spc="-90" dirty="0">
                <a:latin typeface="Arial"/>
                <a:cs typeface="Arial"/>
              </a:rPr>
              <a:t> </a:t>
            </a:r>
            <a:r>
              <a:rPr sz="1098" spc="-20" dirty="0">
                <a:latin typeface="Arial"/>
                <a:cs typeface="Arial"/>
              </a:rPr>
              <a:t>function: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id="{8658BED7-DA7C-5044-8419-672158A4138D}"/>
              </a:ext>
            </a:extLst>
          </p:cNvPr>
          <p:cNvSpPr/>
          <p:nvPr/>
        </p:nvSpPr>
        <p:spPr>
          <a:xfrm>
            <a:off x="522971" y="1110649"/>
            <a:ext cx="1658746" cy="441148"/>
          </a:xfrm>
          <a:custGeom>
            <a:avLst/>
            <a:gdLst/>
            <a:ahLst/>
            <a:cxnLst/>
            <a:rect l="l" t="t" r="r" b="b"/>
            <a:pathLst>
              <a:path w="1661795" h="441959">
                <a:moveTo>
                  <a:pt x="1611085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91338"/>
                </a:lnTo>
                <a:lnTo>
                  <a:pt x="3977" y="411039"/>
                </a:lnTo>
                <a:lnTo>
                  <a:pt x="14823" y="427126"/>
                </a:lnTo>
                <a:lnTo>
                  <a:pt x="30910" y="437972"/>
                </a:lnTo>
                <a:lnTo>
                  <a:pt x="50610" y="441949"/>
                </a:lnTo>
                <a:lnTo>
                  <a:pt x="1611085" y="441949"/>
                </a:lnTo>
                <a:lnTo>
                  <a:pt x="1630785" y="437972"/>
                </a:lnTo>
                <a:lnTo>
                  <a:pt x="1646872" y="427126"/>
                </a:lnTo>
                <a:lnTo>
                  <a:pt x="1657718" y="411039"/>
                </a:lnTo>
                <a:lnTo>
                  <a:pt x="1661695" y="391338"/>
                </a:lnTo>
                <a:lnTo>
                  <a:pt x="1661695" y="50610"/>
                </a:lnTo>
                <a:lnTo>
                  <a:pt x="1657718" y="30910"/>
                </a:lnTo>
                <a:lnTo>
                  <a:pt x="1646872" y="14823"/>
                </a:lnTo>
                <a:lnTo>
                  <a:pt x="1630785" y="3977"/>
                </a:lnTo>
                <a:lnTo>
                  <a:pt x="1611085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F58636D1-85F7-F240-BF6E-8D1D530AD3B5}"/>
              </a:ext>
            </a:extLst>
          </p:cNvPr>
          <p:cNvSpPr txBox="1"/>
          <p:nvPr/>
        </p:nvSpPr>
        <p:spPr>
          <a:xfrm>
            <a:off x="1435074" y="1131736"/>
            <a:ext cx="69785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198" i="1" spc="120" baseline="-20833" dirty="0">
                <a:latin typeface="Arial"/>
                <a:cs typeface="Arial"/>
              </a:rPr>
              <a:t>m</a:t>
            </a:r>
            <a:r>
              <a:rPr sz="1198" i="1" spc="-150" baseline="-20833" dirty="0">
                <a:latin typeface="Arial"/>
                <a:cs typeface="Arial"/>
              </a:rPr>
              <a:t> </a:t>
            </a:r>
            <a:r>
              <a:rPr sz="1098" i="1" spc="90" dirty="0">
                <a:latin typeface="Menlo"/>
                <a:cs typeface="Menlo"/>
              </a:rPr>
              <a:t>∇</a:t>
            </a:r>
            <a:r>
              <a:rPr sz="1198" spc="135" baseline="27777" dirty="0">
                <a:latin typeface="Arial"/>
                <a:cs typeface="Arial"/>
              </a:rPr>
              <a:t>(</a:t>
            </a:r>
            <a:r>
              <a:rPr sz="1198" i="1" spc="135" baseline="27777" dirty="0">
                <a:latin typeface="Arial"/>
                <a:cs typeface="Arial"/>
              </a:rPr>
              <a:t>m</a:t>
            </a:r>
            <a:r>
              <a:rPr sz="1198" spc="135" baseline="27777" dirty="0">
                <a:latin typeface="Arial"/>
                <a:cs typeface="Arial"/>
              </a:rPr>
              <a:t>)</a:t>
            </a:r>
            <a:r>
              <a:rPr sz="1098" i="1" spc="90" dirty="0">
                <a:latin typeface="Times New Roman"/>
                <a:cs typeface="Times New Roman"/>
              </a:rPr>
              <a:t>p</a:t>
            </a:r>
            <a:r>
              <a:rPr sz="1098" spc="90" dirty="0">
                <a:latin typeface="Arial"/>
                <a:cs typeface="Arial"/>
              </a:rPr>
              <a:t>(</a:t>
            </a:r>
            <a:r>
              <a:rPr sz="1098" i="1" spc="90" dirty="0">
                <a:latin typeface="Times New Roman"/>
                <a:cs typeface="Times New Roman"/>
              </a:rPr>
              <a:t>x</a:t>
            </a:r>
            <a:r>
              <a:rPr sz="1098" spc="90" dirty="0">
                <a:latin typeface="Arial"/>
                <a:cs typeface="Arial"/>
              </a:rPr>
              <a:t>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2" name="object 33">
            <a:extLst>
              <a:ext uri="{FF2B5EF4-FFF2-40B4-BE49-F238E27FC236}">
                <a16:creationId xmlns:a16="http://schemas.microsoft.com/office/drawing/2014/main" id="{3CCDF9D4-0042-0D4B-9CE6-4E002C649214}"/>
              </a:ext>
            </a:extLst>
          </p:cNvPr>
          <p:cNvSpPr/>
          <p:nvPr/>
        </p:nvSpPr>
        <p:spPr>
          <a:xfrm>
            <a:off x="1564185" y="1341676"/>
            <a:ext cx="556507" cy="0"/>
          </a:xfrm>
          <a:custGeom>
            <a:avLst/>
            <a:gdLst/>
            <a:ahLst/>
            <a:cxnLst/>
            <a:rect l="l" t="t" r="r" b="b"/>
            <a:pathLst>
              <a:path w="557530">
                <a:moveTo>
                  <a:pt x="0" y="0"/>
                </a:moveTo>
                <a:lnTo>
                  <a:pt x="5571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3" name="object 34">
            <a:extLst>
              <a:ext uri="{FF2B5EF4-FFF2-40B4-BE49-F238E27FC236}">
                <a16:creationId xmlns:a16="http://schemas.microsoft.com/office/drawing/2014/main" id="{641B582F-9E5D-7641-81F3-12F15D865B83}"/>
              </a:ext>
            </a:extLst>
          </p:cNvPr>
          <p:cNvSpPr txBox="1"/>
          <p:nvPr/>
        </p:nvSpPr>
        <p:spPr>
          <a:xfrm>
            <a:off x="1701511" y="1320150"/>
            <a:ext cx="281423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-5" dirty="0">
                <a:latin typeface="Times New Roman"/>
                <a:cs typeface="Times New Roman"/>
              </a:rPr>
              <a:t>p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130" dirty="0">
                <a:latin typeface="Times New Roman"/>
                <a:cs typeface="Times New Roman"/>
              </a:rPr>
              <a:t>x</a:t>
            </a:r>
            <a:r>
              <a:rPr sz="1098" spc="55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</p:txBody>
      </p:sp>
      <p:sp>
        <p:nvSpPr>
          <p:cNvPr id="45" name="object 31">
            <a:extLst>
              <a:ext uri="{FF2B5EF4-FFF2-40B4-BE49-F238E27FC236}">
                <a16:creationId xmlns:a16="http://schemas.microsoft.com/office/drawing/2014/main" id="{94E065DA-13CE-654D-8652-3F7DEBD3F44E}"/>
              </a:ext>
            </a:extLst>
          </p:cNvPr>
          <p:cNvSpPr txBox="1"/>
          <p:nvPr/>
        </p:nvSpPr>
        <p:spPr>
          <a:xfrm>
            <a:off x="556401" y="1225290"/>
            <a:ext cx="904481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75" dirty="0">
                <a:latin typeface="Menlo"/>
                <a:cs typeface="Menlo"/>
              </a:rPr>
              <a:t>S</a:t>
            </a:r>
            <a:r>
              <a:rPr sz="1198" i="1" spc="112" baseline="-10416" dirty="0">
                <a:latin typeface="Arial"/>
                <a:cs typeface="Arial"/>
              </a:rPr>
              <a:t>m</a:t>
            </a:r>
            <a:r>
              <a:rPr sz="1098" spc="75" dirty="0">
                <a:latin typeface="Arial"/>
                <a:cs typeface="Arial"/>
              </a:rPr>
              <a:t>(</a:t>
            </a:r>
            <a:r>
              <a:rPr sz="1098" i="1" spc="75" dirty="0">
                <a:latin typeface="Times New Roman"/>
                <a:cs typeface="Times New Roman"/>
              </a:rPr>
              <a:t>x</a:t>
            </a:r>
            <a:r>
              <a:rPr sz="1098" spc="75" dirty="0">
                <a:latin typeface="Arial"/>
                <a:cs typeface="Arial"/>
              </a:rPr>
              <a:t>) </a:t>
            </a:r>
            <a:r>
              <a:rPr sz="1098" spc="100" dirty="0">
                <a:latin typeface="Arial"/>
                <a:cs typeface="Arial"/>
              </a:rPr>
              <a:t>:=</a:t>
            </a:r>
            <a:r>
              <a:rPr sz="1098" spc="-155" dirty="0">
                <a:latin typeface="Arial"/>
                <a:cs typeface="Arial"/>
              </a:rPr>
              <a:t> 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55" dirty="0">
                <a:latin typeface="Menlo"/>
                <a:cs typeface="Menlo"/>
              </a:rPr>
              <a:t>−</a:t>
            </a:r>
            <a:r>
              <a:rPr sz="1098" spc="55" dirty="0">
                <a:latin typeface="Arial"/>
                <a:cs typeface="Arial"/>
              </a:rPr>
              <a:t>1)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44" name="object 39">
            <a:extLst>
              <a:ext uri="{FF2B5EF4-FFF2-40B4-BE49-F238E27FC236}">
                <a16:creationId xmlns:a16="http://schemas.microsoft.com/office/drawing/2014/main" id="{96291DB7-B882-DF4C-AFDC-3C1142541F6D}"/>
              </a:ext>
            </a:extLst>
          </p:cNvPr>
          <p:cNvSpPr/>
          <p:nvPr/>
        </p:nvSpPr>
        <p:spPr>
          <a:xfrm>
            <a:off x="3358788" y="5885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5">
                <a:moveTo>
                  <a:pt x="0" y="207435"/>
                </a:moveTo>
                <a:lnTo>
                  <a:pt x="207799" y="207435"/>
                </a:lnTo>
                <a:lnTo>
                  <a:pt x="207799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6" name="object 40">
            <a:extLst>
              <a:ext uri="{FF2B5EF4-FFF2-40B4-BE49-F238E27FC236}">
                <a16:creationId xmlns:a16="http://schemas.microsoft.com/office/drawing/2014/main" id="{EB0D3EC1-8C05-FC4E-8F05-5A5C2F64115A}"/>
              </a:ext>
            </a:extLst>
          </p:cNvPr>
          <p:cNvSpPr/>
          <p:nvPr/>
        </p:nvSpPr>
        <p:spPr>
          <a:xfrm>
            <a:off x="3778999" y="5885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5">
                <a:moveTo>
                  <a:pt x="0" y="207435"/>
                </a:moveTo>
                <a:lnTo>
                  <a:pt x="207775" y="207435"/>
                </a:lnTo>
                <a:lnTo>
                  <a:pt x="207775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00D4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7" name="object 41">
            <a:extLst>
              <a:ext uri="{FF2B5EF4-FFF2-40B4-BE49-F238E27FC236}">
                <a16:creationId xmlns:a16="http://schemas.microsoft.com/office/drawing/2014/main" id="{3BD3C6B9-6EBD-3E49-AD96-8F7991F07A29}"/>
              </a:ext>
            </a:extLst>
          </p:cNvPr>
          <p:cNvSpPr/>
          <p:nvPr/>
        </p:nvSpPr>
        <p:spPr>
          <a:xfrm>
            <a:off x="3358788" y="798335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4">
                <a:moveTo>
                  <a:pt x="0" y="207408"/>
                </a:moveTo>
                <a:lnTo>
                  <a:pt x="207799" y="207408"/>
                </a:lnTo>
                <a:lnTo>
                  <a:pt x="207799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00A9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8" name="object 42">
            <a:extLst>
              <a:ext uri="{FF2B5EF4-FFF2-40B4-BE49-F238E27FC236}">
                <a16:creationId xmlns:a16="http://schemas.microsoft.com/office/drawing/2014/main" id="{C57FD077-9398-5F48-B517-13DEB061616B}"/>
              </a:ext>
            </a:extLst>
          </p:cNvPr>
          <p:cNvSpPr/>
          <p:nvPr/>
        </p:nvSpPr>
        <p:spPr>
          <a:xfrm>
            <a:off x="3778999" y="798335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4">
                <a:moveTo>
                  <a:pt x="0" y="207408"/>
                </a:moveTo>
                <a:lnTo>
                  <a:pt x="207775" y="207408"/>
                </a:lnTo>
                <a:lnTo>
                  <a:pt x="207775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00A9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9" name="object 43">
            <a:extLst>
              <a:ext uri="{FF2B5EF4-FFF2-40B4-BE49-F238E27FC236}">
                <a16:creationId xmlns:a16="http://schemas.microsoft.com/office/drawing/2014/main" id="{A44239F4-E3B8-B449-80D1-A91991CDF15F}"/>
              </a:ext>
            </a:extLst>
          </p:cNvPr>
          <p:cNvSpPr/>
          <p:nvPr/>
        </p:nvSpPr>
        <p:spPr>
          <a:xfrm>
            <a:off x="3568893" y="798335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4">
                <a:moveTo>
                  <a:pt x="0" y="207408"/>
                </a:moveTo>
                <a:lnTo>
                  <a:pt x="207799" y="207408"/>
                </a:lnTo>
                <a:lnTo>
                  <a:pt x="207799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4" name="object 44">
            <a:extLst>
              <a:ext uri="{FF2B5EF4-FFF2-40B4-BE49-F238E27FC236}">
                <a16:creationId xmlns:a16="http://schemas.microsoft.com/office/drawing/2014/main" id="{9020C234-7A10-5945-968B-56D1FCE5A8DD}"/>
              </a:ext>
            </a:extLst>
          </p:cNvPr>
          <p:cNvSpPr/>
          <p:nvPr/>
        </p:nvSpPr>
        <p:spPr>
          <a:xfrm>
            <a:off x="3568893" y="5885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5">
                <a:moveTo>
                  <a:pt x="0" y="207435"/>
                </a:moveTo>
                <a:lnTo>
                  <a:pt x="207799" y="207435"/>
                </a:lnTo>
                <a:lnTo>
                  <a:pt x="207799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00A9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5" name="object 45">
            <a:extLst>
              <a:ext uri="{FF2B5EF4-FFF2-40B4-BE49-F238E27FC236}">
                <a16:creationId xmlns:a16="http://schemas.microsoft.com/office/drawing/2014/main" id="{E37C1A1C-E8BB-CD41-B595-1F1AEDAA8D6A}"/>
              </a:ext>
            </a:extLst>
          </p:cNvPr>
          <p:cNvSpPr/>
          <p:nvPr/>
        </p:nvSpPr>
        <p:spPr>
          <a:xfrm>
            <a:off x="3568893" y="1008048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4">
                <a:moveTo>
                  <a:pt x="0" y="207408"/>
                </a:moveTo>
                <a:lnTo>
                  <a:pt x="207799" y="207408"/>
                </a:lnTo>
                <a:lnTo>
                  <a:pt x="207799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00A9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6" name="object 46">
            <a:extLst>
              <a:ext uri="{FF2B5EF4-FFF2-40B4-BE49-F238E27FC236}">
                <a16:creationId xmlns:a16="http://schemas.microsoft.com/office/drawing/2014/main" id="{8D7D843E-2CC0-9D42-BF1B-F58FAF06F516}"/>
              </a:ext>
            </a:extLst>
          </p:cNvPr>
          <p:cNvSpPr/>
          <p:nvPr/>
        </p:nvSpPr>
        <p:spPr>
          <a:xfrm>
            <a:off x="3778999" y="1008048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4">
                <a:moveTo>
                  <a:pt x="0" y="207408"/>
                </a:moveTo>
                <a:lnTo>
                  <a:pt x="207775" y="207408"/>
                </a:lnTo>
                <a:lnTo>
                  <a:pt x="207775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7" name="object 47">
            <a:extLst>
              <a:ext uri="{FF2B5EF4-FFF2-40B4-BE49-F238E27FC236}">
                <a16:creationId xmlns:a16="http://schemas.microsoft.com/office/drawing/2014/main" id="{E41E9A6B-B4C6-BD43-B6B1-A961EC3C2B5C}"/>
              </a:ext>
            </a:extLst>
          </p:cNvPr>
          <p:cNvSpPr/>
          <p:nvPr/>
        </p:nvSpPr>
        <p:spPr>
          <a:xfrm>
            <a:off x="3358788" y="1008048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79" h="207644">
                <a:moveTo>
                  <a:pt x="0" y="207408"/>
                </a:moveTo>
                <a:lnTo>
                  <a:pt x="207799" y="207408"/>
                </a:lnTo>
                <a:lnTo>
                  <a:pt x="207799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00D400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8" name="object 48">
            <a:extLst>
              <a:ext uri="{FF2B5EF4-FFF2-40B4-BE49-F238E27FC236}">
                <a16:creationId xmlns:a16="http://schemas.microsoft.com/office/drawing/2014/main" id="{1CBD9A71-2686-6944-803F-7AFA42CA43FD}"/>
              </a:ext>
            </a:extLst>
          </p:cNvPr>
          <p:cNvSpPr txBox="1"/>
          <p:nvPr/>
        </p:nvSpPr>
        <p:spPr>
          <a:xfrm>
            <a:off x="2567153" y="1288066"/>
            <a:ext cx="146796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  <a:tabLst>
                <a:tab pos="661747" algn="l"/>
              </a:tabLst>
            </a:pPr>
            <a:r>
              <a:rPr sz="1098" spc="-15" dirty="0">
                <a:latin typeface="Arial"/>
                <a:cs typeface="Arial"/>
              </a:rPr>
              <a:t>Input:	</a:t>
            </a:r>
            <a:r>
              <a:rPr sz="1098" i="1" spc="50" dirty="0">
                <a:solidFill>
                  <a:srgbClr val="008D7F"/>
                </a:solidFill>
                <a:latin typeface="Menlo"/>
                <a:cs typeface="Menlo"/>
              </a:rPr>
              <a:t>S</a:t>
            </a:r>
            <a:r>
              <a:rPr sz="1198" spc="75" baseline="-10416" dirty="0">
                <a:solidFill>
                  <a:srgbClr val="008D7F"/>
                </a:solidFill>
                <a:latin typeface="Arial"/>
                <a:cs typeface="Arial"/>
              </a:rPr>
              <a:t>2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(</a:t>
            </a:r>
            <a:r>
              <a:rPr sz="1098" i="1" spc="50" dirty="0">
                <a:solidFill>
                  <a:srgbClr val="008D7F"/>
                </a:solidFill>
                <a:latin typeface="Times New Roman"/>
                <a:cs typeface="Times New Roman"/>
              </a:rPr>
              <a:t>x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) </a:t>
            </a:r>
            <a:r>
              <a:rPr sz="1098" i="1" spc="60" dirty="0">
                <a:solidFill>
                  <a:srgbClr val="008D7F"/>
                </a:solidFill>
                <a:latin typeface="Menlo"/>
                <a:cs typeface="Menlo"/>
              </a:rPr>
              <a:t>∈</a:t>
            </a:r>
            <a:r>
              <a:rPr sz="1098" i="1" spc="-469" dirty="0">
                <a:solidFill>
                  <a:srgbClr val="008D7F"/>
                </a:solidFill>
                <a:latin typeface="Menlo"/>
                <a:cs typeface="Menlo"/>
              </a:rPr>
              <a:t> </a:t>
            </a:r>
            <a:r>
              <a:rPr sz="1098" spc="35" dirty="0">
                <a:solidFill>
                  <a:srgbClr val="008D7F"/>
                </a:solidFill>
                <a:latin typeface="Arial"/>
                <a:cs typeface="Arial"/>
              </a:rPr>
              <a:t>R</a:t>
            </a:r>
            <a:r>
              <a:rPr sz="1198" i="1" spc="52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r>
              <a:rPr sz="1198" i="1" spc="52" baseline="27777" dirty="0">
                <a:solidFill>
                  <a:srgbClr val="008D7F"/>
                </a:solidFill>
                <a:latin typeface="Menlo"/>
                <a:cs typeface="Menlo"/>
              </a:rPr>
              <a:t>×</a:t>
            </a:r>
            <a:r>
              <a:rPr sz="1198" i="1" spc="52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endParaRPr sz="1198" baseline="2777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4021845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488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" name="object 3"/>
          <p:cNvSpPr/>
          <p:nvPr/>
        </p:nvSpPr>
        <p:spPr>
          <a:xfrm>
            <a:off x="3515751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3591812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3604488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3591812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3604488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3866769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3879446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3879446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3790708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3866769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3879446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4141714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4154391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4154391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4141714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4154391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8" name="object 28"/>
          <p:cNvSpPr/>
          <p:nvPr/>
        </p:nvSpPr>
        <p:spPr>
          <a:xfrm>
            <a:off x="644405" y="1110648"/>
            <a:ext cx="1415987" cy="230716"/>
          </a:xfrm>
          <a:custGeom>
            <a:avLst/>
            <a:gdLst/>
            <a:ahLst/>
            <a:cxnLst/>
            <a:rect l="l" t="t" r="r" b="b"/>
            <a:pathLst>
              <a:path w="1418589" h="231140">
                <a:moveTo>
                  <a:pt x="1367770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80290"/>
                </a:lnTo>
                <a:lnTo>
                  <a:pt x="3977" y="199991"/>
                </a:lnTo>
                <a:lnTo>
                  <a:pt x="14823" y="216078"/>
                </a:lnTo>
                <a:lnTo>
                  <a:pt x="30910" y="226924"/>
                </a:lnTo>
                <a:lnTo>
                  <a:pt x="50610" y="230901"/>
                </a:lnTo>
                <a:lnTo>
                  <a:pt x="1367770" y="230901"/>
                </a:lnTo>
                <a:lnTo>
                  <a:pt x="1387470" y="226924"/>
                </a:lnTo>
                <a:lnTo>
                  <a:pt x="1403557" y="216078"/>
                </a:lnTo>
                <a:lnTo>
                  <a:pt x="1414404" y="199991"/>
                </a:lnTo>
                <a:lnTo>
                  <a:pt x="1418381" y="180290"/>
                </a:lnTo>
                <a:lnTo>
                  <a:pt x="1418381" y="50610"/>
                </a:lnTo>
                <a:lnTo>
                  <a:pt x="1414404" y="30910"/>
                </a:lnTo>
                <a:lnTo>
                  <a:pt x="1403557" y="14823"/>
                </a:lnTo>
                <a:lnTo>
                  <a:pt x="1387470" y="3977"/>
                </a:lnTo>
                <a:lnTo>
                  <a:pt x="1367770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9" name="object 29"/>
          <p:cNvSpPr/>
          <p:nvPr/>
        </p:nvSpPr>
        <p:spPr>
          <a:xfrm>
            <a:off x="2645228" y="5885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5">
                <a:moveTo>
                  <a:pt x="0" y="207435"/>
                </a:moveTo>
                <a:lnTo>
                  <a:pt x="207802" y="207435"/>
                </a:lnTo>
                <a:lnTo>
                  <a:pt x="207802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7F006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0" name="object 30"/>
          <p:cNvSpPr/>
          <p:nvPr/>
        </p:nvSpPr>
        <p:spPr>
          <a:xfrm>
            <a:off x="2645228" y="798335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D400A9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1" name="object 31"/>
          <p:cNvSpPr/>
          <p:nvPr/>
        </p:nvSpPr>
        <p:spPr>
          <a:xfrm>
            <a:off x="2645228" y="1008048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FF54DD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5" name="object 35"/>
          <p:cNvSpPr txBox="1"/>
          <p:nvPr/>
        </p:nvSpPr>
        <p:spPr>
          <a:xfrm>
            <a:off x="359963" y="595956"/>
            <a:ext cx="3441089" cy="1076556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lang="en-US"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endParaRPr sz="1098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346" dirty="0">
              <a:latin typeface="Times New Roman"/>
              <a:cs typeface="Times New Roman"/>
            </a:endParaRPr>
          </a:p>
          <a:p>
            <a:pPr marL="330239">
              <a:spcBef>
                <a:spcPts val="5"/>
              </a:spcBef>
            </a:pPr>
            <a:r>
              <a:rPr lang="en-US" sz="1098" i="1" u="sng" spc="50" dirty="0">
                <a:uFill>
                  <a:solidFill>
                    <a:srgbClr val="008D7F"/>
                  </a:solidFill>
                </a:uFill>
                <a:latin typeface="Menlo"/>
                <a:cs typeface="Menlo"/>
              </a:rPr>
              <a:t> </a:t>
            </a:r>
            <a:endParaRPr lang="en-US" sz="1098" dirty="0">
              <a:latin typeface="Arial"/>
              <a:cs typeface="Arial"/>
            </a:endParaRPr>
          </a:p>
          <a:p>
            <a:pPr marL="2219767">
              <a:spcBef>
                <a:spcPts val="85"/>
              </a:spcBef>
              <a:tabLst>
                <a:tab pos="2773124" algn="l"/>
              </a:tabLst>
            </a:pPr>
            <a:r>
              <a:rPr lang="en-US" sz="1098" spc="-15" dirty="0">
                <a:latin typeface="Arial"/>
                <a:cs typeface="Arial"/>
              </a:rPr>
              <a:t> </a:t>
            </a:r>
            <a:endParaRPr lang="en-US" sz="1198" baseline="27777" dirty="0">
              <a:latin typeface="Arial"/>
              <a:cs typeface="Arial"/>
            </a:endParaRPr>
          </a:p>
          <a:p>
            <a:pPr marL="2185539">
              <a:spcBef>
                <a:spcPts val="40"/>
              </a:spcBef>
            </a:pPr>
            <a:r>
              <a:rPr sz="1098" i="1" spc="130" dirty="0">
                <a:solidFill>
                  <a:srgbClr val="7F007F"/>
                </a:solidFill>
                <a:latin typeface="Times New Roman"/>
                <a:cs typeface="Times New Roman"/>
              </a:rPr>
              <a:t>x </a:t>
            </a:r>
            <a:r>
              <a:rPr sz="1098" i="1" spc="60" dirty="0">
                <a:solidFill>
                  <a:srgbClr val="7F007F"/>
                </a:solidFill>
                <a:latin typeface="Menlo"/>
                <a:cs typeface="Menlo"/>
              </a:rPr>
              <a:t>∈</a:t>
            </a:r>
            <a:r>
              <a:rPr sz="1098" i="1" spc="-474" dirty="0">
                <a:solidFill>
                  <a:srgbClr val="7F007F"/>
                </a:solidFill>
                <a:latin typeface="Menlo"/>
                <a:cs typeface="Menlo"/>
              </a:rPr>
              <a:t> </a:t>
            </a:r>
            <a:r>
              <a:rPr sz="1098" spc="-10" dirty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1198" i="1" spc="-15" baseline="27777" dirty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04467" y="902124"/>
            <a:ext cx="350511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1021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7" name="object 37"/>
          <p:cNvSpPr/>
          <p:nvPr/>
        </p:nvSpPr>
        <p:spPr>
          <a:xfrm>
            <a:off x="3235144" y="875856"/>
            <a:ext cx="24720" cy="52608"/>
          </a:xfrm>
          <a:custGeom>
            <a:avLst/>
            <a:gdLst/>
            <a:ahLst/>
            <a:cxnLst/>
            <a:rect l="l" t="t" r="r" b="b"/>
            <a:pathLst>
              <a:path w="24764" h="52705">
                <a:moveTo>
                  <a:pt x="0" y="0"/>
                </a:moveTo>
                <a:lnTo>
                  <a:pt x="3855" y="8044"/>
                </a:lnTo>
                <a:lnTo>
                  <a:pt x="11102" y="16242"/>
                </a:lnTo>
                <a:lnTo>
                  <a:pt x="18966" y="22898"/>
                </a:lnTo>
                <a:lnTo>
                  <a:pt x="24671" y="26316"/>
                </a:lnTo>
                <a:lnTo>
                  <a:pt x="18966" y="29734"/>
                </a:lnTo>
                <a:lnTo>
                  <a:pt x="11102" y="36391"/>
                </a:lnTo>
                <a:lnTo>
                  <a:pt x="3855" y="44589"/>
                </a:lnTo>
                <a:lnTo>
                  <a:pt x="0" y="52633"/>
                </a:lnTo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0" name="object 40"/>
          <p:cNvSpPr txBox="1"/>
          <p:nvPr/>
        </p:nvSpPr>
        <p:spPr>
          <a:xfrm>
            <a:off x="4187818" y="3341426"/>
            <a:ext cx="253534" cy="8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77">
              <a:lnSpc>
                <a:spcPts val="674"/>
              </a:lnSpc>
            </a:pP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28/</a:t>
            </a:r>
            <a:r>
              <a:rPr sz="599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-2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599">
              <a:latin typeface="Arial"/>
              <a:cs typeface="Arial"/>
            </a:endParaRPr>
          </a:p>
        </p:txBody>
      </p:sp>
      <p:sp>
        <p:nvSpPr>
          <p:cNvPr id="43" name="object 50">
            <a:extLst>
              <a:ext uri="{FF2B5EF4-FFF2-40B4-BE49-F238E27FC236}">
                <a16:creationId xmlns:a16="http://schemas.microsoft.com/office/drawing/2014/main" id="{505DD79D-5BB3-FE4C-858B-B4389E671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249" y="50721"/>
            <a:ext cx="351728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 algn="ctr">
              <a:lnSpc>
                <a:spcPts val="1540"/>
              </a:lnSpc>
              <a:spcBef>
                <a:spcPts val="135"/>
              </a:spcBef>
            </a:pPr>
            <a:r>
              <a:rPr lang="en-US" dirty="0"/>
              <a:t>Stein’s Lemma through Score functions</a:t>
            </a:r>
            <a:endParaRPr spc="-10" dirty="0"/>
          </a:p>
        </p:txBody>
      </p:sp>
      <p:sp>
        <p:nvSpPr>
          <p:cNvPr id="42" name="object 28">
            <a:extLst>
              <a:ext uri="{FF2B5EF4-FFF2-40B4-BE49-F238E27FC236}">
                <a16:creationId xmlns:a16="http://schemas.microsoft.com/office/drawing/2014/main" id="{05B6DE42-5005-9F44-A920-D63653D3F37B}"/>
              </a:ext>
            </a:extLst>
          </p:cNvPr>
          <p:cNvSpPr txBox="1"/>
          <p:nvPr/>
        </p:nvSpPr>
        <p:spPr>
          <a:xfrm>
            <a:off x="359963" y="552258"/>
            <a:ext cx="1777272" cy="444952"/>
          </a:xfrm>
          <a:prstGeom prst="rect">
            <a:avLst/>
          </a:prstGeom>
        </p:spPr>
        <p:txBody>
          <a:bodyPr vert="horz" wrap="square" lIns="0" tIns="55143" rIns="0" bIns="0" rtlCol="0">
            <a:spAutoFit/>
          </a:bodyPr>
          <a:lstStyle/>
          <a:p>
            <a:pPr marL="12677">
              <a:spcBef>
                <a:spcPts val="4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50" dirty="0">
                <a:latin typeface="Arial"/>
                <a:cs typeface="Arial"/>
              </a:rPr>
              <a:t>Continuous </a:t>
            </a:r>
            <a:r>
              <a:rPr sz="1098" i="1" spc="130" dirty="0">
                <a:latin typeface="Times New Roman"/>
                <a:cs typeface="Times New Roman"/>
              </a:rPr>
              <a:t>x </a:t>
            </a:r>
            <a:r>
              <a:rPr sz="1098" dirty="0">
                <a:latin typeface="Arial"/>
                <a:cs typeface="Arial"/>
              </a:rPr>
              <a:t>with </a:t>
            </a:r>
            <a:r>
              <a:rPr sz="1098" spc="-15" dirty="0">
                <a:latin typeface="Arial"/>
                <a:cs typeface="Arial"/>
              </a:rPr>
              <a:t>pdf</a:t>
            </a:r>
            <a:r>
              <a:rPr sz="1098" spc="-50" dirty="0">
                <a:latin typeface="Arial"/>
                <a:cs typeface="Arial"/>
              </a:rPr>
              <a:t> </a:t>
            </a:r>
            <a:r>
              <a:rPr sz="1098" i="1" spc="-55" dirty="0">
                <a:latin typeface="Times New Roman"/>
                <a:cs typeface="Times New Roman"/>
              </a:rPr>
              <a:t>p</a:t>
            </a:r>
            <a:r>
              <a:rPr sz="1098" spc="-55" dirty="0">
                <a:latin typeface="Arial"/>
                <a:cs typeface="Arial"/>
              </a:rPr>
              <a:t>(</a:t>
            </a:r>
            <a:r>
              <a:rPr sz="1098" i="1" spc="-55" dirty="0">
                <a:latin typeface="Menlo"/>
                <a:cs typeface="Menlo"/>
              </a:rPr>
              <a:t>·</a:t>
            </a:r>
            <a:r>
              <a:rPr sz="1098" spc="-55" dirty="0">
                <a:latin typeface="Arial"/>
                <a:cs typeface="Arial"/>
              </a:rPr>
              <a:t>):</a:t>
            </a:r>
            <a:endParaRPr sz="1098" dirty="0">
              <a:latin typeface="Arial"/>
              <a:cs typeface="Arial"/>
            </a:endParaRPr>
          </a:p>
          <a:p>
            <a:pPr marL="12677">
              <a:spcBef>
                <a:spcPts val="3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i="1" dirty="0">
                <a:latin typeface="Times New Roman"/>
                <a:cs typeface="Times New Roman"/>
              </a:rPr>
              <a:t>m</a:t>
            </a:r>
            <a:r>
              <a:rPr sz="898" baseline="37037" dirty="0">
                <a:latin typeface="Arial"/>
                <a:cs typeface="Arial"/>
              </a:rPr>
              <a:t>th</a:t>
            </a:r>
            <a:r>
              <a:rPr sz="1098" dirty="0">
                <a:latin typeface="Arial"/>
                <a:cs typeface="Arial"/>
              </a:rPr>
              <a:t>-order </a:t>
            </a:r>
            <a:r>
              <a:rPr sz="1098" spc="-85" dirty="0">
                <a:latin typeface="Arial"/>
                <a:cs typeface="Arial"/>
              </a:rPr>
              <a:t>score</a:t>
            </a:r>
            <a:r>
              <a:rPr sz="1098" spc="-90" dirty="0">
                <a:latin typeface="Arial"/>
                <a:cs typeface="Arial"/>
              </a:rPr>
              <a:t> </a:t>
            </a:r>
            <a:r>
              <a:rPr sz="1098" spc="-20" dirty="0">
                <a:latin typeface="Arial"/>
                <a:cs typeface="Arial"/>
              </a:rPr>
              <a:t>function: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id="{8658BED7-DA7C-5044-8419-672158A4138D}"/>
              </a:ext>
            </a:extLst>
          </p:cNvPr>
          <p:cNvSpPr/>
          <p:nvPr/>
        </p:nvSpPr>
        <p:spPr>
          <a:xfrm>
            <a:off x="522971" y="1110649"/>
            <a:ext cx="1658746" cy="441148"/>
          </a:xfrm>
          <a:custGeom>
            <a:avLst/>
            <a:gdLst/>
            <a:ahLst/>
            <a:cxnLst/>
            <a:rect l="l" t="t" r="r" b="b"/>
            <a:pathLst>
              <a:path w="1661795" h="441959">
                <a:moveTo>
                  <a:pt x="1611085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91338"/>
                </a:lnTo>
                <a:lnTo>
                  <a:pt x="3977" y="411039"/>
                </a:lnTo>
                <a:lnTo>
                  <a:pt x="14823" y="427126"/>
                </a:lnTo>
                <a:lnTo>
                  <a:pt x="30910" y="437972"/>
                </a:lnTo>
                <a:lnTo>
                  <a:pt x="50610" y="441949"/>
                </a:lnTo>
                <a:lnTo>
                  <a:pt x="1611085" y="441949"/>
                </a:lnTo>
                <a:lnTo>
                  <a:pt x="1630785" y="437972"/>
                </a:lnTo>
                <a:lnTo>
                  <a:pt x="1646872" y="427126"/>
                </a:lnTo>
                <a:lnTo>
                  <a:pt x="1657718" y="411039"/>
                </a:lnTo>
                <a:lnTo>
                  <a:pt x="1661695" y="391338"/>
                </a:lnTo>
                <a:lnTo>
                  <a:pt x="1661695" y="50610"/>
                </a:lnTo>
                <a:lnTo>
                  <a:pt x="1657718" y="30910"/>
                </a:lnTo>
                <a:lnTo>
                  <a:pt x="1646872" y="14823"/>
                </a:lnTo>
                <a:lnTo>
                  <a:pt x="1630785" y="3977"/>
                </a:lnTo>
                <a:lnTo>
                  <a:pt x="1611085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F58636D1-85F7-F240-BF6E-8D1D530AD3B5}"/>
              </a:ext>
            </a:extLst>
          </p:cNvPr>
          <p:cNvSpPr txBox="1"/>
          <p:nvPr/>
        </p:nvSpPr>
        <p:spPr>
          <a:xfrm>
            <a:off x="1435074" y="1131736"/>
            <a:ext cx="69785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198" i="1" spc="120" baseline="-20833" dirty="0">
                <a:latin typeface="Arial"/>
                <a:cs typeface="Arial"/>
              </a:rPr>
              <a:t>m</a:t>
            </a:r>
            <a:r>
              <a:rPr sz="1198" i="1" spc="-150" baseline="-20833" dirty="0">
                <a:latin typeface="Arial"/>
                <a:cs typeface="Arial"/>
              </a:rPr>
              <a:t> </a:t>
            </a:r>
            <a:r>
              <a:rPr sz="1098" i="1" spc="90" dirty="0">
                <a:latin typeface="Menlo"/>
                <a:cs typeface="Menlo"/>
              </a:rPr>
              <a:t>∇</a:t>
            </a:r>
            <a:r>
              <a:rPr sz="1198" spc="135" baseline="27777" dirty="0">
                <a:latin typeface="Arial"/>
                <a:cs typeface="Arial"/>
              </a:rPr>
              <a:t>(</a:t>
            </a:r>
            <a:r>
              <a:rPr sz="1198" i="1" spc="135" baseline="27777" dirty="0">
                <a:latin typeface="Arial"/>
                <a:cs typeface="Arial"/>
              </a:rPr>
              <a:t>m</a:t>
            </a:r>
            <a:r>
              <a:rPr sz="1198" spc="135" baseline="27777" dirty="0">
                <a:latin typeface="Arial"/>
                <a:cs typeface="Arial"/>
              </a:rPr>
              <a:t>)</a:t>
            </a:r>
            <a:r>
              <a:rPr sz="1098" i="1" spc="90" dirty="0">
                <a:latin typeface="Times New Roman"/>
                <a:cs typeface="Times New Roman"/>
              </a:rPr>
              <a:t>p</a:t>
            </a:r>
            <a:r>
              <a:rPr sz="1098" spc="90" dirty="0">
                <a:latin typeface="Arial"/>
                <a:cs typeface="Arial"/>
              </a:rPr>
              <a:t>(</a:t>
            </a:r>
            <a:r>
              <a:rPr sz="1098" i="1" spc="90" dirty="0">
                <a:latin typeface="Times New Roman"/>
                <a:cs typeface="Times New Roman"/>
              </a:rPr>
              <a:t>x</a:t>
            </a:r>
            <a:r>
              <a:rPr sz="1098" spc="90" dirty="0">
                <a:latin typeface="Arial"/>
                <a:cs typeface="Arial"/>
              </a:rPr>
              <a:t>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2" name="object 33">
            <a:extLst>
              <a:ext uri="{FF2B5EF4-FFF2-40B4-BE49-F238E27FC236}">
                <a16:creationId xmlns:a16="http://schemas.microsoft.com/office/drawing/2014/main" id="{3CCDF9D4-0042-0D4B-9CE6-4E002C649214}"/>
              </a:ext>
            </a:extLst>
          </p:cNvPr>
          <p:cNvSpPr/>
          <p:nvPr/>
        </p:nvSpPr>
        <p:spPr>
          <a:xfrm>
            <a:off x="1564185" y="1341676"/>
            <a:ext cx="556507" cy="0"/>
          </a:xfrm>
          <a:custGeom>
            <a:avLst/>
            <a:gdLst/>
            <a:ahLst/>
            <a:cxnLst/>
            <a:rect l="l" t="t" r="r" b="b"/>
            <a:pathLst>
              <a:path w="557530">
                <a:moveTo>
                  <a:pt x="0" y="0"/>
                </a:moveTo>
                <a:lnTo>
                  <a:pt x="5571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3" name="object 34">
            <a:extLst>
              <a:ext uri="{FF2B5EF4-FFF2-40B4-BE49-F238E27FC236}">
                <a16:creationId xmlns:a16="http://schemas.microsoft.com/office/drawing/2014/main" id="{641B582F-9E5D-7641-81F3-12F15D865B83}"/>
              </a:ext>
            </a:extLst>
          </p:cNvPr>
          <p:cNvSpPr txBox="1"/>
          <p:nvPr/>
        </p:nvSpPr>
        <p:spPr>
          <a:xfrm>
            <a:off x="1701511" y="1320150"/>
            <a:ext cx="281423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-5" dirty="0">
                <a:latin typeface="Times New Roman"/>
                <a:cs typeface="Times New Roman"/>
              </a:rPr>
              <a:t>p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130" dirty="0">
                <a:latin typeface="Times New Roman"/>
                <a:cs typeface="Times New Roman"/>
              </a:rPr>
              <a:t>x</a:t>
            </a:r>
            <a:r>
              <a:rPr sz="1098" spc="55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</p:txBody>
      </p:sp>
      <p:sp>
        <p:nvSpPr>
          <p:cNvPr id="45" name="object 31">
            <a:extLst>
              <a:ext uri="{FF2B5EF4-FFF2-40B4-BE49-F238E27FC236}">
                <a16:creationId xmlns:a16="http://schemas.microsoft.com/office/drawing/2014/main" id="{94E065DA-13CE-654D-8652-3F7DEBD3F44E}"/>
              </a:ext>
            </a:extLst>
          </p:cNvPr>
          <p:cNvSpPr txBox="1"/>
          <p:nvPr/>
        </p:nvSpPr>
        <p:spPr>
          <a:xfrm>
            <a:off x="556401" y="1225290"/>
            <a:ext cx="904481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75" dirty="0">
                <a:latin typeface="Menlo"/>
                <a:cs typeface="Menlo"/>
              </a:rPr>
              <a:t>S</a:t>
            </a:r>
            <a:r>
              <a:rPr sz="1198" i="1" spc="112" baseline="-10416" dirty="0">
                <a:latin typeface="Arial"/>
                <a:cs typeface="Arial"/>
              </a:rPr>
              <a:t>m</a:t>
            </a:r>
            <a:r>
              <a:rPr sz="1098" spc="75" dirty="0">
                <a:latin typeface="Arial"/>
                <a:cs typeface="Arial"/>
              </a:rPr>
              <a:t>(</a:t>
            </a:r>
            <a:r>
              <a:rPr sz="1098" i="1" spc="75" dirty="0">
                <a:latin typeface="Times New Roman"/>
                <a:cs typeface="Times New Roman"/>
              </a:rPr>
              <a:t>x</a:t>
            </a:r>
            <a:r>
              <a:rPr sz="1098" spc="75" dirty="0">
                <a:latin typeface="Arial"/>
                <a:cs typeface="Arial"/>
              </a:rPr>
              <a:t>) </a:t>
            </a:r>
            <a:r>
              <a:rPr sz="1098" spc="100" dirty="0">
                <a:latin typeface="Arial"/>
                <a:cs typeface="Arial"/>
              </a:rPr>
              <a:t>:=</a:t>
            </a:r>
            <a:r>
              <a:rPr sz="1098" spc="-155" dirty="0">
                <a:latin typeface="Arial"/>
                <a:cs typeface="Arial"/>
              </a:rPr>
              <a:t> 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55" dirty="0">
                <a:latin typeface="Menlo"/>
                <a:cs typeface="Menlo"/>
              </a:rPr>
              <a:t>−</a:t>
            </a:r>
            <a:r>
              <a:rPr sz="1098" spc="55" dirty="0">
                <a:latin typeface="Arial"/>
                <a:cs typeface="Arial"/>
              </a:rPr>
              <a:t>1)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8" name="object 48">
            <a:extLst>
              <a:ext uri="{FF2B5EF4-FFF2-40B4-BE49-F238E27FC236}">
                <a16:creationId xmlns:a16="http://schemas.microsoft.com/office/drawing/2014/main" id="{1CBD9A71-2686-6944-803F-7AFA42CA43FD}"/>
              </a:ext>
            </a:extLst>
          </p:cNvPr>
          <p:cNvSpPr txBox="1"/>
          <p:nvPr/>
        </p:nvSpPr>
        <p:spPr>
          <a:xfrm>
            <a:off x="2567153" y="1288066"/>
            <a:ext cx="146796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  <a:tabLst>
                <a:tab pos="661747" algn="l"/>
              </a:tabLst>
            </a:pPr>
            <a:r>
              <a:rPr sz="1098" spc="-15" dirty="0">
                <a:latin typeface="Arial"/>
                <a:cs typeface="Arial"/>
              </a:rPr>
              <a:t>Input:	</a:t>
            </a:r>
            <a:endParaRPr sz="1198" baseline="27777" dirty="0">
              <a:latin typeface="Arial"/>
              <a:cs typeface="Arial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A8A5B1-04FE-084F-9772-8F54014ED960}"/>
              </a:ext>
            </a:extLst>
          </p:cNvPr>
          <p:cNvGrpSpPr/>
          <p:nvPr/>
        </p:nvGrpSpPr>
        <p:grpSpPr>
          <a:xfrm>
            <a:off x="3404956" y="583742"/>
            <a:ext cx="774003" cy="633547"/>
            <a:chOff x="3404956" y="583742"/>
            <a:chExt cx="774003" cy="633547"/>
          </a:xfrm>
        </p:grpSpPr>
        <p:sp>
          <p:nvSpPr>
            <p:cNvPr id="60" name="object 39">
              <a:extLst>
                <a:ext uri="{FF2B5EF4-FFF2-40B4-BE49-F238E27FC236}">
                  <a16:creationId xmlns:a16="http://schemas.microsoft.com/office/drawing/2014/main" id="{D9A889D1-A26A-D743-B9A6-9ED8B909DB4F}"/>
                </a:ext>
              </a:extLst>
            </p:cNvPr>
            <p:cNvSpPr/>
            <p:nvPr/>
          </p:nvSpPr>
          <p:spPr>
            <a:xfrm>
              <a:off x="3405023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1" name="object 40">
              <a:extLst>
                <a:ext uri="{FF2B5EF4-FFF2-40B4-BE49-F238E27FC236}">
                  <a16:creationId xmlns:a16="http://schemas.microsoft.com/office/drawing/2014/main" id="{C3A89016-6A84-534B-A7B8-FE6383766E54}"/>
                </a:ext>
              </a:extLst>
            </p:cNvPr>
            <p:cNvSpPr/>
            <p:nvPr/>
          </p:nvSpPr>
          <p:spPr>
            <a:xfrm>
              <a:off x="3687876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2" name="object 41">
              <a:extLst>
                <a:ext uri="{FF2B5EF4-FFF2-40B4-BE49-F238E27FC236}">
                  <a16:creationId xmlns:a16="http://schemas.microsoft.com/office/drawing/2014/main" id="{4142133C-4F06-6F46-AB2C-93CC49A6A853}"/>
                </a:ext>
              </a:extLst>
            </p:cNvPr>
            <p:cNvSpPr/>
            <p:nvPr/>
          </p:nvSpPr>
          <p:spPr>
            <a:xfrm>
              <a:off x="3405023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3" y="139636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3" name="object 42">
              <a:extLst>
                <a:ext uri="{FF2B5EF4-FFF2-40B4-BE49-F238E27FC236}">
                  <a16:creationId xmlns:a16="http://schemas.microsoft.com/office/drawing/2014/main" id="{D47FD16A-8574-A149-A94A-74B0910A1257}"/>
                </a:ext>
              </a:extLst>
            </p:cNvPr>
            <p:cNvSpPr/>
            <p:nvPr/>
          </p:nvSpPr>
          <p:spPr>
            <a:xfrm>
              <a:off x="3687876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3" y="139636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4" name="object 43">
              <a:extLst>
                <a:ext uri="{FF2B5EF4-FFF2-40B4-BE49-F238E27FC236}">
                  <a16:creationId xmlns:a16="http://schemas.microsoft.com/office/drawing/2014/main" id="{D30F113B-8A67-434C-962E-45129D79046D}"/>
                </a:ext>
              </a:extLst>
            </p:cNvPr>
            <p:cNvSpPr/>
            <p:nvPr/>
          </p:nvSpPr>
          <p:spPr>
            <a:xfrm>
              <a:off x="3546440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5" y="139636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5" name="object 44">
              <a:extLst>
                <a:ext uri="{FF2B5EF4-FFF2-40B4-BE49-F238E27FC236}">
                  <a16:creationId xmlns:a16="http://schemas.microsoft.com/office/drawing/2014/main" id="{589AE420-0495-B74A-B8C5-0664F6D2F8DF}"/>
                </a:ext>
              </a:extLst>
            </p:cNvPr>
            <p:cNvSpPr/>
            <p:nvPr/>
          </p:nvSpPr>
          <p:spPr>
            <a:xfrm>
              <a:off x="3546440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5" y="139620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6" name="object 45">
              <a:extLst>
                <a:ext uri="{FF2B5EF4-FFF2-40B4-BE49-F238E27FC236}">
                  <a16:creationId xmlns:a16="http://schemas.microsoft.com/office/drawing/2014/main" id="{C47CD56F-6F18-1644-AF24-DB58A000428D}"/>
                </a:ext>
              </a:extLst>
            </p:cNvPr>
            <p:cNvSpPr/>
            <p:nvPr/>
          </p:nvSpPr>
          <p:spPr>
            <a:xfrm>
              <a:off x="3546440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5" y="139620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7" name="object 46">
              <a:extLst>
                <a:ext uri="{FF2B5EF4-FFF2-40B4-BE49-F238E27FC236}">
                  <a16:creationId xmlns:a16="http://schemas.microsoft.com/office/drawing/2014/main" id="{2D2394CF-33C5-E240-8241-F4CC206C6B1D}"/>
                </a:ext>
              </a:extLst>
            </p:cNvPr>
            <p:cNvSpPr/>
            <p:nvPr/>
          </p:nvSpPr>
          <p:spPr>
            <a:xfrm>
              <a:off x="3687876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8" name="object 47">
              <a:extLst>
                <a:ext uri="{FF2B5EF4-FFF2-40B4-BE49-F238E27FC236}">
                  <a16:creationId xmlns:a16="http://schemas.microsoft.com/office/drawing/2014/main" id="{3140EE7F-A225-E94A-B03B-530749783857}"/>
                </a:ext>
              </a:extLst>
            </p:cNvPr>
            <p:cNvSpPr/>
            <p:nvPr/>
          </p:nvSpPr>
          <p:spPr>
            <a:xfrm>
              <a:off x="3405023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9" name="object 48">
              <a:extLst>
                <a:ext uri="{FF2B5EF4-FFF2-40B4-BE49-F238E27FC236}">
                  <a16:creationId xmlns:a16="http://schemas.microsoft.com/office/drawing/2014/main" id="{B1C875CA-1F0B-C744-925C-78CB1D652AFA}"/>
                </a:ext>
              </a:extLst>
            </p:cNvPr>
            <p:cNvSpPr/>
            <p:nvPr/>
          </p:nvSpPr>
          <p:spPr>
            <a:xfrm>
              <a:off x="3831204" y="726121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5"/>
                  </a:lnTo>
                  <a:lnTo>
                    <a:pt x="0" y="20930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0" name="object 49">
              <a:extLst>
                <a:ext uri="{FF2B5EF4-FFF2-40B4-BE49-F238E27FC236}">
                  <a16:creationId xmlns:a16="http://schemas.microsoft.com/office/drawing/2014/main" id="{DC21FF0E-04C6-F74C-8CEA-DF86C98D8950}"/>
                </a:ext>
              </a:extLst>
            </p:cNvPr>
            <p:cNvSpPr/>
            <p:nvPr/>
          </p:nvSpPr>
          <p:spPr>
            <a:xfrm>
              <a:off x="3831204" y="86726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3"/>
                  </a:lnTo>
                  <a:lnTo>
                    <a:pt x="0" y="20928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1" name="object 50">
              <a:extLst>
                <a:ext uri="{FF2B5EF4-FFF2-40B4-BE49-F238E27FC236}">
                  <a16:creationId xmlns:a16="http://schemas.microsoft.com/office/drawing/2014/main" id="{A614CAFA-D01D-5D49-AA09-D7512A366FA8}"/>
                </a:ext>
              </a:extLst>
            </p:cNvPr>
            <p:cNvSpPr/>
            <p:nvPr/>
          </p:nvSpPr>
          <p:spPr>
            <a:xfrm>
              <a:off x="3831204" y="1007981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6"/>
                  </a:lnTo>
                  <a:lnTo>
                    <a:pt x="0" y="20930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2" name="object 51">
              <a:extLst>
                <a:ext uri="{FF2B5EF4-FFF2-40B4-BE49-F238E27FC236}">
                  <a16:creationId xmlns:a16="http://schemas.microsoft.com/office/drawing/2014/main" id="{4F76F045-9240-E34B-A85C-A6D2D8C3F693}"/>
                </a:ext>
              </a:extLst>
            </p:cNvPr>
            <p:cNvSpPr/>
            <p:nvPr/>
          </p:nvSpPr>
          <p:spPr>
            <a:xfrm>
              <a:off x="3688741" y="725846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13" y="0"/>
                  </a:moveTo>
                  <a:lnTo>
                    <a:pt x="113704" y="242"/>
                  </a:lnTo>
                  <a:lnTo>
                    <a:pt x="0" y="68716"/>
                  </a:lnTo>
                  <a:lnTo>
                    <a:pt x="140013" y="68469"/>
                  </a:lnTo>
                  <a:lnTo>
                    <a:pt x="253713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3" name="object 52">
              <a:extLst>
                <a:ext uri="{FF2B5EF4-FFF2-40B4-BE49-F238E27FC236}">
                  <a16:creationId xmlns:a16="http://schemas.microsoft.com/office/drawing/2014/main" id="{ADEFB556-2526-8E48-A13C-F0808178D4CD}"/>
                </a:ext>
              </a:extLst>
            </p:cNvPr>
            <p:cNvSpPr/>
            <p:nvPr/>
          </p:nvSpPr>
          <p:spPr>
            <a:xfrm>
              <a:off x="3546440" y="726043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32" y="0"/>
                  </a:moveTo>
                  <a:lnTo>
                    <a:pt x="113717" y="242"/>
                  </a:lnTo>
                  <a:lnTo>
                    <a:pt x="0" y="68716"/>
                  </a:lnTo>
                  <a:lnTo>
                    <a:pt x="140014" y="68469"/>
                  </a:lnTo>
                  <a:lnTo>
                    <a:pt x="253732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4" name="object 53">
              <a:extLst>
                <a:ext uri="{FF2B5EF4-FFF2-40B4-BE49-F238E27FC236}">
                  <a16:creationId xmlns:a16="http://schemas.microsoft.com/office/drawing/2014/main" id="{F14F1B07-95DD-F241-B407-D1B3C76CA50D}"/>
                </a:ext>
              </a:extLst>
            </p:cNvPr>
            <p:cNvSpPr/>
            <p:nvPr/>
          </p:nvSpPr>
          <p:spPr>
            <a:xfrm>
              <a:off x="3404956" y="726334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30" y="0"/>
                  </a:moveTo>
                  <a:lnTo>
                    <a:pt x="113720" y="246"/>
                  </a:lnTo>
                  <a:lnTo>
                    <a:pt x="0" y="68716"/>
                  </a:lnTo>
                  <a:lnTo>
                    <a:pt x="140014" y="68469"/>
                  </a:lnTo>
                  <a:lnTo>
                    <a:pt x="25373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5" name="object 54">
              <a:extLst>
                <a:ext uri="{FF2B5EF4-FFF2-40B4-BE49-F238E27FC236}">
                  <a16:creationId xmlns:a16="http://schemas.microsoft.com/office/drawing/2014/main" id="{1D27F911-6500-F84B-8446-43A7F209FF54}"/>
                </a:ext>
              </a:extLst>
            </p:cNvPr>
            <p:cNvSpPr/>
            <p:nvPr/>
          </p:nvSpPr>
          <p:spPr>
            <a:xfrm>
              <a:off x="3947714" y="65554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8"/>
                  </a:lnTo>
                  <a:lnTo>
                    <a:pt x="0" y="209298"/>
                  </a:lnTo>
                  <a:lnTo>
                    <a:pt x="115030" y="139637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6" name="object 55">
              <a:extLst>
                <a:ext uri="{FF2B5EF4-FFF2-40B4-BE49-F238E27FC236}">
                  <a16:creationId xmlns:a16="http://schemas.microsoft.com/office/drawing/2014/main" id="{22332C77-649C-424E-9254-17ACD8665B10}"/>
                </a:ext>
              </a:extLst>
            </p:cNvPr>
            <p:cNvSpPr/>
            <p:nvPr/>
          </p:nvSpPr>
          <p:spPr>
            <a:xfrm>
              <a:off x="3947714" y="796686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8"/>
                  </a:lnTo>
                  <a:lnTo>
                    <a:pt x="0" y="209299"/>
                  </a:lnTo>
                  <a:lnTo>
                    <a:pt x="115030" y="139637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7" name="object 56">
              <a:extLst>
                <a:ext uri="{FF2B5EF4-FFF2-40B4-BE49-F238E27FC236}">
                  <a16:creationId xmlns:a16="http://schemas.microsoft.com/office/drawing/2014/main" id="{7D051D50-9453-424C-B9C3-A66E1D6A2631}"/>
                </a:ext>
              </a:extLst>
            </p:cNvPr>
            <p:cNvSpPr/>
            <p:nvPr/>
          </p:nvSpPr>
          <p:spPr>
            <a:xfrm>
              <a:off x="3947714" y="93740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7"/>
                  </a:lnTo>
                  <a:lnTo>
                    <a:pt x="0" y="209298"/>
                  </a:lnTo>
                  <a:lnTo>
                    <a:pt x="115030" y="139636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8" name="object 57">
              <a:extLst>
                <a:ext uri="{FF2B5EF4-FFF2-40B4-BE49-F238E27FC236}">
                  <a16:creationId xmlns:a16="http://schemas.microsoft.com/office/drawing/2014/main" id="{373D68C3-1E40-F949-84B0-9D894431AE05}"/>
                </a:ext>
              </a:extLst>
            </p:cNvPr>
            <p:cNvSpPr/>
            <p:nvPr/>
          </p:nvSpPr>
          <p:spPr>
            <a:xfrm>
              <a:off x="3805594" y="654679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59"/>
                  </a:lnTo>
                  <a:lnTo>
                    <a:pt x="0" y="69598"/>
                  </a:lnTo>
                  <a:lnTo>
                    <a:pt x="140243" y="69352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9" name="object 58">
              <a:extLst>
                <a:ext uri="{FF2B5EF4-FFF2-40B4-BE49-F238E27FC236}">
                  <a16:creationId xmlns:a16="http://schemas.microsoft.com/office/drawing/2014/main" id="{86046ADF-0140-4248-8319-D3543AD51D64}"/>
                </a:ext>
              </a:extLst>
            </p:cNvPr>
            <p:cNvSpPr/>
            <p:nvPr/>
          </p:nvSpPr>
          <p:spPr>
            <a:xfrm>
              <a:off x="3663082" y="654892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42"/>
                  </a:lnTo>
                  <a:lnTo>
                    <a:pt x="0" y="69577"/>
                  </a:lnTo>
                  <a:lnTo>
                    <a:pt x="140243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0" name="object 59">
              <a:extLst>
                <a:ext uri="{FF2B5EF4-FFF2-40B4-BE49-F238E27FC236}">
                  <a16:creationId xmlns:a16="http://schemas.microsoft.com/office/drawing/2014/main" id="{47DAE0BB-EC92-5143-99E2-19BD3B16674A}"/>
                </a:ext>
              </a:extLst>
            </p:cNvPr>
            <p:cNvSpPr/>
            <p:nvPr/>
          </p:nvSpPr>
          <p:spPr>
            <a:xfrm>
              <a:off x="3521354" y="655185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17" y="246"/>
                  </a:lnTo>
                  <a:lnTo>
                    <a:pt x="0" y="69582"/>
                  </a:lnTo>
                  <a:lnTo>
                    <a:pt x="140239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1" name="object 60">
              <a:extLst>
                <a:ext uri="{FF2B5EF4-FFF2-40B4-BE49-F238E27FC236}">
                  <a16:creationId xmlns:a16="http://schemas.microsoft.com/office/drawing/2014/main" id="{7E27AD05-33A9-4445-8A9E-DDDDBA386BE5}"/>
                </a:ext>
              </a:extLst>
            </p:cNvPr>
            <p:cNvSpPr/>
            <p:nvPr/>
          </p:nvSpPr>
          <p:spPr>
            <a:xfrm>
              <a:off x="3920752" y="583742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42"/>
                  </a:lnTo>
                  <a:lnTo>
                    <a:pt x="0" y="69594"/>
                  </a:lnTo>
                  <a:lnTo>
                    <a:pt x="140243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2" name="object 61">
              <a:extLst>
                <a:ext uri="{FF2B5EF4-FFF2-40B4-BE49-F238E27FC236}">
                  <a16:creationId xmlns:a16="http://schemas.microsoft.com/office/drawing/2014/main" id="{7851A7D9-7699-A84D-8658-EAD569E3BDF2}"/>
                </a:ext>
              </a:extLst>
            </p:cNvPr>
            <p:cNvSpPr/>
            <p:nvPr/>
          </p:nvSpPr>
          <p:spPr>
            <a:xfrm>
              <a:off x="3778226" y="583935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896" y="246"/>
                  </a:lnTo>
                  <a:lnTo>
                    <a:pt x="0" y="69598"/>
                  </a:lnTo>
                  <a:lnTo>
                    <a:pt x="140239" y="69356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3" name="object 62">
              <a:extLst>
                <a:ext uri="{FF2B5EF4-FFF2-40B4-BE49-F238E27FC236}">
                  <a16:creationId xmlns:a16="http://schemas.microsoft.com/office/drawing/2014/main" id="{48D97A0A-83D3-2947-A658-65091D3BCE77}"/>
                </a:ext>
              </a:extLst>
            </p:cNvPr>
            <p:cNvSpPr/>
            <p:nvPr/>
          </p:nvSpPr>
          <p:spPr>
            <a:xfrm>
              <a:off x="3636513" y="584231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39" y="0"/>
                  </a:moveTo>
                  <a:lnTo>
                    <a:pt x="113900" y="242"/>
                  </a:lnTo>
                  <a:lnTo>
                    <a:pt x="0" y="69598"/>
                  </a:lnTo>
                  <a:lnTo>
                    <a:pt x="140242" y="69352"/>
                  </a:lnTo>
                  <a:lnTo>
                    <a:pt x="254139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4" name="object 63">
              <a:extLst>
                <a:ext uri="{FF2B5EF4-FFF2-40B4-BE49-F238E27FC236}">
                  <a16:creationId xmlns:a16="http://schemas.microsoft.com/office/drawing/2014/main" id="{2DC48E48-2C32-AA4B-897C-C12472DD69A5}"/>
                </a:ext>
              </a:extLst>
            </p:cNvPr>
            <p:cNvSpPr/>
            <p:nvPr/>
          </p:nvSpPr>
          <p:spPr>
            <a:xfrm>
              <a:off x="4064128" y="584427"/>
              <a:ext cx="114831" cy="490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97"/>
            </a:p>
          </p:txBody>
        </p:sp>
      </p:grpSp>
      <p:sp>
        <p:nvSpPr>
          <p:cNvPr id="85" name="object 64">
            <a:extLst>
              <a:ext uri="{FF2B5EF4-FFF2-40B4-BE49-F238E27FC236}">
                <a16:creationId xmlns:a16="http://schemas.microsoft.com/office/drawing/2014/main" id="{00B08313-564D-EC46-A264-7B19C3F139EE}"/>
              </a:ext>
            </a:extLst>
          </p:cNvPr>
          <p:cNvSpPr txBox="1"/>
          <p:nvPr/>
        </p:nvSpPr>
        <p:spPr>
          <a:xfrm>
            <a:off x="3288116" y="1288191"/>
            <a:ext cx="957724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50" dirty="0">
                <a:solidFill>
                  <a:srgbClr val="008D7F"/>
                </a:solidFill>
                <a:latin typeface="Menlo"/>
                <a:cs typeface="Menlo"/>
              </a:rPr>
              <a:t>S</a:t>
            </a:r>
            <a:r>
              <a:rPr sz="1198" spc="75" baseline="-10416" dirty="0">
                <a:solidFill>
                  <a:srgbClr val="008D7F"/>
                </a:solidFill>
                <a:latin typeface="Arial"/>
                <a:cs typeface="Arial"/>
              </a:rPr>
              <a:t>3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(</a:t>
            </a:r>
            <a:r>
              <a:rPr sz="1098" i="1" spc="50" dirty="0">
                <a:solidFill>
                  <a:srgbClr val="008D7F"/>
                </a:solidFill>
                <a:latin typeface="Times New Roman"/>
                <a:cs typeface="Times New Roman"/>
              </a:rPr>
              <a:t>x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) </a:t>
            </a:r>
            <a:r>
              <a:rPr sz="1098" i="1" spc="60" dirty="0">
                <a:solidFill>
                  <a:srgbClr val="008D7F"/>
                </a:solidFill>
                <a:latin typeface="Menlo"/>
                <a:cs typeface="Menlo"/>
              </a:rPr>
              <a:t>∈</a:t>
            </a:r>
            <a:r>
              <a:rPr sz="1098" i="1" spc="-464" dirty="0">
                <a:solidFill>
                  <a:srgbClr val="008D7F"/>
                </a:solidFill>
                <a:latin typeface="Menlo"/>
                <a:cs typeface="Menlo"/>
              </a:rPr>
              <a:t> 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R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r>
              <a:rPr sz="1198" i="1" spc="75" baseline="27777" dirty="0">
                <a:solidFill>
                  <a:srgbClr val="008D7F"/>
                </a:solidFill>
                <a:latin typeface="Menlo"/>
                <a:cs typeface="Menlo"/>
              </a:rPr>
              <a:t>×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r>
              <a:rPr sz="1198" i="1" spc="75" baseline="27777" dirty="0">
                <a:solidFill>
                  <a:srgbClr val="008D7F"/>
                </a:solidFill>
                <a:latin typeface="Menlo"/>
                <a:cs typeface="Menlo"/>
              </a:rPr>
              <a:t>×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720549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488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" name="object 3"/>
          <p:cNvSpPr/>
          <p:nvPr/>
        </p:nvSpPr>
        <p:spPr>
          <a:xfrm>
            <a:off x="3515751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3591812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3604488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3591812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3604488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3866769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3879446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3879446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3790708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3866769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3879446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4141714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4154391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4154391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4141714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4154391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8" name="object 28"/>
          <p:cNvSpPr/>
          <p:nvPr/>
        </p:nvSpPr>
        <p:spPr>
          <a:xfrm>
            <a:off x="644405" y="1110648"/>
            <a:ext cx="1415987" cy="230716"/>
          </a:xfrm>
          <a:custGeom>
            <a:avLst/>
            <a:gdLst/>
            <a:ahLst/>
            <a:cxnLst/>
            <a:rect l="l" t="t" r="r" b="b"/>
            <a:pathLst>
              <a:path w="1418589" h="231140">
                <a:moveTo>
                  <a:pt x="1367770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80290"/>
                </a:lnTo>
                <a:lnTo>
                  <a:pt x="3977" y="199991"/>
                </a:lnTo>
                <a:lnTo>
                  <a:pt x="14823" y="216078"/>
                </a:lnTo>
                <a:lnTo>
                  <a:pt x="30910" y="226924"/>
                </a:lnTo>
                <a:lnTo>
                  <a:pt x="50610" y="230901"/>
                </a:lnTo>
                <a:lnTo>
                  <a:pt x="1367770" y="230901"/>
                </a:lnTo>
                <a:lnTo>
                  <a:pt x="1387470" y="226924"/>
                </a:lnTo>
                <a:lnTo>
                  <a:pt x="1403557" y="216078"/>
                </a:lnTo>
                <a:lnTo>
                  <a:pt x="1414404" y="199991"/>
                </a:lnTo>
                <a:lnTo>
                  <a:pt x="1418381" y="180290"/>
                </a:lnTo>
                <a:lnTo>
                  <a:pt x="1418381" y="50610"/>
                </a:lnTo>
                <a:lnTo>
                  <a:pt x="1414404" y="30910"/>
                </a:lnTo>
                <a:lnTo>
                  <a:pt x="1403557" y="14823"/>
                </a:lnTo>
                <a:lnTo>
                  <a:pt x="1387470" y="3977"/>
                </a:lnTo>
                <a:lnTo>
                  <a:pt x="1367770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9" name="object 29"/>
          <p:cNvSpPr/>
          <p:nvPr/>
        </p:nvSpPr>
        <p:spPr>
          <a:xfrm>
            <a:off x="2645228" y="5885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5">
                <a:moveTo>
                  <a:pt x="0" y="207435"/>
                </a:moveTo>
                <a:lnTo>
                  <a:pt x="207802" y="207435"/>
                </a:lnTo>
                <a:lnTo>
                  <a:pt x="207802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7F006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0" name="object 30"/>
          <p:cNvSpPr/>
          <p:nvPr/>
        </p:nvSpPr>
        <p:spPr>
          <a:xfrm>
            <a:off x="2645228" y="798335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D400A9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1" name="object 31"/>
          <p:cNvSpPr/>
          <p:nvPr/>
        </p:nvSpPr>
        <p:spPr>
          <a:xfrm>
            <a:off x="2645228" y="1008048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FF54DD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5" name="object 35"/>
          <p:cNvSpPr txBox="1"/>
          <p:nvPr/>
        </p:nvSpPr>
        <p:spPr>
          <a:xfrm>
            <a:off x="359963" y="595956"/>
            <a:ext cx="3441089" cy="1076556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lang="en-US"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endParaRPr sz="1098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346" dirty="0">
              <a:latin typeface="Times New Roman"/>
              <a:cs typeface="Times New Roman"/>
            </a:endParaRPr>
          </a:p>
          <a:p>
            <a:pPr marL="330239">
              <a:spcBef>
                <a:spcPts val="5"/>
              </a:spcBef>
            </a:pPr>
            <a:r>
              <a:rPr lang="en-US" sz="1098" i="1" u="sng" spc="50" dirty="0">
                <a:uFill>
                  <a:solidFill>
                    <a:srgbClr val="008D7F"/>
                  </a:solidFill>
                </a:uFill>
                <a:latin typeface="Menlo"/>
                <a:cs typeface="Menlo"/>
              </a:rPr>
              <a:t> </a:t>
            </a:r>
            <a:endParaRPr lang="en-US" sz="1098" dirty="0">
              <a:latin typeface="Arial"/>
              <a:cs typeface="Arial"/>
            </a:endParaRPr>
          </a:p>
          <a:p>
            <a:pPr marL="2219767">
              <a:spcBef>
                <a:spcPts val="85"/>
              </a:spcBef>
              <a:tabLst>
                <a:tab pos="2773124" algn="l"/>
              </a:tabLst>
            </a:pPr>
            <a:r>
              <a:rPr lang="en-US" sz="1098" spc="-15" dirty="0">
                <a:latin typeface="Arial"/>
                <a:cs typeface="Arial"/>
              </a:rPr>
              <a:t> </a:t>
            </a:r>
            <a:endParaRPr lang="en-US" sz="1198" baseline="27777" dirty="0">
              <a:latin typeface="Arial"/>
              <a:cs typeface="Arial"/>
            </a:endParaRPr>
          </a:p>
          <a:p>
            <a:pPr marL="2185539">
              <a:spcBef>
                <a:spcPts val="40"/>
              </a:spcBef>
            </a:pPr>
            <a:r>
              <a:rPr sz="1098" i="1" spc="130" dirty="0">
                <a:solidFill>
                  <a:srgbClr val="7F007F"/>
                </a:solidFill>
                <a:latin typeface="Times New Roman"/>
                <a:cs typeface="Times New Roman"/>
              </a:rPr>
              <a:t>x </a:t>
            </a:r>
            <a:r>
              <a:rPr sz="1098" i="1" spc="60" dirty="0">
                <a:solidFill>
                  <a:srgbClr val="7F007F"/>
                </a:solidFill>
                <a:latin typeface="Menlo"/>
                <a:cs typeface="Menlo"/>
              </a:rPr>
              <a:t>∈</a:t>
            </a:r>
            <a:r>
              <a:rPr sz="1098" i="1" spc="-474" dirty="0">
                <a:solidFill>
                  <a:srgbClr val="7F007F"/>
                </a:solidFill>
                <a:latin typeface="Menlo"/>
                <a:cs typeface="Menlo"/>
              </a:rPr>
              <a:t> </a:t>
            </a:r>
            <a:r>
              <a:rPr sz="1098" spc="-10" dirty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1198" i="1" spc="-15" baseline="27777" dirty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04467" y="902124"/>
            <a:ext cx="350511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1021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7" name="object 37"/>
          <p:cNvSpPr/>
          <p:nvPr/>
        </p:nvSpPr>
        <p:spPr>
          <a:xfrm>
            <a:off x="3235144" y="875856"/>
            <a:ext cx="24720" cy="52608"/>
          </a:xfrm>
          <a:custGeom>
            <a:avLst/>
            <a:gdLst/>
            <a:ahLst/>
            <a:cxnLst/>
            <a:rect l="l" t="t" r="r" b="b"/>
            <a:pathLst>
              <a:path w="24764" h="52705">
                <a:moveTo>
                  <a:pt x="0" y="0"/>
                </a:moveTo>
                <a:lnTo>
                  <a:pt x="3855" y="8044"/>
                </a:lnTo>
                <a:lnTo>
                  <a:pt x="11102" y="16242"/>
                </a:lnTo>
                <a:lnTo>
                  <a:pt x="18966" y="22898"/>
                </a:lnTo>
                <a:lnTo>
                  <a:pt x="24671" y="26316"/>
                </a:lnTo>
                <a:lnTo>
                  <a:pt x="18966" y="29734"/>
                </a:lnTo>
                <a:lnTo>
                  <a:pt x="11102" y="36391"/>
                </a:lnTo>
                <a:lnTo>
                  <a:pt x="3855" y="44589"/>
                </a:lnTo>
                <a:lnTo>
                  <a:pt x="0" y="52633"/>
                </a:lnTo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0" name="object 40"/>
          <p:cNvSpPr txBox="1"/>
          <p:nvPr/>
        </p:nvSpPr>
        <p:spPr>
          <a:xfrm>
            <a:off x="4187818" y="3341426"/>
            <a:ext cx="253534" cy="8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77">
              <a:lnSpc>
                <a:spcPts val="674"/>
              </a:lnSpc>
            </a:pP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28/</a:t>
            </a:r>
            <a:r>
              <a:rPr sz="599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-2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599">
              <a:latin typeface="Arial"/>
              <a:cs typeface="Arial"/>
            </a:endParaRPr>
          </a:p>
        </p:txBody>
      </p:sp>
      <p:sp>
        <p:nvSpPr>
          <p:cNvPr id="43" name="object 50">
            <a:extLst>
              <a:ext uri="{FF2B5EF4-FFF2-40B4-BE49-F238E27FC236}">
                <a16:creationId xmlns:a16="http://schemas.microsoft.com/office/drawing/2014/main" id="{505DD79D-5BB3-FE4C-858B-B4389E671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249" y="50721"/>
            <a:ext cx="351728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 algn="ctr">
              <a:lnSpc>
                <a:spcPts val="1540"/>
              </a:lnSpc>
              <a:spcBef>
                <a:spcPts val="135"/>
              </a:spcBef>
            </a:pPr>
            <a:r>
              <a:rPr lang="en-US" dirty="0"/>
              <a:t>Stein’s Lemma through Score functions</a:t>
            </a:r>
            <a:endParaRPr spc="-10" dirty="0"/>
          </a:p>
        </p:txBody>
      </p:sp>
      <p:sp>
        <p:nvSpPr>
          <p:cNvPr id="42" name="object 28">
            <a:extLst>
              <a:ext uri="{FF2B5EF4-FFF2-40B4-BE49-F238E27FC236}">
                <a16:creationId xmlns:a16="http://schemas.microsoft.com/office/drawing/2014/main" id="{05B6DE42-5005-9F44-A920-D63653D3F37B}"/>
              </a:ext>
            </a:extLst>
          </p:cNvPr>
          <p:cNvSpPr txBox="1"/>
          <p:nvPr/>
        </p:nvSpPr>
        <p:spPr>
          <a:xfrm>
            <a:off x="359963" y="552258"/>
            <a:ext cx="1777272" cy="444952"/>
          </a:xfrm>
          <a:prstGeom prst="rect">
            <a:avLst/>
          </a:prstGeom>
        </p:spPr>
        <p:txBody>
          <a:bodyPr vert="horz" wrap="square" lIns="0" tIns="55143" rIns="0" bIns="0" rtlCol="0">
            <a:spAutoFit/>
          </a:bodyPr>
          <a:lstStyle/>
          <a:p>
            <a:pPr marL="12677">
              <a:spcBef>
                <a:spcPts val="4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50" dirty="0">
                <a:latin typeface="Arial"/>
                <a:cs typeface="Arial"/>
              </a:rPr>
              <a:t>Continuous </a:t>
            </a:r>
            <a:r>
              <a:rPr sz="1098" i="1" spc="130" dirty="0">
                <a:latin typeface="Times New Roman"/>
                <a:cs typeface="Times New Roman"/>
              </a:rPr>
              <a:t>x </a:t>
            </a:r>
            <a:r>
              <a:rPr sz="1098" dirty="0">
                <a:latin typeface="Arial"/>
                <a:cs typeface="Arial"/>
              </a:rPr>
              <a:t>with </a:t>
            </a:r>
            <a:r>
              <a:rPr sz="1098" spc="-15" dirty="0">
                <a:latin typeface="Arial"/>
                <a:cs typeface="Arial"/>
              </a:rPr>
              <a:t>pdf</a:t>
            </a:r>
            <a:r>
              <a:rPr sz="1098" spc="-50" dirty="0">
                <a:latin typeface="Arial"/>
                <a:cs typeface="Arial"/>
              </a:rPr>
              <a:t> </a:t>
            </a:r>
            <a:r>
              <a:rPr sz="1098" i="1" spc="-55" dirty="0">
                <a:latin typeface="Times New Roman"/>
                <a:cs typeface="Times New Roman"/>
              </a:rPr>
              <a:t>p</a:t>
            </a:r>
            <a:r>
              <a:rPr sz="1098" spc="-55" dirty="0">
                <a:latin typeface="Arial"/>
                <a:cs typeface="Arial"/>
              </a:rPr>
              <a:t>(</a:t>
            </a:r>
            <a:r>
              <a:rPr sz="1098" i="1" spc="-55" dirty="0">
                <a:latin typeface="Menlo"/>
                <a:cs typeface="Menlo"/>
              </a:rPr>
              <a:t>·</a:t>
            </a:r>
            <a:r>
              <a:rPr sz="1098" spc="-55" dirty="0">
                <a:latin typeface="Arial"/>
                <a:cs typeface="Arial"/>
              </a:rPr>
              <a:t>):</a:t>
            </a:r>
            <a:endParaRPr sz="1098" dirty="0">
              <a:latin typeface="Arial"/>
              <a:cs typeface="Arial"/>
            </a:endParaRPr>
          </a:p>
          <a:p>
            <a:pPr marL="12677">
              <a:spcBef>
                <a:spcPts val="3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i="1" dirty="0">
                <a:latin typeface="Times New Roman"/>
                <a:cs typeface="Times New Roman"/>
              </a:rPr>
              <a:t>m</a:t>
            </a:r>
            <a:r>
              <a:rPr sz="898" baseline="37037" dirty="0">
                <a:latin typeface="Arial"/>
                <a:cs typeface="Arial"/>
              </a:rPr>
              <a:t>th</a:t>
            </a:r>
            <a:r>
              <a:rPr sz="1098" dirty="0">
                <a:latin typeface="Arial"/>
                <a:cs typeface="Arial"/>
              </a:rPr>
              <a:t>-order </a:t>
            </a:r>
            <a:r>
              <a:rPr sz="1098" spc="-85" dirty="0">
                <a:latin typeface="Arial"/>
                <a:cs typeface="Arial"/>
              </a:rPr>
              <a:t>score</a:t>
            </a:r>
            <a:r>
              <a:rPr sz="1098" spc="-90" dirty="0">
                <a:latin typeface="Arial"/>
                <a:cs typeface="Arial"/>
              </a:rPr>
              <a:t> </a:t>
            </a:r>
            <a:r>
              <a:rPr sz="1098" spc="-20" dirty="0">
                <a:latin typeface="Arial"/>
                <a:cs typeface="Arial"/>
              </a:rPr>
              <a:t>function: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id="{8658BED7-DA7C-5044-8419-672158A4138D}"/>
              </a:ext>
            </a:extLst>
          </p:cNvPr>
          <p:cNvSpPr/>
          <p:nvPr/>
        </p:nvSpPr>
        <p:spPr>
          <a:xfrm>
            <a:off x="522971" y="1110649"/>
            <a:ext cx="1658746" cy="441148"/>
          </a:xfrm>
          <a:custGeom>
            <a:avLst/>
            <a:gdLst/>
            <a:ahLst/>
            <a:cxnLst/>
            <a:rect l="l" t="t" r="r" b="b"/>
            <a:pathLst>
              <a:path w="1661795" h="441959">
                <a:moveTo>
                  <a:pt x="1611085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91338"/>
                </a:lnTo>
                <a:lnTo>
                  <a:pt x="3977" y="411039"/>
                </a:lnTo>
                <a:lnTo>
                  <a:pt x="14823" y="427126"/>
                </a:lnTo>
                <a:lnTo>
                  <a:pt x="30910" y="437972"/>
                </a:lnTo>
                <a:lnTo>
                  <a:pt x="50610" y="441949"/>
                </a:lnTo>
                <a:lnTo>
                  <a:pt x="1611085" y="441949"/>
                </a:lnTo>
                <a:lnTo>
                  <a:pt x="1630785" y="437972"/>
                </a:lnTo>
                <a:lnTo>
                  <a:pt x="1646872" y="427126"/>
                </a:lnTo>
                <a:lnTo>
                  <a:pt x="1657718" y="411039"/>
                </a:lnTo>
                <a:lnTo>
                  <a:pt x="1661695" y="391338"/>
                </a:lnTo>
                <a:lnTo>
                  <a:pt x="1661695" y="50610"/>
                </a:lnTo>
                <a:lnTo>
                  <a:pt x="1657718" y="30910"/>
                </a:lnTo>
                <a:lnTo>
                  <a:pt x="1646872" y="14823"/>
                </a:lnTo>
                <a:lnTo>
                  <a:pt x="1630785" y="3977"/>
                </a:lnTo>
                <a:lnTo>
                  <a:pt x="1611085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F58636D1-85F7-F240-BF6E-8D1D530AD3B5}"/>
              </a:ext>
            </a:extLst>
          </p:cNvPr>
          <p:cNvSpPr txBox="1"/>
          <p:nvPr/>
        </p:nvSpPr>
        <p:spPr>
          <a:xfrm>
            <a:off x="1435074" y="1131736"/>
            <a:ext cx="69785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198" i="1" spc="120" baseline="-20833" dirty="0">
                <a:latin typeface="Arial"/>
                <a:cs typeface="Arial"/>
              </a:rPr>
              <a:t>m</a:t>
            </a:r>
            <a:r>
              <a:rPr sz="1198" i="1" spc="-150" baseline="-20833" dirty="0">
                <a:latin typeface="Arial"/>
                <a:cs typeface="Arial"/>
              </a:rPr>
              <a:t> </a:t>
            </a:r>
            <a:r>
              <a:rPr sz="1098" i="1" spc="90" dirty="0">
                <a:latin typeface="Menlo"/>
                <a:cs typeface="Menlo"/>
              </a:rPr>
              <a:t>∇</a:t>
            </a:r>
            <a:r>
              <a:rPr sz="1198" spc="135" baseline="27777" dirty="0">
                <a:latin typeface="Arial"/>
                <a:cs typeface="Arial"/>
              </a:rPr>
              <a:t>(</a:t>
            </a:r>
            <a:r>
              <a:rPr sz="1198" i="1" spc="135" baseline="27777" dirty="0">
                <a:latin typeface="Arial"/>
                <a:cs typeface="Arial"/>
              </a:rPr>
              <a:t>m</a:t>
            </a:r>
            <a:r>
              <a:rPr sz="1198" spc="135" baseline="27777" dirty="0">
                <a:latin typeface="Arial"/>
                <a:cs typeface="Arial"/>
              </a:rPr>
              <a:t>)</a:t>
            </a:r>
            <a:r>
              <a:rPr sz="1098" i="1" spc="90" dirty="0">
                <a:latin typeface="Times New Roman"/>
                <a:cs typeface="Times New Roman"/>
              </a:rPr>
              <a:t>p</a:t>
            </a:r>
            <a:r>
              <a:rPr sz="1098" spc="90" dirty="0">
                <a:latin typeface="Arial"/>
                <a:cs typeface="Arial"/>
              </a:rPr>
              <a:t>(</a:t>
            </a:r>
            <a:r>
              <a:rPr sz="1098" i="1" spc="90" dirty="0">
                <a:latin typeface="Times New Roman"/>
                <a:cs typeface="Times New Roman"/>
              </a:rPr>
              <a:t>x</a:t>
            </a:r>
            <a:r>
              <a:rPr sz="1098" spc="90" dirty="0">
                <a:latin typeface="Arial"/>
                <a:cs typeface="Arial"/>
              </a:rPr>
              <a:t>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2" name="object 33">
            <a:extLst>
              <a:ext uri="{FF2B5EF4-FFF2-40B4-BE49-F238E27FC236}">
                <a16:creationId xmlns:a16="http://schemas.microsoft.com/office/drawing/2014/main" id="{3CCDF9D4-0042-0D4B-9CE6-4E002C649214}"/>
              </a:ext>
            </a:extLst>
          </p:cNvPr>
          <p:cNvSpPr/>
          <p:nvPr/>
        </p:nvSpPr>
        <p:spPr>
          <a:xfrm>
            <a:off x="1564185" y="1341676"/>
            <a:ext cx="556507" cy="0"/>
          </a:xfrm>
          <a:custGeom>
            <a:avLst/>
            <a:gdLst/>
            <a:ahLst/>
            <a:cxnLst/>
            <a:rect l="l" t="t" r="r" b="b"/>
            <a:pathLst>
              <a:path w="557530">
                <a:moveTo>
                  <a:pt x="0" y="0"/>
                </a:moveTo>
                <a:lnTo>
                  <a:pt x="5571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3" name="object 34">
            <a:extLst>
              <a:ext uri="{FF2B5EF4-FFF2-40B4-BE49-F238E27FC236}">
                <a16:creationId xmlns:a16="http://schemas.microsoft.com/office/drawing/2014/main" id="{641B582F-9E5D-7641-81F3-12F15D865B83}"/>
              </a:ext>
            </a:extLst>
          </p:cNvPr>
          <p:cNvSpPr txBox="1"/>
          <p:nvPr/>
        </p:nvSpPr>
        <p:spPr>
          <a:xfrm>
            <a:off x="1701511" y="1320150"/>
            <a:ext cx="281423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-5" dirty="0">
                <a:latin typeface="Times New Roman"/>
                <a:cs typeface="Times New Roman"/>
              </a:rPr>
              <a:t>p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130" dirty="0">
                <a:latin typeface="Times New Roman"/>
                <a:cs typeface="Times New Roman"/>
              </a:rPr>
              <a:t>x</a:t>
            </a:r>
            <a:r>
              <a:rPr sz="1098" spc="55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</p:txBody>
      </p:sp>
      <p:sp>
        <p:nvSpPr>
          <p:cNvPr id="45" name="object 31">
            <a:extLst>
              <a:ext uri="{FF2B5EF4-FFF2-40B4-BE49-F238E27FC236}">
                <a16:creationId xmlns:a16="http://schemas.microsoft.com/office/drawing/2014/main" id="{94E065DA-13CE-654D-8652-3F7DEBD3F44E}"/>
              </a:ext>
            </a:extLst>
          </p:cNvPr>
          <p:cNvSpPr txBox="1"/>
          <p:nvPr/>
        </p:nvSpPr>
        <p:spPr>
          <a:xfrm>
            <a:off x="556401" y="1225290"/>
            <a:ext cx="904481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75" dirty="0">
                <a:latin typeface="Menlo"/>
                <a:cs typeface="Menlo"/>
              </a:rPr>
              <a:t>S</a:t>
            </a:r>
            <a:r>
              <a:rPr sz="1198" i="1" spc="112" baseline="-10416" dirty="0">
                <a:latin typeface="Arial"/>
                <a:cs typeface="Arial"/>
              </a:rPr>
              <a:t>m</a:t>
            </a:r>
            <a:r>
              <a:rPr sz="1098" spc="75" dirty="0">
                <a:latin typeface="Arial"/>
                <a:cs typeface="Arial"/>
              </a:rPr>
              <a:t>(</a:t>
            </a:r>
            <a:r>
              <a:rPr sz="1098" i="1" spc="75" dirty="0">
                <a:latin typeface="Times New Roman"/>
                <a:cs typeface="Times New Roman"/>
              </a:rPr>
              <a:t>x</a:t>
            </a:r>
            <a:r>
              <a:rPr sz="1098" spc="75" dirty="0">
                <a:latin typeface="Arial"/>
                <a:cs typeface="Arial"/>
              </a:rPr>
              <a:t>) </a:t>
            </a:r>
            <a:r>
              <a:rPr sz="1098" spc="100" dirty="0">
                <a:latin typeface="Arial"/>
                <a:cs typeface="Arial"/>
              </a:rPr>
              <a:t>:=</a:t>
            </a:r>
            <a:r>
              <a:rPr sz="1098" spc="-155" dirty="0">
                <a:latin typeface="Arial"/>
                <a:cs typeface="Arial"/>
              </a:rPr>
              <a:t> 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55" dirty="0">
                <a:latin typeface="Menlo"/>
                <a:cs typeface="Menlo"/>
              </a:rPr>
              <a:t>−</a:t>
            </a:r>
            <a:r>
              <a:rPr sz="1098" spc="55" dirty="0">
                <a:latin typeface="Arial"/>
                <a:cs typeface="Arial"/>
              </a:rPr>
              <a:t>1)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8" name="object 48">
            <a:extLst>
              <a:ext uri="{FF2B5EF4-FFF2-40B4-BE49-F238E27FC236}">
                <a16:creationId xmlns:a16="http://schemas.microsoft.com/office/drawing/2014/main" id="{1CBD9A71-2686-6944-803F-7AFA42CA43FD}"/>
              </a:ext>
            </a:extLst>
          </p:cNvPr>
          <p:cNvSpPr txBox="1"/>
          <p:nvPr/>
        </p:nvSpPr>
        <p:spPr>
          <a:xfrm>
            <a:off x="2567153" y="1288066"/>
            <a:ext cx="146796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  <a:tabLst>
                <a:tab pos="661747" algn="l"/>
              </a:tabLst>
            </a:pPr>
            <a:r>
              <a:rPr sz="1098" spc="-15" dirty="0">
                <a:latin typeface="Arial"/>
                <a:cs typeface="Arial"/>
              </a:rPr>
              <a:t>Input:	</a:t>
            </a:r>
            <a:endParaRPr sz="1198" baseline="27777" dirty="0">
              <a:latin typeface="Arial"/>
              <a:cs typeface="Arial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A8A5B1-04FE-084F-9772-8F54014ED960}"/>
              </a:ext>
            </a:extLst>
          </p:cNvPr>
          <p:cNvGrpSpPr/>
          <p:nvPr/>
        </p:nvGrpSpPr>
        <p:grpSpPr>
          <a:xfrm>
            <a:off x="3404956" y="583742"/>
            <a:ext cx="774003" cy="633547"/>
            <a:chOff x="3404956" y="583742"/>
            <a:chExt cx="774003" cy="633547"/>
          </a:xfrm>
        </p:grpSpPr>
        <p:sp>
          <p:nvSpPr>
            <p:cNvPr id="60" name="object 39">
              <a:extLst>
                <a:ext uri="{FF2B5EF4-FFF2-40B4-BE49-F238E27FC236}">
                  <a16:creationId xmlns:a16="http://schemas.microsoft.com/office/drawing/2014/main" id="{D9A889D1-A26A-D743-B9A6-9ED8B909DB4F}"/>
                </a:ext>
              </a:extLst>
            </p:cNvPr>
            <p:cNvSpPr/>
            <p:nvPr/>
          </p:nvSpPr>
          <p:spPr>
            <a:xfrm>
              <a:off x="3405023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1" name="object 40">
              <a:extLst>
                <a:ext uri="{FF2B5EF4-FFF2-40B4-BE49-F238E27FC236}">
                  <a16:creationId xmlns:a16="http://schemas.microsoft.com/office/drawing/2014/main" id="{C3A89016-6A84-534B-A7B8-FE6383766E54}"/>
                </a:ext>
              </a:extLst>
            </p:cNvPr>
            <p:cNvSpPr/>
            <p:nvPr/>
          </p:nvSpPr>
          <p:spPr>
            <a:xfrm>
              <a:off x="3687876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2" name="object 41">
              <a:extLst>
                <a:ext uri="{FF2B5EF4-FFF2-40B4-BE49-F238E27FC236}">
                  <a16:creationId xmlns:a16="http://schemas.microsoft.com/office/drawing/2014/main" id="{4142133C-4F06-6F46-AB2C-93CC49A6A853}"/>
                </a:ext>
              </a:extLst>
            </p:cNvPr>
            <p:cNvSpPr/>
            <p:nvPr/>
          </p:nvSpPr>
          <p:spPr>
            <a:xfrm>
              <a:off x="3405023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3" y="139636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3" name="object 42">
              <a:extLst>
                <a:ext uri="{FF2B5EF4-FFF2-40B4-BE49-F238E27FC236}">
                  <a16:creationId xmlns:a16="http://schemas.microsoft.com/office/drawing/2014/main" id="{D47FD16A-8574-A149-A94A-74B0910A1257}"/>
                </a:ext>
              </a:extLst>
            </p:cNvPr>
            <p:cNvSpPr/>
            <p:nvPr/>
          </p:nvSpPr>
          <p:spPr>
            <a:xfrm>
              <a:off x="3687876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3" y="139636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4" name="object 43">
              <a:extLst>
                <a:ext uri="{FF2B5EF4-FFF2-40B4-BE49-F238E27FC236}">
                  <a16:creationId xmlns:a16="http://schemas.microsoft.com/office/drawing/2014/main" id="{D30F113B-8A67-434C-962E-45129D79046D}"/>
                </a:ext>
              </a:extLst>
            </p:cNvPr>
            <p:cNvSpPr/>
            <p:nvPr/>
          </p:nvSpPr>
          <p:spPr>
            <a:xfrm>
              <a:off x="3546440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5" y="139636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5" name="object 44">
              <a:extLst>
                <a:ext uri="{FF2B5EF4-FFF2-40B4-BE49-F238E27FC236}">
                  <a16:creationId xmlns:a16="http://schemas.microsoft.com/office/drawing/2014/main" id="{589AE420-0495-B74A-B8C5-0664F6D2F8DF}"/>
                </a:ext>
              </a:extLst>
            </p:cNvPr>
            <p:cNvSpPr/>
            <p:nvPr/>
          </p:nvSpPr>
          <p:spPr>
            <a:xfrm>
              <a:off x="3546440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5" y="139620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6" name="object 45">
              <a:extLst>
                <a:ext uri="{FF2B5EF4-FFF2-40B4-BE49-F238E27FC236}">
                  <a16:creationId xmlns:a16="http://schemas.microsoft.com/office/drawing/2014/main" id="{C47CD56F-6F18-1644-AF24-DB58A000428D}"/>
                </a:ext>
              </a:extLst>
            </p:cNvPr>
            <p:cNvSpPr/>
            <p:nvPr/>
          </p:nvSpPr>
          <p:spPr>
            <a:xfrm>
              <a:off x="3546440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5" y="139620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7" name="object 46">
              <a:extLst>
                <a:ext uri="{FF2B5EF4-FFF2-40B4-BE49-F238E27FC236}">
                  <a16:creationId xmlns:a16="http://schemas.microsoft.com/office/drawing/2014/main" id="{2D2394CF-33C5-E240-8241-F4CC206C6B1D}"/>
                </a:ext>
              </a:extLst>
            </p:cNvPr>
            <p:cNvSpPr/>
            <p:nvPr/>
          </p:nvSpPr>
          <p:spPr>
            <a:xfrm>
              <a:off x="3687876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8" name="object 47">
              <a:extLst>
                <a:ext uri="{FF2B5EF4-FFF2-40B4-BE49-F238E27FC236}">
                  <a16:creationId xmlns:a16="http://schemas.microsoft.com/office/drawing/2014/main" id="{3140EE7F-A225-E94A-B03B-530749783857}"/>
                </a:ext>
              </a:extLst>
            </p:cNvPr>
            <p:cNvSpPr/>
            <p:nvPr/>
          </p:nvSpPr>
          <p:spPr>
            <a:xfrm>
              <a:off x="3405023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9" name="object 48">
              <a:extLst>
                <a:ext uri="{FF2B5EF4-FFF2-40B4-BE49-F238E27FC236}">
                  <a16:creationId xmlns:a16="http://schemas.microsoft.com/office/drawing/2014/main" id="{B1C875CA-1F0B-C744-925C-78CB1D652AFA}"/>
                </a:ext>
              </a:extLst>
            </p:cNvPr>
            <p:cNvSpPr/>
            <p:nvPr/>
          </p:nvSpPr>
          <p:spPr>
            <a:xfrm>
              <a:off x="3831204" y="726121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5"/>
                  </a:lnTo>
                  <a:lnTo>
                    <a:pt x="0" y="20930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0" name="object 49">
              <a:extLst>
                <a:ext uri="{FF2B5EF4-FFF2-40B4-BE49-F238E27FC236}">
                  <a16:creationId xmlns:a16="http://schemas.microsoft.com/office/drawing/2014/main" id="{DC21FF0E-04C6-F74C-8CEA-DF86C98D8950}"/>
                </a:ext>
              </a:extLst>
            </p:cNvPr>
            <p:cNvSpPr/>
            <p:nvPr/>
          </p:nvSpPr>
          <p:spPr>
            <a:xfrm>
              <a:off x="3831204" y="86726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3"/>
                  </a:lnTo>
                  <a:lnTo>
                    <a:pt x="0" y="20928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1" name="object 50">
              <a:extLst>
                <a:ext uri="{FF2B5EF4-FFF2-40B4-BE49-F238E27FC236}">
                  <a16:creationId xmlns:a16="http://schemas.microsoft.com/office/drawing/2014/main" id="{A614CAFA-D01D-5D49-AA09-D7512A366FA8}"/>
                </a:ext>
              </a:extLst>
            </p:cNvPr>
            <p:cNvSpPr/>
            <p:nvPr/>
          </p:nvSpPr>
          <p:spPr>
            <a:xfrm>
              <a:off x="3831204" y="1007981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6"/>
                  </a:lnTo>
                  <a:lnTo>
                    <a:pt x="0" y="20930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2" name="object 51">
              <a:extLst>
                <a:ext uri="{FF2B5EF4-FFF2-40B4-BE49-F238E27FC236}">
                  <a16:creationId xmlns:a16="http://schemas.microsoft.com/office/drawing/2014/main" id="{4F76F045-9240-E34B-A85C-A6D2D8C3F693}"/>
                </a:ext>
              </a:extLst>
            </p:cNvPr>
            <p:cNvSpPr/>
            <p:nvPr/>
          </p:nvSpPr>
          <p:spPr>
            <a:xfrm>
              <a:off x="3688741" y="725846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13" y="0"/>
                  </a:moveTo>
                  <a:lnTo>
                    <a:pt x="113704" y="242"/>
                  </a:lnTo>
                  <a:lnTo>
                    <a:pt x="0" y="68716"/>
                  </a:lnTo>
                  <a:lnTo>
                    <a:pt x="140013" y="68469"/>
                  </a:lnTo>
                  <a:lnTo>
                    <a:pt x="253713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3" name="object 52">
              <a:extLst>
                <a:ext uri="{FF2B5EF4-FFF2-40B4-BE49-F238E27FC236}">
                  <a16:creationId xmlns:a16="http://schemas.microsoft.com/office/drawing/2014/main" id="{ADEFB556-2526-8E48-A13C-F0808178D4CD}"/>
                </a:ext>
              </a:extLst>
            </p:cNvPr>
            <p:cNvSpPr/>
            <p:nvPr/>
          </p:nvSpPr>
          <p:spPr>
            <a:xfrm>
              <a:off x="3546440" y="726043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32" y="0"/>
                  </a:moveTo>
                  <a:lnTo>
                    <a:pt x="113717" y="242"/>
                  </a:lnTo>
                  <a:lnTo>
                    <a:pt x="0" y="68716"/>
                  </a:lnTo>
                  <a:lnTo>
                    <a:pt x="140014" y="68469"/>
                  </a:lnTo>
                  <a:lnTo>
                    <a:pt x="253732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4" name="object 53">
              <a:extLst>
                <a:ext uri="{FF2B5EF4-FFF2-40B4-BE49-F238E27FC236}">
                  <a16:creationId xmlns:a16="http://schemas.microsoft.com/office/drawing/2014/main" id="{F14F1B07-95DD-F241-B407-D1B3C76CA50D}"/>
                </a:ext>
              </a:extLst>
            </p:cNvPr>
            <p:cNvSpPr/>
            <p:nvPr/>
          </p:nvSpPr>
          <p:spPr>
            <a:xfrm>
              <a:off x="3404956" y="726334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30" y="0"/>
                  </a:moveTo>
                  <a:lnTo>
                    <a:pt x="113720" y="246"/>
                  </a:lnTo>
                  <a:lnTo>
                    <a:pt x="0" y="68716"/>
                  </a:lnTo>
                  <a:lnTo>
                    <a:pt x="140014" y="68469"/>
                  </a:lnTo>
                  <a:lnTo>
                    <a:pt x="25373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5" name="object 54">
              <a:extLst>
                <a:ext uri="{FF2B5EF4-FFF2-40B4-BE49-F238E27FC236}">
                  <a16:creationId xmlns:a16="http://schemas.microsoft.com/office/drawing/2014/main" id="{1D27F911-6500-F84B-8446-43A7F209FF54}"/>
                </a:ext>
              </a:extLst>
            </p:cNvPr>
            <p:cNvSpPr/>
            <p:nvPr/>
          </p:nvSpPr>
          <p:spPr>
            <a:xfrm>
              <a:off x="3947714" y="65554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8"/>
                  </a:lnTo>
                  <a:lnTo>
                    <a:pt x="0" y="209298"/>
                  </a:lnTo>
                  <a:lnTo>
                    <a:pt x="115030" y="139637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6" name="object 55">
              <a:extLst>
                <a:ext uri="{FF2B5EF4-FFF2-40B4-BE49-F238E27FC236}">
                  <a16:creationId xmlns:a16="http://schemas.microsoft.com/office/drawing/2014/main" id="{22332C77-649C-424E-9254-17ACD8665B10}"/>
                </a:ext>
              </a:extLst>
            </p:cNvPr>
            <p:cNvSpPr/>
            <p:nvPr/>
          </p:nvSpPr>
          <p:spPr>
            <a:xfrm>
              <a:off x="3947714" y="796686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8"/>
                  </a:lnTo>
                  <a:lnTo>
                    <a:pt x="0" y="209299"/>
                  </a:lnTo>
                  <a:lnTo>
                    <a:pt x="115030" y="139637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7" name="object 56">
              <a:extLst>
                <a:ext uri="{FF2B5EF4-FFF2-40B4-BE49-F238E27FC236}">
                  <a16:creationId xmlns:a16="http://schemas.microsoft.com/office/drawing/2014/main" id="{7D051D50-9453-424C-B9C3-A66E1D6A2631}"/>
                </a:ext>
              </a:extLst>
            </p:cNvPr>
            <p:cNvSpPr/>
            <p:nvPr/>
          </p:nvSpPr>
          <p:spPr>
            <a:xfrm>
              <a:off x="3947714" y="93740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7"/>
                  </a:lnTo>
                  <a:lnTo>
                    <a:pt x="0" y="209298"/>
                  </a:lnTo>
                  <a:lnTo>
                    <a:pt x="115030" y="139636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8" name="object 57">
              <a:extLst>
                <a:ext uri="{FF2B5EF4-FFF2-40B4-BE49-F238E27FC236}">
                  <a16:creationId xmlns:a16="http://schemas.microsoft.com/office/drawing/2014/main" id="{373D68C3-1E40-F949-84B0-9D894431AE05}"/>
                </a:ext>
              </a:extLst>
            </p:cNvPr>
            <p:cNvSpPr/>
            <p:nvPr/>
          </p:nvSpPr>
          <p:spPr>
            <a:xfrm>
              <a:off x="3805594" y="654679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59"/>
                  </a:lnTo>
                  <a:lnTo>
                    <a:pt x="0" y="69598"/>
                  </a:lnTo>
                  <a:lnTo>
                    <a:pt x="140243" y="69352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9" name="object 58">
              <a:extLst>
                <a:ext uri="{FF2B5EF4-FFF2-40B4-BE49-F238E27FC236}">
                  <a16:creationId xmlns:a16="http://schemas.microsoft.com/office/drawing/2014/main" id="{86046ADF-0140-4248-8319-D3543AD51D64}"/>
                </a:ext>
              </a:extLst>
            </p:cNvPr>
            <p:cNvSpPr/>
            <p:nvPr/>
          </p:nvSpPr>
          <p:spPr>
            <a:xfrm>
              <a:off x="3663082" y="654892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42"/>
                  </a:lnTo>
                  <a:lnTo>
                    <a:pt x="0" y="69577"/>
                  </a:lnTo>
                  <a:lnTo>
                    <a:pt x="140243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0" name="object 59">
              <a:extLst>
                <a:ext uri="{FF2B5EF4-FFF2-40B4-BE49-F238E27FC236}">
                  <a16:creationId xmlns:a16="http://schemas.microsoft.com/office/drawing/2014/main" id="{47DAE0BB-EC92-5143-99E2-19BD3B16674A}"/>
                </a:ext>
              </a:extLst>
            </p:cNvPr>
            <p:cNvSpPr/>
            <p:nvPr/>
          </p:nvSpPr>
          <p:spPr>
            <a:xfrm>
              <a:off x="3521354" y="655185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17" y="246"/>
                  </a:lnTo>
                  <a:lnTo>
                    <a:pt x="0" y="69582"/>
                  </a:lnTo>
                  <a:lnTo>
                    <a:pt x="140239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1" name="object 60">
              <a:extLst>
                <a:ext uri="{FF2B5EF4-FFF2-40B4-BE49-F238E27FC236}">
                  <a16:creationId xmlns:a16="http://schemas.microsoft.com/office/drawing/2014/main" id="{7E27AD05-33A9-4445-8A9E-DDDDBA386BE5}"/>
                </a:ext>
              </a:extLst>
            </p:cNvPr>
            <p:cNvSpPr/>
            <p:nvPr/>
          </p:nvSpPr>
          <p:spPr>
            <a:xfrm>
              <a:off x="3920752" y="583742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42"/>
                  </a:lnTo>
                  <a:lnTo>
                    <a:pt x="0" y="69594"/>
                  </a:lnTo>
                  <a:lnTo>
                    <a:pt x="140243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2" name="object 61">
              <a:extLst>
                <a:ext uri="{FF2B5EF4-FFF2-40B4-BE49-F238E27FC236}">
                  <a16:creationId xmlns:a16="http://schemas.microsoft.com/office/drawing/2014/main" id="{7851A7D9-7699-A84D-8658-EAD569E3BDF2}"/>
                </a:ext>
              </a:extLst>
            </p:cNvPr>
            <p:cNvSpPr/>
            <p:nvPr/>
          </p:nvSpPr>
          <p:spPr>
            <a:xfrm>
              <a:off x="3778226" y="583935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896" y="246"/>
                  </a:lnTo>
                  <a:lnTo>
                    <a:pt x="0" y="69598"/>
                  </a:lnTo>
                  <a:lnTo>
                    <a:pt x="140239" y="69356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3" name="object 62">
              <a:extLst>
                <a:ext uri="{FF2B5EF4-FFF2-40B4-BE49-F238E27FC236}">
                  <a16:creationId xmlns:a16="http://schemas.microsoft.com/office/drawing/2014/main" id="{48D97A0A-83D3-2947-A658-65091D3BCE77}"/>
                </a:ext>
              </a:extLst>
            </p:cNvPr>
            <p:cNvSpPr/>
            <p:nvPr/>
          </p:nvSpPr>
          <p:spPr>
            <a:xfrm>
              <a:off x="3636513" y="584231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39" y="0"/>
                  </a:moveTo>
                  <a:lnTo>
                    <a:pt x="113900" y="242"/>
                  </a:lnTo>
                  <a:lnTo>
                    <a:pt x="0" y="69598"/>
                  </a:lnTo>
                  <a:lnTo>
                    <a:pt x="140242" y="69352"/>
                  </a:lnTo>
                  <a:lnTo>
                    <a:pt x="254139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4" name="object 63">
              <a:extLst>
                <a:ext uri="{FF2B5EF4-FFF2-40B4-BE49-F238E27FC236}">
                  <a16:creationId xmlns:a16="http://schemas.microsoft.com/office/drawing/2014/main" id="{2DC48E48-2C32-AA4B-897C-C12472DD69A5}"/>
                </a:ext>
              </a:extLst>
            </p:cNvPr>
            <p:cNvSpPr/>
            <p:nvPr/>
          </p:nvSpPr>
          <p:spPr>
            <a:xfrm>
              <a:off x="4064128" y="584427"/>
              <a:ext cx="114831" cy="490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97"/>
            </a:p>
          </p:txBody>
        </p:sp>
      </p:grpSp>
      <p:sp>
        <p:nvSpPr>
          <p:cNvPr id="85" name="object 64">
            <a:extLst>
              <a:ext uri="{FF2B5EF4-FFF2-40B4-BE49-F238E27FC236}">
                <a16:creationId xmlns:a16="http://schemas.microsoft.com/office/drawing/2014/main" id="{00B08313-564D-EC46-A264-7B19C3F139EE}"/>
              </a:ext>
            </a:extLst>
          </p:cNvPr>
          <p:cNvSpPr txBox="1"/>
          <p:nvPr/>
        </p:nvSpPr>
        <p:spPr>
          <a:xfrm>
            <a:off x="3288116" y="1288191"/>
            <a:ext cx="957724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50" dirty="0">
                <a:solidFill>
                  <a:srgbClr val="008D7F"/>
                </a:solidFill>
                <a:latin typeface="Menlo"/>
                <a:cs typeface="Menlo"/>
              </a:rPr>
              <a:t>S</a:t>
            </a:r>
            <a:r>
              <a:rPr sz="1198" spc="75" baseline="-10416" dirty="0">
                <a:solidFill>
                  <a:srgbClr val="008D7F"/>
                </a:solidFill>
                <a:latin typeface="Arial"/>
                <a:cs typeface="Arial"/>
              </a:rPr>
              <a:t>3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(</a:t>
            </a:r>
            <a:r>
              <a:rPr sz="1098" i="1" spc="50" dirty="0">
                <a:solidFill>
                  <a:srgbClr val="008D7F"/>
                </a:solidFill>
                <a:latin typeface="Times New Roman"/>
                <a:cs typeface="Times New Roman"/>
              </a:rPr>
              <a:t>x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) </a:t>
            </a:r>
            <a:r>
              <a:rPr sz="1098" i="1" spc="60" dirty="0">
                <a:solidFill>
                  <a:srgbClr val="008D7F"/>
                </a:solidFill>
                <a:latin typeface="Menlo"/>
                <a:cs typeface="Menlo"/>
              </a:rPr>
              <a:t>∈</a:t>
            </a:r>
            <a:r>
              <a:rPr sz="1098" i="1" spc="-464" dirty="0">
                <a:solidFill>
                  <a:srgbClr val="008D7F"/>
                </a:solidFill>
                <a:latin typeface="Menlo"/>
                <a:cs typeface="Menlo"/>
              </a:rPr>
              <a:t> 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R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r>
              <a:rPr sz="1198" i="1" spc="75" baseline="27777" dirty="0">
                <a:solidFill>
                  <a:srgbClr val="008D7F"/>
                </a:solidFill>
                <a:latin typeface="Menlo"/>
                <a:cs typeface="Menlo"/>
              </a:rPr>
              <a:t>×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r>
              <a:rPr sz="1198" i="1" spc="75" baseline="27777" dirty="0">
                <a:solidFill>
                  <a:srgbClr val="008D7F"/>
                </a:solidFill>
                <a:latin typeface="Menlo"/>
                <a:cs typeface="Menlo"/>
              </a:rPr>
              <a:t>×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</p:txBody>
      </p:sp>
      <p:sp>
        <p:nvSpPr>
          <p:cNvPr id="86" name="object 67">
            <a:extLst>
              <a:ext uri="{FF2B5EF4-FFF2-40B4-BE49-F238E27FC236}">
                <a16:creationId xmlns:a16="http://schemas.microsoft.com/office/drawing/2014/main" id="{BB9EA60D-A42F-754C-8ACF-FEF7859ABA3D}"/>
              </a:ext>
            </a:extLst>
          </p:cNvPr>
          <p:cNvSpPr/>
          <p:nvPr/>
        </p:nvSpPr>
        <p:spPr>
          <a:xfrm>
            <a:off x="363563" y="1762555"/>
            <a:ext cx="3880970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7" name="object 68">
            <a:extLst>
              <a:ext uri="{FF2B5EF4-FFF2-40B4-BE49-F238E27FC236}">
                <a16:creationId xmlns:a16="http://schemas.microsoft.com/office/drawing/2014/main" id="{031B248B-6C88-1B4F-A9E1-585C41EBD3D9}"/>
              </a:ext>
            </a:extLst>
          </p:cNvPr>
          <p:cNvSpPr txBox="1"/>
          <p:nvPr/>
        </p:nvSpPr>
        <p:spPr>
          <a:xfrm>
            <a:off x="479744" y="1730975"/>
            <a:ext cx="3609056" cy="495659"/>
          </a:xfrm>
          <a:prstGeom prst="rect">
            <a:avLst/>
          </a:prstGeom>
        </p:spPr>
        <p:txBody>
          <a:bodyPr vert="horz" wrap="square" lIns="0" tIns="80497" rIns="0" bIns="0" rtlCol="0">
            <a:spAutoFit/>
          </a:bodyPr>
          <a:lstStyle/>
          <a:p>
            <a:pPr marL="12677">
              <a:spcBef>
                <a:spcPts val="634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65" dirty="0">
                <a:latin typeface="Arial"/>
                <a:cs typeface="Arial"/>
              </a:rPr>
              <a:t>For </a:t>
            </a:r>
            <a:r>
              <a:rPr sz="1098" spc="-90" dirty="0">
                <a:solidFill>
                  <a:srgbClr val="0019B2"/>
                </a:solidFill>
                <a:latin typeface="Arial"/>
                <a:cs typeface="Arial"/>
              </a:rPr>
              <a:t>Gaussian </a:t>
            </a:r>
            <a:r>
              <a:rPr sz="1098" i="1" spc="130" dirty="0">
                <a:latin typeface="Times New Roman"/>
                <a:cs typeface="Times New Roman"/>
              </a:rPr>
              <a:t>x </a:t>
            </a:r>
            <a:r>
              <a:rPr sz="1098" i="1" spc="185" dirty="0">
                <a:latin typeface="Menlo"/>
                <a:cs typeface="Menlo"/>
              </a:rPr>
              <a:t>∼ </a:t>
            </a:r>
            <a:r>
              <a:rPr sz="1098" i="1" spc="229" dirty="0">
                <a:latin typeface="Menlo"/>
                <a:cs typeface="Menlo"/>
              </a:rPr>
              <a:t>N</a:t>
            </a:r>
            <a:r>
              <a:rPr sz="1098" i="1" spc="-469" dirty="0">
                <a:latin typeface="Menlo"/>
                <a:cs typeface="Menlo"/>
              </a:rPr>
              <a:t> </a:t>
            </a:r>
            <a:r>
              <a:rPr sz="1098" spc="5" dirty="0">
                <a:latin typeface="Arial"/>
                <a:cs typeface="Arial"/>
              </a:rPr>
              <a:t>(0</a:t>
            </a:r>
            <a:r>
              <a:rPr sz="1098" i="1" spc="5" dirty="0">
                <a:latin typeface="Times New Roman"/>
                <a:cs typeface="Times New Roman"/>
              </a:rPr>
              <a:t>, </a:t>
            </a:r>
            <a:r>
              <a:rPr sz="1098" i="1" spc="80" dirty="0">
                <a:latin typeface="Times New Roman"/>
                <a:cs typeface="Times New Roman"/>
              </a:rPr>
              <a:t>I</a:t>
            </a:r>
            <a:r>
              <a:rPr sz="1098" spc="80" dirty="0">
                <a:latin typeface="Arial"/>
                <a:cs typeface="Arial"/>
              </a:rPr>
              <a:t>): </a:t>
            </a:r>
            <a:r>
              <a:rPr sz="1098" spc="-40" dirty="0">
                <a:solidFill>
                  <a:srgbClr val="0019B2"/>
                </a:solidFill>
                <a:latin typeface="Arial"/>
                <a:cs typeface="Arial"/>
              </a:rPr>
              <a:t>orthogonal </a:t>
            </a:r>
            <a:r>
              <a:rPr sz="1098" spc="-35" dirty="0">
                <a:solidFill>
                  <a:srgbClr val="0019B2"/>
                </a:solidFill>
                <a:latin typeface="Arial"/>
                <a:cs typeface="Arial"/>
              </a:rPr>
              <a:t>Hermite </a:t>
            </a:r>
            <a:r>
              <a:rPr sz="1098" spc="-45" dirty="0">
                <a:solidFill>
                  <a:srgbClr val="0019B2"/>
                </a:solidFill>
                <a:latin typeface="Arial"/>
                <a:cs typeface="Arial"/>
              </a:rPr>
              <a:t>polynomials</a:t>
            </a:r>
            <a:endParaRPr sz="1098">
              <a:latin typeface="Arial"/>
              <a:cs typeface="Arial"/>
            </a:endParaRPr>
          </a:p>
          <a:p>
            <a:pPr marL="871553">
              <a:spcBef>
                <a:spcPts val="529"/>
              </a:spcBef>
              <a:tabLst>
                <a:tab pos="1665142" algn="l"/>
                <a:tab pos="2868203" algn="l"/>
              </a:tabLst>
            </a:pPr>
            <a:r>
              <a:rPr sz="1098" i="1" spc="50" dirty="0">
                <a:latin typeface="Menlo"/>
                <a:cs typeface="Menlo"/>
              </a:rPr>
              <a:t>S</a:t>
            </a:r>
            <a:r>
              <a:rPr sz="1198" spc="75" baseline="-10416" dirty="0">
                <a:latin typeface="Arial"/>
                <a:cs typeface="Arial"/>
              </a:rPr>
              <a:t>1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50" dirty="0">
                <a:latin typeface="Times New Roman"/>
                <a:cs typeface="Times New Roman"/>
              </a:rPr>
              <a:t>x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dirty="0">
                <a:latin typeface="Arial"/>
                <a:cs typeface="Arial"/>
              </a:rPr>
              <a:t> </a:t>
            </a:r>
            <a:r>
              <a:rPr sz="1098" spc="204" dirty="0">
                <a:latin typeface="Arial"/>
                <a:cs typeface="Arial"/>
              </a:rPr>
              <a:t>=</a:t>
            </a:r>
            <a:r>
              <a:rPr sz="1098" dirty="0">
                <a:latin typeface="Arial"/>
                <a:cs typeface="Arial"/>
              </a:rPr>
              <a:t> </a:t>
            </a:r>
            <a:r>
              <a:rPr sz="1098" i="1" spc="80" dirty="0">
                <a:latin typeface="Times New Roman"/>
                <a:cs typeface="Times New Roman"/>
              </a:rPr>
              <a:t>x,	</a:t>
            </a:r>
            <a:r>
              <a:rPr sz="1098" i="1" spc="50" dirty="0">
                <a:latin typeface="Menlo"/>
                <a:cs typeface="Menlo"/>
              </a:rPr>
              <a:t>S</a:t>
            </a:r>
            <a:r>
              <a:rPr sz="1198" spc="75" baseline="-10416" dirty="0">
                <a:latin typeface="Arial"/>
                <a:cs typeface="Arial"/>
              </a:rPr>
              <a:t>2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50" dirty="0">
                <a:latin typeface="Times New Roman"/>
                <a:cs typeface="Times New Roman"/>
              </a:rPr>
              <a:t>x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dirty="0">
                <a:latin typeface="Arial"/>
                <a:cs typeface="Arial"/>
              </a:rPr>
              <a:t> </a:t>
            </a:r>
            <a:r>
              <a:rPr sz="1098" spc="204" dirty="0">
                <a:latin typeface="Arial"/>
                <a:cs typeface="Arial"/>
              </a:rPr>
              <a:t>=</a:t>
            </a:r>
            <a:r>
              <a:rPr sz="1098" spc="5" dirty="0">
                <a:latin typeface="Arial"/>
                <a:cs typeface="Arial"/>
              </a:rPr>
              <a:t> </a:t>
            </a:r>
            <a:r>
              <a:rPr sz="1098" i="1" spc="145" dirty="0">
                <a:latin typeface="Times New Roman"/>
                <a:cs typeface="Times New Roman"/>
              </a:rPr>
              <a:t>xx</a:t>
            </a:r>
            <a:r>
              <a:rPr sz="1198" i="1" spc="217" baseline="31250" dirty="0">
                <a:latin typeface="Menlo"/>
                <a:cs typeface="Menlo"/>
              </a:rPr>
              <a:t>T</a:t>
            </a:r>
            <a:r>
              <a:rPr sz="1198" i="1" spc="-277" baseline="31250" dirty="0">
                <a:latin typeface="Menlo"/>
                <a:cs typeface="Menlo"/>
              </a:rPr>
              <a:t> </a:t>
            </a:r>
            <a:r>
              <a:rPr sz="1098" i="1" spc="185" dirty="0">
                <a:latin typeface="Menlo"/>
                <a:cs typeface="Menlo"/>
              </a:rPr>
              <a:t>−</a:t>
            </a:r>
            <a:r>
              <a:rPr sz="1098" i="1" spc="-414" dirty="0">
                <a:latin typeface="Menlo"/>
                <a:cs typeface="Menlo"/>
              </a:rPr>
              <a:t> </a:t>
            </a:r>
            <a:r>
              <a:rPr sz="1098" i="1" spc="110" dirty="0">
                <a:latin typeface="Times New Roman"/>
                <a:cs typeface="Times New Roman"/>
              </a:rPr>
              <a:t>I,	</a:t>
            </a:r>
            <a:r>
              <a:rPr sz="1098" i="1" spc="25" dirty="0">
                <a:latin typeface="Times New Roman"/>
                <a:cs typeface="Times New Roman"/>
              </a:rPr>
              <a:t>. .</a:t>
            </a:r>
            <a:r>
              <a:rPr sz="1098" i="1" spc="-225" dirty="0">
                <a:latin typeface="Times New Roman"/>
                <a:cs typeface="Times New Roman"/>
              </a:rPr>
              <a:t> </a:t>
            </a:r>
            <a:r>
              <a:rPr sz="1098" i="1" spc="25" dirty="0">
                <a:latin typeface="Times New Roman"/>
                <a:cs typeface="Times New Roman"/>
              </a:rPr>
              <a:t>.</a:t>
            </a:r>
            <a:endParaRPr sz="109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9261453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488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" name="object 3"/>
          <p:cNvSpPr/>
          <p:nvPr/>
        </p:nvSpPr>
        <p:spPr>
          <a:xfrm>
            <a:off x="3515751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3591812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3604488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3591812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3604488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3866769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3879446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3879446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3790708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3866769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3879446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4141714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4154391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4154391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4141714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4154391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8" name="object 28"/>
          <p:cNvSpPr/>
          <p:nvPr/>
        </p:nvSpPr>
        <p:spPr>
          <a:xfrm>
            <a:off x="644405" y="1110648"/>
            <a:ext cx="1415987" cy="230716"/>
          </a:xfrm>
          <a:custGeom>
            <a:avLst/>
            <a:gdLst/>
            <a:ahLst/>
            <a:cxnLst/>
            <a:rect l="l" t="t" r="r" b="b"/>
            <a:pathLst>
              <a:path w="1418589" h="231140">
                <a:moveTo>
                  <a:pt x="1367770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80290"/>
                </a:lnTo>
                <a:lnTo>
                  <a:pt x="3977" y="199991"/>
                </a:lnTo>
                <a:lnTo>
                  <a:pt x="14823" y="216078"/>
                </a:lnTo>
                <a:lnTo>
                  <a:pt x="30910" y="226924"/>
                </a:lnTo>
                <a:lnTo>
                  <a:pt x="50610" y="230901"/>
                </a:lnTo>
                <a:lnTo>
                  <a:pt x="1367770" y="230901"/>
                </a:lnTo>
                <a:lnTo>
                  <a:pt x="1387470" y="226924"/>
                </a:lnTo>
                <a:lnTo>
                  <a:pt x="1403557" y="216078"/>
                </a:lnTo>
                <a:lnTo>
                  <a:pt x="1414404" y="199991"/>
                </a:lnTo>
                <a:lnTo>
                  <a:pt x="1418381" y="180290"/>
                </a:lnTo>
                <a:lnTo>
                  <a:pt x="1418381" y="50610"/>
                </a:lnTo>
                <a:lnTo>
                  <a:pt x="1414404" y="30910"/>
                </a:lnTo>
                <a:lnTo>
                  <a:pt x="1403557" y="14823"/>
                </a:lnTo>
                <a:lnTo>
                  <a:pt x="1387470" y="3977"/>
                </a:lnTo>
                <a:lnTo>
                  <a:pt x="1367770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9" name="object 29"/>
          <p:cNvSpPr/>
          <p:nvPr/>
        </p:nvSpPr>
        <p:spPr>
          <a:xfrm>
            <a:off x="2645228" y="5885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5">
                <a:moveTo>
                  <a:pt x="0" y="207435"/>
                </a:moveTo>
                <a:lnTo>
                  <a:pt x="207802" y="207435"/>
                </a:lnTo>
                <a:lnTo>
                  <a:pt x="207802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7F006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0" name="object 30"/>
          <p:cNvSpPr/>
          <p:nvPr/>
        </p:nvSpPr>
        <p:spPr>
          <a:xfrm>
            <a:off x="2645228" y="798335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D400A9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1" name="object 31"/>
          <p:cNvSpPr/>
          <p:nvPr/>
        </p:nvSpPr>
        <p:spPr>
          <a:xfrm>
            <a:off x="2645228" y="1008048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FF54DD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5" name="object 35"/>
          <p:cNvSpPr txBox="1"/>
          <p:nvPr/>
        </p:nvSpPr>
        <p:spPr>
          <a:xfrm>
            <a:off x="359963" y="595956"/>
            <a:ext cx="3441089" cy="1076556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lang="en-US"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endParaRPr sz="1098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346" dirty="0">
              <a:latin typeface="Times New Roman"/>
              <a:cs typeface="Times New Roman"/>
            </a:endParaRPr>
          </a:p>
          <a:p>
            <a:pPr marL="330239">
              <a:spcBef>
                <a:spcPts val="5"/>
              </a:spcBef>
            </a:pPr>
            <a:r>
              <a:rPr lang="en-US" sz="1098" i="1" u="sng" spc="50" dirty="0">
                <a:uFill>
                  <a:solidFill>
                    <a:srgbClr val="008D7F"/>
                  </a:solidFill>
                </a:uFill>
                <a:latin typeface="Menlo"/>
                <a:cs typeface="Menlo"/>
              </a:rPr>
              <a:t> </a:t>
            </a:r>
            <a:endParaRPr lang="en-US" sz="1098" dirty="0">
              <a:latin typeface="Arial"/>
              <a:cs typeface="Arial"/>
            </a:endParaRPr>
          </a:p>
          <a:p>
            <a:pPr marL="2219767">
              <a:spcBef>
                <a:spcPts val="85"/>
              </a:spcBef>
              <a:tabLst>
                <a:tab pos="2773124" algn="l"/>
              </a:tabLst>
            </a:pPr>
            <a:r>
              <a:rPr lang="en-US" sz="1098" spc="-15" dirty="0">
                <a:latin typeface="Arial"/>
                <a:cs typeface="Arial"/>
              </a:rPr>
              <a:t> </a:t>
            </a:r>
            <a:endParaRPr lang="en-US" sz="1198" baseline="27777" dirty="0">
              <a:latin typeface="Arial"/>
              <a:cs typeface="Arial"/>
            </a:endParaRPr>
          </a:p>
          <a:p>
            <a:pPr marL="2185539">
              <a:spcBef>
                <a:spcPts val="40"/>
              </a:spcBef>
            </a:pPr>
            <a:r>
              <a:rPr sz="1098" i="1" spc="130" dirty="0">
                <a:solidFill>
                  <a:srgbClr val="7F007F"/>
                </a:solidFill>
                <a:latin typeface="Times New Roman"/>
                <a:cs typeface="Times New Roman"/>
              </a:rPr>
              <a:t>x </a:t>
            </a:r>
            <a:r>
              <a:rPr sz="1098" i="1" spc="60" dirty="0">
                <a:solidFill>
                  <a:srgbClr val="7F007F"/>
                </a:solidFill>
                <a:latin typeface="Menlo"/>
                <a:cs typeface="Menlo"/>
              </a:rPr>
              <a:t>∈</a:t>
            </a:r>
            <a:r>
              <a:rPr sz="1098" i="1" spc="-474" dirty="0">
                <a:solidFill>
                  <a:srgbClr val="7F007F"/>
                </a:solidFill>
                <a:latin typeface="Menlo"/>
                <a:cs typeface="Menlo"/>
              </a:rPr>
              <a:t> </a:t>
            </a:r>
            <a:r>
              <a:rPr sz="1098" spc="-10" dirty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1198" i="1" spc="-15" baseline="27777" dirty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04467" y="902124"/>
            <a:ext cx="350511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1021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7" name="object 37"/>
          <p:cNvSpPr/>
          <p:nvPr/>
        </p:nvSpPr>
        <p:spPr>
          <a:xfrm>
            <a:off x="3235144" y="875856"/>
            <a:ext cx="24720" cy="52608"/>
          </a:xfrm>
          <a:custGeom>
            <a:avLst/>
            <a:gdLst/>
            <a:ahLst/>
            <a:cxnLst/>
            <a:rect l="l" t="t" r="r" b="b"/>
            <a:pathLst>
              <a:path w="24764" h="52705">
                <a:moveTo>
                  <a:pt x="0" y="0"/>
                </a:moveTo>
                <a:lnTo>
                  <a:pt x="3855" y="8044"/>
                </a:lnTo>
                <a:lnTo>
                  <a:pt x="11102" y="16242"/>
                </a:lnTo>
                <a:lnTo>
                  <a:pt x="18966" y="22898"/>
                </a:lnTo>
                <a:lnTo>
                  <a:pt x="24671" y="26316"/>
                </a:lnTo>
                <a:lnTo>
                  <a:pt x="18966" y="29734"/>
                </a:lnTo>
                <a:lnTo>
                  <a:pt x="11102" y="36391"/>
                </a:lnTo>
                <a:lnTo>
                  <a:pt x="3855" y="44589"/>
                </a:lnTo>
                <a:lnTo>
                  <a:pt x="0" y="52633"/>
                </a:lnTo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0" name="object 40"/>
          <p:cNvSpPr txBox="1"/>
          <p:nvPr/>
        </p:nvSpPr>
        <p:spPr>
          <a:xfrm>
            <a:off x="4187818" y="3341426"/>
            <a:ext cx="253534" cy="8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77">
              <a:lnSpc>
                <a:spcPts val="674"/>
              </a:lnSpc>
            </a:pPr>
            <a:r>
              <a:rPr sz="599" spc="35" dirty="0">
                <a:solidFill>
                  <a:srgbClr val="FFFFFF"/>
                </a:solidFill>
                <a:latin typeface="Arial"/>
                <a:cs typeface="Arial"/>
              </a:rPr>
              <a:t>28/</a:t>
            </a:r>
            <a:r>
              <a:rPr sz="599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9" spc="-2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599">
              <a:latin typeface="Arial"/>
              <a:cs typeface="Arial"/>
            </a:endParaRPr>
          </a:p>
        </p:txBody>
      </p:sp>
      <p:sp>
        <p:nvSpPr>
          <p:cNvPr id="43" name="object 50">
            <a:extLst>
              <a:ext uri="{FF2B5EF4-FFF2-40B4-BE49-F238E27FC236}">
                <a16:creationId xmlns:a16="http://schemas.microsoft.com/office/drawing/2014/main" id="{505DD79D-5BB3-FE4C-858B-B4389E671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249" y="50721"/>
            <a:ext cx="351728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 algn="ctr">
              <a:lnSpc>
                <a:spcPts val="1540"/>
              </a:lnSpc>
              <a:spcBef>
                <a:spcPts val="135"/>
              </a:spcBef>
            </a:pPr>
            <a:r>
              <a:rPr lang="en-US" dirty="0"/>
              <a:t>Stein’s Lemma through Score functions</a:t>
            </a:r>
            <a:endParaRPr spc="-10" dirty="0"/>
          </a:p>
        </p:txBody>
      </p:sp>
      <p:sp>
        <p:nvSpPr>
          <p:cNvPr id="42" name="object 28">
            <a:extLst>
              <a:ext uri="{FF2B5EF4-FFF2-40B4-BE49-F238E27FC236}">
                <a16:creationId xmlns:a16="http://schemas.microsoft.com/office/drawing/2014/main" id="{05B6DE42-5005-9F44-A920-D63653D3F37B}"/>
              </a:ext>
            </a:extLst>
          </p:cNvPr>
          <p:cNvSpPr txBox="1"/>
          <p:nvPr/>
        </p:nvSpPr>
        <p:spPr>
          <a:xfrm>
            <a:off x="359963" y="552258"/>
            <a:ext cx="1777272" cy="444952"/>
          </a:xfrm>
          <a:prstGeom prst="rect">
            <a:avLst/>
          </a:prstGeom>
        </p:spPr>
        <p:txBody>
          <a:bodyPr vert="horz" wrap="square" lIns="0" tIns="55143" rIns="0" bIns="0" rtlCol="0">
            <a:spAutoFit/>
          </a:bodyPr>
          <a:lstStyle/>
          <a:p>
            <a:pPr marL="12677">
              <a:spcBef>
                <a:spcPts val="4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50" dirty="0">
                <a:latin typeface="Arial"/>
                <a:cs typeface="Arial"/>
              </a:rPr>
              <a:t>Continuous </a:t>
            </a:r>
            <a:r>
              <a:rPr sz="1098" i="1" spc="130" dirty="0">
                <a:latin typeface="Times New Roman"/>
                <a:cs typeface="Times New Roman"/>
              </a:rPr>
              <a:t>x </a:t>
            </a:r>
            <a:r>
              <a:rPr sz="1098" dirty="0">
                <a:latin typeface="Arial"/>
                <a:cs typeface="Arial"/>
              </a:rPr>
              <a:t>with </a:t>
            </a:r>
            <a:r>
              <a:rPr sz="1098" spc="-15" dirty="0">
                <a:latin typeface="Arial"/>
                <a:cs typeface="Arial"/>
              </a:rPr>
              <a:t>pdf</a:t>
            </a:r>
            <a:r>
              <a:rPr sz="1098" spc="-50" dirty="0">
                <a:latin typeface="Arial"/>
                <a:cs typeface="Arial"/>
              </a:rPr>
              <a:t> </a:t>
            </a:r>
            <a:r>
              <a:rPr sz="1098" i="1" spc="-55" dirty="0">
                <a:latin typeface="Times New Roman"/>
                <a:cs typeface="Times New Roman"/>
              </a:rPr>
              <a:t>p</a:t>
            </a:r>
            <a:r>
              <a:rPr sz="1098" spc="-55" dirty="0">
                <a:latin typeface="Arial"/>
                <a:cs typeface="Arial"/>
              </a:rPr>
              <a:t>(</a:t>
            </a:r>
            <a:r>
              <a:rPr sz="1098" i="1" spc="-55" dirty="0">
                <a:latin typeface="Menlo"/>
                <a:cs typeface="Menlo"/>
              </a:rPr>
              <a:t>·</a:t>
            </a:r>
            <a:r>
              <a:rPr sz="1098" spc="-55" dirty="0">
                <a:latin typeface="Arial"/>
                <a:cs typeface="Arial"/>
              </a:rPr>
              <a:t>):</a:t>
            </a:r>
            <a:endParaRPr sz="1098" dirty="0">
              <a:latin typeface="Arial"/>
              <a:cs typeface="Arial"/>
            </a:endParaRPr>
          </a:p>
          <a:p>
            <a:pPr marL="12677">
              <a:spcBef>
                <a:spcPts val="3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i="1" dirty="0">
                <a:latin typeface="Times New Roman"/>
                <a:cs typeface="Times New Roman"/>
              </a:rPr>
              <a:t>m</a:t>
            </a:r>
            <a:r>
              <a:rPr sz="898" baseline="37037" dirty="0">
                <a:latin typeface="Arial"/>
                <a:cs typeface="Arial"/>
              </a:rPr>
              <a:t>th</a:t>
            </a:r>
            <a:r>
              <a:rPr sz="1098" dirty="0">
                <a:latin typeface="Arial"/>
                <a:cs typeface="Arial"/>
              </a:rPr>
              <a:t>-order </a:t>
            </a:r>
            <a:r>
              <a:rPr sz="1098" spc="-85" dirty="0">
                <a:latin typeface="Arial"/>
                <a:cs typeface="Arial"/>
              </a:rPr>
              <a:t>score</a:t>
            </a:r>
            <a:r>
              <a:rPr sz="1098" spc="-90" dirty="0">
                <a:latin typeface="Arial"/>
                <a:cs typeface="Arial"/>
              </a:rPr>
              <a:t> </a:t>
            </a:r>
            <a:r>
              <a:rPr sz="1098" spc="-20" dirty="0">
                <a:latin typeface="Arial"/>
                <a:cs typeface="Arial"/>
              </a:rPr>
              <a:t>function: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id="{8658BED7-DA7C-5044-8419-672158A4138D}"/>
              </a:ext>
            </a:extLst>
          </p:cNvPr>
          <p:cNvSpPr/>
          <p:nvPr/>
        </p:nvSpPr>
        <p:spPr>
          <a:xfrm>
            <a:off x="522971" y="1110649"/>
            <a:ext cx="1658746" cy="441148"/>
          </a:xfrm>
          <a:custGeom>
            <a:avLst/>
            <a:gdLst/>
            <a:ahLst/>
            <a:cxnLst/>
            <a:rect l="l" t="t" r="r" b="b"/>
            <a:pathLst>
              <a:path w="1661795" h="441959">
                <a:moveTo>
                  <a:pt x="1611085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91338"/>
                </a:lnTo>
                <a:lnTo>
                  <a:pt x="3977" y="411039"/>
                </a:lnTo>
                <a:lnTo>
                  <a:pt x="14823" y="427126"/>
                </a:lnTo>
                <a:lnTo>
                  <a:pt x="30910" y="437972"/>
                </a:lnTo>
                <a:lnTo>
                  <a:pt x="50610" y="441949"/>
                </a:lnTo>
                <a:lnTo>
                  <a:pt x="1611085" y="441949"/>
                </a:lnTo>
                <a:lnTo>
                  <a:pt x="1630785" y="437972"/>
                </a:lnTo>
                <a:lnTo>
                  <a:pt x="1646872" y="427126"/>
                </a:lnTo>
                <a:lnTo>
                  <a:pt x="1657718" y="411039"/>
                </a:lnTo>
                <a:lnTo>
                  <a:pt x="1661695" y="391338"/>
                </a:lnTo>
                <a:lnTo>
                  <a:pt x="1661695" y="50610"/>
                </a:lnTo>
                <a:lnTo>
                  <a:pt x="1657718" y="30910"/>
                </a:lnTo>
                <a:lnTo>
                  <a:pt x="1646872" y="14823"/>
                </a:lnTo>
                <a:lnTo>
                  <a:pt x="1630785" y="3977"/>
                </a:lnTo>
                <a:lnTo>
                  <a:pt x="1611085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F58636D1-85F7-F240-BF6E-8D1D530AD3B5}"/>
              </a:ext>
            </a:extLst>
          </p:cNvPr>
          <p:cNvSpPr txBox="1"/>
          <p:nvPr/>
        </p:nvSpPr>
        <p:spPr>
          <a:xfrm>
            <a:off x="1435074" y="1131736"/>
            <a:ext cx="69785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198" i="1" spc="120" baseline="-20833" dirty="0">
                <a:latin typeface="Arial"/>
                <a:cs typeface="Arial"/>
              </a:rPr>
              <a:t>m</a:t>
            </a:r>
            <a:r>
              <a:rPr sz="1198" i="1" spc="-150" baseline="-20833" dirty="0">
                <a:latin typeface="Arial"/>
                <a:cs typeface="Arial"/>
              </a:rPr>
              <a:t> </a:t>
            </a:r>
            <a:r>
              <a:rPr sz="1098" i="1" spc="90" dirty="0">
                <a:latin typeface="Menlo"/>
                <a:cs typeface="Menlo"/>
              </a:rPr>
              <a:t>∇</a:t>
            </a:r>
            <a:r>
              <a:rPr sz="1198" spc="135" baseline="27777" dirty="0">
                <a:latin typeface="Arial"/>
                <a:cs typeface="Arial"/>
              </a:rPr>
              <a:t>(</a:t>
            </a:r>
            <a:r>
              <a:rPr sz="1198" i="1" spc="135" baseline="27777" dirty="0">
                <a:latin typeface="Arial"/>
                <a:cs typeface="Arial"/>
              </a:rPr>
              <a:t>m</a:t>
            </a:r>
            <a:r>
              <a:rPr sz="1198" spc="135" baseline="27777" dirty="0">
                <a:latin typeface="Arial"/>
                <a:cs typeface="Arial"/>
              </a:rPr>
              <a:t>)</a:t>
            </a:r>
            <a:r>
              <a:rPr sz="1098" i="1" spc="90" dirty="0">
                <a:latin typeface="Times New Roman"/>
                <a:cs typeface="Times New Roman"/>
              </a:rPr>
              <a:t>p</a:t>
            </a:r>
            <a:r>
              <a:rPr sz="1098" spc="90" dirty="0">
                <a:latin typeface="Arial"/>
                <a:cs typeface="Arial"/>
              </a:rPr>
              <a:t>(</a:t>
            </a:r>
            <a:r>
              <a:rPr sz="1098" i="1" spc="90" dirty="0">
                <a:latin typeface="Times New Roman"/>
                <a:cs typeface="Times New Roman"/>
              </a:rPr>
              <a:t>x</a:t>
            </a:r>
            <a:r>
              <a:rPr sz="1098" spc="90" dirty="0">
                <a:latin typeface="Arial"/>
                <a:cs typeface="Arial"/>
              </a:rPr>
              <a:t>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2" name="object 33">
            <a:extLst>
              <a:ext uri="{FF2B5EF4-FFF2-40B4-BE49-F238E27FC236}">
                <a16:creationId xmlns:a16="http://schemas.microsoft.com/office/drawing/2014/main" id="{3CCDF9D4-0042-0D4B-9CE6-4E002C649214}"/>
              </a:ext>
            </a:extLst>
          </p:cNvPr>
          <p:cNvSpPr/>
          <p:nvPr/>
        </p:nvSpPr>
        <p:spPr>
          <a:xfrm>
            <a:off x="1564185" y="1341676"/>
            <a:ext cx="556507" cy="0"/>
          </a:xfrm>
          <a:custGeom>
            <a:avLst/>
            <a:gdLst/>
            <a:ahLst/>
            <a:cxnLst/>
            <a:rect l="l" t="t" r="r" b="b"/>
            <a:pathLst>
              <a:path w="557530">
                <a:moveTo>
                  <a:pt x="0" y="0"/>
                </a:moveTo>
                <a:lnTo>
                  <a:pt x="5571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3" name="object 34">
            <a:extLst>
              <a:ext uri="{FF2B5EF4-FFF2-40B4-BE49-F238E27FC236}">
                <a16:creationId xmlns:a16="http://schemas.microsoft.com/office/drawing/2014/main" id="{641B582F-9E5D-7641-81F3-12F15D865B83}"/>
              </a:ext>
            </a:extLst>
          </p:cNvPr>
          <p:cNvSpPr txBox="1"/>
          <p:nvPr/>
        </p:nvSpPr>
        <p:spPr>
          <a:xfrm>
            <a:off x="1701511" y="1320150"/>
            <a:ext cx="281423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-5" dirty="0">
                <a:latin typeface="Times New Roman"/>
                <a:cs typeface="Times New Roman"/>
              </a:rPr>
              <a:t>p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130" dirty="0">
                <a:latin typeface="Times New Roman"/>
                <a:cs typeface="Times New Roman"/>
              </a:rPr>
              <a:t>x</a:t>
            </a:r>
            <a:r>
              <a:rPr sz="1098" spc="55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</p:txBody>
      </p:sp>
      <p:sp>
        <p:nvSpPr>
          <p:cNvPr id="45" name="object 31">
            <a:extLst>
              <a:ext uri="{FF2B5EF4-FFF2-40B4-BE49-F238E27FC236}">
                <a16:creationId xmlns:a16="http://schemas.microsoft.com/office/drawing/2014/main" id="{94E065DA-13CE-654D-8652-3F7DEBD3F44E}"/>
              </a:ext>
            </a:extLst>
          </p:cNvPr>
          <p:cNvSpPr txBox="1"/>
          <p:nvPr/>
        </p:nvSpPr>
        <p:spPr>
          <a:xfrm>
            <a:off x="556401" y="1225290"/>
            <a:ext cx="904481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75" dirty="0">
                <a:latin typeface="Menlo"/>
                <a:cs typeface="Menlo"/>
              </a:rPr>
              <a:t>S</a:t>
            </a:r>
            <a:r>
              <a:rPr sz="1198" i="1" spc="112" baseline="-10416" dirty="0">
                <a:latin typeface="Arial"/>
                <a:cs typeface="Arial"/>
              </a:rPr>
              <a:t>m</a:t>
            </a:r>
            <a:r>
              <a:rPr sz="1098" spc="75" dirty="0">
                <a:latin typeface="Arial"/>
                <a:cs typeface="Arial"/>
              </a:rPr>
              <a:t>(</a:t>
            </a:r>
            <a:r>
              <a:rPr sz="1098" i="1" spc="75" dirty="0">
                <a:latin typeface="Times New Roman"/>
                <a:cs typeface="Times New Roman"/>
              </a:rPr>
              <a:t>x</a:t>
            </a:r>
            <a:r>
              <a:rPr sz="1098" spc="75" dirty="0">
                <a:latin typeface="Arial"/>
                <a:cs typeface="Arial"/>
              </a:rPr>
              <a:t>) </a:t>
            </a:r>
            <a:r>
              <a:rPr sz="1098" spc="100" dirty="0">
                <a:latin typeface="Arial"/>
                <a:cs typeface="Arial"/>
              </a:rPr>
              <a:t>:=</a:t>
            </a:r>
            <a:r>
              <a:rPr sz="1098" spc="-155" dirty="0">
                <a:latin typeface="Arial"/>
                <a:cs typeface="Arial"/>
              </a:rPr>
              <a:t> 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55" dirty="0">
                <a:latin typeface="Menlo"/>
                <a:cs typeface="Menlo"/>
              </a:rPr>
              <a:t>−</a:t>
            </a:r>
            <a:r>
              <a:rPr sz="1098" spc="55" dirty="0">
                <a:latin typeface="Arial"/>
                <a:cs typeface="Arial"/>
              </a:rPr>
              <a:t>1)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58" name="object 48">
            <a:extLst>
              <a:ext uri="{FF2B5EF4-FFF2-40B4-BE49-F238E27FC236}">
                <a16:creationId xmlns:a16="http://schemas.microsoft.com/office/drawing/2014/main" id="{1CBD9A71-2686-6944-803F-7AFA42CA43FD}"/>
              </a:ext>
            </a:extLst>
          </p:cNvPr>
          <p:cNvSpPr txBox="1"/>
          <p:nvPr/>
        </p:nvSpPr>
        <p:spPr>
          <a:xfrm>
            <a:off x="2567153" y="1288066"/>
            <a:ext cx="146796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  <a:tabLst>
                <a:tab pos="661747" algn="l"/>
              </a:tabLst>
            </a:pPr>
            <a:r>
              <a:rPr sz="1098" spc="-15" dirty="0">
                <a:latin typeface="Arial"/>
                <a:cs typeface="Arial"/>
              </a:rPr>
              <a:t>Input:	</a:t>
            </a:r>
            <a:endParaRPr sz="1198" baseline="27777" dirty="0">
              <a:latin typeface="Arial"/>
              <a:cs typeface="Arial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A8A5B1-04FE-084F-9772-8F54014ED960}"/>
              </a:ext>
            </a:extLst>
          </p:cNvPr>
          <p:cNvGrpSpPr/>
          <p:nvPr/>
        </p:nvGrpSpPr>
        <p:grpSpPr>
          <a:xfrm>
            <a:off x="3404956" y="583742"/>
            <a:ext cx="774003" cy="633547"/>
            <a:chOff x="3404956" y="583742"/>
            <a:chExt cx="774003" cy="633547"/>
          </a:xfrm>
        </p:grpSpPr>
        <p:sp>
          <p:nvSpPr>
            <p:cNvPr id="60" name="object 39">
              <a:extLst>
                <a:ext uri="{FF2B5EF4-FFF2-40B4-BE49-F238E27FC236}">
                  <a16:creationId xmlns:a16="http://schemas.microsoft.com/office/drawing/2014/main" id="{D9A889D1-A26A-D743-B9A6-9ED8B909DB4F}"/>
                </a:ext>
              </a:extLst>
            </p:cNvPr>
            <p:cNvSpPr/>
            <p:nvPr/>
          </p:nvSpPr>
          <p:spPr>
            <a:xfrm>
              <a:off x="3405023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1" name="object 40">
              <a:extLst>
                <a:ext uri="{FF2B5EF4-FFF2-40B4-BE49-F238E27FC236}">
                  <a16:creationId xmlns:a16="http://schemas.microsoft.com/office/drawing/2014/main" id="{C3A89016-6A84-534B-A7B8-FE6383766E54}"/>
                </a:ext>
              </a:extLst>
            </p:cNvPr>
            <p:cNvSpPr/>
            <p:nvPr/>
          </p:nvSpPr>
          <p:spPr>
            <a:xfrm>
              <a:off x="3687876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2" name="object 41">
              <a:extLst>
                <a:ext uri="{FF2B5EF4-FFF2-40B4-BE49-F238E27FC236}">
                  <a16:creationId xmlns:a16="http://schemas.microsoft.com/office/drawing/2014/main" id="{4142133C-4F06-6F46-AB2C-93CC49A6A853}"/>
                </a:ext>
              </a:extLst>
            </p:cNvPr>
            <p:cNvSpPr/>
            <p:nvPr/>
          </p:nvSpPr>
          <p:spPr>
            <a:xfrm>
              <a:off x="3405023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3" y="139636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3" name="object 42">
              <a:extLst>
                <a:ext uri="{FF2B5EF4-FFF2-40B4-BE49-F238E27FC236}">
                  <a16:creationId xmlns:a16="http://schemas.microsoft.com/office/drawing/2014/main" id="{D47FD16A-8574-A149-A94A-74B0910A1257}"/>
                </a:ext>
              </a:extLst>
            </p:cNvPr>
            <p:cNvSpPr/>
            <p:nvPr/>
          </p:nvSpPr>
          <p:spPr>
            <a:xfrm>
              <a:off x="3687876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3" y="139636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4" name="object 43">
              <a:extLst>
                <a:ext uri="{FF2B5EF4-FFF2-40B4-BE49-F238E27FC236}">
                  <a16:creationId xmlns:a16="http://schemas.microsoft.com/office/drawing/2014/main" id="{D30F113B-8A67-434C-962E-45129D79046D}"/>
                </a:ext>
              </a:extLst>
            </p:cNvPr>
            <p:cNvSpPr/>
            <p:nvPr/>
          </p:nvSpPr>
          <p:spPr>
            <a:xfrm>
              <a:off x="3546440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5" y="139636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5" name="object 44">
              <a:extLst>
                <a:ext uri="{FF2B5EF4-FFF2-40B4-BE49-F238E27FC236}">
                  <a16:creationId xmlns:a16="http://schemas.microsoft.com/office/drawing/2014/main" id="{589AE420-0495-B74A-B8C5-0664F6D2F8DF}"/>
                </a:ext>
              </a:extLst>
            </p:cNvPr>
            <p:cNvSpPr/>
            <p:nvPr/>
          </p:nvSpPr>
          <p:spPr>
            <a:xfrm>
              <a:off x="3546440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5" y="139620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6" name="object 45">
              <a:extLst>
                <a:ext uri="{FF2B5EF4-FFF2-40B4-BE49-F238E27FC236}">
                  <a16:creationId xmlns:a16="http://schemas.microsoft.com/office/drawing/2014/main" id="{C47CD56F-6F18-1644-AF24-DB58A000428D}"/>
                </a:ext>
              </a:extLst>
            </p:cNvPr>
            <p:cNvSpPr/>
            <p:nvPr/>
          </p:nvSpPr>
          <p:spPr>
            <a:xfrm>
              <a:off x="3546440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5" y="139620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7" name="object 46">
              <a:extLst>
                <a:ext uri="{FF2B5EF4-FFF2-40B4-BE49-F238E27FC236}">
                  <a16:creationId xmlns:a16="http://schemas.microsoft.com/office/drawing/2014/main" id="{2D2394CF-33C5-E240-8241-F4CC206C6B1D}"/>
                </a:ext>
              </a:extLst>
            </p:cNvPr>
            <p:cNvSpPr/>
            <p:nvPr/>
          </p:nvSpPr>
          <p:spPr>
            <a:xfrm>
              <a:off x="3687876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8" name="object 47">
              <a:extLst>
                <a:ext uri="{FF2B5EF4-FFF2-40B4-BE49-F238E27FC236}">
                  <a16:creationId xmlns:a16="http://schemas.microsoft.com/office/drawing/2014/main" id="{3140EE7F-A225-E94A-B03B-530749783857}"/>
                </a:ext>
              </a:extLst>
            </p:cNvPr>
            <p:cNvSpPr/>
            <p:nvPr/>
          </p:nvSpPr>
          <p:spPr>
            <a:xfrm>
              <a:off x="3405023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9" name="object 48">
              <a:extLst>
                <a:ext uri="{FF2B5EF4-FFF2-40B4-BE49-F238E27FC236}">
                  <a16:creationId xmlns:a16="http://schemas.microsoft.com/office/drawing/2014/main" id="{B1C875CA-1F0B-C744-925C-78CB1D652AFA}"/>
                </a:ext>
              </a:extLst>
            </p:cNvPr>
            <p:cNvSpPr/>
            <p:nvPr/>
          </p:nvSpPr>
          <p:spPr>
            <a:xfrm>
              <a:off x="3831204" y="726121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5"/>
                  </a:lnTo>
                  <a:lnTo>
                    <a:pt x="0" y="20930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0" name="object 49">
              <a:extLst>
                <a:ext uri="{FF2B5EF4-FFF2-40B4-BE49-F238E27FC236}">
                  <a16:creationId xmlns:a16="http://schemas.microsoft.com/office/drawing/2014/main" id="{DC21FF0E-04C6-F74C-8CEA-DF86C98D8950}"/>
                </a:ext>
              </a:extLst>
            </p:cNvPr>
            <p:cNvSpPr/>
            <p:nvPr/>
          </p:nvSpPr>
          <p:spPr>
            <a:xfrm>
              <a:off x="3831204" y="86726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3"/>
                  </a:lnTo>
                  <a:lnTo>
                    <a:pt x="0" y="20928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1" name="object 50">
              <a:extLst>
                <a:ext uri="{FF2B5EF4-FFF2-40B4-BE49-F238E27FC236}">
                  <a16:creationId xmlns:a16="http://schemas.microsoft.com/office/drawing/2014/main" id="{A614CAFA-D01D-5D49-AA09-D7512A366FA8}"/>
                </a:ext>
              </a:extLst>
            </p:cNvPr>
            <p:cNvSpPr/>
            <p:nvPr/>
          </p:nvSpPr>
          <p:spPr>
            <a:xfrm>
              <a:off x="3831204" y="1007981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6"/>
                  </a:lnTo>
                  <a:lnTo>
                    <a:pt x="0" y="20930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2" name="object 51">
              <a:extLst>
                <a:ext uri="{FF2B5EF4-FFF2-40B4-BE49-F238E27FC236}">
                  <a16:creationId xmlns:a16="http://schemas.microsoft.com/office/drawing/2014/main" id="{4F76F045-9240-E34B-A85C-A6D2D8C3F693}"/>
                </a:ext>
              </a:extLst>
            </p:cNvPr>
            <p:cNvSpPr/>
            <p:nvPr/>
          </p:nvSpPr>
          <p:spPr>
            <a:xfrm>
              <a:off x="3688741" y="725846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13" y="0"/>
                  </a:moveTo>
                  <a:lnTo>
                    <a:pt x="113704" y="242"/>
                  </a:lnTo>
                  <a:lnTo>
                    <a:pt x="0" y="68716"/>
                  </a:lnTo>
                  <a:lnTo>
                    <a:pt x="140013" y="68469"/>
                  </a:lnTo>
                  <a:lnTo>
                    <a:pt x="253713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3" name="object 52">
              <a:extLst>
                <a:ext uri="{FF2B5EF4-FFF2-40B4-BE49-F238E27FC236}">
                  <a16:creationId xmlns:a16="http://schemas.microsoft.com/office/drawing/2014/main" id="{ADEFB556-2526-8E48-A13C-F0808178D4CD}"/>
                </a:ext>
              </a:extLst>
            </p:cNvPr>
            <p:cNvSpPr/>
            <p:nvPr/>
          </p:nvSpPr>
          <p:spPr>
            <a:xfrm>
              <a:off x="3546440" y="726043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32" y="0"/>
                  </a:moveTo>
                  <a:lnTo>
                    <a:pt x="113717" y="242"/>
                  </a:lnTo>
                  <a:lnTo>
                    <a:pt x="0" y="68716"/>
                  </a:lnTo>
                  <a:lnTo>
                    <a:pt x="140014" y="68469"/>
                  </a:lnTo>
                  <a:lnTo>
                    <a:pt x="253732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4" name="object 53">
              <a:extLst>
                <a:ext uri="{FF2B5EF4-FFF2-40B4-BE49-F238E27FC236}">
                  <a16:creationId xmlns:a16="http://schemas.microsoft.com/office/drawing/2014/main" id="{F14F1B07-95DD-F241-B407-D1B3C76CA50D}"/>
                </a:ext>
              </a:extLst>
            </p:cNvPr>
            <p:cNvSpPr/>
            <p:nvPr/>
          </p:nvSpPr>
          <p:spPr>
            <a:xfrm>
              <a:off x="3404956" y="726334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30" y="0"/>
                  </a:moveTo>
                  <a:lnTo>
                    <a:pt x="113720" y="246"/>
                  </a:lnTo>
                  <a:lnTo>
                    <a:pt x="0" y="68716"/>
                  </a:lnTo>
                  <a:lnTo>
                    <a:pt x="140014" y="68469"/>
                  </a:lnTo>
                  <a:lnTo>
                    <a:pt x="25373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5" name="object 54">
              <a:extLst>
                <a:ext uri="{FF2B5EF4-FFF2-40B4-BE49-F238E27FC236}">
                  <a16:creationId xmlns:a16="http://schemas.microsoft.com/office/drawing/2014/main" id="{1D27F911-6500-F84B-8446-43A7F209FF54}"/>
                </a:ext>
              </a:extLst>
            </p:cNvPr>
            <p:cNvSpPr/>
            <p:nvPr/>
          </p:nvSpPr>
          <p:spPr>
            <a:xfrm>
              <a:off x="3947714" y="65554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8"/>
                  </a:lnTo>
                  <a:lnTo>
                    <a:pt x="0" y="209298"/>
                  </a:lnTo>
                  <a:lnTo>
                    <a:pt x="115030" y="139637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6" name="object 55">
              <a:extLst>
                <a:ext uri="{FF2B5EF4-FFF2-40B4-BE49-F238E27FC236}">
                  <a16:creationId xmlns:a16="http://schemas.microsoft.com/office/drawing/2014/main" id="{22332C77-649C-424E-9254-17ACD8665B10}"/>
                </a:ext>
              </a:extLst>
            </p:cNvPr>
            <p:cNvSpPr/>
            <p:nvPr/>
          </p:nvSpPr>
          <p:spPr>
            <a:xfrm>
              <a:off x="3947714" y="796686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8"/>
                  </a:lnTo>
                  <a:lnTo>
                    <a:pt x="0" y="209299"/>
                  </a:lnTo>
                  <a:lnTo>
                    <a:pt x="115030" y="139637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7" name="object 56">
              <a:extLst>
                <a:ext uri="{FF2B5EF4-FFF2-40B4-BE49-F238E27FC236}">
                  <a16:creationId xmlns:a16="http://schemas.microsoft.com/office/drawing/2014/main" id="{7D051D50-9453-424C-B9C3-A66E1D6A2631}"/>
                </a:ext>
              </a:extLst>
            </p:cNvPr>
            <p:cNvSpPr/>
            <p:nvPr/>
          </p:nvSpPr>
          <p:spPr>
            <a:xfrm>
              <a:off x="3947714" y="93740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7"/>
                  </a:lnTo>
                  <a:lnTo>
                    <a:pt x="0" y="209298"/>
                  </a:lnTo>
                  <a:lnTo>
                    <a:pt x="115030" y="139636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8" name="object 57">
              <a:extLst>
                <a:ext uri="{FF2B5EF4-FFF2-40B4-BE49-F238E27FC236}">
                  <a16:creationId xmlns:a16="http://schemas.microsoft.com/office/drawing/2014/main" id="{373D68C3-1E40-F949-84B0-9D894431AE05}"/>
                </a:ext>
              </a:extLst>
            </p:cNvPr>
            <p:cNvSpPr/>
            <p:nvPr/>
          </p:nvSpPr>
          <p:spPr>
            <a:xfrm>
              <a:off x="3805594" y="654679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59"/>
                  </a:lnTo>
                  <a:lnTo>
                    <a:pt x="0" y="69598"/>
                  </a:lnTo>
                  <a:lnTo>
                    <a:pt x="140243" y="69352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79" name="object 58">
              <a:extLst>
                <a:ext uri="{FF2B5EF4-FFF2-40B4-BE49-F238E27FC236}">
                  <a16:creationId xmlns:a16="http://schemas.microsoft.com/office/drawing/2014/main" id="{86046ADF-0140-4248-8319-D3543AD51D64}"/>
                </a:ext>
              </a:extLst>
            </p:cNvPr>
            <p:cNvSpPr/>
            <p:nvPr/>
          </p:nvSpPr>
          <p:spPr>
            <a:xfrm>
              <a:off x="3663082" y="654892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42"/>
                  </a:lnTo>
                  <a:lnTo>
                    <a:pt x="0" y="69577"/>
                  </a:lnTo>
                  <a:lnTo>
                    <a:pt x="140243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0" name="object 59">
              <a:extLst>
                <a:ext uri="{FF2B5EF4-FFF2-40B4-BE49-F238E27FC236}">
                  <a16:creationId xmlns:a16="http://schemas.microsoft.com/office/drawing/2014/main" id="{47DAE0BB-EC92-5143-99E2-19BD3B16674A}"/>
                </a:ext>
              </a:extLst>
            </p:cNvPr>
            <p:cNvSpPr/>
            <p:nvPr/>
          </p:nvSpPr>
          <p:spPr>
            <a:xfrm>
              <a:off x="3521354" y="655185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17" y="246"/>
                  </a:lnTo>
                  <a:lnTo>
                    <a:pt x="0" y="69582"/>
                  </a:lnTo>
                  <a:lnTo>
                    <a:pt x="140239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1" name="object 60">
              <a:extLst>
                <a:ext uri="{FF2B5EF4-FFF2-40B4-BE49-F238E27FC236}">
                  <a16:creationId xmlns:a16="http://schemas.microsoft.com/office/drawing/2014/main" id="{7E27AD05-33A9-4445-8A9E-DDDDBA386BE5}"/>
                </a:ext>
              </a:extLst>
            </p:cNvPr>
            <p:cNvSpPr/>
            <p:nvPr/>
          </p:nvSpPr>
          <p:spPr>
            <a:xfrm>
              <a:off x="3920752" y="583742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42"/>
                  </a:lnTo>
                  <a:lnTo>
                    <a:pt x="0" y="69594"/>
                  </a:lnTo>
                  <a:lnTo>
                    <a:pt x="140243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2" name="object 61">
              <a:extLst>
                <a:ext uri="{FF2B5EF4-FFF2-40B4-BE49-F238E27FC236}">
                  <a16:creationId xmlns:a16="http://schemas.microsoft.com/office/drawing/2014/main" id="{7851A7D9-7699-A84D-8658-EAD569E3BDF2}"/>
                </a:ext>
              </a:extLst>
            </p:cNvPr>
            <p:cNvSpPr/>
            <p:nvPr/>
          </p:nvSpPr>
          <p:spPr>
            <a:xfrm>
              <a:off x="3778226" y="583935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896" y="246"/>
                  </a:lnTo>
                  <a:lnTo>
                    <a:pt x="0" y="69598"/>
                  </a:lnTo>
                  <a:lnTo>
                    <a:pt x="140239" y="69356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3" name="object 62">
              <a:extLst>
                <a:ext uri="{FF2B5EF4-FFF2-40B4-BE49-F238E27FC236}">
                  <a16:creationId xmlns:a16="http://schemas.microsoft.com/office/drawing/2014/main" id="{48D97A0A-83D3-2947-A658-65091D3BCE77}"/>
                </a:ext>
              </a:extLst>
            </p:cNvPr>
            <p:cNvSpPr/>
            <p:nvPr/>
          </p:nvSpPr>
          <p:spPr>
            <a:xfrm>
              <a:off x="3636513" y="584231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39" y="0"/>
                  </a:moveTo>
                  <a:lnTo>
                    <a:pt x="113900" y="242"/>
                  </a:lnTo>
                  <a:lnTo>
                    <a:pt x="0" y="69598"/>
                  </a:lnTo>
                  <a:lnTo>
                    <a:pt x="140242" y="69352"/>
                  </a:lnTo>
                  <a:lnTo>
                    <a:pt x="254139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84" name="object 63">
              <a:extLst>
                <a:ext uri="{FF2B5EF4-FFF2-40B4-BE49-F238E27FC236}">
                  <a16:creationId xmlns:a16="http://schemas.microsoft.com/office/drawing/2014/main" id="{2DC48E48-2C32-AA4B-897C-C12472DD69A5}"/>
                </a:ext>
              </a:extLst>
            </p:cNvPr>
            <p:cNvSpPr/>
            <p:nvPr/>
          </p:nvSpPr>
          <p:spPr>
            <a:xfrm>
              <a:off x="4064128" y="584427"/>
              <a:ext cx="114831" cy="490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97"/>
            </a:p>
          </p:txBody>
        </p:sp>
      </p:grpSp>
      <p:sp>
        <p:nvSpPr>
          <p:cNvPr id="85" name="object 64">
            <a:extLst>
              <a:ext uri="{FF2B5EF4-FFF2-40B4-BE49-F238E27FC236}">
                <a16:creationId xmlns:a16="http://schemas.microsoft.com/office/drawing/2014/main" id="{00B08313-564D-EC46-A264-7B19C3F139EE}"/>
              </a:ext>
            </a:extLst>
          </p:cNvPr>
          <p:cNvSpPr txBox="1"/>
          <p:nvPr/>
        </p:nvSpPr>
        <p:spPr>
          <a:xfrm>
            <a:off x="3288116" y="1288191"/>
            <a:ext cx="957724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50" dirty="0">
                <a:solidFill>
                  <a:srgbClr val="008D7F"/>
                </a:solidFill>
                <a:latin typeface="Menlo"/>
                <a:cs typeface="Menlo"/>
              </a:rPr>
              <a:t>S</a:t>
            </a:r>
            <a:r>
              <a:rPr sz="1198" spc="75" baseline="-10416" dirty="0">
                <a:solidFill>
                  <a:srgbClr val="008D7F"/>
                </a:solidFill>
                <a:latin typeface="Arial"/>
                <a:cs typeface="Arial"/>
              </a:rPr>
              <a:t>3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(</a:t>
            </a:r>
            <a:r>
              <a:rPr sz="1098" i="1" spc="50" dirty="0">
                <a:solidFill>
                  <a:srgbClr val="008D7F"/>
                </a:solidFill>
                <a:latin typeface="Times New Roman"/>
                <a:cs typeface="Times New Roman"/>
              </a:rPr>
              <a:t>x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) </a:t>
            </a:r>
            <a:r>
              <a:rPr sz="1098" i="1" spc="60" dirty="0">
                <a:solidFill>
                  <a:srgbClr val="008D7F"/>
                </a:solidFill>
                <a:latin typeface="Menlo"/>
                <a:cs typeface="Menlo"/>
              </a:rPr>
              <a:t>∈</a:t>
            </a:r>
            <a:r>
              <a:rPr sz="1098" i="1" spc="-464" dirty="0">
                <a:solidFill>
                  <a:srgbClr val="008D7F"/>
                </a:solidFill>
                <a:latin typeface="Menlo"/>
                <a:cs typeface="Menlo"/>
              </a:rPr>
              <a:t> 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R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r>
              <a:rPr sz="1198" i="1" spc="75" baseline="27777" dirty="0">
                <a:solidFill>
                  <a:srgbClr val="008D7F"/>
                </a:solidFill>
                <a:latin typeface="Menlo"/>
                <a:cs typeface="Menlo"/>
              </a:rPr>
              <a:t>×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r>
              <a:rPr sz="1198" i="1" spc="75" baseline="27777" dirty="0">
                <a:solidFill>
                  <a:srgbClr val="008D7F"/>
                </a:solidFill>
                <a:latin typeface="Menlo"/>
                <a:cs typeface="Menlo"/>
              </a:rPr>
              <a:t>×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</p:txBody>
      </p:sp>
      <p:sp>
        <p:nvSpPr>
          <p:cNvPr id="86" name="object 67">
            <a:extLst>
              <a:ext uri="{FF2B5EF4-FFF2-40B4-BE49-F238E27FC236}">
                <a16:creationId xmlns:a16="http://schemas.microsoft.com/office/drawing/2014/main" id="{BB9EA60D-A42F-754C-8ACF-FEF7859ABA3D}"/>
              </a:ext>
            </a:extLst>
          </p:cNvPr>
          <p:cNvSpPr/>
          <p:nvPr/>
        </p:nvSpPr>
        <p:spPr>
          <a:xfrm>
            <a:off x="363563" y="1762555"/>
            <a:ext cx="3880970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7" name="object 68">
            <a:extLst>
              <a:ext uri="{FF2B5EF4-FFF2-40B4-BE49-F238E27FC236}">
                <a16:creationId xmlns:a16="http://schemas.microsoft.com/office/drawing/2014/main" id="{031B248B-6C88-1B4F-A9E1-585C41EBD3D9}"/>
              </a:ext>
            </a:extLst>
          </p:cNvPr>
          <p:cNvSpPr txBox="1"/>
          <p:nvPr/>
        </p:nvSpPr>
        <p:spPr>
          <a:xfrm>
            <a:off x="479744" y="1730975"/>
            <a:ext cx="3609056" cy="495659"/>
          </a:xfrm>
          <a:prstGeom prst="rect">
            <a:avLst/>
          </a:prstGeom>
        </p:spPr>
        <p:txBody>
          <a:bodyPr vert="horz" wrap="square" lIns="0" tIns="80497" rIns="0" bIns="0" rtlCol="0">
            <a:spAutoFit/>
          </a:bodyPr>
          <a:lstStyle/>
          <a:p>
            <a:pPr marL="12677">
              <a:spcBef>
                <a:spcPts val="634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65" dirty="0">
                <a:latin typeface="Arial"/>
                <a:cs typeface="Arial"/>
              </a:rPr>
              <a:t>For </a:t>
            </a:r>
            <a:r>
              <a:rPr sz="1098" spc="-90" dirty="0">
                <a:solidFill>
                  <a:srgbClr val="0019B2"/>
                </a:solidFill>
                <a:latin typeface="Arial"/>
                <a:cs typeface="Arial"/>
              </a:rPr>
              <a:t>Gaussian </a:t>
            </a:r>
            <a:r>
              <a:rPr sz="1098" i="1" spc="130" dirty="0">
                <a:latin typeface="Times New Roman"/>
                <a:cs typeface="Times New Roman"/>
              </a:rPr>
              <a:t>x </a:t>
            </a:r>
            <a:r>
              <a:rPr sz="1098" i="1" spc="185" dirty="0">
                <a:latin typeface="Menlo"/>
                <a:cs typeface="Menlo"/>
              </a:rPr>
              <a:t>∼ </a:t>
            </a:r>
            <a:r>
              <a:rPr sz="1098" i="1" spc="229" dirty="0">
                <a:latin typeface="Menlo"/>
                <a:cs typeface="Menlo"/>
              </a:rPr>
              <a:t>N</a:t>
            </a:r>
            <a:r>
              <a:rPr sz="1098" i="1" spc="-469" dirty="0">
                <a:latin typeface="Menlo"/>
                <a:cs typeface="Menlo"/>
              </a:rPr>
              <a:t> </a:t>
            </a:r>
            <a:r>
              <a:rPr sz="1098" spc="5" dirty="0">
                <a:latin typeface="Arial"/>
                <a:cs typeface="Arial"/>
              </a:rPr>
              <a:t>(0</a:t>
            </a:r>
            <a:r>
              <a:rPr sz="1098" i="1" spc="5" dirty="0">
                <a:latin typeface="Times New Roman"/>
                <a:cs typeface="Times New Roman"/>
              </a:rPr>
              <a:t>, </a:t>
            </a:r>
            <a:r>
              <a:rPr sz="1098" i="1" spc="80" dirty="0">
                <a:latin typeface="Times New Roman"/>
                <a:cs typeface="Times New Roman"/>
              </a:rPr>
              <a:t>I</a:t>
            </a:r>
            <a:r>
              <a:rPr sz="1098" spc="80" dirty="0">
                <a:latin typeface="Arial"/>
                <a:cs typeface="Arial"/>
              </a:rPr>
              <a:t>): </a:t>
            </a:r>
            <a:r>
              <a:rPr sz="1098" spc="-40" dirty="0">
                <a:solidFill>
                  <a:srgbClr val="0019B2"/>
                </a:solidFill>
                <a:latin typeface="Arial"/>
                <a:cs typeface="Arial"/>
              </a:rPr>
              <a:t>orthogonal </a:t>
            </a:r>
            <a:r>
              <a:rPr sz="1098" spc="-35" dirty="0">
                <a:solidFill>
                  <a:srgbClr val="0019B2"/>
                </a:solidFill>
                <a:latin typeface="Arial"/>
                <a:cs typeface="Arial"/>
              </a:rPr>
              <a:t>Hermite </a:t>
            </a:r>
            <a:r>
              <a:rPr sz="1098" spc="-45" dirty="0">
                <a:solidFill>
                  <a:srgbClr val="0019B2"/>
                </a:solidFill>
                <a:latin typeface="Arial"/>
                <a:cs typeface="Arial"/>
              </a:rPr>
              <a:t>polynomials</a:t>
            </a:r>
            <a:endParaRPr sz="1098">
              <a:latin typeface="Arial"/>
              <a:cs typeface="Arial"/>
            </a:endParaRPr>
          </a:p>
          <a:p>
            <a:pPr marL="871553">
              <a:spcBef>
                <a:spcPts val="529"/>
              </a:spcBef>
              <a:tabLst>
                <a:tab pos="1665142" algn="l"/>
                <a:tab pos="2868203" algn="l"/>
              </a:tabLst>
            </a:pPr>
            <a:r>
              <a:rPr sz="1098" i="1" spc="50" dirty="0">
                <a:latin typeface="Menlo"/>
                <a:cs typeface="Menlo"/>
              </a:rPr>
              <a:t>S</a:t>
            </a:r>
            <a:r>
              <a:rPr sz="1198" spc="75" baseline="-10416" dirty="0">
                <a:latin typeface="Arial"/>
                <a:cs typeface="Arial"/>
              </a:rPr>
              <a:t>1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50" dirty="0">
                <a:latin typeface="Times New Roman"/>
                <a:cs typeface="Times New Roman"/>
              </a:rPr>
              <a:t>x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dirty="0">
                <a:latin typeface="Arial"/>
                <a:cs typeface="Arial"/>
              </a:rPr>
              <a:t> </a:t>
            </a:r>
            <a:r>
              <a:rPr sz="1098" spc="204" dirty="0">
                <a:latin typeface="Arial"/>
                <a:cs typeface="Arial"/>
              </a:rPr>
              <a:t>=</a:t>
            </a:r>
            <a:r>
              <a:rPr sz="1098" dirty="0">
                <a:latin typeface="Arial"/>
                <a:cs typeface="Arial"/>
              </a:rPr>
              <a:t> </a:t>
            </a:r>
            <a:r>
              <a:rPr sz="1098" i="1" spc="80" dirty="0">
                <a:latin typeface="Times New Roman"/>
                <a:cs typeface="Times New Roman"/>
              </a:rPr>
              <a:t>x,	</a:t>
            </a:r>
            <a:r>
              <a:rPr sz="1098" i="1" spc="50" dirty="0">
                <a:latin typeface="Menlo"/>
                <a:cs typeface="Menlo"/>
              </a:rPr>
              <a:t>S</a:t>
            </a:r>
            <a:r>
              <a:rPr sz="1198" spc="75" baseline="-10416" dirty="0">
                <a:latin typeface="Arial"/>
                <a:cs typeface="Arial"/>
              </a:rPr>
              <a:t>2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50" dirty="0">
                <a:latin typeface="Times New Roman"/>
                <a:cs typeface="Times New Roman"/>
              </a:rPr>
              <a:t>x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dirty="0">
                <a:latin typeface="Arial"/>
                <a:cs typeface="Arial"/>
              </a:rPr>
              <a:t> </a:t>
            </a:r>
            <a:r>
              <a:rPr sz="1098" spc="204" dirty="0">
                <a:latin typeface="Arial"/>
                <a:cs typeface="Arial"/>
              </a:rPr>
              <a:t>=</a:t>
            </a:r>
            <a:r>
              <a:rPr sz="1098" spc="5" dirty="0">
                <a:latin typeface="Arial"/>
                <a:cs typeface="Arial"/>
              </a:rPr>
              <a:t> </a:t>
            </a:r>
            <a:r>
              <a:rPr sz="1098" i="1" spc="145" dirty="0">
                <a:latin typeface="Times New Roman"/>
                <a:cs typeface="Times New Roman"/>
              </a:rPr>
              <a:t>xx</a:t>
            </a:r>
            <a:r>
              <a:rPr sz="1198" i="1" spc="217" baseline="31250" dirty="0">
                <a:latin typeface="Menlo"/>
                <a:cs typeface="Menlo"/>
              </a:rPr>
              <a:t>T</a:t>
            </a:r>
            <a:r>
              <a:rPr sz="1198" i="1" spc="-277" baseline="31250" dirty="0">
                <a:latin typeface="Menlo"/>
                <a:cs typeface="Menlo"/>
              </a:rPr>
              <a:t> </a:t>
            </a:r>
            <a:r>
              <a:rPr sz="1098" i="1" spc="185" dirty="0">
                <a:latin typeface="Menlo"/>
                <a:cs typeface="Menlo"/>
              </a:rPr>
              <a:t>−</a:t>
            </a:r>
            <a:r>
              <a:rPr sz="1098" i="1" spc="-414" dirty="0">
                <a:latin typeface="Menlo"/>
                <a:cs typeface="Menlo"/>
              </a:rPr>
              <a:t> </a:t>
            </a:r>
            <a:r>
              <a:rPr sz="1098" i="1" spc="110" dirty="0">
                <a:latin typeface="Times New Roman"/>
                <a:cs typeface="Times New Roman"/>
              </a:rPr>
              <a:t>I,	</a:t>
            </a:r>
            <a:r>
              <a:rPr sz="1098" i="1" spc="25" dirty="0">
                <a:latin typeface="Times New Roman"/>
                <a:cs typeface="Times New Roman"/>
              </a:rPr>
              <a:t>. .</a:t>
            </a:r>
            <a:r>
              <a:rPr sz="1098" i="1" spc="-225" dirty="0">
                <a:latin typeface="Times New Roman"/>
                <a:cs typeface="Times New Roman"/>
              </a:rPr>
              <a:t> </a:t>
            </a:r>
            <a:r>
              <a:rPr sz="1098" i="1" spc="25" dirty="0">
                <a:latin typeface="Times New Roman"/>
                <a:cs typeface="Times New Roman"/>
              </a:rPr>
              <a:t>.</a:t>
            </a:r>
            <a:endParaRPr sz="1098">
              <a:latin typeface="Times New Roman"/>
              <a:cs typeface="Times New Roman"/>
            </a:endParaRPr>
          </a:p>
        </p:txBody>
      </p:sp>
      <p:sp>
        <p:nvSpPr>
          <p:cNvPr id="92" name="object 66">
            <a:extLst>
              <a:ext uri="{FF2B5EF4-FFF2-40B4-BE49-F238E27FC236}">
                <a16:creationId xmlns:a16="http://schemas.microsoft.com/office/drawing/2014/main" id="{72EC9397-25A4-764C-8364-3B7FE4A25735}"/>
              </a:ext>
            </a:extLst>
          </p:cNvPr>
          <p:cNvSpPr/>
          <p:nvPr/>
        </p:nvSpPr>
        <p:spPr>
          <a:xfrm>
            <a:off x="363563" y="2286039"/>
            <a:ext cx="3880970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4" name="object 72">
            <a:extLst>
              <a:ext uri="{FF2B5EF4-FFF2-40B4-BE49-F238E27FC236}">
                <a16:creationId xmlns:a16="http://schemas.microsoft.com/office/drawing/2014/main" id="{A2A9AE34-E80E-864E-88E9-670D133072A6}"/>
              </a:ext>
            </a:extLst>
          </p:cNvPr>
          <p:cNvSpPr txBox="1"/>
          <p:nvPr/>
        </p:nvSpPr>
        <p:spPr>
          <a:xfrm>
            <a:off x="350887" y="1730975"/>
            <a:ext cx="3738357" cy="1285417"/>
          </a:xfrm>
          <a:prstGeom prst="rect">
            <a:avLst/>
          </a:prstGeom>
        </p:spPr>
        <p:txBody>
          <a:bodyPr vert="horz" wrap="square" lIns="0" tIns="80497" rIns="0" bIns="0" rtlCol="0">
            <a:spAutoFit/>
          </a:bodyPr>
          <a:lstStyle/>
          <a:p>
            <a:pPr marL="141350">
              <a:spcBef>
                <a:spcPts val="634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65" dirty="0">
                <a:latin typeface="Arial"/>
                <a:cs typeface="Arial"/>
              </a:rPr>
              <a:t>For </a:t>
            </a:r>
            <a:r>
              <a:rPr sz="1098" spc="-90" dirty="0">
                <a:solidFill>
                  <a:srgbClr val="0019B2"/>
                </a:solidFill>
                <a:latin typeface="Arial"/>
                <a:cs typeface="Arial"/>
              </a:rPr>
              <a:t>Gaussian </a:t>
            </a:r>
            <a:r>
              <a:rPr sz="1098" i="1" spc="130" dirty="0">
                <a:latin typeface="Times New Roman"/>
                <a:cs typeface="Times New Roman"/>
              </a:rPr>
              <a:t>x </a:t>
            </a:r>
            <a:r>
              <a:rPr sz="1098" i="1" spc="185" dirty="0">
                <a:latin typeface="Menlo"/>
                <a:cs typeface="Menlo"/>
              </a:rPr>
              <a:t>∼ </a:t>
            </a:r>
            <a:r>
              <a:rPr sz="1098" i="1" spc="229" dirty="0">
                <a:latin typeface="Menlo"/>
                <a:cs typeface="Menlo"/>
              </a:rPr>
              <a:t>N</a:t>
            </a:r>
            <a:r>
              <a:rPr sz="1098" i="1" spc="-469" dirty="0">
                <a:latin typeface="Menlo"/>
                <a:cs typeface="Menlo"/>
              </a:rPr>
              <a:t> </a:t>
            </a:r>
            <a:r>
              <a:rPr sz="1098" spc="5" dirty="0">
                <a:latin typeface="Arial"/>
                <a:cs typeface="Arial"/>
              </a:rPr>
              <a:t>(0</a:t>
            </a:r>
            <a:r>
              <a:rPr sz="1098" i="1" spc="5" dirty="0">
                <a:latin typeface="Times New Roman"/>
                <a:cs typeface="Times New Roman"/>
              </a:rPr>
              <a:t>, </a:t>
            </a:r>
            <a:r>
              <a:rPr sz="1098" i="1" spc="80" dirty="0">
                <a:latin typeface="Times New Roman"/>
                <a:cs typeface="Times New Roman"/>
              </a:rPr>
              <a:t>I</a:t>
            </a:r>
            <a:r>
              <a:rPr sz="1098" spc="80" dirty="0">
                <a:latin typeface="Arial"/>
                <a:cs typeface="Arial"/>
              </a:rPr>
              <a:t>): </a:t>
            </a:r>
            <a:r>
              <a:rPr sz="1098" spc="-40" dirty="0">
                <a:solidFill>
                  <a:srgbClr val="0019B2"/>
                </a:solidFill>
                <a:latin typeface="Arial"/>
                <a:cs typeface="Arial"/>
              </a:rPr>
              <a:t>orthogonal </a:t>
            </a:r>
            <a:r>
              <a:rPr sz="1098" spc="-35" dirty="0">
                <a:solidFill>
                  <a:srgbClr val="0019B2"/>
                </a:solidFill>
                <a:latin typeface="Arial"/>
                <a:cs typeface="Arial"/>
              </a:rPr>
              <a:t>Hermite </a:t>
            </a:r>
            <a:r>
              <a:rPr sz="1098" spc="-45" dirty="0">
                <a:solidFill>
                  <a:srgbClr val="0019B2"/>
                </a:solidFill>
                <a:latin typeface="Arial"/>
                <a:cs typeface="Arial"/>
              </a:rPr>
              <a:t>polynomials</a:t>
            </a:r>
            <a:endParaRPr sz="1098" dirty="0">
              <a:latin typeface="Arial"/>
              <a:cs typeface="Arial"/>
            </a:endParaRPr>
          </a:p>
          <a:p>
            <a:pPr marL="1000860">
              <a:spcBef>
                <a:spcPts val="529"/>
              </a:spcBef>
              <a:tabLst>
                <a:tab pos="1794449" algn="l"/>
                <a:tab pos="2997510" algn="l"/>
              </a:tabLst>
            </a:pPr>
            <a:r>
              <a:rPr sz="1098" i="1" spc="50" dirty="0">
                <a:latin typeface="Menlo"/>
                <a:cs typeface="Menlo"/>
              </a:rPr>
              <a:t>S</a:t>
            </a:r>
            <a:r>
              <a:rPr sz="1198" spc="75" baseline="-10416" dirty="0">
                <a:latin typeface="Arial"/>
                <a:cs typeface="Arial"/>
              </a:rPr>
              <a:t>1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50" dirty="0">
                <a:latin typeface="Times New Roman"/>
                <a:cs typeface="Times New Roman"/>
              </a:rPr>
              <a:t>x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dirty="0">
                <a:latin typeface="Arial"/>
                <a:cs typeface="Arial"/>
              </a:rPr>
              <a:t> </a:t>
            </a:r>
            <a:r>
              <a:rPr sz="1098" spc="204" dirty="0">
                <a:latin typeface="Arial"/>
                <a:cs typeface="Arial"/>
              </a:rPr>
              <a:t>=</a:t>
            </a:r>
            <a:r>
              <a:rPr sz="1098" dirty="0">
                <a:latin typeface="Arial"/>
                <a:cs typeface="Arial"/>
              </a:rPr>
              <a:t> </a:t>
            </a:r>
            <a:r>
              <a:rPr sz="1098" i="1" spc="80" dirty="0">
                <a:latin typeface="Times New Roman"/>
                <a:cs typeface="Times New Roman"/>
              </a:rPr>
              <a:t>x,	</a:t>
            </a:r>
            <a:r>
              <a:rPr sz="1098" i="1" spc="50" dirty="0">
                <a:latin typeface="Menlo"/>
                <a:cs typeface="Menlo"/>
              </a:rPr>
              <a:t>S</a:t>
            </a:r>
            <a:r>
              <a:rPr sz="1198" spc="75" baseline="-10416" dirty="0">
                <a:latin typeface="Arial"/>
                <a:cs typeface="Arial"/>
              </a:rPr>
              <a:t>2</a:t>
            </a:r>
            <a:r>
              <a:rPr sz="1098" spc="50" dirty="0">
                <a:latin typeface="Arial"/>
                <a:cs typeface="Arial"/>
              </a:rPr>
              <a:t>(</a:t>
            </a:r>
            <a:r>
              <a:rPr sz="1098" i="1" spc="50" dirty="0">
                <a:latin typeface="Times New Roman"/>
                <a:cs typeface="Times New Roman"/>
              </a:rPr>
              <a:t>x</a:t>
            </a:r>
            <a:r>
              <a:rPr sz="1098" spc="50" dirty="0">
                <a:latin typeface="Arial"/>
                <a:cs typeface="Arial"/>
              </a:rPr>
              <a:t>)</a:t>
            </a:r>
            <a:r>
              <a:rPr sz="1098" dirty="0">
                <a:latin typeface="Arial"/>
                <a:cs typeface="Arial"/>
              </a:rPr>
              <a:t> </a:t>
            </a:r>
            <a:r>
              <a:rPr sz="1098" spc="204" dirty="0">
                <a:latin typeface="Arial"/>
                <a:cs typeface="Arial"/>
              </a:rPr>
              <a:t>=</a:t>
            </a:r>
            <a:r>
              <a:rPr sz="1098" spc="5" dirty="0">
                <a:latin typeface="Arial"/>
                <a:cs typeface="Arial"/>
              </a:rPr>
              <a:t> </a:t>
            </a:r>
            <a:r>
              <a:rPr sz="1098" i="1" spc="145" dirty="0">
                <a:latin typeface="Times New Roman"/>
                <a:cs typeface="Times New Roman"/>
              </a:rPr>
              <a:t>xx</a:t>
            </a:r>
            <a:r>
              <a:rPr sz="1198" i="1" spc="217" baseline="31250" dirty="0">
                <a:latin typeface="Menlo"/>
                <a:cs typeface="Menlo"/>
              </a:rPr>
              <a:t>T</a:t>
            </a:r>
            <a:r>
              <a:rPr sz="1198" i="1" spc="-277" baseline="31250" dirty="0">
                <a:latin typeface="Menlo"/>
                <a:cs typeface="Menlo"/>
              </a:rPr>
              <a:t> </a:t>
            </a:r>
            <a:r>
              <a:rPr sz="1098" i="1" spc="185" dirty="0">
                <a:latin typeface="Menlo"/>
                <a:cs typeface="Menlo"/>
              </a:rPr>
              <a:t>−</a:t>
            </a:r>
            <a:r>
              <a:rPr sz="1098" i="1" spc="-414" dirty="0">
                <a:latin typeface="Menlo"/>
                <a:cs typeface="Menlo"/>
              </a:rPr>
              <a:t> </a:t>
            </a:r>
            <a:r>
              <a:rPr sz="1098" i="1" spc="110" dirty="0">
                <a:latin typeface="Times New Roman"/>
                <a:cs typeface="Times New Roman"/>
              </a:rPr>
              <a:t>I,	</a:t>
            </a:r>
            <a:r>
              <a:rPr sz="1098" i="1" spc="25" dirty="0">
                <a:latin typeface="Times New Roman"/>
                <a:cs typeface="Times New Roman"/>
              </a:rPr>
              <a:t>. .</a:t>
            </a:r>
            <a:r>
              <a:rPr sz="1098" i="1" spc="-225" dirty="0">
                <a:latin typeface="Times New Roman"/>
                <a:cs typeface="Times New Roman"/>
              </a:rPr>
              <a:t> </a:t>
            </a:r>
            <a:r>
              <a:rPr sz="1098" i="1" spc="25" dirty="0">
                <a:latin typeface="Times New Roman"/>
                <a:cs typeface="Times New Roman"/>
              </a:rPr>
              <a:t>.</a:t>
            </a:r>
            <a:endParaRPr sz="1098" dirty="0">
              <a:latin typeface="Times New Roman"/>
              <a:cs typeface="Times New Roman"/>
            </a:endParaRPr>
          </a:p>
          <a:p>
            <a:pPr marL="12677">
              <a:spcBef>
                <a:spcPts val="684"/>
              </a:spcBef>
            </a:pPr>
            <a:r>
              <a:rPr lang="en-US" sz="1198" spc="-75" dirty="0">
                <a:solidFill>
                  <a:srgbClr val="3333B2"/>
                </a:solidFill>
                <a:latin typeface="Arial"/>
                <a:cs typeface="Arial"/>
              </a:rPr>
              <a:t>Application of Stein’s Lemma</a:t>
            </a:r>
            <a:endParaRPr sz="1198" dirty="0">
              <a:latin typeface="Arial"/>
              <a:cs typeface="Arial"/>
            </a:endParaRPr>
          </a:p>
          <a:p>
            <a:pPr marL="141350">
              <a:spcBef>
                <a:spcPts val="888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35" dirty="0">
                <a:latin typeface="Arial"/>
                <a:cs typeface="Arial"/>
              </a:rPr>
              <a:t>Providing </a:t>
            </a:r>
            <a:r>
              <a:rPr sz="1098" spc="-40" dirty="0">
                <a:solidFill>
                  <a:srgbClr val="FF0000"/>
                </a:solidFill>
                <a:latin typeface="Arial"/>
                <a:cs typeface="Arial"/>
              </a:rPr>
              <a:t>derivative </a:t>
            </a:r>
            <a:r>
              <a:rPr sz="1098" spc="-25" dirty="0">
                <a:solidFill>
                  <a:srgbClr val="FF0000"/>
                </a:solidFill>
                <a:latin typeface="Arial"/>
                <a:cs typeface="Arial"/>
              </a:rPr>
              <a:t>information</a:t>
            </a:r>
            <a:r>
              <a:rPr sz="1098" spc="-25" dirty="0">
                <a:latin typeface="Arial"/>
                <a:cs typeface="Arial"/>
              </a:rPr>
              <a:t>: </a:t>
            </a:r>
            <a:r>
              <a:rPr sz="1098" spc="-10" dirty="0">
                <a:latin typeface="Arial"/>
                <a:cs typeface="Arial"/>
              </a:rPr>
              <a:t>let </a:t>
            </a:r>
            <a:r>
              <a:rPr sz="1098" spc="-30" dirty="0">
                <a:latin typeface="Arial"/>
                <a:cs typeface="Arial"/>
              </a:rPr>
              <a:t>E[</a:t>
            </a:r>
            <a:r>
              <a:rPr sz="1098" i="1" spc="-30" dirty="0">
                <a:latin typeface="Times New Roman"/>
                <a:cs typeface="Times New Roman"/>
              </a:rPr>
              <a:t>y</a:t>
            </a:r>
            <a:r>
              <a:rPr sz="1098" i="1" spc="-30" dirty="0">
                <a:latin typeface="Menlo"/>
                <a:cs typeface="Menlo"/>
              </a:rPr>
              <a:t>|</a:t>
            </a:r>
            <a:r>
              <a:rPr sz="1098" i="1" spc="-30" dirty="0">
                <a:latin typeface="Times New Roman"/>
                <a:cs typeface="Times New Roman"/>
              </a:rPr>
              <a:t>x</a:t>
            </a:r>
            <a:r>
              <a:rPr sz="1098" spc="-30" dirty="0">
                <a:latin typeface="Arial"/>
                <a:cs typeface="Arial"/>
              </a:rPr>
              <a:t>] </a:t>
            </a:r>
            <a:r>
              <a:rPr sz="1098" spc="100" dirty="0">
                <a:latin typeface="Arial"/>
                <a:cs typeface="Arial"/>
              </a:rPr>
              <a:t>:= </a:t>
            </a:r>
            <a:r>
              <a:rPr sz="1098" i="1" spc="225" dirty="0">
                <a:latin typeface="Times New Roman"/>
                <a:cs typeface="Times New Roman"/>
              </a:rPr>
              <a:t>f </a:t>
            </a:r>
            <a:r>
              <a:rPr sz="1098" spc="65" dirty="0">
                <a:latin typeface="Arial"/>
                <a:cs typeface="Arial"/>
              </a:rPr>
              <a:t>(</a:t>
            </a:r>
            <a:r>
              <a:rPr sz="1098" i="1" spc="65" dirty="0">
                <a:latin typeface="Times New Roman"/>
                <a:cs typeface="Times New Roman"/>
              </a:rPr>
              <a:t>x</a:t>
            </a:r>
            <a:r>
              <a:rPr sz="1098" spc="65" dirty="0">
                <a:latin typeface="Arial"/>
                <a:cs typeface="Arial"/>
              </a:rPr>
              <a:t>)</a:t>
            </a:r>
            <a:r>
              <a:rPr sz="1098" i="1" spc="65" dirty="0">
                <a:latin typeface="Times New Roman"/>
                <a:cs typeface="Times New Roman"/>
              </a:rPr>
              <a:t>,</a:t>
            </a:r>
            <a:r>
              <a:rPr sz="1098" i="1" spc="20" dirty="0">
                <a:latin typeface="Times New Roman"/>
                <a:cs typeface="Times New Roman"/>
              </a:rPr>
              <a:t> </a:t>
            </a:r>
            <a:r>
              <a:rPr sz="1098" spc="-35" dirty="0">
                <a:latin typeface="Arial"/>
                <a:cs typeface="Arial"/>
              </a:rPr>
              <a:t>then</a:t>
            </a:r>
            <a:endParaRPr sz="1098" dirty="0">
              <a:latin typeface="Arial"/>
              <a:cs typeface="Arial"/>
            </a:endParaRPr>
          </a:p>
          <a:p>
            <a:pPr marL="2262869">
              <a:spcBef>
                <a:spcPts val="579"/>
              </a:spcBef>
              <a:tabLst>
                <a:tab pos="2897360" algn="l"/>
              </a:tabLst>
            </a:pPr>
            <a:r>
              <a:rPr sz="1098" spc="204" dirty="0">
                <a:latin typeface="Arial"/>
                <a:cs typeface="Arial"/>
              </a:rPr>
              <a:t> </a:t>
            </a:r>
            <a:endParaRPr sz="1098" dirty="0">
              <a:latin typeface="Arial"/>
              <a:cs typeface="Arial"/>
            </a:endParaRPr>
          </a:p>
        </p:txBody>
      </p:sp>
      <p:pic>
        <p:nvPicPr>
          <p:cNvPr id="32" name="Picture 31" descr="A picture containing object&#10;&#10;Description automatically generated">
            <a:extLst>
              <a:ext uri="{FF2B5EF4-FFF2-40B4-BE49-F238E27FC236}">
                <a16:creationId xmlns:a16="http://schemas.microsoft.com/office/drawing/2014/main" id="{BCEBE03A-8780-914B-93C6-8386812AB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03" y="2797683"/>
            <a:ext cx="2434175" cy="4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37320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311A757-6AB3-694E-8268-85A37BB4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52"/>
            <a:ext cx="4610100" cy="323561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3604488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" name="object 3"/>
          <p:cNvSpPr/>
          <p:nvPr/>
        </p:nvSpPr>
        <p:spPr>
          <a:xfrm>
            <a:off x="3515751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3591812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3604488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3591812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3604488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3866769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3879446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3879446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3790708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3866769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3879446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4141714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4154391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4154391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4141714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4154391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7" name="object 50">
            <a:extLst>
              <a:ext uri="{FF2B5EF4-FFF2-40B4-BE49-F238E27FC236}">
                <a16:creationId xmlns:a16="http://schemas.microsoft.com/office/drawing/2014/main" id="{48D79559-4418-2B4B-8417-CCAA34878FA9}"/>
              </a:ext>
            </a:extLst>
          </p:cNvPr>
          <p:cNvSpPr txBox="1">
            <a:spLocks/>
          </p:cNvSpPr>
          <p:nvPr/>
        </p:nvSpPr>
        <p:spPr>
          <a:xfrm>
            <a:off x="0" y="50721"/>
            <a:ext cx="46101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3333B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pc="-5" dirty="0"/>
              <a:t>NN-LIFT: </a:t>
            </a:r>
            <a:r>
              <a:rPr lang="en-US" spc="-55" dirty="0"/>
              <a:t>Neural Network-</a:t>
            </a:r>
            <a:r>
              <a:rPr lang="en-US" spc="-55" dirty="0" err="1"/>
              <a:t>LearnIng</a:t>
            </a:r>
            <a:r>
              <a:rPr lang="en-US" spc="-55" dirty="0"/>
              <a:t> </a:t>
            </a:r>
            <a:r>
              <a:rPr lang="en-US" spc="-70" dirty="0"/>
              <a:t>using </a:t>
            </a:r>
            <a:r>
              <a:rPr lang="en-US" spc="-65" dirty="0"/>
              <a:t>Feature</a:t>
            </a:r>
            <a:r>
              <a:rPr lang="en-US" spc="225" dirty="0"/>
              <a:t> </a:t>
            </a:r>
            <a:r>
              <a:rPr lang="en-US" spc="-95" dirty="0"/>
              <a:t>Tensors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38377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1A982D-3E7B-244E-914C-D0B4C0B99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" y="177761"/>
            <a:ext cx="4543435" cy="328715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9" name="object 50">
            <a:extLst>
              <a:ext uri="{FF2B5EF4-FFF2-40B4-BE49-F238E27FC236}">
                <a16:creationId xmlns:a16="http://schemas.microsoft.com/office/drawing/2014/main" id="{37602F32-67A7-DB4E-8884-7AD50665E171}"/>
              </a:ext>
            </a:extLst>
          </p:cNvPr>
          <p:cNvSpPr txBox="1">
            <a:spLocks/>
          </p:cNvSpPr>
          <p:nvPr/>
        </p:nvSpPr>
        <p:spPr>
          <a:xfrm>
            <a:off x="0" y="50721"/>
            <a:ext cx="46101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3333B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pc="-5" dirty="0"/>
              <a:t>NN-LIFT: </a:t>
            </a:r>
            <a:r>
              <a:rPr lang="en-US" spc="-55" dirty="0"/>
              <a:t>Neural Network-</a:t>
            </a:r>
            <a:r>
              <a:rPr lang="en-US" spc="-55" dirty="0" err="1"/>
              <a:t>LearnIng</a:t>
            </a:r>
            <a:r>
              <a:rPr lang="en-US" spc="-55" dirty="0"/>
              <a:t> </a:t>
            </a:r>
            <a:r>
              <a:rPr lang="en-US" spc="-70" dirty="0"/>
              <a:t>using </a:t>
            </a:r>
            <a:r>
              <a:rPr lang="en-US" spc="-65" dirty="0"/>
              <a:t>Feature</a:t>
            </a:r>
            <a:r>
              <a:rPr lang="en-US" spc="225" dirty="0"/>
              <a:t> </a:t>
            </a:r>
            <a:r>
              <a:rPr lang="en-US" spc="-95" dirty="0"/>
              <a:t>Tensors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134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91515" y="50721"/>
            <a:ext cx="43421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pc="30" dirty="0"/>
              <a:t>Local Optima in</a:t>
            </a:r>
            <a:r>
              <a:rPr spc="-25" dirty="0"/>
              <a:t> </a:t>
            </a:r>
            <a:r>
              <a:rPr spc="-5" dirty="0"/>
              <a:t>Neural</a:t>
            </a:r>
            <a:r>
              <a:rPr spc="105" dirty="0"/>
              <a:t> </a:t>
            </a:r>
            <a:r>
              <a:rPr spc="-40" dirty="0"/>
              <a:t>Networks</a:t>
            </a:r>
          </a:p>
        </p:txBody>
      </p:sp>
      <p:sp>
        <p:nvSpPr>
          <p:cNvPr id="29" name="object 29"/>
          <p:cNvSpPr/>
          <p:nvPr/>
        </p:nvSpPr>
        <p:spPr>
          <a:xfrm>
            <a:off x="0" y="684796"/>
            <a:ext cx="2423160" cy="1935480"/>
          </a:xfrm>
          <a:custGeom>
            <a:avLst/>
            <a:gdLst/>
            <a:ahLst/>
            <a:cxnLst/>
            <a:rect l="l" t="t" r="r" b="b"/>
            <a:pathLst>
              <a:path w="2423160" h="1935480">
                <a:moveTo>
                  <a:pt x="0" y="0"/>
                </a:moveTo>
                <a:lnTo>
                  <a:pt x="2423160" y="0"/>
                </a:lnTo>
                <a:lnTo>
                  <a:pt x="2423160" y="1934883"/>
                </a:lnTo>
                <a:lnTo>
                  <a:pt x="0" y="1934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661" y="882561"/>
            <a:ext cx="1795494" cy="1471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06448" y="1183156"/>
            <a:ext cx="297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000" i="1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155" dirty="0">
                <a:solidFill>
                  <a:srgbClr val="0000FF"/>
                </a:solidFill>
                <a:latin typeface="Times New Roman"/>
                <a:cs typeface="Times New Roman"/>
              </a:rPr>
              <a:t>=1</a:t>
            </a:r>
            <a:r>
              <a:rPr sz="1000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4907" y="1183156"/>
            <a:ext cx="381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40" dirty="0">
                <a:solidFill>
                  <a:srgbClr val="FF00FF"/>
                </a:solidFill>
                <a:latin typeface="Times New Roman"/>
                <a:cs typeface="Times New Roman"/>
              </a:rPr>
              <a:t>y</a:t>
            </a:r>
            <a:r>
              <a:rPr sz="1000" i="1" spc="-14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000" spc="210" dirty="0">
                <a:solidFill>
                  <a:srgbClr val="FF00FF"/>
                </a:solidFill>
                <a:latin typeface="Times New Roman"/>
                <a:cs typeface="Times New Roman"/>
              </a:rPr>
              <a:t>=</a:t>
            </a:r>
            <a:r>
              <a:rPr sz="1000" spc="-16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000" spc="95" dirty="0">
                <a:solidFill>
                  <a:srgbClr val="FF00FF"/>
                </a:solidFill>
                <a:latin typeface="Arial Unicode MS"/>
                <a:cs typeface="Arial Unicode MS"/>
              </a:rPr>
              <a:t>−</a:t>
            </a:r>
            <a:r>
              <a:rPr sz="1000" spc="95" dirty="0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896" y="1830378"/>
            <a:ext cx="895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0000"/>
                </a:solidFill>
                <a:latin typeface="Arial Unicode MS"/>
                <a:cs typeface="Arial Unicode MS"/>
              </a:rPr>
              <a:t>Local</a:t>
            </a:r>
            <a:r>
              <a:rPr sz="1100" spc="-2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Unicode MS"/>
                <a:cs typeface="Arial Unicode MS"/>
              </a:rPr>
              <a:t>optimum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61887" y="1830378"/>
            <a:ext cx="953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007F00"/>
                </a:solidFill>
                <a:latin typeface="Arial Unicode MS"/>
                <a:cs typeface="Arial Unicode MS"/>
              </a:rPr>
              <a:t>Global</a:t>
            </a:r>
            <a:r>
              <a:rPr sz="1100" spc="-10" dirty="0">
                <a:solidFill>
                  <a:srgbClr val="007F00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solidFill>
                  <a:srgbClr val="007F00"/>
                </a:solidFill>
                <a:latin typeface="Arial Unicode MS"/>
                <a:cs typeface="Arial Unicode MS"/>
              </a:rPr>
              <a:t>optimum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87941" y="151366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268084" y="134035"/>
                </a:moveTo>
                <a:lnTo>
                  <a:pt x="261249" y="91669"/>
                </a:lnTo>
                <a:lnTo>
                  <a:pt x="242219" y="54874"/>
                </a:lnTo>
                <a:lnTo>
                  <a:pt x="213201" y="25860"/>
                </a:lnTo>
                <a:lnTo>
                  <a:pt x="176403" y="6833"/>
                </a:lnTo>
                <a:lnTo>
                  <a:pt x="134035" y="0"/>
                </a:lnTo>
                <a:lnTo>
                  <a:pt x="91669" y="6833"/>
                </a:lnTo>
                <a:lnTo>
                  <a:pt x="54874" y="25860"/>
                </a:lnTo>
                <a:lnTo>
                  <a:pt x="25860" y="54874"/>
                </a:lnTo>
                <a:lnTo>
                  <a:pt x="6833" y="91669"/>
                </a:lnTo>
                <a:lnTo>
                  <a:pt x="0" y="134035"/>
                </a:lnTo>
                <a:lnTo>
                  <a:pt x="6833" y="176402"/>
                </a:lnTo>
                <a:lnTo>
                  <a:pt x="25860" y="213196"/>
                </a:lnTo>
                <a:lnTo>
                  <a:pt x="54874" y="242211"/>
                </a:lnTo>
                <a:lnTo>
                  <a:pt x="91669" y="261238"/>
                </a:lnTo>
                <a:lnTo>
                  <a:pt x="134035" y="268071"/>
                </a:lnTo>
                <a:lnTo>
                  <a:pt x="176403" y="261238"/>
                </a:lnTo>
                <a:lnTo>
                  <a:pt x="213201" y="242211"/>
                </a:lnTo>
                <a:lnTo>
                  <a:pt x="242219" y="213196"/>
                </a:lnTo>
                <a:lnTo>
                  <a:pt x="261249" y="176402"/>
                </a:lnTo>
                <a:lnTo>
                  <a:pt x="268084" y="134035"/>
                </a:lnTo>
                <a:close/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88" y="1531089"/>
            <a:ext cx="254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14" dirty="0">
                <a:latin typeface="Times New Roman"/>
                <a:cs typeface="Times New Roman"/>
              </a:rPr>
              <a:t>σ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Arial Unicode MS"/>
                <a:cs typeface="Arial Unicode MS"/>
              </a:rPr>
              <a:t>·</a:t>
            </a:r>
            <a:r>
              <a:rPr sz="1100" spc="5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07955" y="151366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268071" y="134035"/>
                </a:moveTo>
                <a:lnTo>
                  <a:pt x="261238" y="91669"/>
                </a:lnTo>
                <a:lnTo>
                  <a:pt x="242211" y="54874"/>
                </a:lnTo>
                <a:lnTo>
                  <a:pt x="213196" y="25860"/>
                </a:lnTo>
                <a:lnTo>
                  <a:pt x="176402" y="6833"/>
                </a:lnTo>
                <a:lnTo>
                  <a:pt x="134035" y="0"/>
                </a:lnTo>
                <a:lnTo>
                  <a:pt x="91669" y="6833"/>
                </a:lnTo>
                <a:lnTo>
                  <a:pt x="54874" y="25860"/>
                </a:lnTo>
                <a:lnTo>
                  <a:pt x="25860" y="54874"/>
                </a:lnTo>
                <a:lnTo>
                  <a:pt x="6833" y="91669"/>
                </a:lnTo>
                <a:lnTo>
                  <a:pt x="0" y="134035"/>
                </a:lnTo>
                <a:lnTo>
                  <a:pt x="6833" y="176402"/>
                </a:lnTo>
                <a:lnTo>
                  <a:pt x="25860" y="213196"/>
                </a:lnTo>
                <a:lnTo>
                  <a:pt x="54874" y="242211"/>
                </a:lnTo>
                <a:lnTo>
                  <a:pt x="91669" y="261238"/>
                </a:lnTo>
                <a:lnTo>
                  <a:pt x="134035" y="268071"/>
                </a:lnTo>
                <a:lnTo>
                  <a:pt x="176402" y="261238"/>
                </a:lnTo>
                <a:lnTo>
                  <a:pt x="213196" y="242211"/>
                </a:lnTo>
                <a:lnTo>
                  <a:pt x="242211" y="213196"/>
                </a:lnTo>
                <a:lnTo>
                  <a:pt x="261238" y="176402"/>
                </a:lnTo>
                <a:lnTo>
                  <a:pt x="268071" y="134035"/>
                </a:lnTo>
                <a:close/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14096" y="1531089"/>
            <a:ext cx="254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14" dirty="0">
                <a:latin typeface="Times New Roman"/>
                <a:cs typeface="Times New Roman"/>
              </a:rPr>
              <a:t>σ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spc="-10" dirty="0">
                <a:latin typeface="Arial Unicode MS"/>
                <a:cs typeface="Arial Unicode MS"/>
              </a:rPr>
              <a:t>·</a:t>
            </a:r>
            <a:r>
              <a:rPr sz="1100" spc="5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60260" y="985958"/>
            <a:ext cx="243459" cy="243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43475" y="433456"/>
            <a:ext cx="2216785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45" dirty="0">
                <a:latin typeface="Arial Unicode MS"/>
                <a:cs typeface="Arial Unicode MS"/>
              </a:rPr>
              <a:t>Example of </a:t>
            </a:r>
            <a:r>
              <a:rPr sz="1100" spc="-45" dirty="0">
                <a:latin typeface="Arial Unicode MS"/>
                <a:cs typeface="Arial Unicode MS"/>
              </a:rPr>
              <a:t>Failure </a:t>
            </a:r>
            <a:r>
              <a:rPr sz="1100" spc="-25" dirty="0">
                <a:latin typeface="Arial Unicode MS"/>
                <a:cs typeface="Arial Unicode MS"/>
              </a:rPr>
              <a:t>of</a:t>
            </a:r>
            <a:r>
              <a:rPr sz="1100" spc="-114" dirty="0">
                <a:latin typeface="Arial Unicode MS"/>
                <a:cs typeface="Arial Unicode MS"/>
              </a:rPr>
              <a:t> </a:t>
            </a:r>
            <a:r>
              <a:rPr sz="1100" spc="-45" dirty="0">
                <a:latin typeface="Arial Unicode MS"/>
                <a:cs typeface="Arial Unicode MS"/>
              </a:rPr>
              <a:t>Backpropagation</a:t>
            </a:r>
            <a:r>
              <a:rPr lang="en-US" sz="1100" spc="-45" dirty="0">
                <a:latin typeface="Arial Unicode MS"/>
                <a:cs typeface="Arial Unicode MS"/>
              </a:rPr>
              <a:t> </a:t>
            </a:r>
            <a:endParaRPr sz="11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100" i="1" spc="45" dirty="0">
                <a:latin typeface="Times New Roman"/>
                <a:cs typeface="Times New Roman"/>
              </a:rPr>
              <a:t>y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00253" y="2065978"/>
            <a:ext cx="243458" cy="243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39637" y="2055893"/>
            <a:ext cx="158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0" dirty="0">
                <a:latin typeface="Times New Roman"/>
                <a:cs typeface="Times New Roman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920254" y="2065978"/>
            <a:ext cx="243459" cy="243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59646" y="2055893"/>
            <a:ext cx="158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0" dirty="0">
                <a:latin typeface="Times New Roman"/>
                <a:cs typeface="Times New Roman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17686" y="2066284"/>
            <a:ext cx="104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0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01567" y="1220889"/>
            <a:ext cx="205104" cy="307975"/>
          </a:xfrm>
          <a:custGeom>
            <a:avLst/>
            <a:gdLst/>
            <a:ahLst/>
            <a:cxnLst/>
            <a:rect l="l" t="t" r="r" b="b"/>
            <a:pathLst>
              <a:path w="205104" h="307975">
                <a:moveTo>
                  <a:pt x="0" y="307428"/>
                </a:moveTo>
                <a:lnTo>
                  <a:pt x="204939" y="0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61727" y="1215301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59">
                <a:moveTo>
                  <a:pt x="0" y="8077"/>
                </a:moveTo>
                <a:lnTo>
                  <a:pt x="12045" y="9788"/>
                </a:lnTo>
                <a:lnTo>
                  <a:pt x="26828" y="7767"/>
                </a:lnTo>
                <a:lnTo>
                  <a:pt x="40326" y="3882"/>
                </a:lnTo>
                <a:lnTo>
                  <a:pt x="48513" y="0"/>
                </a:lnTo>
                <a:lnTo>
                  <a:pt x="48076" y="9052"/>
                </a:lnTo>
                <a:lnTo>
                  <a:pt x="49680" y="23007"/>
                </a:lnTo>
                <a:lnTo>
                  <a:pt x="53502" y="37431"/>
                </a:lnTo>
                <a:lnTo>
                  <a:pt x="59715" y="47891"/>
                </a:lnTo>
              </a:path>
            </a:pathLst>
          </a:custGeom>
          <a:ln w="14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57460" y="1220889"/>
            <a:ext cx="205104" cy="307975"/>
          </a:xfrm>
          <a:custGeom>
            <a:avLst/>
            <a:gdLst/>
            <a:ahLst/>
            <a:cxnLst/>
            <a:rect l="l" t="t" r="r" b="b"/>
            <a:pathLst>
              <a:path w="205104" h="307975">
                <a:moveTo>
                  <a:pt x="204939" y="307428"/>
                </a:moveTo>
                <a:lnTo>
                  <a:pt x="0" y="0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42525" y="1215301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59">
                <a:moveTo>
                  <a:pt x="0" y="47891"/>
                </a:moveTo>
                <a:lnTo>
                  <a:pt x="6213" y="37431"/>
                </a:lnTo>
                <a:lnTo>
                  <a:pt x="10034" y="23007"/>
                </a:lnTo>
                <a:lnTo>
                  <a:pt x="11638" y="9052"/>
                </a:lnTo>
                <a:lnTo>
                  <a:pt x="11201" y="0"/>
                </a:lnTo>
                <a:lnTo>
                  <a:pt x="19388" y="3882"/>
                </a:lnTo>
                <a:lnTo>
                  <a:pt x="32886" y="7767"/>
                </a:lnTo>
                <a:lnTo>
                  <a:pt x="47670" y="9788"/>
                </a:lnTo>
                <a:lnTo>
                  <a:pt x="59715" y="8077"/>
                </a:lnTo>
              </a:path>
            </a:pathLst>
          </a:custGeom>
          <a:ln w="14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47541" y="1741868"/>
            <a:ext cx="497205" cy="373380"/>
          </a:xfrm>
          <a:custGeom>
            <a:avLst/>
            <a:gdLst/>
            <a:ahLst/>
            <a:cxnLst/>
            <a:rect l="l" t="t" r="r" b="b"/>
            <a:pathLst>
              <a:path w="497204" h="373380">
                <a:moveTo>
                  <a:pt x="0" y="0"/>
                </a:moveTo>
                <a:lnTo>
                  <a:pt x="497065" y="372795"/>
                </a:lnTo>
              </a:path>
            </a:pathLst>
          </a:custGeom>
          <a:ln w="1799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42169" y="1729346"/>
            <a:ext cx="48895" cy="57785"/>
          </a:xfrm>
          <a:custGeom>
            <a:avLst/>
            <a:gdLst/>
            <a:ahLst/>
            <a:cxnLst/>
            <a:rect l="l" t="t" r="r" b="b"/>
            <a:pathLst>
              <a:path w="48895" h="57785">
                <a:moveTo>
                  <a:pt x="5372" y="57238"/>
                </a:moveTo>
                <a:lnTo>
                  <a:pt x="7740" y="45345"/>
                </a:lnTo>
                <a:lnTo>
                  <a:pt x="6543" y="30519"/>
                </a:lnTo>
                <a:lnTo>
                  <a:pt x="3418" y="16867"/>
                </a:lnTo>
                <a:lnTo>
                  <a:pt x="0" y="8496"/>
                </a:lnTo>
                <a:lnTo>
                  <a:pt x="8991" y="9433"/>
                </a:lnTo>
                <a:lnTo>
                  <a:pt x="22972" y="8610"/>
                </a:lnTo>
                <a:lnTo>
                  <a:pt x="37542" y="5606"/>
                </a:lnTo>
                <a:lnTo>
                  <a:pt x="48298" y="0"/>
                </a:lnTo>
              </a:path>
            </a:pathLst>
          </a:custGeom>
          <a:ln w="144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41990" y="1804644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327"/>
                </a:lnTo>
              </a:path>
            </a:pathLst>
          </a:custGeom>
          <a:ln w="17995">
            <a:solidFill>
              <a:srgbClr val="EC00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06215" y="1797939"/>
            <a:ext cx="71755" cy="33655"/>
          </a:xfrm>
          <a:custGeom>
            <a:avLst/>
            <a:gdLst/>
            <a:ahLst/>
            <a:cxnLst/>
            <a:rect l="l" t="t" r="r" b="b"/>
            <a:pathLst>
              <a:path w="71754" h="33655">
                <a:moveTo>
                  <a:pt x="0" y="33528"/>
                </a:moveTo>
                <a:lnTo>
                  <a:pt x="10933" y="28289"/>
                </a:lnTo>
                <a:lnTo>
                  <a:pt x="22078" y="18440"/>
                </a:lnTo>
                <a:lnTo>
                  <a:pt x="31128" y="7753"/>
                </a:lnTo>
                <a:lnTo>
                  <a:pt x="35775" y="0"/>
                </a:lnTo>
                <a:lnTo>
                  <a:pt x="40420" y="7753"/>
                </a:lnTo>
                <a:lnTo>
                  <a:pt x="49466" y="18440"/>
                </a:lnTo>
                <a:lnTo>
                  <a:pt x="60607" y="28289"/>
                </a:lnTo>
                <a:lnTo>
                  <a:pt x="71539" y="33528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21977" y="1804644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327"/>
                </a:lnTo>
              </a:path>
            </a:pathLst>
          </a:custGeom>
          <a:ln w="1799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86213" y="1797939"/>
            <a:ext cx="71755" cy="33655"/>
          </a:xfrm>
          <a:custGeom>
            <a:avLst/>
            <a:gdLst/>
            <a:ahLst/>
            <a:cxnLst/>
            <a:rect l="l" t="t" r="r" b="b"/>
            <a:pathLst>
              <a:path w="71754" h="33655">
                <a:moveTo>
                  <a:pt x="0" y="33528"/>
                </a:moveTo>
                <a:lnTo>
                  <a:pt x="10931" y="28289"/>
                </a:lnTo>
                <a:lnTo>
                  <a:pt x="22072" y="18440"/>
                </a:lnTo>
                <a:lnTo>
                  <a:pt x="31118" y="7753"/>
                </a:lnTo>
                <a:lnTo>
                  <a:pt x="35763" y="0"/>
                </a:lnTo>
                <a:lnTo>
                  <a:pt x="40410" y="7753"/>
                </a:lnTo>
                <a:lnTo>
                  <a:pt x="49460" y="18440"/>
                </a:lnTo>
                <a:lnTo>
                  <a:pt x="60605" y="28289"/>
                </a:lnTo>
                <a:lnTo>
                  <a:pt x="71539" y="33528"/>
                </a:lnTo>
              </a:path>
            </a:pathLst>
          </a:custGeom>
          <a:ln w="144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19360" y="1741868"/>
            <a:ext cx="497205" cy="373380"/>
          </a:xfrm>
          <a:custGeom>
            <a:avLst/>
            <a:gdLst/>
            <a:ahLst/>
            <a:cxnLst/>
            <a:rect l="l" t="t" r="r" b="b"/>
            <a:pathLst>
              <a:path w="497204" h="373380">
                <a:moveTo>
                  <a:pt x="497065" y="0"/>
                </a:moveTo>
                <a:lnTo>
                  <a:pt x="0" y="372795"/>
                </a:lnTo>
              </a:path>
            </a:pathLst>
          </a:custGeom>
          <a:ln w="17995">
            <a:solidFill>
              <a:srgbClr val="EC00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73500" y="1729346"/>
            <a:ext cx="48895" cy="57785"/>
          </a:xfrm>
          <a:custGeom>
            <a:avLst/>
            <a:gdLst/>
            <a:ahLst/>
            <a:cxnLst/>
            <a:rect l="l" t="t" r="r" b="b"/>
            <a:pathLst>
              <a:path w="48895" h="57785">
                <a:moveTo>
                  <a:pt x="0" y="0"/>
                </a:moveTo>
                <a:lnTo>
                  <a:pt x="10755" y="5606"/>
                </a:lnTo>
                <a:lnTo>
                  <a:pt x="25325" y="8610"/>
                </a:lnTo>
                <a:lnTo>
                  <a:pt x="39306" y="9433"/>
                </a:lnTo>
                <a:lnTo>
                  <a:pt x="48298" y="8496"/>
                </a:lnTo>
                <a:lnTo>
                  <a:pt x="44881" y="16867"/>
                </a:lnTo>
                <a:lnTo>
                  <a:pt x="41759" y="30519"/>
                </a:lnTo>
                <a:lnTo>
                  <a:pt x="40563" y="45345"/>
                </a:lnTo>
                <a:lnTo>
                  <a:pt x="42925" y="57238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07340" y="2865004"/>
            <a:ext cx="3990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0000"/>
                </a:solidFill>
                <a:latin typeface="Arial Unicode MS"/>
                <a:cs typeface="Arial Unicode MS"/>
              </a:rPr>
              <a:t>Exponential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(in </a:t>
            </a:r>
            <a:r>
              <a:rPr sz="1100" spc="-55" dirty="0">
                <a:solidFill>
                  <a:srgbClr val="FF0000"/>
                </a:solidFill>
                <a:latin typeface="Arial Unicode MS"/>
                <a:cs typeface="Arial Unicode MS"/>
              </a:rPr>
              <a:t>dimensions) </a:t>
            </a:r>
            <a:r>
              <a:rPr sz="1100" spc="-45" dirty="0">
                <a:solidFill>
                  <a:srgbClr val="FF0000"/>
                </a:solidFill>
                <a:latin typeface="Arial Unicode MS"/>
                <a:cs typeface="Arial Unicode MS"/>
              </a:rPr>
              <a:t>no. </a:t>
            </a:r>
            <a:r>
              <a:rPr sz="1100" spc="-25" dirty="0">
                <a:solidFill>
                  <a:srgbClr val="FF0000"/>
                </a:solidFill>
                <a:latin typeface="Arial Unicode MS"/>
                <a:cs typeface="Arial Unicode MS"/>
              </a:rPr>
              <a:t>of </a:t>
            </a:r>
            <a:r>
              <a:rPr sz="1100" spc="-35" dirty="0">
                <a:solidFill>
                  <a:srgbClr val="FF0000"/>
                </a:solidFill>
                <a:latin typeface="Arial Unicode MS"/>
                <a:cs typeface="Arial Unicode MS"/>
              </a:rPr>
              <a:t>local </a:t>
            </a:r>
            <a:r>
              <a:rPr sz="1100" spc="-30" dirty="0">
                <a:solidFill>
                  <a:srgbClr val="FF0000"/>
                </a:solidFill>
                <a:latin typeface="Arial Unicode MS"/>
                <a:cs typeface="Arial Unicode MS"/>
              </a:rPr>
              <a:t>optima for</a:t>
            </a:r>
            <a:r>
              <a:rPr sz="1100" spc="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Arial Unicode MS"/>
                <a:cs typeface="Arial Unicode MS"/>
              </a:rPr>
              <a:t>backpropagation</a:t>
            </a:r>
            <a:endParaRPr sz="11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391" y="50721"/>
            <a:ext cx="3279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Training </a:t>
            </a: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Neural </a:t>
            </a:r>
            <a:r>
              <a:rPr sz="1400" b="1" spc="-35" dirty="0">
                <a:solidFill>
                  <a:srgbClr val="3333B2"/>
                </a:solidFill>
                <a:latin typeface="Arial"/>
                <a:cs typeface="Arial"/>
              </a:rPr>
              <a:t>Networks </a:t>
            </a:r>
            <a:r>
              <a:rPr sz="1400" b="1" dirty="0">
                <a:solidFill>
                  <a:srgbClr val="3333B2"/>
                </a:solidFill>
                <a:latin typeface="Arial"/>
                <a:cs typeface="Arial"/>
              </a:rPr>
              <a:t>with</a:t>
            </a:r>
            <a:r>
              <a:rPr sz="1400" b="1" spc="-1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75" dirty="0">
                <a:solidFill>
                  <a:srgbClr val="3333B2"/>
                </a:solidFill>
                <a:latin typeface="Arial"/>
                <a:cs typeface="Arial"/>
              </a:rPr>
              <a:t>Tensors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986" y="607472"/>
            <a:ext cx="76390" cy="76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352" y="530236"/>
            <a:ext cx="3185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spc="-60" dirty="0">
                <a:solidFill>
                  <a:srgbClr val="FF0000"/>
                </a:solidFill>
                <a:latin typeface="Arial Unicode MS"/>
                <a:cs typeface="Arial Unicode MS"/>
              </a:rPr>
              <a:t>Realizable</a:t>
            </a:r>
            <a:r>
              <a:rPr sz="1100" b="0" spc="-60" dirty="0">
                <a:solidFill>
                  <a:srgbClr val="000000"/>
                </a:solidFill>
                <a:latin typeface="Arial Unicode MS"/>
                <a:cs typeface="Arial Unicode MS"/>
              </a:rPr>
              <a:t>: </a:t>
            </a:r>
            <a:r>
              <a:rPr sz="1100" b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1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y </a:t>
            </a:r>
            <a:r>
              <a:rPr sz="1100" b="0" spc="-5" dirty="0">
                <a:solidFill>
                  <a:srgbClr val="000000"/>
                </a:solidFill>
                <a:latin typeface="Arial Unicode MS"/>
                <a:cs typeface="Arial Unicode MS"/>
              </a:rPr>
              <a:t>· </a:t>
            </a:r>
            <a:r>
              <a:rPr sz="1100" b="0" spc="50" dirty="0">
                <a:solidFill>
                  <a:srgbClr val="000000"/>
                </a:solidFill>
                <a:latin typeface="Arial Unicode MS"/>
                <a:cs typeface="Arial Unicode MS"/>
              </a:rPr>
              <a:t>S</a:t>
            </a:r>
            <a:r>
              <a:rPr sz="1200" b="0" i="1" spc="75" baseline="-10416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1100" b="0" spc="5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1100" b="0" i="1" spc="5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1100" b="0" spc="50" dirty="0">
                <a:solidFill>
                  <a:srgbClr val="000000"/>
                </a:solidFill>
                <a:latin typeface="Times New Roman"/>
                <a:cs typeface="Times New Roman"/>
              </a:rPr>
              <a:t>)] </a:t>
            </a:r>
            <a:r>
              <a:rPr sz="1100" b="0" spc="-95" dirty="0">
                <a:solidFill>
                  <a:srgbClr val="000000"/>
                </a:solidFill>
                <a:latin typeface="Arial Unicode MS"/>
                <a:cs typeface="Arial Unicode MS"/>
              </a:rPr>
              <a:t>has </a:t>
            </a:r>
            <a:r>
              <a:rPr sz="1100" b="0" spc="-70" dirty="0">
                <a:solidFill>
                  <a:srgbClr val="000000"/>
                </a:solidFill>
                <a:latin typeface="Arial Unicode MS"/>
                <a:cs typeface="Arial Unicode MS"/>
              </a:rPr>
              <a:t>CP </a:t>
            </a:r>
            <a:r>
              <a:rPr sz="1100" b="0" spc="-60" dirty="0">
                <a:solidFill>
                  <a:srgbClr val="000000"/>
                </a:solidFill>
                <a:latin typeface="Arial Unicode MS"/>
                <a:cs typeface="Arial Unicode MS"/>
              </a:rPr>
              <a:t>tensor</a:t>
            </a:r>
            <a:r>
              <a:rPr sz="1100" b="0" spc="-12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sz="1100" b="0" spc="-45" dirty="0">
                <a:solidFill>
                  <a:srgbClr val="000000"/>
                </a:solidFill>
                <a:latin typeface="Arial Unicode MS"/>
                <a:cs typeface="Arial Unicode MS"/>
              </a:rPr>
              <a:t>decomposition.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531" y="2377846"/>
            <a:ext cx="4331208" cy="4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984" y="2464749"/>
            <a:ext cx="433006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45" dirty="0">
                <a:solidFill>
                  <a:srgbClr val="0000FF"/>
                </a:solidFill>
                <a:latin typeface="Arial Unicode MS"/>
                <a:cs typeface="Arial Unicode MS"/>
              </a:rPr>
              <a:t>M.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Janzamin,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H.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Sedghi,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, “Beating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the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Perils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of </a:t>
            </a: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Non-Convexity: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Guaranteed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Training</a:t>
            </a:r>
            <a:r>
              <a:rPr sz="800" spc="9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of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Neural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Networks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using </a:t>
            </a:r>
            <a:r>
              <a:rPr sz="800" spc="-35" dirty="0">
                <a:solidFill>
                  <a:srgbClr val="0000FF"/>
                </a:solidFill>
                <a:latin typeface="Arial Unicode MS"/>
                <a:cs typeface="Arial Unicode MS"/>
              </a:rPr>
              <a:t>Tensor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Methods,”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June.</a:t>
            </a:r>
            <a:r>
              <a:rPr sz="800" spc="2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2015.</a:t>
            </a:r>
            <a:endParaRPr sz="800">
              <a:latin typeface="Arial Unicode MS"/>
              <a:cs typeface="Arial Unicode MS"/>
            </a:endParaRPr>
          </a:p>
          <a:p>
            <a:pPr marL="12700" marR="164465">
              <a:lnSpc>
                <a:spcPct val="141300"/>
              </a:lnSpc>
            </a:pP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A.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Barron, </a:t>
            </a:r>
            <a:r>
              <a:rPr sz="800" spc="10" dirty="0">
                <a:solidFill>
                  <a:srgbClr val="0000FF"/>
                </a:solidFill>
                <a:latin typeface="Arial Unicode MS"/>
                <a:cs typeface="Arial Unicode MS"/>
              </a:rPr>
              <a:t>“Approximation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Estimation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Bounds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for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Artiﬁcial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Neural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Networks,” </a:t>
            </a: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Machine 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Learning,</a:t>
            </a:r>
            <a:r>
              <a:rPr sz="800" spc="7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1994.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23391" y="50721"/>
            <a:ext cx="3279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Training </a:t>
            </a:r>
            <a:r>
              <a:rPr spc="-5" dirty="0"/>
              <a:t>Neural </a:t>
            </a:r>
            <a:r>
              <a:rPr spc="-35" dirty="0"/>
              <a:t>Networks </a:t>
            </a:r>
            <a:r>
              <a:rPr dirty="0"/>
              <a:t>with</a:t>
            </a:r>
            <a:r>
              <a:rPr spc="-125" dirty="0"/>
              <a:t> </a:t>
            </a:r>
            <a:r>
              <a:rPr spc="-75" dirty="0"/>
              <a:t>Tensors</a:t>
            </a:r>
          </a:p>
        </p:txBody>
      </p:sp>
      <p:sp>
        <p:nvSpPr>
          <p:cNvPr id="31" name="object 31"/>
          <p:cNvSpPr/>
          <p:nvPr/>
        </p:nvSpPr>
        <p:spPr>
          <a:xfrm>
            <a:off x="87884" y="1414525"/>
            <a:ext cx="4432935" cy="215265"/>
          </a:xfrm>
          <a:custGeom>
            <a:avLst/>
            <a:gdLst/>
            <a:ahLst/>
            <a:cxnLst/>
            <a:rect l="l" t="t" r="r" b="b"/>
            <a:pathLst>
              <a:path w="4432935" h="21526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9"/>
                </a:lnTo>
                <a:lnTo>
                  <a:pt x="4432566" y="215239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1595" y="567501"/>
            <a:ext cx="3910965" cy="9092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0000"/>
                </a:solidFill>
                <a:latin typeface="Arial Unicode MS"/>
                <a:cs typeface="Arial Unicode MS"/>
              </a:rPr>
              <a:t>Realizable</a:t>
            </a:r>
            <a:r>
              <a:rPr sz="1100" spc="-60" dirty="0">
                <a:latin typeface="Arial Unicode MS"/>
                <a:cs typeface="Arial Unicode MS"/>
              </a:rPr>
              <a:t>: 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[</a:t>
            </a:r>
            <a:r>
              <a:rPr sz="1100" i="1" spc="-10" dirty="0">
                <a:latin typeface="Times New Roman"/>
                <a:cs typeface="Times New Roman"/>
              </a:rPr>
              <a:t>y </a:t>
            </a:r>
            <a:r>
              <a:rPr sz="1100" spc="-5" dirty="0">
                <a:latin typeface="Arial Unicode MS"/>
                <a:cs typeface="Arial Unicode MS"/>
              </a:rPr>
              <a:t>· </a:t>
            </a:r>
            <a:r>
              <a:rPr sz="1100" spc="50" dirty="0">
                <a:latin typeface="Arial Unicode MS"/>
                <a:cs typeface="Arial Unicode MS"/>
              </a:rPr>
              <a:t>S</a:t>
            </a:r>
            <a:r>
              <a:rPr sz="1200" i="1" spc="75" baseline="-10416" dirty="0">
                <a:latin typeface="Times New Roman"/>
                <a:cs typeface="Times New Roman"/>
              </a:rPr>
              <a:t>m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x</a:t>
            </a:r>
            <a:r>
              <a:rPr sz="1100" spc="50" dirty="0">
                <a:latin typeface="Times New Roman"/>
                <a:cs typeface="Times New Roman"/>
              </a:rPr>
              <a:t>)] </a:t>
            </a:r>
            <a:r>
              <a:rPr sz="1100" spc="-95" dirty="0">
                <a:latin typeface="Arial Unicode MS"/>
                <a:cs typeface="Arial Unicode MS"/>
              </a:rPr>
              <a:t>has </a:t>
            </a:r>
            <a:r>
              <a:rPr sz="1100" spc="-70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 Unicode MS"/>
                <a:cs typeface="Arial Unicode MS"/>
              </a:rPr>
              <a:t>tensor</a:t>
            </a:r>
            <a:r>
              <a:rPr sz="1100" spc="-135" dirty="0">
                <a:latin typeface="Arial Unicode MS"/>
                <a:cs typeface="Arial Unicode MS"/>
              </a:rPr>
              <a:t> </a:t>
            </a:r>
            <a:r>
              <a:rPr sz="1100" spc="-45" dirty="0">
                <a:latin typeface="Arial Unicode MS"/>
                <a:cs typeface="Arial Unicode MS"/>
              </a:rPr>
              <a:t>decomposition.</a:t>
            </a:r>
            <a:endParaRPr sz="1100" dirty="0">
              <a:latin typeface="Arial Unicode MS"/>
              <a:cs typeface="Arial Unicode MS"/>
            </a:endParaRPr>
          </a:p>
          <a:p>
            <a:pPr marL="289560">
              <a:lnSpc>
                <a:spcPts val="190"/>
              </a:lnSpc>
              <a:spcBef>
                <a:spcPts val="1714"/>
              </a:spcBef>
            </a:pPr>
            <a:r>
              <a:rPr sz="1100" spc="-50" dirty="0">
                <a:solidFill>
                  <a:srgbClr val="FF0000"/>
                </a:solidFill>
                <a:latin typeface="Arial Unicode MS"/>
                <a:cs typeface="Arial Unicode MS"/>
              </a:rPr>
              <a:t>Non-realizable</a:t>
            </a:r>
            <a:r>
              <a:rPr sz="1100" spc="-50" dirty="0">
                <a:latin typeface="Arial Unicode MS"/>
                <a:cs typeface="Arial Unicode MS"/>
              </a:rPr>
              <a:t>: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3333B2"/>
                </a:solidFill>
                <a:latin typeface="Arial"/>
                <a:cs typeface="Arial"/>
              </a:rPr>
              <a:t>Theorem 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(training </a:t>
            </a:r>
            <a:r>
              <a:rPr sz="1200" spc="-70" dirty="0">
                <a:solidFill>
                  <a:srgbClr val="3333B2"/>
                </a:solidFill>
                <a:latin typeface="Arial"/>
                <a:cs typeface="Arial"/>
              </a:rPr>
              <a:t>neural</a:t>
            </a:r>
            <a:r>
              <a:rPr sz="12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3333B2"/>
                </a:solidFill>
                <a:latin typeface="Arial"/>
                <a:cs typeface="Arial"/>
              </a:rPr>
              <a:t>networks)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884" y="1616900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884" y="1623250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884" y="1629600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884" y="1635950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884" y="1642300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84" y="1642198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884" y="1648548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884" y="1654898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884" y="1661248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884" y="1661617"/>
            <a:ext cx="4432935" cy="528955"/>
          </a:xfrm>
          <a:custGeom>
            <a:avLst/>
            <a:gdLst/>
            <a:ahLst/>
            <a:cxnLst/>
            <a:rect l="l" t="t" r="r" b="b"/>
            <a:pathLst>
              <a:path w="4432935" h="528955">
                <a:moveTo>
                  <a:pt x="4432566" y="0"/>
                </a:moveTo>
                <a:lnTo>
                  <a:pt x="0" y="0"/>
                </a:lnTo>
                <a:lnTo>
                  <a:pt x="0" y="477824"/>
                </a:lnTo>
                <a:lnTo>
                  <a:pt x="4008" y="497549"/>
                </a:lnTo>
                <a:lnTo>
                  <a:pt x="14922" y="513702"/>
                </a:lnTo>
                <a:lnTo>
                  <a:pt x="31075" y="524616"/>
                </a:lnTo>
                <a:lnTo>
                  <a:pt x="50800" y="528624"/>
                </a:lnTo>
                <a:lnTo>
                  <a:pt x="4381766" y="528624"/>
                </a:lnTo>
                <a:lnTo>
                  <a:pt x="4401491" y="524616"/>
                </a:lnTo>
                <a:lnTo>
                  <a:pt x="4417644" y="513702"/>
                </a:lnTo>
                <a:lnTo>
                  <a:pt x="4428558" y="497549"/>
                </a:lnTo>
                <a:lnTo>
                  <a:pt x="4432566" y="477824"/>
                </a:lnTo>
                <a:lnTo>
                  <a:pt x="4432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4986" y="1816004"/>
            <a:ext cx="76390" cy="76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538732" y="1798953"/>
            <a:ext cx="77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80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3352" y="1738768"/>
            <a:ext cx="12693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 Unicode MS"/>
                <a:cs typeface="Arial Unicode MS"/>
              </a:rPr>
              <a:t>For </a:t>
            </a:r>
            <a:r>
              <a:rPr sz="1100" spc="-50" dirty="0">
                <a:latin typeface="Arial Unicode MS"/>
                <a:cs typeface="Arial Unicode MS"/>
              </a:rPr>
              <a:t>small </a:t>
            </a:r>
            <a:r>
              <a:rPr sz="1100" spc="-75" dirty="0">
                <a:latin typeface="Arial Unicode MS"/>
                <a:cs typeface="Arial Unicode MS"/>
              </a:rPr>
              <a:t>enough </a:t>
            </a:r>
            <a:r>
              <a:rPr sz="1100" i="1" spc="45" dirty="0">
                <a:latin typeface="Times New Roman"/>
                <a:cs typeface="Times New Roman"/>
              </a:rPr>
              <a:t>C</a:t>
            </a:r>
            <a:r>
              <a:rPr sz="1100" i="1" spc="120" dirty="0">
                <a:latin typeface="Times New Roman"/>
                <a:cs typeface="Times New Roman"/>
              </a:rPr>
              <a:t> </a:t>
            </a:r>
            <a:endParaRPr sz="1100" dirty="0">
              <a:latin typeface="Arial Unicode MS"/>
              <a:cs typeface="Arial Unicode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24151" y="1689023"/>
            <a:ext cx="2538095" cy="280670"/>
          </a:xfrm>
          <a:custGeom>
            <a:avLst/>
            <a:gdLst/>
            <a:ahLst/>
            <a:cxnLst/>
            <a:rect l="l" t="t" r="r" b="b"/>
            <a:pathLst>
              <a:path w="2538095" h="280669">
                <a:moveTo>
                  <a:pt x="2487358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29450"/>
                </a:lnTo>
                <a:lnTo>
                  <a:pt x="3976" y="249151"/>
                </a:lnTo>
                <a:lnTo>
                  <a:pt x="14822" y="265237"/>
                </a:lnTo>
                <a:lnTo>
                  <a:pt x="30909" y="276083"/>
                </a:lnTo>
                <a:lnTo>
                  <a:pt x="50609" y="280060"/>
                </a:lnTo>
                <a:lnTo>
                  <a:pt x="2487358" y="280060"/>
                </a:lnTo>
                <a:lnTo>
                  <a:pt x="2507058" y="276083"/>
                </a:lnTo>
                <a:lnTo>
                  <a:pt x="2523145" y="265237"/>
                </a:lnTo>
                <a:lnTo>
                  <a:pt x="2533991" y="249151"/>
                </a:lnTo>
                <a:lnTo>
                  <a:pt x="2537968" y="229450"/>
                </a:lnTo>
                <a:lnTo>
                  <a:pt x="2537968" y="50609"/>
                </a:lnTo>
                <a:lnTo>
                  <a:pt x="2533991" y="30909"/>
                </a:lnTo>
                <a:lnTo>
                  <a:pt x="2523145" y="14822"/>
                </a:lnTo>
                <a:lnTo>
                  <a:pt x="2507058" y="3976"/>
                </a:lnTo>
                <a:lnTo>
                  <a:pt x="2487358" y="0"/>
                </a:lnTo>
                <a:close/>
              </a:path>
            </a:pathLst>
          </a:custGeom>
          <a:solidFill>
            <a:srgbClr val="B9E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24151" y="1689023"/>
            <a:ext cx="2538095" cy="280670"/>
          </a:xfrm>
          <a:custGeom>
            <a:avLst/>
            <a:gdLst/>
            <a:ahLst/>
            <a:cxnLst/>
            <a:rect l="l" t="t" r="r" b="b"/>
            <a:pathLst>
              <a:path w="2538095" h="280669">
                <a:moveTo>
                  <a:pt x="2487358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229450"/>
                </a:lnTo>
                <a:lnTo>
                  <a:pt x="3976" y="249151"/>
                </a:lnTo>
                <a:lnTo>
                  <a:pt x="14822" y="265237"/>
                </a:lnTo>
                <a:lnTo>
                  <a:pt x="30909" y="276083"/>
                </a:lnTo>
                <a:lnTo>
                  <a:pt x="50609" y="280060"/>
                </a:lnTo>
                <a:lnTo>
                  <a:pt x="2487358" y="280060"/>
                </a:lnTo>
                <a:lnTo>
                  <a:pt x="2507058" y="276083"/>
                </a:lnTo>
                <a:lnTo>
                  <a:pt x="2523145" y="265237"/>
                </a:lnTo>
                <a:lnTo>
                  <a:pt x="2533991" y="249151"/>
                </a:lnTo>
                <a:lnTo>
                  <a:pt x="2537968" y="229450"/>
                </a:lnTo>
                <a:lnTo>
                  <a:pt x="2537968" y="50609"/>
                </a:lnTo>
                <a:lnTo>
                  <a:pt x="2533991" y="30909"/>
                </a:lnTo>
                <a:lnTo>
                  <a:pt x="2523145" y="14822"/>
                </a:lnTo>
                <a:lnTo>
                  <a:pt x="2507058" y="3976"/>
                </a:lnTo>
                <a:lnTo>
                  <a:pt x="2487358" y="0"/>
                </a:lnTo>
                <a:close/>
              </a:path>
            </a:pathLst>
          </a:custGeom>
          <a:ln w="5054">
            <a:solidFill>
              <a:srgbClr val="0079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863293" y="1775388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spc="120" dirty="0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70329" y="1716727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[</a:t>
            </a:r>
            <a:r>
              <a:rPr sz="1100" spc="55" dirty="0">
                <a:latin typeface="Arial Unicode MS"/>
                <a:cs typeface="Arial Unicode MS"/>
              </a:rPr>
              <a:t>|</a:t>
            </a:r>
            <a:r>
              <a:rPr sz="1100" i="1" spc="55" dirty="0">
                <a:latin typeface="Times New Roman"/>
                <a:cs typeface="Times New Roman"/>
              </a:rPr>
              <a:t>f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(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Times New Roman"/>
                <a:cs typeface="Times New Roman"/>
              </a:rPr>
              <a:t>)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204" dirty="0">
                <a:latin typeface="Arial Unicode MS"/>
                <a:cs typeface="Arial Unicode MS"/>
              </a:rPr>
              <a:t>−</a:t>
            </a:r>
            <a:r>
              <a:rPr sz="1100" spc="-80" dirty="0">
                <a:latin typeface="Arial Unicode MS"/>
                <a:cs typeface="Arial Unicode MS"/>
              </a:rPr>
              <a:t> </a:t>
            </a:r>
            <a:r>
              <a:rPr sz="1100" i="1" spc="225" dirty="0">
                <a:latin typeface="Times New Roman"/>
                <a:cs typeface="Times New Roman"/>
              </a:rPr>
              <a:t>f</a:t>
            </a:r>
            <a:r>
              <a:rPr sz="1100" i="1" spc="-170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(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51785" y="1696141"/>
            <a:ext cx="66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98900" y="1696141"/>
            <a:ext cx="77470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">
              <a:lnSpc>
                <a:spcPts val="844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>
              <a:lnSpc>
                <a:spcPts val="844"/>
              </a:lnSpc>
            </a:pPr>
            <a:r>
              <a:rPr sz="800" i="1" spc="180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74403" y="1681675"/>
            <a:ext cx="1377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294765" algn="l"/>
              </a:tabLst>
            </a:pPr>
            <a:r>
              <a:rPr sz="1100" spc="175" dirty="0">
                <a:latin typeface="Times New Roman"/>
                <a:cs typeface="Times New Roman"/>
              </a:rPr>
              <a:t>ˆ	˜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13671" y="1716727"/>
            <a:ext cx="15132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Arial Unicode MS"/>
                <a:cs typeface="Arial Unicode MS"/>
              </a:rPr>
              <a:t>| </a:t>
            </a:r>
            <a:r>
              <a:rPr sz="1100" spc="-65" dirty="0">
                <a:latin typeface="Times New Roman"/>
                <a:cs typeface="Times New Roman"/>
              </a:rPr>
              <a:t>] </a:t>
            </a:r>
            <a:r>
              <a:rPr sz="1100" spc="204" dirty="0">
                <a:latin typeface="Arial Unicode MS"/>
                <a:cs typeface="Arial Unicode MS"/>
              </a:rPr>
              <a:t>≤ </a:t>
            </a:r>
            <a:r>
              <a:rPr sz="1100" i="1" spc="50" dirty="0">
                <a:latin typeface="Times New Roman"/>
                <a:cs typeface="Times New Roman"/>
              </a:rPr>
              <a:t>O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C </a:t>
            </a:r>
            <a:r>
              <a:rPr lang="en-US" sz="1100" i="1" spc="50" dirty="0">
                <a:latin typeface="Times New Roman"/>
                <a:cs typeface="Times New Roman"/>
              </a:rPr>
              <a:t> </a:t>
            </a:r>
            <a:r>
              <a:rPr sz="1100" i="1" spc="215" dirty="0">
                <a:latin typeface="Times New Roman"/>
                <a:cs typeface="Times New Roman"/>
              </a:rPr>
              <a:t>/k</a:t>
            </a:r>
            <a:r>
              <a:rPr sz="1100" spc="215" dirty="0">
                <a:latin typeface="Times New Roman"/>
                <a:cs typeface="Times New Roman"/>
              </a:rPr>
              <a:t>)+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O</a:t>
            </a:r>
            <a:r>
              <a:rPr sz="1100" spc="70" dirty="0">
                <a:latin typeface="Times New Roman"/>
                <a:cs typeface="Times New Roman"/>
              </a:rPr>
              <a:t>(1</a:t>
            </a:r>
            <a:r>
              <a:rPr sz="1100" i="1" spc="70" dirty="0">
                <a:latin typeface="Times New Roman"/>
                <a:cs typeface="Times New Roman"/>
              </a:rPr>
              <a:t>/n</a:t>
            </a:r>
            <a:r>
              <a:rPr sz="1100" spc="70" dirty="0">
                <a:latin typeface="Times New Roman"/>
                <a:cs typeface="Times New Roman"/>
              </a:rPr>
              <a:t>)</a:t>
            </a:r>
            <a:r>
              <a:rPr sz="1100" i="1" spc="70" dirty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74986" y="2045366"/>
            <a:ext cx="76390" cy="76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03352" y="1967368"/>
            <a:ext cx="1897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00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1100" spc="-75" dirty="0">
                <a:latin typeface="Arial Unicode MS"/>
                <a:cs typeface="Arial Unicode MS"/>
              </a:rPr>
              <a:t>samples, </a:t>
            </a:r>
            <a:r>
              <a:rPr sz="11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k </a:t>
            </a:r>
            <a:r>
              <a:rPr sz="1100" spc="-55" dirty="0">
                <a:latin typeface="Arial Unicode MS"/>
                <a:cs typeface="Arial Unicode MS"/>
              </a:rPr>
              <a:t>number </a:t>
            </a:r>
            <a:r>
              <a:rPr sz="1100" spc="-25" dirty="0">
                <a:latin typeface="Arial Unicode MS"/>
                <a:cs typeface="Arial Unicode MS"/>
              </a:rPr>
              <a:t>of</a:t>
            </a:r>
            <a:r>
              <a:rPr sz="1100" spc="-165" dirty="0">
                <a:latin typeface="Arial Unicode MS"/>
                <a:cs typeface="Arial Unicode MS"/>
              </a:rPr>
              <a:t> </a:t>
            </a:r>
            <a:r>
              <a:rPr sz="1100" spc="-75" dirty="0">
                <a:latin typeface="Arial Unicode MS"/>
                <a:cs typeface="Arial Unicode MS"/>
              </a:rPr>
              <a:t>neurons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8531" y="2377846"/>
            <a:ext cx="4331208" cy="4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25984" y="2464749"/>
            <a:ext cx="433006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45" dirty="0">
                <a:solidFill>
                  <a:srgbClr val="0000FF"/>
                </a:solidFill>
                <a:latin typeface="Arial Unicode MS"/>
                <a:cs typeface="Arial Unicode MS"/>
              </a:rPr>
              <a:t>M.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Janzamin,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H.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Sedghi,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, “Beating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the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Perils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of </a:t>
            </a: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Non-Convexity: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Guaranteed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Training</a:t>
            </a:r>
            <a:r>
              <a:rPr sz="800" spc="9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of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Neural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Networks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using </a:t>
            </a:r>
            <a:r>
              <a:rPr sz="800" spc="-35" dirty="0">
                <a:solidFill>
                  <a:srgbClr val="0000FF"/>
                </a:solidFill>
                <a:latin typeface="Arial Unicode MS"/>
                <a:cs typeface="Arial Unicode MS"/>
              </a:rPr>
              <a:t>Tensor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Methods,”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June.</a:t>
            </a:r>
            <a:r>
              <a:rPr sz="800" spc="2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2015.</a:t>
            </a:r>
            <a:endParaRPr sz="800">
              <a:latin typeface="Arial Unicode MS"/>
              <a:cs typeface="Arial Unicode MS"/>
            </a:endParaRPr>
          </a:p>
          <a:p>
            <a:pPr marL="12700" marR="164465">
              <a:lnSpc>
                <a:spcPct val="141300"/>
              </a:lnSpc>
            </a:pP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A.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Barron, </a:t>
            </a:r>
            <a:r>
              <a:rPr sz="800" spc="10" dirty="0">
                <a:solidFill>
                  <a:srgbClr val="0000FF"/>
                </a:solidFill>
                <a:latin typeface="Arial Unicode MS"/>
                <a:cs typeface="Arial Unicode MS"/>
              </a:rPr>
              <a:t>“Approximation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Estimation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Bounds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for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Artiﬁcial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Neural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Networks,” </a:t>
            </a: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Machine 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Learning,</a:t>
            </a:r>
            <a:r>
              <a:rPr sz="800" spc="7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1994.</a:t>
            </a:r>
            <a:endParaRPr sz="800">
              <a:latin typeface="Arial Unicode MS"/>
              <a:cs typeface="Arial Unicode MS"/>
            </a:endParaRPr>
          </a:p>
        </p:txBody>
      </p:sp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EF582572-2FDA-564B-8D9A-7A52A5212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731308"/>
            <a:ext cx="3233165" cy="3451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23391" y="50721"/>
            <a:ext cx="3279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Training </a:t>
            </a:r>
            <a:r>
              <a:rPr spc="-5" dirty="0"/>
              <a:t>Neural </a:t>
            </a:r>
            <a:r>
              <a:rPr spc="-35" dirty="0"/>
              <a:t>Networks </a:t>
            </a:r>
            <a:r>
              <a:rPr dirty="0"/>
              <a:t>with</a:t>
            </a:r>
            <a:r>
              <a:rPr spc="-125" dirty="0"/>
              <a:t> </a:t>
            </a:r>
            <a:r>
              <a:rPr spc="-75" dirty="0"/>
              <a:t>Tensors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03352" y="530236"/>
            <a:ext cx="3633470" cy="7963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800" dirty="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</a:pPr>
            <a:r>
              <a:rPr sz="1100" spc="-15" dirty="0">
                <a:latin typeface="Arial Unicode MS"/>
                <a:cs typeface="Arial Unicode MS"/>
              </a:rPr>
              <a:t>First </a:t>
            </a:r>
            <a:r>
              <a:rPr sz="1100" spc="-60" dirty="0">
                <a:latin typeface="Arial Unicode MS"/>
                <a:cs typeface="Arial Unicode MS"/>
              </a:rPr>
              <a:t>guaranteed </a:t>
            </a:r>
            <a:r>
              <a:rPr sz="1100" spc="-40" dirty="0">
                <a:latin typeface="Arial Unicode MS"/>
                <a:cs typeface="Arial Unicode MS"/>
              </a:rPr>
              <a:t>method </a:t>
            </a:r>
            <a:r>
              <a:rPr sz="1100" spc="-30" dirty="0">
                <a:latin typeface="Arial Unicode MS"/>
                <a:cs typeface="Arial Unicode MS"/>
              </a:rPr>
              <a:t>for </a:t>
            </a:r>
            <a:r>
              <a:rPr sz="1100" spc="-20" dirty="0">
                <a:latin typeface="Arial Unicode MS"/>
                <a:cs typeface="Arial Unicode MS"/>
              </a:rPr>
              <a:t>training </a:t>
            </a:r>
            <a:r>
              <a:rPr sz="1100" spc="-50" dirty="0">
                <a:latin typeface="Arial Unicode MS"/>
                <a:cs typeface="Arial Unicode MS"/>
              </a:rPr>
              <a:t>neural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 Unicode MS"/>
                <a:cs typeface="Arial Unicode MS"/>
              </a:rPr>
              <a:t>networks</a:t>
            </a:r>
            <a:endParaRPr sz="1100" dirty="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7296" y="1129670"/>
            <a:ext cx="3151632" cy="211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8531" y="2377846"/>
            <a:ext cx="4331208" cy="4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5984" y="2464749"/>
            <a:ext cx="433006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45" dirty="0">
                <a:solidFill>
                  <a:srgbClr val="0000FF"/>
                </a:solidFill>
                <a:latin typeface="Arial Unicode MS"/>
                <a:cs typeface="Arial Unicode MS"/>
              </a:rPr>
              <a:t>M.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Janzamin,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H.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Sedghi,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, “Beating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the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Perils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of </a:t>
            </a: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Non-Convexity: </a:t>
            </a:r>
            <a:r>
              <a:rPr sz="800" spc="-30" dirty="0">
                <a:solidFill>
                  <a:srgbClr val="0000FF"/>
                </a:solidFill>
                <a:latin typeface="Arial Unicode MS"/>
                <a:cs typeface="Arial Unicode MS"/>
              </a:rPr>
              <a:t>Guaranteed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Training</a:t>
            </a:r>
            <a:r>
              <a:rPr sz="800" spc="9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of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Neural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Networks </a:t>
            </a:r>
            <a:r>
              <a:rPr sz="800" spc="-25" dirty="0">
                <a:solidFill>
                  <a:srgbClr val="0000FF"/>
                </a:solidFill>
                <a:latin typeface="Arial Unicode MS"/>
                <a:cs typeface="Arial Unicode MS"/>
              </a:rPr>
              <a:t>using </a:t>
            </a:r>
            <a:r>
              <a:rPr sz="800" spc="-35" dirty="0">
                <a:solidFill>
                  <a:srgbClr val="0000FF"/>
                </a:solidFill>
                <a:latin typeface="Arial Unicode MS"/>
                <a:cs typeface="Arial Unicode MS"/>
              </a:rPr>
              <a:t>Tensor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Methods,”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June.</a:t>
            </a:r>
            <a:r>
              <a:rPr sz="800" spc="2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2015.</a:t>
            </a:r>
            <a:endParaRPr sz="800">
              <a:latin typeface="Arial Unicode MS"/>
              <a:cs typeface="Arial Unicode MS"/>
            </a:endParaRPr>
          </a:p>
          <a:p>
            <a:pPr marL="12700" marR="164465">
              <a:lnSpc>
                <a:spcPct val="141300"/>
              </a:lnSpc>
            </a:pP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A. </a:t>
            </a:r>
            <a:r>
              <a:rPr sz="800" spc="-5" dirty="0">
                <a:solidFill>
                  <a:srgbClr val="0000FF"/>
                </a:solidFill>
                <a:latin typeface="Arial Unicode MS"/>
                <a:cs typeface="Arial Unicode MS"/>
              </a:rPr>
              <a:t>Barron, </a:t>
            </a:r>
            <a:r>
              <a:rPr sz="800" spc="10" dirty="0">
                <a:solidFill>
                  <a:srgbClr val="0000FF"/>
                </a:solidFill>
                <a:latin typeface="Arial Unicode MS"/>
                <a:cs typeface="Arial Unicode MS"/>
              </a:rPr>
              <a:t>“Approximation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and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Estimation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Bounds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for </a:t>
            </a:r>
            <a:r>
              <a:rPr sz="800" spc="15" dirty="0">
                <a:solidFill>
                  <a:srgbClr val="0000FF"/>
                </a:solidFill>
                <a:latin typeface="Arial Unicode MS"/>
                <a:cs typeface="Arial Unicode MS"/>
              </a:rPr>
              <a:t>Artiﬁcial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Neural </a:t>
            </a:r>
            <a:r>
              <a:rPr sz="800" dirty="0">
                <a:solidFill>
                  <a:srgbClr val="0000FF"/>
                </a:solidFill>
                <a:latin typeface="Arial Unicode MS"/>
                <a:cs typeface="Arial Unicode MS"/>
              </a:rPr>
              <a:t>Networks,” </a:t>
            </a:r>
            <a:r>
              <a:rPr sz="800" spc="-10" dirty="0">
                <a:solidFill>
                  <a:srgbClr val="0000FF"/>
                </a:solidFill>
                <a:latin typeface="Arial Unicode MS"/>
                <a:cs typeface="Arial Unicode MS"/>
              </a:rPr>
              <a:t>Machine  </a:t>
            </a:r>
            <a:r>
              <a:rPr sz="800" spc="-15" dirty="0">
                <a:solidFill>
                  <a:srgbClr val="0000FF"/>
                </a:solidFill>
                <a:latin typeface="Arial Unicode MS"/>
                <a:cs typeface="Arial Unicode MS"/>
              </a:rPr>
              <a:t>Learning,</a:t>
            </a:r>
            <a:r>
              <a:rPr sz="800" spc="7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Arial Unicode MS"/>
                <a:cs typeface="Arial Unicode MS"/>
              </a:rPr>
              <a:t>1994.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BA29-E2AF-8C4B-9188-4CA573D5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296313"/>
            <a:ext cx="3581400" cy="861774"/>
          </a:xfrm>
        </p:spPr>
        <p:txBody>
          <a:bodyPr/>
          <a:lstStyle/>
          <a:p>
            <a:pPr algn="ctr"/>
            <a:r>
              <a:rPr lang="en-US" b="0" dirty="0"/>
              <a:t>Background on optimization landscape of tensor decomposition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632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121155" y="50721"/>
            <a:ext cx="2486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Notion </a:t>
            </a:r>
            <a:r>
              <a:rPr spc="-30" dirty="0"/>
              <a:t>of </a:t>
            </a:r>
            <a:r>
              <a:rPr spc="-60" dirty="0"/>
              <a:t>Tensor</a:t>
            </a:r>
            <a:r>
              <a:rPr spc="20" dirty="0"/>
              <a:t> </a:t>
            </a:r>
            <a:r>
              <a:rPr spc="-15" dirty="0"/>
              <a:t>Contraction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11072" y="492136"/>
            <a:ext cx="2183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 Unicode MS"/>
                <a:cs typeface="Arial Unicode MS"/>
              </a:rPr>
              <a:t>Extends </a:t>
            </a:r>
            <a:r>
              <a:rPr sz="1100" spc="-30" dirty="0">
                <a:latin typeface="Arial Unicode MS"/>
                <a:cs typeface="Arial Unicode MS"/>
              </a:rPr>
              <a:t>the </a:t>
            </a:r>
            <a:r>
              <a:rPr sz="1100" spc="-25" dirty="0">
                <a:latin typeface="Arial Unicode MS"/>
                <a:cs typeface="Arial Unicode MS"/>
              </a:rPr>
              <a:t>notion of </a:t>
            </a:r>
            <a:r>
              <a:rPr sz="1100" spc="-15" dirty="0">
                <a:latin typeface="Arial Unicode MS"/>
                <a:cs typeface="Arial Unicode MS"/>
              </a:rPr>
              <a:t>matrix</a:t>
            </a:r>
            <a:r>
              <a:rPr sz="1100" spc="135" dirty="0"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Arial Unicode MS"/>
                <a:cs typeface="Arial Unicode MS"/>
              </a:rPr>
              <a:t>product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9011" y="153362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011" y="1665579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1205" y="1665579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1205" y="1665579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1205" y="153362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1205" y="153362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205" y="1797532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205" y="1797532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1205" y="192949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1205" y="192949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9011" y="1797532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011" y="192949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319011" y="1533626"/>
          <a:ext cx="130810" cy="526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1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50202"/>
                      </a:solidFill>
                      <a:prstDash val="solid"/>
                    </a:lnL>
                    <a:lnR w="3175">
                      <a:solidFill>
                        <a:srgbClr val="050202"/>
                      </a:solidFill>
                      <a:prstDash val="solid"/>
                    </a:lnR>
                    <a:lnT w="3175">
                      <a:solidFill>
                        <a:srgbClr val="050202"/>
                      </a:solidFill>
                      <a:prstDash val="solid"/>
                    </a:lnT>
                    <a:lnB w="3175">
                      <a:solidFill>
                        <a:srgbClr val="050202"/>
                      </a:solidFill>
                      <a:prstDash val="solid"/>
                    </a:lnB>
                    <a:solidFill>
                      <a:srgbClr val="00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50202"/>
                      </a:solidFill>
                      <a:prstDash val="solid"/>
                    </a:lnL>
                    <a:lnR w="3175">
                      <a:solidFill>
                        <a:srgbClr val="050202"/>
                      </a:solidFill>
                      <a:prstDash val="solid"/>
                    </a:lnR>
                    <a:lnT w="3175">
                      <a:solidFill>
                        <a:srgbClr val="050202"/>
                      </a:solidFill>
                      <a:prstDash val="solid"/>
                    </a:lnT>
                    <a:lnB w="3175">
                      <a:solidFill>
                        <a:srgbClr val="050202"/>
                      </a:solidFill>
                      <a:prstDash val="solid"/>
                    </a:lnB>
                    <a:solidFill>
                      <a:srgbClr val="00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50202"/>
                      </a:solidFill>
                      <a:prstDash val="solid"/>
                    </a:lnL>
                    <a:lnR w="3175">
                      <a:solidFill>
                        <a:srgbClr val="050202"/>
                      </a:solidFill>
                      <a:prstDash val="solid"/>
                    </a:lnR>
                    <a:lnT w="3175">
                      <a:solidFill>
                        <a:srgbClr val="050202"/>
                      </a:solidFill>
                      <a:prstDash val="solid"/>
                    </a:lnT>
                    <a:lnB w="3175">
                      <a:solidFill>
                        <a:srgbClr val="050202"/>
                      </a:solidFill>
                      <a:prstDash val="solid"/>
                    </a:lnB>
                    <a:solidFill>
                      <a:srgbClr val="00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50202"/>
                      </a:solidFill>
                      <a:prstDash val="solid"/>
                    </a:lnL>
                    <a:lnR w="3175">
                      <a:solidFill>
                        <a:srgbClr val="050202"/>
                      </a:solidFill>
                      <a:prstDash val="solid"/>
                    </a:lnR>
                    <a:lnT w="3175">
                      <a:solidFill>
                        <a:srgbClr val="050202"/>
                      </a:solidFill>
                      <a:prstDash val="solid"/>
                    </a:lnT>
                    <a:lnB w="3175">
                      <a:solidFill>
                        <a:srgbClr val="050202"/>
                      </a:solidFill>
                      <a:prstDash val="solid"/>
                    </a:lnB>
                    <a:solidFill>
                      <a:srgbClr val="00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597992" y="1666405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20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7992" y="1666405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7992" y="179835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7992" y="179835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9642" y="152737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49642" y="152737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9642" y="165933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9642" y="165933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9642" y="179129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9642" y="179129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9642" y="1923249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49642" y="1923249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3986" y="1728025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20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03986" y="1728025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1782" y="152737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61782" y="152737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61782" y="165933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61782" y="165933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61782" y="179129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61782" y="179129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61782" y="1923249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61782" y="1923249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16126" y="1728025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16126" y="1728025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0"/>
                </a:moveTo>
                <a:lnTo>
                  <a:pt x="130505" y="0"/>
                </a:lnTo>
                <a:lnTo>
                  <a:pt x="130505" y="130263"/>
                </a:lnTo>
                <a:lnTo>
                  <a:pt x="0" y="1302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10943" y="745642"/>
            <a:ext cx="6095" cy="2235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06983" y="842656"/>
            <a:ext cx="3255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35505" algn="l"/>
              </a:tabLst>
            </a:pPr>
            <a:r>
              <a:rPr sz="1100" dirty="0">
                <a:solidFill>
                  <a:srgbClr val="0019B2"/>
                </a:solidFill>
                <a:latin typeface="Arial Unicode MS"/>
                <a:cs typeface="Arial Unicode MS"/>
              </a:rPr>
              <a:t>Matrix</a:t>
            </a:r>
            <a:r>
              <a:rPr sz="1100" spc="50" dirty="0">
                <a:solidFill>
                  <a:srgbClr val="0019B2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solidFill>
                  <a:srgbClr val="0019B2"/>
                </a:solidFill>
                <a:latin typeface="Arial Unicode MS"/>
                <a:cs typeface="Arial Unicode MS"/>
              </a:rPr>
              <a:t>product	</a:t>
            </a:r>
            <a:r>
              <a:rPr sz="1100" spc="-75" dirty="0">
                <a:solidFill>
                  <a:srgbClr val="0019B2"/>
                </a:solidFill>
                <a:latin typeface="Arial Unicode MS"/>
                <a:cs typeface="Arial Unicode MS"/>
              </a:rPr>
              <a:t>Tensor</a:t>
            </a:r>
            <a:r>
              <a:rPr sz="1100" spc="20" dirty="0">
                <a:solidFill>
                  <a:srgbClr val="0019B2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solidFill>
                  <a:srgbClr val="0019B2"/>
                </a:solidFill>
                <a:latin typeface="Arial Unicode MS"/>
                <a:cs typeface="Arial Unicode MS"/>
              </a:rPr>
              <a:t>Contraction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51100" y="163226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51100" y="163226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51100" y="179207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51100" y="179207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51100" y="195187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51100" y="195187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51100" y="2111679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51100" y="2111679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70429" y="1555102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129959" y="0"/>
                </a:moveTo>
                <a:lnTo>
                  <a:pt x="0" y="78714"/>
                </a:lnTo>
                <a:lnTo>
                  <a:pt x="0" y="236473"/>
                </a:lnTo>
                <a:lnTo>
                  <a:pt x="129959" y="157759"/>
                </a:lnTo>
                <a:lnTo>
                  <a:pt x="129959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70309" y="1554989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0" y="78722"/>
                </a:moveTo>
                <a:lnTo>
                  <a:pt x="129957" y="0"/>
                </a:lnTo>
                <a:lnTo>
                  <a:pt x="129957" y="157759"/>
                </a:lnTo>
                <a:lnTo>
                  <a:pt x="0" y="236481"/>
                </a:lnTo>
                <a:lnTo>
                  <a:pt x="0" y="787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70429" y="1714855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129959" y="0"/>
                </a:moveTo>
                <a:lnTo>
                  <a:pt x="0" y="78727"/>
                </a:lnTo>
                <a:lnTo>
                  <a:pt x="0" y="236474"/>
                </a:lnTo>
                <a:lnTo>
                  <a:pt x="129959" y="157759"/>
                </a:lnTo>
                <a:lnTo>
                  <a:pt x="129959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70309" y="1714739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0" y="78722"/>
                </a:moveTo>
                <a:lnTo>
                  <a:pt x="129957" y="0"/>
                </a:lnTo>
                <a:lnTo>
                  <a:pt x="129957" y="157759"/>
                </a:lnTo>
                <a:lnTo>
                  <a:pt x="0" y="236481"/>
                </a:lnTo>
                <a:lnTo>
                  <a:pt x="0" y="787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70429" y="1874139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129959" y="0"/>
                </a:moveTo>
                <a:lnTo>
                  <a:pt x="0" y="78727"/>
                </a:lnTo>
                <a:lnTo>
                  <a:pt x="0" y="236474"/>
                </a:lnTo>
                <a:lnTo>
                  <a:pt x="129959" y="157759"/>
                </a:lnTo>
                <a:lnTo>
                  <a:pt x="129959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70309" y="1874036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0" y="78722"/>
                </a:moveTo>
                <a:lnTo>
                  <a:pt x="129957" y="0"/>
                </a:lnTo>
                <a:lnTo>
                  <a:pt x="129957" y="157759"/>
                </a:lnTo>
                <a:lnTo>
                  <a:pt x="0" y="236481"/>
                </a:lnTo>
                <a:lnTo>
                  <a:pt x="0" y="787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70429" y="2034133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129959" y="0"/>
                </a:moveTo>
                <a:lnTo>
                  <a:pt x="0" y="78714"/>
                </a:lnTo>
                <a:lnTo>
                  <a:pt x="0" y="236473"/>
                </a:lnTo>
                <a:lnTo>
                  <a:pt x="129959" y="157759"/>
                </a:lnTo>
                <a:lnTo>
                  <a:pt x="129959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370309" y="2034034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0" y="78722"/>
                </a:moveTo>
                <a:lnTo>
                  <a:pt x="129957" y="0"/>
                </a:lnTo>
                <a:lnTo>
                  <a:pt x="129957" y="157759"/>
                </a:lnTo>
                <a:lnTo>
                  <a:pt x="0" y="236481"/>
                </a:lnTo>
                <a:lnTo>
                  <a:pt x="0" y="787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11184" y="1553679"/>
            <a:ext cx="287020" cy="78105"/>
          </a:xfrm>
          <a:custGeom>
            <a:avLst/>
            <a:gdLst/>
            <a:ahLst/>
            <a:cxnLst/>
            <a:rect l="l" t="t" r="r" b="b"/>
            <a:pathLst>
              <a:path w="287019" h="78105">
                <a:moveTo>
                  <a:pt x="286677" y="0"/>
                </a:moveTo>
                <a:lnTo>
                  <a:pt x="128485" y="279"/>
                </a:lnTo>
                <a:lnTo>
                  <a:pt x="0" y="77635"/>
                </a:lnTo>
                <a:lnTo>
                  <a:pt x="158191" y="77355"/>
                </a:lnTo>
                <a:lnTo>
                  <a:pt x="286677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11215" y="1553572"/>
            <a:ext cx="287020" cy="78105"/>
          </a:xfrm>
          <a:custGeom>
            <a:avLst/>
            <a:gdLst/>
            <a:ahLst/>
            <a:cxnLst/>
            <a:rect l="l" t="t" r="r" b="b"/>
            <a:pathLst>
              <a:path w="287019" h="78105">
                <a:moveTo>
                  <a:pt x="128486" y="283"/>
                </a:moveTo>
                <a:lnTo>
                  <a:pt x="286680" y="0"/>
                </a:lnTo>
                <a:lnTo>
                  <a:pt x="158193" y="77365"/>
                </a:lnTo>
                <a:lnTo>
                  <a:pt x="0" y="77648"/>
                </a:lnTo>
                <a:lnTo>
                  <a:pt x="128486" y="28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51037" y="1554010"/>
            <a:ext cx="287020" cy="78105"/>
          </a:xfrm>
          <a:custGeom>
            <a:avLst/>
            <a:gdLst/>
            <a:ahLst/>
            <a:cxnLst/>
            <a:rect l="l" t="t" r="r" b="b"/>
            <a:pathLst>
              <a:path w="287019" h="78105">
                <a:moveTo>
                  <a:pt x="286677" y="0"/>
                </a:moveTo>
                <a:lnTo>
                  <a:pt x="128485" y="279"/>
                </a:lnTo>
                <a:lnTo>
                  <a:pt x="0" y="77635"/>
                </a:lnTo>
                <a:lnTo>
                  <a:pt x="158191" y="77355"/>
                </a:lnTo>
                <a:lnTo>
                  <a:pt x="286677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51050" y="1553905"/>
            <a:ext cx="287020" cy="78105"/>
          </a:xfrm>
          <a:custGeom>
            <a:avLst/>
            <a:gdLst/>
            <a:ahLst/>
            <a:cxnLst/>
            <a:rect l="l" t="t" r="r" b="b"/>
            <a:pathLst>
              <a:path w="287019" h="78105">
                <a:moveTo>
                  <a:pt x="128486" y="283"/>
                </a:moveTo>
                <a:lnTo>
                  <a:pt x="286680" y="0"/>
                </a:lnTo>
                <a:lnTo>
                  <a:pt x="158193" y="77365"/>
                </a:lnTo>
                <a:lnTo>
                  <a:pt x="0" y="77648"/>
                </a:lnTo>
                <a:lnTo>
                  <a:pt x="128486" y="28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02293" y="1475219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129971" y="0"/>
                </a:moveTo>
                <a:lnTo>
                  <a:pt x="0" y="78727"/>
                </a:lnTo>
                <a:lnTo>
                  <a:pt x="0" y="236474"/>
                </a:lnTo>
                <a:lnTo>
                  <a:pt x="129971" y="157759"/>
                </a:lnTo>
                <a:lnTo>
                  <a:pt x="12997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02169" y="1475100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0" y="78722"/>
                </a:moveTo>
                <a:lnTo>
                  <a:pt x="129957" y="0"/>
                </a:lnTo>
                <a:lnTo>
                  <a:pt x="129957" y="157759"/>
                </a:lnTo>
                <a:lnTo>
                  <a:pt x="0" y="236481"/>
                </a:lnTo>
                <a:lnTo>
                  <a:pt x="0" y="787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502293" y="1634985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129971" y="0"/>
                </a:moveTo>
                <a:lnTo>
                  <a:pt x="0" y="78714"/>
                </a:lnTo>
                <a:lnTo>
                  <a:pt x="0" y="236473"/>
                </a:lnTo>
                <a:lnTo>
                  <a:pt x="129971" y="157746"/>
                </a:lnTo>
                <a:lnTo>
                  <a:pt x="12997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502169" y="1634864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0" y="78722"/>
                </a:moveTo>
                <a:lnTo>
                  <a:pt x="129957" y="0"/>
                </a:lnTo>
                <a:lnTo>
                  <a:pt x="129957" y="157759"/>
                </a:lnTo>
                <a:lnTo>
                  <a:pt x="0" y="236481"/>
                </a:lnTo>
                <a:lnTo>
                  <a:pt x="0" y="787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02293" y="1794268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129971" y="0"/>
                </a:moveTo>
                <a:lnTo>
                  <a:pt x="0" y="78714"/>
                </a:lnTo>
                <a:lnTo>
                  <a:pt x="0" y="236473"/>
                </a:lnTo>
                <a:lnTo>
                  <a:pt x="129971" y="157746"/>
                </a:lnTo>
                <a:lnTo>
                  <a:pt x="12997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02169" y="1794148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0" y="78722"/>
                </a:moveTo>
                <a:lnTo>
                  <a:pt x="129957" y="0"/>
                </a:lnTo>
                <a:lnTo>
                  <a:pt x="129957" y="157759"/>
                </a:lnTo>
                <a:lnTo>
                  <a:pt x="0" y="236481"/>
                </a:lnTo>
                <a:lnTo>
                  <a:pt x="0" y="787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02293" y="1954263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129971" y="0"/>
                </a:moveTo>
                <a:lnTo>
                  <a:pt x="0" y="78714"/>
                </a:lnTo>
                <a:lnTo>
                  <a:pt x="0" y="236461"/>
                </a:lnTo>
                <a:lnTo>
                  <a:pt x="129971" y="157746"/>
                </a:lnTo>
                <a:lnTo>
                  <a:pt x="12997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02169" y="1954159"/>
            <a:ext cx="130175" cy="236854"/>
          </a:xfrm>
          <a:custGeom>
            <a:avLst/>
            <a:gdLst/>
            <a:ahLst/>
            <a:cxnLst/>
            <a:rect l="l" t="t" r="r" b="b"/>
            <a:pathLst>
              <a:path w="130175" h="236855">
                <a:moveTo>
                  <a:pt x="0" y="78722"/>
                </a:moveTo>
                <a:lnTo>
                  <a:pt x="129957" y="0"/>
                </a:lnTo>
                <a:lnTo>
                  <a:pt x="129957" y="157759"/>
                </a:lnTo>
                <a:lnTo>
                  <a:pt x="0" y="236481"/>
                </a:lnTo>
                <a:lnTo>
                  <a:pt x="0" y="787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43200" y="1473136"/>
            <a:ext cx="287655" cy="78740"/>
          </a:xfrm>
          <a:custGeom>
            <a:avLst/>
            <a:gdLst/>
            <a:ahLst/>
            <a:cxnLst/>
            <a:rect l="l" t="t" r="r" b="b"/>
            <a:pathLst>
              <a:path w="287655" h="78740">
                <a:moveTo>
                  <a:pt x="287147" y="0"/>
                </a:moveTo>
                <a:lnTo>
                  <a:pt x="128689" y="279"/>
                </a:lnTo>
                <a:lnTo>
                  <a:pt x="0" y="78625"/>
                </a:lnTo>
                <a:lnTo>
                  <a:pt x="158457" y="78346"/>
                </a:lnTo>
                <a:lnTo>
                  <a:pt x="28714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43182" y="1473103"/>
            <a:ext cx="287655" cy="78740"/>
          </a:xfrm>
          <a:custGeom>
            <a:avLst/>
            <a:gdLst/>
            <a:ahLst/>
            <a:cxnLst/>
            <a:rect l="l" t="t" r="r" b="b"/>
            <a:pathLst>
              <a:path w="287655" h="78740">
                <a:moveTo>
                  <a:pt x="128683" y="285"/>
                </a:moveTo>
                <a:lnTo>
                  <a:pt x="287140" y="0"/>
                </a:lnTo>
                <a:lnTo>
                  <a:pt x="158457" y="78346"/>
                </a:lnTo>
                <a:lnTo>
                  <a:pt x="0" y="78631"/>
                </a:lnTo>
                <a:lnTo>
                  <a:pt x="128683" y="28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82799" y="1473466"/>
            <a:ext cx="287655" cy="78740"/>
          </a:xfrm>
          <a:custGeom>
            <a:avLst/>
            <a:gdLst/>
            <a:ahLst/>
            <a:cxnLst/>
            <a:rect l="l" t="t" r="r" b="b"/>
            <a:pathLst>
              <a:path w="287655" h="78740">
                <a:moveTo>
                  <a:pt x="287134" y="0"/>
                </a:moveTo>
                <a:lnTo>
                  <a:pt x="128689" y="279"/>
                </a:lnTo>
                <a:lnTo>
                  <a:pt x="0" y="78625"/>
                </a:lnTo>
                <a:lnTo>
                  <a:pt x="158445" y="78346"/>
                </a:lnTo>
                <a:lnTo>
                  <a:pt x="287134" y="0"/>
                </a:lnTo>
                <a:close/>
              </a:path>
            </a:pathLst>
          </a:custGeom>
          <a:solidFill>
            <a:srgbClr val="002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82761" y="1473437"/>
            <a:ext cx="287655" cy="78740"/>
          </a:xfrm>
          <a:custGeom>
            <a:avLst/>
            <a:gdLst/>
            <a:ahLst/>
            <a:cxnLst/>
            <a:rect l="l" t="t" r="r" b="b"/>
            <a:pathLst>
              <a:path w="287655" h="78740">
                <a:moveTo>
                  <a:pt x="128683" y="285"/>
                </a:moveTo>
                <a:lnTo>
                  <a:pt x="287140" y="0"/>
                </a:lnTo>
                <a:lnTo>
                  <a:pt x="158457" y="78346"/>
                </a:lnTo>
                <a:lnTo>
                  <a:pt x="0" y="78631"/>
                </a:lnTo>
                <a:lnTo>
                  <a:pt x="128683" y="28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75268" y="2031979"/>
            <a:ext cx="292201" cy="236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76233" y="2031784"/>
            <a:ext cx="287020" cy="78105"/>
          </a:xfrm>
          <a:custGeom>
            <a:avLst/>
            <a:gdLst/>
            <a:ahLst/>
            <a:cxnLst/>
            <a:rect l="l" t="t" r="r" b="b"/>
            <a:pathLst>
              <a:path w="287019" h="78105">
                <a:moveTo>
                  <a:pt x="286677" y="0"/>
                </a:moveTo>
                <a:lnTo>
                  <a:pt x="128485" y="279"/>
                </a:lnTo>
                <a:lnTo>
                  <a:pt x="0" y="77635"/>
                </a:lnTo>
                <a:lnTo>
                  <a:pt x="158191" y="77355"/>
                </a:lnTo>
                <a:lnTo>
                  <a:pt x="286677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476246" y="2031672"/>
            <a:ext cx="287020" cy="78105"/>
          </a:xfrm>
          <a:custGeom>
            <a:avLst/>
            <a:gdLst/>
            <a:ahLst/>
            <a:cxnLst/>
            <a:rect l="l" t="t" r="r" b="b"/>
            <a:pathLst>
              <a:path w="287019" h="78105">
                <a:moveTo>
                  <a:pt x="128486" y="283"/>
                </a:moveTo>
                <a:lnTo>
                  <a:pt x="286680" y="0"/>
                </a:lnTo>
                <a:lnTo>
                  <a:pt x="158193" y="77365"/>
                </a:lnTo>
                <a:lnTo>
                  <a:pt x="0" y="77648"/>
                </a:lnTo>
                <a:lnTo>
                  <a:pt x="128486" y="28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2" name="object 112"/>
          <p:cNvGraphicFramePr>
            <a:graphicFrameLocks noGrp="1"/>
          </p:cNvGraphicFramePr>
          <p:nvPr/>
        </p:nvGraphicFramePr>
        <p:xfrm>
          <a:off x="2051050" y="1632267"/>
          <a:ext cx="447674" cy="602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50202"/>
                      </a:solidFill>
                      <a:prstDash val="solid"/>
                    </a:lnR>
                    <a:lnT w="3175">
                      <a:solidFill>
                        <a:srgbClr val="050202"/>
                      </a:solidFill>
                      <a:prstDash val="solid"/>
                    </a:lnT>
                    <a:lnB w="3175">
                      <a:solidFill>
                        <a:srgbClr val="05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50202"/>
                      </a:solidFill>
                      <a:prstDash val="solid"/>
                    </a:lnL>
                    <a:lnR w="3175">
                      <a:solidFill>
                        <a:srgbClr val="050202"/>
                      </a:solidFill>
                      <a:prstDash val="solid"/>
                    </a:lnR>
                    <a:lnT w="3175">
                      <a:solidFill>
                        <a:srgbClr val="050202"/>
                      </a:solidFill>
                      <a:prstDash val="solid"/>
                    </a:lnT>
                    <a:lnB w="3175">
                      <a:solidFill>
                        <a:srgbClr val="050202"/>
                      </a:solidFill>
                      <a:prstDash val="solid"/>
                    </a:lnB>
                    <a:solidFill>
                      <a:srgbClr val="00AA00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5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>
                      <a:solidFill>
                        <a:srgbClr val="05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50202"/>
                      </a:solidFill>
                      <a:prstDash val="solid"/>
                    </a:lnR>
                    <a:lnT w="3175">
                      <a:solidFill>
                        <a:srgbClr val="050202"/>
                      </a:solidFill>
                      <a:prstDash val="solid"/>
                    </a:lnT>
                    <a:lnB w="3175">
                      <a:solidFill>
                        <a:srgbClr val="05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50202"/>
                      </a:solidFill>
                      <a:prstDash val="solid"/>
                    </a:lnL>
                    <a:lnR w="3175">
                      <a:solidFill>
                        <a:srgbClr val="050202"/>
                      </a:solidFill>
                      <a:prstDash val="solid"/>
                    </a:lnR>
                    <a:lnT w="3175">
                      <a:solidFill>
                        <a:srgbClr val="050202"/>
                      </a:solidFill>
                      <a:prstDash val="solid"/>
                    </a:lnT>
                    <a:lnB w="3175">
                      <a:solidFill>
                        <a:srgbClr val="050202"/>
                      </a:solidFill>
                      <a:prstDash val="solid"/>
                    </a:lnB>
                    <a:solidFill>
                      <a:srgbClr val="00AA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5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50202"/>
                      </a:solidFill>
                      <a:prstDash val="solid"/>
                    </a:lnR>
                    <a:lnT w="3175">
                      <a:solidFill>
                        <a:srgbClr val="050202"/>
                      </a:solidFill>
                      <a:prstDash val="solid"/>
                    </a:lnT>
                    <a:lnB w="3175">
                      <a:solidFill>
                        <a:srgbClr val="05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50202"/>
                      </a:solidFill>
                      <a:prstDash val="solid"/>
                    </a:lnL>
                    <a:lnR w="3175">
                      <a:solidFill>
                        <a:srgbClr val="050202"/>
                      </a:solidFill>
                      <a:prstDash val="solid"/>
                    </a:lnR>
                    <a:lnT w="3175">
                      <a:solidFill>
                        <a:srgbClr val="050202"/>
                      </a:solidFill>
                      <a:prstDash val="solid"/>
                    </a:lnT>
                    <a:lnB w="3175">
                      <a:solidFill>
                        <a:srgbClr val="050202"/>
                      </a:solidFill>
                      <a:prstDash val="solid"/>
                    </a:lnB>
                    <a:solidFill>
                      <a:srgbClr val="00AA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5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50202"/>
                      </a:solidFill>
                      <a:prstDash val="solid"/>
                    </a:lnT>
                    <a:solidFill>
                      <a:srgbClr val="0054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50202"/>
                      </a:solidFill>
                      <a:prstDash val="solid"/>
                    </a:lnT>
                    <a:lnB w="3175">
                      <a:solidFill>
                        <a:srgbClr val="050202"/>
                      </a:solidFill>
                      <a:prstDash val="solid"/>
                    </a:lnB>
                    <a:solidFill>
                      <a:srgbClr val="00AA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5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" name="object 113"/>
          <p:cNvSpPr/>
          <p:nvPr/>
        </p:nvSpPr>
        <p:spPr>
          <a:xfrm>
            <a:off x="2769238" y="1952104"/>
            <a:ext cx="130108" cy="2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08516" y="1951227"/>
            <a:ext cx="287655" cy="78740"/>
          </a:xfrm>
          <a:custGeom>
            <a:avLst/>
            <a:gdLst/>
            <a:ahLst/>
            <a:cxnLst/>
            <a:rect l="l" t="t" r="r" b="b"/>
            <a:pathLst>
              <a:path w="287655" h="78739">
                <a:moveTo>
                  <a:pt x="287134" y="0"/>
                </a:moveTo>
                <a:lnTo>
                  <a:pt x="128689" y="292"/>
                </a:lnTo>
                <a:lnTo>
                  <a:pt x="0" y="78638"/>
                </a:lnTo>
                <a:lnTo>
                  <a:pt x="158445" y="78359"/>
                </a:lnTo>
                <a:lnTo>
                  <a:pt x="2871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08511" y="1951192"/>
            <a:ext cx="287655" cy="78740"/>
          </a:xfrm>
          <a:custGeom>
            <a:avLst/>
            <a:gdLst/>
            <a:ahLst/>
            <a:cxnLst/>
            <a:rect l="l" t="t" r="r" b="b"/>
            <a:pathLst>
              <a:path w="287655" h="78739">
                <a:moveTo>
                  <a:pt x="128683" y="285"/>
                </a:moveTo>
                <a:lnTo>
                  <a:pt x="287140" y="0"/>
                </a:lnTo>
                <a:lnTo>
                  <a:pt x="158457" y="78346"/>
                </a:lnTo>
                <a:lnTo>
                  <a:pt x="0" y="78631"/>
                </a:lnTo>
                <a:lnTo>
                  <a:pt x="128683" y="28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51100" y="2235627"/>
            <a:ext cx="450900" cy="2365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11184" y="2234298"/>
            <a:ext cx="287020" cy="78105"/>
          </a:xfrm>
          <a:custGeom>
            <a:avLst/>
            <a:gdLst/>
            <a:ahLst/>
            <a:cxnLst/>
            <a:rect l="l" t="t" r="r" b="b"/>
            <a:pathLst>
              <a:path w="287019" h="78105">
                <a:moveTo>
                  <a:pt x="286677" y="0"/>
                </a:moveTo>
                <a:lnTo>
                  <a:pt x="128485" y="279"/>
                </a:lnTo>
                <a:lnTo>
                  <a:pt x="0" y="77635"/>
                </a:lnTo>
                <a:lnTo>
                  <a:pt x="158191" y="77355"/>
                </a:lnTo>
                <a:lnTo>
                  <a:pt x="286677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11177" y="2234207"/>
            <a:ext cx="287020" cy="78105"/>
          </a:xfrm>
          <a:custGeom>
            <a:avLst/>
            <a:gdLst/>
            <a:ahLst/>
            <a:cxnLst/>
            <a:rect l="l" t="t" r="r" b="b"/>
            <a:pathLst>
              <a:path w="287019" h="78105">
                <a:moveTo>
                  <a:pt x="128486" y="283"/>
                </a:moveTo>
                <a:lnTo>
                  <a:pt x="286680" y="0"/>
                </a:lnTo>
                <a:lnTo>
                  <a:pt x="158193" y="77365"/>
                </a:lnTo>
                <a:lnTo>
                  <a:pt x="0" y="77648"/>
                </a:lnTo>
                <a:lnTo>
                  <a:pt x="128486" y="28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51037" y="2234628"/>
            <a:ext cx="287020" cy="78105"/>
          </a:xfrm>
          <a:custGeom>
            <a:avLst/>
            <a:gdLst/>
            <a:ahLst/>
            <a:cxnLst/>
            <a:rect l="l" t="t" r="r" b="b"/>
            <a:pathLst>
              <a:path w="287019" h="78105">
                <a:moveTo>
                  <a:pt x="286677" y="0"/>
                </a:moveTo>
                <a:lnTo>
                  <a:pt x="128485" y="279"/>
                </a:lnTo>
                <a:lnTo>
                  <a:pt x="0" y="77635"/>
                </a:lnTo>
                <a:lnTo>
                  <a:pt x="158191" y="77355"/>
                </a:lnTo>
                <a:lnTo>
                  <a:pt x="286677" y="0"/>
                </a:lnTo>
                <a:close/>
              </a:path>
            </a:pathLst>
          </a:custGeom>
          <a:solidFill>
            <a:srgbClr val="20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51031" y="2234539"/>
            <a:ext cx="287020" cy="78105"/>
          </a:xfrm>
          <a:custGeom>
            <a:avLst/>
            <a:gdLst/>
            <a:ahLst/>
            <a:cxnLst/>
            <a:rect l="l" t="t" r="r" b="b"/>
            <a:pathLst>
              <a:path w="287019" h="78105">
                <a:moveTo>
                  <a:pt x="128486" y="283"/>
                </a:moveTo>
                <a:lnTo>
                  <a:pt x="286680" y="0"/>
                </a:lnTo>
                <a:lnTo>
                  <a:pt x="158193" y="77365"/>
                </a:lnTo>
                <a:lnTo>
                  <a:pt x="0" y="77648"/>
                </a:lnTo>
                <a:lnTo>
                  <a:pt x="128486" y="28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48469" y="232045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48469" y="232045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48469" y="2480259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48469" y="2480259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48469" y="264006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48469" y="264006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48469" y="279986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48469" y="279986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197377" y="257274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20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97377" y="257274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73018" y="257097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73018" y="257097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06405" y="232045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06405" y="232045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06405" y="2480259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06405" y="2480259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06405" y="264006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06405" y="264006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206405" y="279986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06405" y="279986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855300" y="257274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855300" y="257274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30954" y="257097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30954" y="257097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465283" y="158690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2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465283" y="158690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465283" y="174670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2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465283" y="174670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465283" y="190651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2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465283" y="190651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465283" y="2066302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2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465283" y="2066302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114192" y="1839188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20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114192" y="1839188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289833" y="183742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289833" y="183742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130776" y="158690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130776" y="158690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130776" y="174670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130776" y="174670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130776" y="190651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130776" y="190651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30776" y="2066302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130776" y="2066302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79685" y="1839188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779685" y="1839188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955326" y="183742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955326" y="1837423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0"/>
                </a:moveTo>
                <a:lnTo>
                  <a:pt x="158038" y="0"/>
                </a:lnTo>
                <a:lnTo>
                  <a:pt x="158038" y="157759"/>
                </a:lnTo>
                <a:lnTo>
                  <a:pt x="0" y="1577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014664" y="1384630"/>
            <a:ext cx="2359660" cy="1584325"/>
          </a:xfrm>
          <a:custGeom>
            <a:avLst/>
            <a:gdLst/>
            <a:ahLst/>
            <a:cxnLst/>
            <a:rect l="l" t="t" r="r" b="b"/>
            <a:pathLst>
              <a:path w="2359660" h="1584325">
                <a:moveTo>
                  <a:pt x="0" y="0"/>
                </a:moveTo>
                <a:lnTo>
                  <a:pt x="2359482" y="0"/>
                </a:lnTo>
                <a:lnTo>
                  <a:pt x="2359482" y="1584325"/>
                </a:ln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ln w="11341">
            <a:solidFill>
              <a:srgbClr val="FAFB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1" name="Picture 170" descr="A close up of a clock&#10;&#10;Description automatically generated">
            <a:extLst>
              <a:ext uri="{FF2B5EF4-FFF2-40B4-BE49-F238E27FC236}">
                <a16:creationId xmlns:a16="http://schemas.microsoft.com/office/drawing/2014/main" id="{7EB03BC3-E541-0744-BDC0-75231DB35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" y="1028712"/>
            <a:ext cx="933614" cy="332059"/>
          </a:xfrm>
          <a:prstGeom prst="rect">
            <a:avLst/>
          </a:prstGeom>
        </p:spPr>
      </p:pic>
      <p:pic>
        <p:nvPicPr>
          <p:cNvPr id="173" name="Picture 172" descr="A close up of a clock&#10;&#10;Description automatically generated">
            <a:extLst>
              <a:ext uri="{FF2B5EF4-FFF2-40B4-BE49-F238E27FC236}">
                <a16:creationId xmlns:a16="http://schemas.microsoft.com/office/drawing/2014/main" id="{B01FD713-DAAE-C443-A412-654883CE0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48" y="1018738"/>
            <a:ext cx="1483457" cy="35807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372" y="50721"/>
            <a:ext cx="2840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0" dirty="0">
                <a:solidFill>
                  <a:srgbClr val="3333B2"/>
                </a:solidFill>
                <a:latin typeface="Arial"/>
                <a:cs typeface="Arial"/>
              </a:rPr>
              <a:t>Symmetric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Tensor</a:t>
            </a:r>
            <a:r>
              <a:rPr sz="1400" b="1" spc="-1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Decomposition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1205" y="761047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22"/>
                </a:lnTo>
                <a:lnTo>
                  <a:pt x="0" y="15542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6635" y="761047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22"/>
                </a:lnTo>
                <a:lnTo>
                  <a:pt x="0" y="155422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205" y="918476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35"/>
                </a:lnTo>
                <a:lnTo>
                  <a:pt x="0" y="155435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635" y="918476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35"/>
                </a:lnTo>
                <a:lnTo>
                  <a:pt x="0" y="155435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913" y="918476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35"/>
                </a:lnTo>
                <a:lnTo>
                  <a:pt x="0" y="155435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913" y="761047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22"/>
                </a:lnTo>
                <a:lnTo>
                  <a:pt x="0" y="155422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913" y="1075931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22"/>
                </a:lnTo>
                <a:lnTo>
                  <a:pt x="0" y="155422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6635" y="1075931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22"/>
                </a:lnTo>
                <a:lnTo>
                  <a:pt x="0" y="15542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205" y="1075931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22"/>
                </a:lnTo>
                <a:lnTo>
                  <a:pt x="0" y="155422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6477" y="683691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46"/>
                </a:lnTo>
                <a:lnTo>
                  <a:pt x="0" y="232981"/>
                </a:lnTo>
                <a:lnTo>
                  <a:pt x="128054" y="155422"/>
                </a:lnTo>
                <a:lnTo>
                  <a:pt x="128054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6477" y="841095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46"/>
                </a:lnTo>
                <a:lnTo>
                  <a:pt x="0" y="232956"/>
                </a:lnTo>
                <a:lnTo>
                  <a:pt x="128054" y="155409"/>
                </a:lnTo>
                <a:lnTo>
                  <a:pt x="12805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6477" y="998016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46"/>
                </a:lnTo>
                <a:lnTo>
                  <a:pt x="0" y="232981"/>
                </a:lnTo>
                <a:lnTo>
                  <a:pt x="128054" y="155422"/>
                </a:lnTo>
                <a:lnTo>
                  <a:pt x="12805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7600" y="683387"/>
            <a:ext cx="282575" cy="76835"/>
          </a:xfrm>
          <a:custGeom>
            <a:avLst/>
            <a:gdLst/>
            <a:ahLst/>
            <a:cxnLst/>
            <a:rect l="l" t="t" r="r" b="b"/>
            <a:pathLst>
              <a:path w="282575" h="76834">
                <a:moveTo>
                  <a:pt x="282422" y="0"/>
                </a:moveTo>
                <a:lnTo>
                  <a:pt x="126568" y="266"/>
                </a:lnTo>
                <a:lnTo>
                  <a:pt x="0" y="76492"/>
                </a:lnTo>
                <a:lnTo>
                  <a:pt x="155854" y="76212"/>
                </a:lnTo>
                <a:lnTo>
                  <a:pt x="28242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8913" y="683602"/>
            <a:ext cx="282575" cy="76835"/>
          </a:xfrm>
          <a:custGeom>
            <a:avLst/>
            <a:gdLst/>
            <a:ahLst/>
            <a:cxnLst/>
            <a:rect l="l" t="t" r="r" b="b"/>
            <a:pathLst>
              <a:path w="282575" h="76834">
                <a:moveTo>
                  <a:pt x="282435" y="0"/>
                </a:moveTo>
                <a:lnTo>
                  <a:pt x="126580" y="279"/>
                </a:lnTo>
                <a:lnTo>
                  <a:pt x="0" y="76492"/>
                </a:lnTo>
                <a:lnTo>
                  <a:pt x="155854" y="76225"/>
                </a:lnTo>
                <a:lnTo>
                  <a:pt x="2824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129" y="683933"/>
            <a:ext cx="282575" cy="76835"/>
          </a:xfrm>
          <a:custGeom>
            <a:avLst/>
            <a:gdLst/>
            <a:ahLst/>
            <a:cxnLst/>
            <a:rect l="l" t="t" r="r" b="b"/>
            <a:pathLst>
              <a:path w="282575" h="76834">
                <a:moveTo>
                  <a:pt x="282435" y="0"/>
                </a:moveTo>
                <a:lnTo>
                  <a:pt x="126593" y="279"/>
                </a:lnTo>
                <a:lnTo>
                  <a:pt x="0" y="76492"/>
                </a:lnTo>
                <a:lnTo>
                  <a:pt x="155854" y="76212"/>
                </a:lnTo>
                <a:lnTo>
                  <a:pt x="28243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6398" y="604989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58"/>
                </a:lnTo>
                <a:lnTo>
                  <a:pt x="0" y="232981"/>
                </a:lnTo>
                <a:lnTo>
                  <a:pt x="128054" y="155435"/>
                </a:lnTo>
                <a:lnTo>
                  <a:pt x="12805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6398" y="762393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58"/>
                </a:lnTo>
                <a:lnTo>
                  <a:pt x="0" y="232968"/>
                </a:lnTo>
                <a:lnTo>
                  <a:pt x="128054" y="155435"/>
                </a:lnTo>
                <a:lnTo>
                  <a:pt x="128054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6398" y="919314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58"/>
                </a:lnTo>
                <a:lnTo>
                  <a:pt x="0" y="232981"/>
                </a:lnTo>
                <a:lnTo>
                  <a:pt x="128054" y="155435"/>
                </a:lnTo>
                <a:lnTo>
                  <a:pt x="12805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7914" y="604024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70">
                <a:moveTo>
                  <a:pt x="282892" y="0"/>
                </a:moveTo>
                <a:lnTo>
                  <a:pt x="126784" y="292"/>
                </a:lnTo>
                <a:lnTo>
                  <a:pt x="0" y="77469"/>
                </a:lnTo>
                <a:lnTo>
                  <a:pt x="156108" y="77203"/>
                </a:lnTo>
                <a:lnTo>
                  <a:pt x="282892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8987" y="604266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70">
                <a:moveTo>
                  <a:pt x="282892" y="0"/>
                </a:moveTo>
                <a:lnTo>
                  <a:pt x="126784" y="266"/>
                </a:lnTo>
                <a:lnTo>
                  <a:pt x="0" y="77444"/>
                </a:lnTo>
                <a:lnTo>
                  <a:pt x="156108" y="77177"/>
                </a:lnTo>
                <a:lnTo>
                  <a:pt x="28289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0935" y="604583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70">
                <a:moveTo>
                  <a:pt x="282892" y="0"/>
                </a:moveTo>
                <a:lnTo>
                  <a:pt x="126809" y="279"/>
                </a:lnTo>
                <a:lnTo>
                  <a:pt x="0" y="77457"/>
                </a:lnTo>
                <a:lnTo>
                  <a:pt x="156108" y="77177"/>
                </a:lnTo>
                <a:lnTo>
                  <a:pt x="282892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6337" y="524916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70">
                <a:moveTo>
                  <a:pt x="282892" y="0"/>
                </a:moveTo>
                <a:lnTo>
                  <a:pt x="126784" y="266"/>
                </a:lnTo>
                <a:lnTo>
                  <a:pt x="0" y="77469"/>
                </a:lnTo>
                <a:lnTo>
                  <a:pt x="156108" y="77177"/>
                </a:lnTo>
                <a:lnTo>
                  <a:pt x="28289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7396" y="525132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70">
                <a:moveTo>
                  <a:pt x="282892" y="0"/>
                </a:moveTo>
                <a:lnTo>
                  <a:pt x="126784" y="279"/>
                </a:lnTo>
                <a:lnTo>
                  <a:pt x="0" y="77470"/>
                </a:lnTo>
                <a:lnTo>
                  <a:pt x="156108" y="77203"/>
                </a:lnTo>
                <a:lnTo>
                  <a:pt x="282892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9358" y="525462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70">
                <a:moveTo>
                  <a:pt x="282892" y="0"/>
                </a:moveTo>
                <a:lnTo>
                  <a:pt x="126784" y="266"/>
                </a:lnTo>
                <a:lnTo>
                  <a:pt x="0" y="77469"/>
                </a:lnTo>
                <a:lnTo>
                  <a:pt x="156108" y="77203"/>
                </a:lnTo>
                <a:lnTo>
                  <a:pt x="28289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86230" y="525678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5">
                <a:moveTo>
                  <a:pt x="128054" y="0"/>
                </a:moveTo>
                <a:lnTo>
                  <a:pt x="0" y="77546"/>
                </a:lnTo>
                <a:lnTo>
                  <a:pt x="0" y="232956"/>
                </a:lnTo>
                <a:lnTo>
                  <a:pt x="128054" y="155422"/>
                </a:lnTo>
                <a:lnTo>
                  <a:pt x="12805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6230" y="683056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71"/>
                </a:lnTo>
                <a:lnTo>
                  <a:pt x="0" y="232981"/>
                </a:lnTo>
                <a:lnTo>
                  <a:pt x="128054" y="155435"/>
                </a:lnTo>
                <a:lnTo>
                  <a:pt x="12805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6230" y="840003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46"/>
                </a:lnTo>
                <a:lnTo>
                  <a:pt x="0" y="232956"/>
                </a:lnTo>
                <a:lnTo>
                  <a:pt x="128054" y="155422"/>
                </a:lnTo>
                <a:lnTo>
                  <a:pt x="128054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43303" y="763408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25" dirty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03514" y="752259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45"/>
                </a:lnTo>
                <a:lnTo>
                  <a:pt x="0" y="20214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03514" y="957046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71"/>
                </a:lnTo>
                <a:lnTo>
                  <a:pt x="0" y="202171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3514" y="1161834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45"/>
                </a:lnTo>
                <a:lnTo>
                  <a:pt x="0" y="202145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5660" y="75208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45" y="0"/>
                </a:lnTo>
                <a:lnTo>
                  <a:pt x="202145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60435" y="75208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71" y="0"/>
                </a:lnTo>
                <a:lnTo>
                  <a:pt x="202171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5235" y="75208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45" y="0"/>
                </a:lnTo>
                <a:lnTo>
                  <a:pt x="202145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02752" y="598385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5">
                <a:moveTo>
                  <a:pt x="367372" y="0"/>
                </a:moveTo>
                <a:lnTo>
                  <a:pt x="164655" y="355"/>
                </a:lnTo>
                <a:lnTo>
                  <a:pt x="0" y="99491"/>
                </a:lnTo>
                <a:lnTo>
                  <a:pt x="202717" y="99123"/>
                </a:lnTo>
                <a:lnTo>
                  <a:pt x="367372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67217" y="496430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5">
                <a:moveTo>
                  <a:pt x="367372" y="0"/>
                </a:moveTo>
                <a:lnTo>
                  <a:pt x="164642" y="381"/>
                </a:lnTo>
                <a:lnTo>
                  <a:pt x="0" y="99491"/>
                </a:lnTo>
                <a:lnTo>
                  <a:pt x="202717" y="99136"/>
                </a:lnTo>
                <a:lnTo>
                  <a:pt x="367372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34806" y="394119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5">
                <a:moveTo>
                  <a:pt x="367360" y="0"/>
                </a:moveTo>
                <a:lnTo>
                  <a:pt x="164642" y="355"/>
                </a:lnTo>
                <a:lnTo>
                  <a:pt x="0" y="99491"/>
                </a:lnTo>
                <a:lnTo>
                  <a:pt x="202704" y="99148"/>
                </a:lnTo>
                <a:lnTo>
                  <a:pt x="36736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585720" y="763408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25" dirty="0">
                <a:latin typeface="Times New Roman"/>
                <a:cs typeface="Times New Roman"/>
              </a:rPr>
              <a:t>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38310" y="752259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45"/>
                </a:lnTo>
                <a:lnTo>
                  <a:pt x="0" y="20214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8310" y="957046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71"/>
                </a:lnTo>
                <a:lnTo>
                  <a:pt x="0" y="202171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8310" y="1161834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45"/>
                </a:lnTo>
                <a:lnTo>
                  <a:pt x="0" y="202145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90456" y="75208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45" y="0"/>
                </a:lnTo>
                <a:lnTo>
                  <a:pt x="202145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95231" y="75208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71" y="0"/>
                </a:lnTo>
                <a:lnTo>
                  <a:pt x="202171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00031" y="75208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45" y="0"/>
                </a:lnTo>
                <a:lnTo>
                  <a:pt x="202145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37548" y="598385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5">
                <a:moveTo>
                  <a:pt x="367372" y="0"/>
                </a:moveTo>
                <a:lnTo>
                  <a:pt x="164655" y="355"/>
                </a:lnTo>
                <a:lnTo>
                  <a:pt x="0" y="99491"/>
                </a:lnTo>
                <a:lnTo>
                  <a:pt x="202717" y="99123"/>
                </a:lnTo>
                <a:lnTo>
                  <a:pt x="367372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02013" y="496430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5">
                <a:moveTo>
                  <a:pt x="367372" y="0"/>
                </a:moveTo>
                <a:lnTo>
                  <a:pt x="164642" y="381"/>
                </a:lnTo>
                <a:lnTo>
                  <a:pt x="0" y="99491"/>
                </a:lnTo>
                <a:lnTo>
                  <a:pt x="202717" y="99136"/>
                </a:lnTo>
                <a:lnTo>
                  <a:pt x="367372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69602" y="394119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5">
                <a:moveTo>
                  <a:pt x="367360" y="0"/>
                </a:moveTo>
                <a:lnTo>
                  <a:pt x="164642" y="355"/>
                </a:lnTo>
                <a:lnTo>
                  <a:pt x="0" y="99491"/>
                </a:lnTo>
                <a:lnTo>
                  <a:pt x="202704" y="99148"/>
                </a:lnTo>
                <a:lnTo>
                  <a:pt x="36736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622040" y="763408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Arial Unicode MS"/>
                <a:cs typeface="Arial Unicode MS"/>
              </a:rPr>
              <a:t>···</a:t>
            </a:r>
            <a:r>
              <a:rPr sz="1100" spc="-130" dirty="0">
                <a:latin typeface="Arial Unicode MS"/>
                <a:cs typeface="Arial Unicode MS"/>
              </a:rPr>
              <a:t> 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5984" y="3100257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15870" y="1485785"/>
            <a:ext cx="1437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1100" i="1" spc="16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82" baseline="-10416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200" i="1" spc="82" baseline="31250" dirty="0">
                <a:latin typeface="Menlo"/>
                <a:cs typeface="Menlo"/>
              </a:rPr>
              <a:t>⊗</a:t>
            </a:r>
            <a:r>
              <a:rPr sz="1200" spc="82" baseline="31250" dirty="0">
                <a:latin typeface="Arial"/>
                <a:cs typeface="Arial"/>
              </a:rPr>
              <a:t>3 </a:t>
            </a: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200" spc="82" baseline="-10416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i="1" spc="82" baseline="31250" dirty="0">
                <a:latin typeface="Menlo"/>
                <a:cs typeface="Menlo"/>
              </a:rPr>
              <a:t>⊗</a:t>
            </a:r>
            <a:r>
              <a:rPr sz="1200" spc="82" baseline="31250" dirty="0">
                <a:latin typeface="Arial"/>
                <a:cs typeface="Arial"/>
              </a:rPr>
              <a:t>3 </a:t>
            </a: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Arial Unicode MS"/>
                <a:cs typeface="Arial Unicode MS"/>
              </a:rPr>
              <a:t>···</a:t>
            </a:r>
            <a:r>
              <a:rPr sz="1100" spc="50" dirty="0">
                <a:latin typeface="Arial Unicode MS"/>
                <a:cs typeface="Arial Unicode MS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44372" y="50721"/>
            <a:ext cx="2840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Symmetric </a:t>
            </a:r>
            <a:r>
              <a:rPr spc="-60" dirty="0"/>
              <a:t>Tensor</a:t>
            </a:r>
            <a:r>
              <a:rPr spc="-140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185420" y="404113"/>
            <a:ext cx="1834514" cy="187960"/>
          </a:xfrm>
          <a:custGeom>
            <a:avLst/>
            <a:gdLst/>
            <a:ahLst/>
            <a:cxnLst/>
            <a:rect l="l" t="t" r="r" b="b"/>
            <a:pathLst>
              <a:path w="1834514" h="187959">
                <a:moveTo>
                  <a:pt x="178315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1833956" y="187820"/>
                </a:lnTo>
                <a:lnTo>
                  <a:pt x="1833956" y="50800"/>
                </a:lnTo>
                <a:lnTo>
                  <a:pt x="1829947" y="31075"/>
                </a:lnTo>
                <a:lnTo>
                  <a:pt x="1819033" y="14922"/>
                </a:lnTo>
                <a:lnTo>
                  <a:pt x="1802880" y="4008"/>
                </a:lnTo>
                <a:lnTo>
                  <a:pt x="1783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420" y="5790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3520" y="382839"/>
            <a:ext cx="2464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6610" algn="l"/>
                <a:tab pos="2450465" algn="l"/>
              </a:tabLst>
            </a:pP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Tensor  </a:t>
            </a:r>
            <a:r>
              <a:rPr sz="1200" spc="-100" dirty="0">
                <a:solidFill>
                  <a:srgbClr val="3333B2"/>
                </a:solidFill>
                <a:latin typeface="Arial"/>
                <a:cs typeface="Arial"/>
              </a:rPr>
              <a:t>Power</a:t>
            </a: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Method	</a:t>
            </a:r>
            <a:r>
              <a:rPr sz="1200" u="sng" spc="-45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40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5420" y="5854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420" y="5917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420" y="5981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420" y="6044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420" y="6043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5420" y="6107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5420" y="6170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5420" y="6234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420" y="623735"/>
            <a:ext cx="1834514" cy="621665"/>
          </a:xfrm>
          <a:custGeom>
            <a:avLst/>
            <a:gdLst/>
            <a:ahLst/>
            <a:cxnLst/>
            <a:rect l="l" t="t" r="r" b="b"/>
            <a:pathLst>
              <a:path w="1834514" h="621665">
                <a:moveTo>
                  <a:pt x="1833956" y="0"/>
                </a:moveTo>
                <a:lnTo>
                  <a:pt x="0" y="0"/>
                </a:lnTo>
                <a:lnTo>
                  <a:pt x="0" y="570826"/>
                </a:lnTo>
                <a:lnTo>
                  <a:pt x="4008" y="590551"/>
                </a:lnTo>
                <a:lnTo>
                  <a:pt x="14922" y="606704"/>
                </a:lnTo>
                <a:lnTo>
                  <a:pt x="31075" y="617618"/>
                </a:lnTo>
                <a:lnTo>
                  <a:pt x="50800" y="621626"/>
                </a:lnTo>
                <a:lnTo>
                  <a:pt x="1783156" y="621626"/>
                </a:lnTo>
                <a:lnTo>
                  <a:pt x="1802880" y="617618"/>
                </a:lnTo>
                <a:lnTo>
                  <a:pt x="1819033" y="606704"/>
                </a:lnTo>
                <a:lnTo>
                  <a:pt x="1829947" y="590551"/>
                </a:lnTo>
                <a:lnTo>
                  <a:pt x="1833956" y="570826"/>
                </a:lnTo>
                <a:lnTo>
                  <a:pt x="1833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7715" y="876184"/>
            <a:ext cx="92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35" dirty="0">
                <a:latin typeface="Times New Roman"/>
                <a:cs typeface="Times New Roman"/>
              </a:rPr>
              <a:t>v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9572" y="783220"/>
            <a:ext cx="536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5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 Unicode MS"/>
                <a:cs typeface="Arial Unicode MS"/>
              </a:rPr>
              <a:t>·</a:t>
            </a:r>
            <a:r>
              <a:rPr sz="1100" spc="2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2015" y="989482"/>
            <a:ext cx="653795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77444" y="972196"/>
            <a:ext cx="9239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4470" algn="l"/>
              </a:tabLst>
            </a:pPr>
            <a:r>
              <a:rPr sz="1650" spc="-600" baseline="37878" dirty="0">
                <a:latin typeface="Arial Unicode MS"/>
                <a:cs typeface="Arial Unicode MS"/>
              </a:rPr>
              <a:t>→</a:t>
            </a:r>
            <a:r>
              <a:rPr lang="en-US" sz="1650" spc="-600" baseline="37878" dirty="0">
                <a:latin typeface="Arial Unicode MS"/>
                <a:cs typeface="Arial Unicode MS"/>
              </a:rPr>
              <a:t>	</a:t>
            </a:r>
            <a:r>
              <a:rPr sz="1100" spc="125" dirty="0">
                <a:latin typeface="Arial Unicode MS"/>
                <a:cs typeface="Arial Unicode MS"/>
              </a:rPr>
              <a:t>I</a:t>
            </a:r>
            <a:r>
              <a:rPr sz="1100" i="1" spc="125" dirty="0">
                <a:latin typeface="Times New Roman"/>
                <a:cs typeface="Times New Roman"/>
              </a:rPr>
              <a:t>T</a:t>
            </a:r>
            <a:r>
              <a:rPr sz="1100" i="1" spc="-14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14" dirty="0">
                <a:latin typeface="Times New Roman"/>
                <a:cs typeface="Times New Roman"/>
              </a:rPr>
              <a:t> </a:t>
            </a:r>
            <a:r>
              <a:rPr sz="1100" spc="90" dirty="0">
                <a:latin typeface="Arial Unicode MS"/>
                <a:cs typeface="Arial Unicode MS"/>
              </a:rPr>
              <a:t>·</a:t>
            </a:r>
            <a:r>
              <a:rPr sz="1100" spc="90" dirty="0">
                <a:latin typeface="Times New Roman"/>
                <a:cs typeface="Times New Roman"/>
              </a:rPr>
              <a:t>)</a:t>
            </a:r>
            <a:r>
              <a:rPr sz="1100" spc="90" dirty="0">
                <a:latin typeface="Arial Unicode MS"/>
                <a:cs typeface="Arial Unicode MS"/>
              </a:rPr>
              <a:t>I</a:t>
            </a:r>
            <a:r>
              <a:rPr sz="1100" spc="-175" dirty="0">
                <a:latin typeface="Arial Unicode MS"/>
                <a:cs typeface="Arial Unicode MS"/>
              </a:rPr>
              <a:t> </a:t>
            </a:r>
            <a:r>
              <a:rPr sz="1650" i="1" spc="37" baseline="37878" dirty="0">
                <a:latin typeface="Times New Roman"/>
                <a:cs typeface="Times New Roman"/>
              </a:rPr>
              <a:t>.</a:t>
            </a:r>
            <a:endParaRPr sz="1650" baseline="37878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7543" y="764805"/>
            <a:ext cx="1095756" cy="414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77122" y="58771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76985" y="58756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7122" y="70819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76985" y="7080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77122" y="828306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76985" y="82816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55494" y="587476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900" y="215"/>
                </a:lnTo>
                <a:lnTo>
                  <a:pt x="0" y="58546"/>
                </a:lnTo>
                <a:lnTo>
                  <a:pt x="119303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34044" y="58765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13267" y="58789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76563" y="52748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76429" y="52732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76563" y="647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76429" y="6477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76563" y="76807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76429" y="76793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55252" y="526745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03"/>
                </a:lnTo>
                <a:lnTo>
                  <a:pt x="0" y="59296"/>
                </a:lnTo>
                <a:lnTo>
                  <a:pt x="119494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33599" y="526910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94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12631" y="527164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53550" y="46617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15"/>
                </a:lnTo>
                <a:lnTo>
                  <a:pt x="0" y="59296"/>
                </a:lnTo>
                <a:lnTo>
                  <a:pt x="119494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53454" y="466156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31897" y="466356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31794" y="466329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10929" y="46659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81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10809" y="466583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5940" y="46676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5803" y="46660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75940" y="5872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75803" y="58708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75940" y="7073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775803" y="7071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74340" y="82610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74194" y="82595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851048" y="705840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51068" y="70570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51594" y="76681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751623" y="766681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53969" y="82618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654001" y="826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73235" y="7662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73087" y="76603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72231" y="705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72073" y="7058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71889" y="97297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571758" y="9728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50261" y="97274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900" y="215"/>
                </a:lnTo>
                <a:lnTo>
                  <a:pt x="0" y="58547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450299" y="97263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28811" y="972908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28839" y="97280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08034" y="97316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08074" y="973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257131" y="609174"/>
            <a:ext cx="430517" cy="39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3097783" y="694828"/>
            <a:ext cx="71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1185" algn="l"/>
              </a:tabLst>
            </a:pPr>
            <a:r>
              <a:rPr sz="1100" spc="225" dirty="0">
                <a:latin typeface="Times New Roman"/>
                <a:cs typeface="Times New Roman"/>
              </a:rPr>
              <a:t>=	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798150" y="609163"/>
            <a:ext cx="430517" cy="399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4217923" y="694828"/>
            <a:ext cx="316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40" dirty="0">
                <a:latin typeface="Times New Roman"/>
                <a:cs typeface="Times New Roman"/>
              </a:rPr>
              <a:t>+</a:t>
            </a:r>
            <a:r>
              <a:rPr sz="1100" spc="140" dirty="0">
                <a:latin typeface="Arial Unicode MS"/>
                <a:cs typeface="Arial Unicode MS"/>
              </a:rPr>
              <a:t>···</a:t>
            </a:r>
            <a:r>
              <a:rPr sz="1100" spc="-130" dirty="0">
                <a:latin typeface="Arial Unicode MS"/>
                <a:cs typeface="Arial Unicode MS"/>
              </a:rPr>
              <a:t> 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25984" y="3100257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285490" y="1308225"/>
            <a:ext cx="1999614" cy="21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0">
              <a:lnSpc>
                <a:spcPts val="560"/>
              </a:lnSpc>
              <a:spcBef>
                <a:spcPts val="95"/>
              </a:spcBef>
              <a:tabLst>
                <a:tab pos="1804670" algn="l"/>
              </a:tabLst>
            </a:pPr>
            <a:r>
              <a:rPr sz="800" spc="-25" dirty="0">
                <a:latin typeface="Arial"/>
                <a:cs typeface="Arial"/>
              </a:rPr>
              <a:t>2	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9"/>
              </a:lnSpc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Arial Unicode MS"/>
                <a:cs typeface="Arial Unicode MS"/>
              </a:rPr>
              <a:t>·</a:t>
            </a:r>
            <a:r>
              <a:rPr sz="1100" spc="75" dirty="0">
                <a:latin typeface="Times New Roman"/>
                <a:cs typeface="Times New Roman"/>
              </a:rPr>
              <a:t>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Arial Unicode MS"/>
                <a:cs typeface="Arial Unicode MS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40" dirty="0">
                <a:latin typeface="Times New Roman"/>
                <a:cs typeface="Times New Roman"/>
              </a:rPr>
              <a:t>v</a:t>
            </a:r>
            <a:r>
              <a:rPr sz="1200" spc="60" baseline="-10416" dirty="0">
                <a:latin typeface="Arial"/>
                <a:cs typeface="Arial"/>
              </a:rPr>
              <a:t>1</a:t>
            </a:r>
            <a:r>
              <a:rPr sz="1100" spc="40" dirty="0">
                <a:latin typeface="Arial Unicode MS"/>
                <a:cs typeface="Arial Unicode MS"/>
              </a:rPr>
              <a:t>)</a:t>
            </a:r>
            <a:r>
              <a:rPr sz="1100" spc="165" dirty="0">
                <a:latin typeface="Arial Unicode MS"/>
                <a:cs typeface="Arial Unicode MS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r>
              <a:rPr sz="1200" spc="97" baseline="-10416" dirty="0">
                <a:latin typeface="Arial"/>
                <a:cs typeface="Arial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Arial Unicode MS"/>
                <a:cs typeface="Arial Unicode MS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40" dirty="0">
                <a:latin typeface="Times New Roman"/>
                <a:cs typeface="Times New Roman"/>
              </a:rPr>
              <a:t>v</a:t>
            </a:r>
            <a:r>
              <a:rPr sz="1200" spc="60" baseline="-10416" dirty="0">
                <a:latin typeface="Arial"/>
                <a:cs typeface="Arial"/>
              </a:rPr>
              <a:t>2</a:t>
            </a:r>
            <a:r>
              <a:rPr sz="1100" spc="40" dirty="0">
                <a:latin typeface="Arial Unicode MS"/>
                <a:cs typeface="Arial Unicode MS"/>
              </a:rPr>
              <a:t>)</a:t>
            </a:r>
            <a:r>
              <a:rPr sz="1100" spc="165" dirty="0">
                <a:latin typeface="Arial Unicode MS"/>
                <a:cs typeface="Arial Unicode MS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44372" y="50721"/>
            <a:ext cx="2840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Symmetric </a:t>
            </a:r>
            <a:r>
              <a:rPr spc="-60" dirty="0"/>
              <a:t>Tensor</a:t>
            </a:r>
            <a:r>
              <a:rPr spc="-140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185420" y="404113"/>
            <a:ext cx="1834514" cy="187960"/>
          </a:xfrm>
          <a:custGeom>
            <a:avLst/>
            <a:gdLst/>
            <a:ahLst/>
            <a:cxnLst/>
            <a:rect l="l" t="t" r="r" b="b"/>
            <a:pathLst>
              <a:path w="1834514" h="187959">
                <a:moveTo>
                  <a:pt x="178315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1833956" y="187820"/>
                </a:lnTo>
                <a:lnTo>
                  <a:pt x="1833956" y="50800"/>
                </a:lnTo>
                <a:lnTo>
                  <a:pt x="1829947" y="31075"/>
                </a:lnTo>
                <a:lnTo>
                  <a:pt x="1819033" y="14922"/>
                </a:lnTo>
                <a:lnTo>
                  <a:pt x="1802880" y="4008"/>
                </a:lnTo>
                <a:lnTo>
                  <a:pt x="1783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420" y="5790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3520" y="382839"/>
            <a:ext cx="2464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6610" algn="l"/>
                <a:tab pos="2450465" algn="l"/>
              </a:tabLst>
            </a:pP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Tensor  </a:t>
            </a:r>
            <a:r>
              <a:rPr sz="1200" spc="-100" dirty="0">
                <a:solidFill>
                  <a:srgbClr val="3333B2"/>
                </a:solidFill>
                <a:latin typeface="Arial"/>
                <a:cs typeface="Arial"/>
              </a:rPr>
              <a:t>Power</a:t>
            </a: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Method	</a:t>
            </a:r>
            <a:r>
              <a:rPr sz="1200" u="sng" spc="-45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40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5420" y="5854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420" y="5917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420" y="5981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420" y="6044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420" y="6043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5420" y="6107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5420" y="6170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5420" y="6234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420" y="623735"/>
            <a:ext cx="1834514" cy="621665"/>
          </a:xfrm>
          <a:custGeom>
            <a:avLst/>
            <a:gdLst/>
            <a:ahLst/>
            <a:cxnLst/>
            <a:rect l="l" t="t" r="r" b="b"/>
            <a:pathLst>
              <a:path w="1834514" h="621665">
                <a:moveTo>
                  <a:pt x="1833956" y="0"/>
                </a:moveTo>
                <a:lnTo>
                  <a:pt x="0" y="0"/>
                </a:lnTo>
                <a:lnTo>
                  <a:pt x="0" y="570826"/>
                </a:lnTo>
                <a:lnTo>
                  <a:pt x="4008" y="590551"/>
                </a:lnTo>
                <a:lnTo>
                  <a:pt x="14922" y="606704"/>
                </a:lnTo>
                <a:lnTo>
                  <a:pt x="31075" y="617618"/>
                </a:lnTo>
                <a:lnTo>
                  <a:pt x="50800" y="621626"/>
                </a:lnTo>
                <a:lnTo>
                  <a:pt x="1783156" y="621626"/>
                </a:lnTo>
                <a:lnTo>
                  <a:pt x="1802880" y="617618"/>
                </a:lnTo>
                <a:lnTo>
                  <a:pt x="1819033" y="606704"/>
                </a:lnTo>
                <a:lnTo>
                  <a:pt x="1829947" y="590551"/>
                </a:lnTo>
                <a:lnTo>
                  <a:pt x="1833956" y="570826"/>
                </a:lnTo>
                <a:lnTo>
                  <a:pt x="1833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639572" y="783220"/>
            <a:ext cx="536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5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 Unicode MS"/>
                <a:cs typeface="Arial Unicode MS"/>
              </a:rPr>
              <a:t>·</a:t>
            </a:r>
            <a:r>
              <a:rPr sz="1100" spc="2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2015" y="989482"/>
            <a:ext cx="653795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67715" y="972196"/>
            <a:ext cx="1033144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52" baseline="37878" dirty="0">
                <a:latin typeface="Times New Roman"/>
                <a:cs typeface="Times New Roman"/>
              </a:rPr>
              <a:t>v</a:t>
            </a:r>
            <a:r>
              <a:rPr sz="1650" i="1" spc="60" baseline="37878" dirty="0">
                <a:latin typeface="Times New Roman"/>
                <a:cs typeface="Times New Roman"/>
              </a:rPr>
              <a:t> </a:t>
            </a:r>
            <a:r>
              <a:rPr sz="1650" spc="225" baseline="37878" dirty="0">
                <a:latin typeface="Arial Unicode MS"/>
                <a:cs typeface="Arial Unicode MS"/>
              </a:rPr>
              <a:t>→</a:t>
            </a:r>
            <a:r>
              <a:rPr sz="1650" spc="142" baseline="37878" dirty="0">
                <a:latin typeface="Arial Unicode MS"/>
                <a:cs typeface="Arial Unicode MS"/>
              </a:rPr>
              <a:t> </a:t>
            </a:r>
            <a:r>
              <a:rPr sz="1100" spc="125" dirty="0">
                <a:latin typeface="Arial Unicode MS"/>
                <a:cs typeface="Arial Unicode MS"/>
              </a:rPr>
              <a:t>I</a:t>
            </a:r>
            <a:r>
              <a:rPr sz="1100" i="1" spc="125" dirty="0">
                <a:latin typeface="Times New Roman"/>
                <a:cs typeface="Times New Roman"/>
              </a:rPr>
              <a:t>T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Arial Unicode MS"/>
                <a:cs typeface="Arial Unicode MS"/>
              </a:rPr>
              <a:t>·</a:t>
            </a:r>
            <a:r>
              <a:rPr sz="1100" spc="55" dirty="0">
                <a:latin typeface="Times New Roman"/>
                <a:cs typeface="Times New Roman"/>
              </a:rPr>
              <a:t>)</a:t>
            </a:r>
            <a:r>
              <a:rPr sz="1100" spc="55" dirty="0">
                <a:latin typeface="Arial Unicode MS"/>
                <a:cs typeface="Arial Unicode MS"/>
              </a:rPr>
              <a:t>I  </a:t>
            </a:r>
            <a:r>
              <a:rPr sz="1650" i="1" spc="37" baseline="37878" dirty="0">
                <a:latin typeface="Times New Roman"/>
                <a:cs typeface="Times New Roman"/>
              </a:rPr>
              <a:t>.</a:t>
            </a:r>
            <a:endParaRPr sz="1650" baseline="37878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5103" y="760754"/>
            <a:ext cx="1095756" cy="414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77122" y="58771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76985" y="58756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77122" y="70819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6985" y="7080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77122" y="828306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76985" y="82816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55494" y="587476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900" y="215"/>
                </a:lnTo>
                <a:lnTo>
                  <a:pt x="0" y="58546"/>
                </a:lnTo>
                <a:lnTo>
                  <a:pt x="119303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34044" y="58765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13267" y="58789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76563" y="52748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76429" y="52732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76563" y="647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76429" y="6477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76563" y="76807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76429" y="76793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55252" y="526745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03"/>
                </a:lnTo>
                <a:lnTo>
                  <a:pt x="0" y="59296"/>
                </a:lnTo>
                <a:lnTo>
                  <a:pt x="119494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33599" y="526910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94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12631" y="527164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53550" y="46617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15"/>
                </a:lnTo>
                <a:lnTo>
                  <a:pt x="0" y="59296"/>
                </a:lnTo>
                <a:lnTo>
                  <a:pt x="119494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53454" y="466156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31897" y="466356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31794" y="466329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10929" y="46659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81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10809" y="466583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75940" y="46676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5803" y="46660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5940" y="5872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75803" y="58708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75940" y="7073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75803" y="7071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74340" y="82610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74194" y="82595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51048" y="705840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851068" y="70570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51594" y="76681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51623" y="766681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53969" y="82618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54001" y="826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73235" y="7662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73087" y="76603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72231" y="705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72073" y="7058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71889" y="97297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71758" y="9728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50261" y="97274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900" y="215"/>
                </a:lnTo>
                <a:lnTo>
                  <a:pt x="0" y="58547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50299" y="97263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28811" y="972908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28839" y="97280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08034" y="97316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08074" y="973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57131" y="609174"/>
            <a:ext cx="430517" cy="39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3097783" y="694828"/>
            <a:ext cx="71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1185" algn="l"/>
              </a:tabLst>
            </a:pPr>
            <a:r>
              <a:rPr sz="1100" spc="225" dirty="0">
                <a:latin typeface="Times New Roman"/>
                <a:cs typeface="Times New Roman"/>
              </a:rPr>
              <a:t>=	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798150" y="609163"/>
            <a:ext cx="430517" cy="399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4217923" y="694828"/>
            <a:ext cx="316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40" dirty="0">
                <a:latin typeface="Times New Roman"/>
                <a:cs typeface="Times New Roman"/>
              </a:rPr>
              <a:t>+</a:t>
            </a:r>
            <a:r>
              <a:rPr sz="1100" spc="140" dirty="0">
                <a:latin typeface="Arial Unicode MS"/>
                <a:cs typeface="Arial Unicode MS"/>
              </a:rPr>
              <a:t>···</a:t>
            </a:r>
            <a:r>
              <a:rPr sz="1100" spc="-130" dirty="0">
                <a:latin typeface="Arial Unicode MS"/>
                <a:cs typeface="Arial Unicode MS"/>
              </a:rPr>
              <a:t> 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285490" y="1308225"/>
            <a:ext cx="1999614" cy="21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0">
              <a:lnSpc>
                <a:spcPts val="560"/>
              </a:lnSpc>
              <a:spcBef>
                <a:spcPts val="95"/>
              </a:spcBef>
              <a:tabLst>
                <a:tab pos="1804670" algn="l"/>
              </a:tabLst>
            </a:pPr>
            <a:r>
              <a:rPr sz="800" spc="-25" dirty="0">
                <a:latin typeface="Arial"/>
                <a:cs typeface="Arial"/>
              </a:rPr>
              <a:t>2	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9"/>
              </a:lnSpc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Arial Unicode MS"/>
                <a:cs typeface="Arial Unicode MS"/>
              </a:rPr>
              <a:t>·</a:t>
            </a:r>
            <a:r>
              <a:rPr sz="1100" spc="75" dirty="0">
                <a:latin typeface="Times New Roman"/>
                <a:cs typeface="Times New Roman"/>
              </a:rPr>
              <a:t>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Arial Unicode MS"/>
                <a:cs typeface="Arial Unicode MS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40" dirty="0">
                <a:latin typeface="Times New Roman"/>
                <a:cs typeface="Times New Roman"/>
              </a:rPr>
              <a:t>v</a:t>
            </a:r>
            <a:r>
              <a:rPr sz="1200" spc="60" baseline="-10416" dirty="0">
                <a:latin typeface="Arial"/>
                <a:cs typeface="Arial"/>
              </a:rPr>
              <a:t>1</a:t>
            </a:r>
            <a:r>
              <a:rPr sz="1100" spc="40" dirty="0">
                <a:latin typeface="Arial Unicode MS"/>
                <a:cs typeface="Arial Unicode MS"/>
              </a:rPr>
              <a:t>)</a:t>
            </a:r>
            <a:r>
              <a:rPr sz="1100" spc="165" dirty="0">
                <a:latin typeface="Arial Unicode MS"/>
                <a:cs typeface="Arial Unicode MS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r>
              <a:rPr sz="1200" spc="97" baseline="-10416" dirty="0">
                <a:latin typeface="Arial"/>
                <a:cs typeface="Arial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Arial Unicode MS"/>
                <a:cs typeface="Arial Unicode MS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40" dirty="0">
                <a:latin typeface="Times New Roman"/>
                <a:cs typeface="Times New Roman"/>
              </a:rPr>
              <a:t>v</a:t>
            </a:r>
            <a:r>
              <a:rPr sz="1200" spc="60" baseline="-10416" dirty="0">
                <a:latin typeface="Arial"/>
                <a:cs typeface="Arial"/>
              </a:rPr>
              <a:t>2</a:t>
            </a:r>
            <a:r>
              <a:rPr sz="1100" spc="40" dirty="0">
                <a:latin typeface="Arial Unicode MS"/>
                <a:cs typeface="Arial Unicode MS"/>
              </a:rPr>
              <a:t>)</a:t>
            </a:r>
            <a:r>
              <a:rPr sz="1100" spc="165" dirty="0">
                <a:latin typeface="Arial Unicode MS"/>
                <a:cs typeface="Arial Unicode MS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38531" y="1664614"/>
            <a:ext cx="4331208" cy="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163" y="1729994"/>
            <a:ext cx="2267585" cy="198755"/>
          </a:xfrm>
          <a:custGeom>
            <a:avLst/>
            <a:gdLst/>
            <a:ahLst/>
            <a:cxnLst/>
            <a:rect l="l" t="t" r="r" b="b"/>
            <a:pathLst>
              <a:path w="2267585" h="198755">
                <a:moveTo>
                  <a:pt x="221627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2267077" y="198361"/>
                </a:lnTo>
                <a:lnTo>
                  <a:pt x="2267077" y="50800"/>
                </a:lnTo>
                <a:lnTo>
                  <a:pt x="2263068" y="31075"/>
                </a:lnTo>
                <a:lnTo>
                  <a:pt x="2252154" y="14922"/>
                </a:lnTo>
                <a:lnTo>
                  <a:pt x="2236001" y="4008"/>
                </a:lnTo>
                <a:lnTo>
                  <a:pt x="22162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163" y="1915604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163" y="1921954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163" y="1928304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163" y="1934654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163" y="1941004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163" y="1940902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163" y="1947252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163" y="1953602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163" y="1959952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163" y="1959279"/>
            <a:ext cx="2267585" cy="604520"/>
          </a:xfrm>
          <a:custGeom>
            <a:avLst/>
            <a:gdLst/>
            <a:ahLst/>
            <a:cxnLst/>
            <a:rect l="l" t="t" r="r" b="b"/>
            <a:pathLst>
              <a:path w="2267585" h="604519">
                <a:moveTo>
                  <a:pt x="2267077" y="0"/>
                </a:moveTo>
                <a:lnTo>
                  <a:pt x="0" y="0"/>
                </a:lnTo>
                <a:lnTo>
                  <a:pt x="0" y="553542"/>
                </a:lnTo>
                <a:lnTo>
                  <a:pt x="4008" y="573266"/>
                </a:lnTo>
                <a:lnTo>
                  <a:pt x="14922" y="589419"/>
                </a:lnTo>
                <a:lnTo>
                  <a:pt x="31075" y="600333"/>
                </a:lnTo>
                <a:lnTo>
                  <a:pt x="50800" y="604342"/>
                </a:lnTo>
                <a:lnTo>
                  <a:pt x="2216277" y="604342"/>
                </a:lnTo>
                <a:lnTo>
                  <a:pt x="2236001" y="600333"/>
                </a:lnTo>
                <a:lnTo>
                  <a:pt x="2252154" y="589419"/>
                </a:lnTo>
                <a:lnTo>
                  <a:pt x="2263068" y="573266"/>
                </a:lnTo>
                <a:lnTo>
                  <a:pt x="2267077" y="553542"/>
                </a:lnTo>
                <a:lnTo>
                  <a:pt x="2267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546" y="2160428"/>
            <a:ext cx="76390" cy="76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546" y="2370740"/>
            <a:ext cx="76390" cy="76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80264" y="1708718"/>
            <a:ext cx="1371600" cy="776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3333B2"/>
                </a:solidFill>
                <a:latin typeface="Arial"/>
                <a:cs typeface="Arial"/>
              </a:rPr>
              <a:t>Orthogonal</a:t>
            </a:r>
            <a:r>
              <a:rPr sz="1200" spc="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3333B2"/>
                </a:solidFill>
                <a:latin typeface="Arial"/>
                <a:cs typeface="Arial"/>
              </a:rPr>
              <a:t>Tensors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5"/>
              </a:spcBef>
            </a:pPr>
            <a:r>
              <a:rPr sz="1100" i="1" spc="-22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1100" spc="240" dirty="0">
                <a:latin typeface="Arial Unicode MS"/>
                <a:cs typeface="Arial Unicode MS"/>
              </a:rPr>
              <a:t>⊥</a:t>
            </a:r>
            <a:r>
              <a:rPr sz="1100" spc="-114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200" spc="22" baseline="-10416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100" spc="15" dirty="0">
                <a:latin typeface="Arial Unicode MS"/>
                <a:cs typeface="Arial Unicode MS"/>
              </a:rPr>
              <a:t>.</a:t>
            </a:r>
            <a:endParaRPr sz="1100">
              <a:latin typeface="Arial Unicode MS"/>
              <a:cs typeface="Arial Unicode MS"/>
            </a:endParaRPr>
          </a:p>
          <a:p>
            <a:pPr marL="242570">
              <a:lnSpc>
                <a:spcPct val="100000"/>
              </a:lnSpc>
              <a:spcBef>
                <a:spcPts val="335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(</a:t>
            </a:r>
            <a:r>
              <a:rPr sz="1100" i="1" spc="3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52" baseline="-10416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100" i="1" spc="35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44" baseline="-10416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100" i="1" spc="30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Arial Unicode MS"/>
                <a:cs typeface="Arial Unicode MS"/>
              </a:rPr>
              <a:t>·</a:t>
            </a:r>
            <a:r>
              <a:rPr sz="1100" spc="60" dirty="0">
                <a:latin typeface="Times New Roman"/>
                <a:cs typeface="Times New Roman"/>
              </a:rPr>
              <a:t>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λ</a:t>
            </a:r>
            <a:r>
              <a:rPr sz="1200" spc="67" baseline="-10416" dirty="0">
                <a:latin typeface="Arial"/>
                <a:cs typeface="Arial"/>
              </a:rPr>
              <a:t>1</a:t>
            </a:r>
            <a:r>
              <a:rPr sz="110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67" baseline="-10416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100" spc="45" dirty="0">
                <a:latin typeface="Arial Unicode MS"/>
                <a:cs typeface="Arial Unicode MS"/>
              </a:rPr>
              <a:t>.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799844" y="2163838"/>
            <a:ext cx="0" cy="351155"/>
          </a:xfrm>
          <a:custGeom>
            <a:avLst/>
            <a:gdLst/>
            <a:ahLst/>
            <a:cxnLst/>
            <a:rect l="l" t="t" r="r" b="b"/>
            <a:pathLst>
              <a:path h="351155">
                <a:moveTo>
                  <a:pt x="0" y="351015"/>
                </a:moveTo>
                <a:lnTo>
                  <a:pt x="0" y="0"/>
                </a:lnTo>
              </a:path>
            </a:pathLst>
          </a:custGeom>
          <a:ln w="1012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773529" y="2158898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5" h="24764">
                <a:moveTo>
                  <a:pt x="0" y="24676"/>
                </a:moveTo>
                <a:lnTo>
                  <a:pt x="8042" y="20818"/>
                </a:lnTo>
                <a:lnTo>
                  <a:pt x="16238" y="13571"/>
                </a:lnTo>
                <a:lnTo>
                  <a:pt x="22893" y="5707"/>
                </a:lnTo>
                <a:lnTo>
                  <a:pt x="26314" y="0"/>
                </a:lnTo>
                <a:lnTo>
                  <a:pt x="29734" y="5707"/>
                </a:lnTo>
                <a:lnTo>
                  <a:pt x="36390" y="13571"/>
                </a:lnTo>
                <a:lnTo>
                  <a:pt x="44586" y="20818"/>
                </a:lnTo>
                <a:lnTo>
                  <a:pt x="52628" y="24676"/>
                </a:lnTo>
              </a:path>
            </a:pathLst>
          </a:custGeom>
          <a:ln w="81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99844" y="2514854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>
                <a:moveTo>
                  <a:pt x="0" y="0"/>
                </a:moveTo>
                <a:lnTo>
                  <a:pt x="351015" y="0"/>
                </a:lnTo>
              </a:path>
            </a:pathLst>
          </a:custGeom>
          <a:ln w="1012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131123" y="2488539"/>
            <a:ext cx="24765" cy="52705"/>
          </a:xfrm>
          <a:custGeom>
            <a:avLst/>
            <a:gdLst/>
            <a:ahLst/>
            <a:cxnLst/>
            <a:rect l="l" t="t" r="r" b="b"/>
            <a:pathLst>
              <a:path w="24764" h="52705">
                <a:moveTo>
                  <a:pt x="0" y="0"/>
                </a:moveTo>
                <a:lnTo>
                  <a:pt x="3857" y="8044"/>
                </a:lnTo>
                <a:lnTo>
                  <a:pt x="11104" y="16243"/>
                </a:lnTo>
                <a:lnTo>
                  <a:pt x="18968" y="22899"/>
                </a:lnTo>
                <a:lnTo>
                  <a:pt x="24676" y="26314"/>
                </a:lnTo>
                <a:lnTo>
                  <a:pt x="18968" y="29734"/>
                </a:lnTo>
                <a:lnTo>
                  <a:pt x="11104" y="36390"/>
                </a:lnTo>
                <a:lnTo>
                  <a:pt x="3857" y="44586"/>
                </a:lnTo>
                <a:lnTo>
                  <a:pt x="0" y="52628"/>
                </a:lnTo>
              </a:path>
            </a:pathLst>
          </a:custGeom>
          <a:ln w="81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125984" y="3100257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44372" y="50721"/>
            <a:ext cx="2840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Symmetric </a:t>
            </a:r>
            <a:r>
              <a:rPr spc="-60" dirty="0"/>
              <a:t>Tensor</a:t>
            </a:r>
            <a:r>
              <a:rPr spc="-140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185420" y="404113"/>
            <a:ext cx="1834514" cy="187960"/>
          </a:xfrm>
          <a:custGeom>
            <a:avLst/>
            <a:gdLst/>
            <a:ahLst/>
            <a:cxnLst/>
            <a:rect l="l" t="t" r="r" b="b"/>
            <a:pathLst>
              <a:path w="1834514" h="187959">
                <a:moveTo>
                  <a:pt x="178315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1833956" y="187820"/>
                </a:lnTo>
                <a:lnTo>
                  <a:pt x="1833956" y="50800"/>
                </a:lnTo>
                <a:lnTo>
                  <a:pt x="1829947" y="31075"/>
                </a:lnTo>
                <a:lnTo>
                  <a:pt x="1819033" y="14922"/>
                </a:lnTo>
                <a:lnTo>
                  <a:pt x="1802880" y="4008"/>
                </a:lnTo>
                <a:lnTo>
                  <a:pt x="1783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420" y="5790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3520" y="382839"/>
            <a:ext cx="2464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6610" algn="l"/>
                <a:tab pos="2450465" algn="l"/>
              </a:tabLst>
            </a:pP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Tensor  </a:t>
            </a:r>
            <a:r>
              <a:rPr sz="1200" spc="-100" dirty="0">
                <a:solidFill>
                  <a:srgbClr val="3333B2"/>
                </a:solidFill>
                <a:latin typeface="Arial"/>
                <a:cs typeface="Arial"/>
              </a:rPr>
              <a:t>Power</a:t>
            </a: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Method	</a:t>
            </a:r>
            <a:r>
              <a:rPr sz="1200" u="sng" spc="-45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40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5420" y="5854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420" y="5917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420" y="5981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420" y="6044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420" y="6043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5420" y="6107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5420" y="6170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5420" y="6234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420" y="623735"/>
            <a:ext cx="1834514" cy="621665"/>
          </a:xfrm>
          <a:custGeom>
            <a:avLst/>
            <a:gdLst/>
            <a:ahLst/>
            <a:cxnLst/>
            <a:rect l="l" t="t" r="r" b="b"/>
            <a:pathLst>
              <a:path w="1834514" h="621665">
                <a:moveTo>
                  <a:pt x="1833956" y="0"/>
                </a:moveTo>
                <a:lnTo>
                  <a:pt x="0" y="0"/>
                </a:lnTo>
                <a:lnTo>
                  <a:pt x="0" y="570826"/>
                </a:lnTo>
                <a:lnTo>
                  <a:pt x="4008" y="590551"/>
                </a:lnTo>
                <a:lnTo>
                  <a:pt x="14922" y="606704"/>
                </a:lnTo>
                <a:lnTo>
                  <a:pt x="31075" y="617618"/>
                </a:lnTo>
                <a:lnTo>
                  <a:pt x="50800" y="621626"/>
                </a:lnTo>
                <a:lnTo>
                  <a:pt x="1783156" y="621626"/>
                </a:lnTo>
                <a:lnTo>
                  <a:pt x="1802880" y="617618"/>
                </a:lnTo>
                <a:lnTo>
                  <a:pt x="1819033" y="606704"/>
                </a:lnTo>
                <a:lnTo>
                  <a:pt x="1829947" y="590551"/>
                </a:lnTo>
                <a:lnTo>
                  <a:pt x="1833956" y="570826"/>
                </a:lnTo>
                <a:lnTo>
                  <a:pt x="1833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9572" y="783220"/>
            <a:ext cx="536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5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 Unicode MS"/>
                <a:cs typeface="Arial Unicode MS"/>
              </a:rPr>
              <a:t>·</a:t>
            </a:r>
            <a:r>
              <a:rPr sz="1100" spc="2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2015" y="989482"/>
            <a:ext cx="653795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67715" y="972196"/>
            <a:ext cx="1033144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52" baseline="37878" dirty="0">
                <a:latin typeface="Times New Roman"/>
                <a:cs typeface="Times New Roman"/>
              </a:rPr>
              <a:t>v</a:t>
            </a:r>
            <a:r>
              <a:rPr sz="1650" i="1" spc="60" baseline="37878" dirty="0">
                <a:latin typeface="Times New Roman"/>
                <a:cs typeface="Times New Roman"/>
              </a:rPr>
              <a:t> </a:t>
            </a:r>
            <a:r>
              <a:rPr sz="1650" spc="225" baseline="37878" dirty="0">
                <a:latin typeface="Arial Unicode MS"/>
                <a:cs typeface="Arial Unicode MS"/>
              </a:rPr>
              <a:t>→</a:t>
            </a:r>
            <a:r>
              <a:rPr sz="1650" spc="142" baseline="37878" dirty="0">
                <a:latin typeface="Arial Unicode MS"/>
                <a:cs typeface="Arial Unicode MS"/>
              </a:rPr>
              <a:t> </a:t>
            </a:r>
            <a:r>
              <a:rPr sz="1100" spc="125" dirty="0">
                <a:latin typeface="Arial Unicode MS"/>
                <a:cs typeface="Arial Unicode MS"/>
              </a:rPr>
              <a:t>I</a:t>
            </a:r>
            <a:r>
              <a:rPr sz="1100" i="1" spc="125" dirty="0">
                <a:latin typeface="Times New Roman"/>
                <a:cs typeface="Times New Roman"/>
              </a:rPr>
              <a:t>T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Arial Unicode MS"/>
                <a:cs typeface="Arial Unicode MS"/>
              </a:rPr>
              <a:t>·</a:t>
            </a:r>
            <a:r>
              <a:rPr sz="1100" spc="55" dirty="0">
                <a:latin typeface="Times New Roman"/>
                <a:cs typeface="Times New Roman"/>
              </a:rPr>
              <a:t>)</a:t>
            </a:r>
            <a:r>
              <a:rPr sz="1100" spc="55" dirty="0">
                <a:latin typeface="Arial Unicode MS"/>
                <a:cs typeface="Arial Unicode MS"/>
              </a:rPr>
              <a:t>I  </a:t>
            </a:r>
            <a:r>
              <a:rPr sz="1650" i="1" spc="37" baseline="37878" dirty="0">
                <a:latin typeface="Times New Roman"/>
                <a:cs typeface="Times New Roman"/>
              </a:rPr>
              <a:t>.</a:t>
            </a:r>
            <a:endParaRPr sz="1650" baseline="37878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3324" y="777367"/>
            <a:ext cx="1095756" cy="414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77122" y="58771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76985" y="58756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77122" y="70819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6985" y="7080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77122" y="828306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76985" y="82816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55494" y="587476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900" y="215"/>
                </a:lnTo>
                <a:lnTo>
                  <a:pt x="0" y="58546"/>
                </a:lnTo>
                <a:lnTo>
                  <a:pt x="119303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34044" y="58765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13267" y="58789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76563" y="52748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76429" y="52732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76563" y="647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76429" y="6477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76563" y="76807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76429" y="76793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55252" y="526745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03"/>
                </a:lnTo>
                <a:lnTo>
                  <a:pt x="0" y="59296"/>
                </a:lnTo>
                <a:lnTo>
                  <a:pt x="119494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33599" y="526910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94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12631" y="527164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53550" y="46617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15"/>
                </a:lnTo>
                <a:lnTo>
                  <a:pt x="0" y="59296"/>
                </a:lnTo>
                <a:lnTo>
                  <a:pt x="119494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53454" y="466156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31897" y="466356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31794" y="466329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10929" y="46659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81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10809" y="466583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75940" y="46676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5803" y="46660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5940" y="5872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75803" y="58708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75940" y="7073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75803" y="7071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74340" y="82610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74194" y="82595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51048" y="705840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851068" y="70570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51594" y="76681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51623" y="766681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53969" y="82618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54001" y="826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73235" y="7662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73087" y="76603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72231" y="705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72073" y="7058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71889" y="97297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71758" y="9728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50261" y="97274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900" y="215"/>
                </a:lnTo>
                <a:lnTo>
                  <a:pt x="0" y="58547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50299" y="97263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28811" y="972908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28839" y="97280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08034" y="97316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08074" y="973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57131" y="609174"/>
            <a:ext cx="430517" cy="39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3097783" y="694828"/>
            <a:ext cx="71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1185" algn="l"/>
              </a:tabLst>
            </a:pPr>
            <a:r>
              <a:rPr sz="1100" spc="225" dirty="0">
                <a:latin typeface="Times New Roman"/>
                <a:cs typeface="Times New Roman"/>
              </a:rPr>
              <a:t>=	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798150" y="609163"/>
            <a:ext cx="430517" cy="399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4217923" y="694828"/>
            <a:ext cx="316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40" dirty="0">
                <a:latin typeface="Times New Roman"/>
                <a:cs typeface="Times New Roman"/>
              </a:rPr>
              <a:t>+</a:t>
            </a:r>
            <a:r>
              <a:rPr sz="1100" spc="140" dirty="0">
                <a:latin typeface="Arial Unicode MS"/>
                <a:cs typeface="Arial Unicode MS"/>
              </a:rPr>
              <a:t>···</a:t>
            </a:r>
            <a:r>
              <a:rPr sz="1100" spc="-130" dirty="0">
                <a:latin typeface="Arial Unicode MS"/>
                <a:cs typeface="Arial Unicode MS"/>
              </a:rPr>
              <a:t> 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285490" y="1308225"/>
            <a:ext cx="1999614" cy="21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0">
              <a:lnSpc>
                <a:spcPts val="560"/>
              </a:lnSpc>
              <a:spcBef>
                <a:spcPts val="95"/>
              </a:spcBef>
              <a:tabLst>
                <a:tab pos="1804670" algn="l"/>
              </a:tabLst>
            </a:pPr>
            <a:r>
              <a:rPr sz="800" spc="-25" dirty="0">
                <a:latin typeface="Arial"/>
                <a:cs typeface="Arial"/>
              </a:rPr>
              <a:t>2	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9"/>
              </a:lnSpc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Arial Unicode MS"/>
                <a:cs typeface="Arial Unicode MS"/>
              </a:rPr>
              <a:t>·</a:t>
            </a:r>
            <a:r>
              <a:rPr sz="1100" spc="75" dirty="0">
                <a:latin typeface="Times New Roman"/>
                <a:cs typeface="Times New Roman"/>
              </a:rPr>
              <a:t>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Arial Unicode MS"/>
                <a:cs typeface="Arial Unicode MS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40" dirty="0">
                <a:latin typeface="Times New Roman"/>
                <a:cs typeface="Times New Roman"/>
              </a:rPr>
              <a:t>v</a:t>
            </a:r>
            <a:r>
              <a:rPr sz="1200" spc="60" baseline="-10416" dirty="0">
                <a:latin typeface="Arial"/>
                <a:cs typeface="Arial"/>
              </a:rPr>
              <a:t>1</a:t>
            </a:r>
            <a:r>
              <a:rPr sz="1100" spc="40" dirty="0">
                <a:latin typeface="Arial Unicode MS"/>
                <a:cs typeface="Arial Unicode MS"/>
              </a:rPr>
              <a:t>)</a:t>
            </a:r>
            <a:r>
              <a:rPr sz="1100" spc="165" dirty="0">
                <a:latin typeface="Arial Unicode MS"/>
                <a:cs typeface="Arial Unicode MS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r>
              <a:rPr sz="1200" spc="97" baseline="-10416" dirty="0">
                <a:latin typeface="Arial"/>
                <a:cs typeface="Arial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Arial Unicode MS"/>
                <a:cs typeface="Arial Unicode MS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40" dirty="0">
                <a:latin typeface="Times New Roman"/>
                <a:cs typeface="Times New Roman"/>
              </a:rPr>
              <a:t>v</a:t>
            </a:r>
            <a:r>
              <a:rPr sz="1200" spc="60" baseline="-10416" dirty="0">
                <a:latin typeface="Arial"/>
                <a:cs typeface="Arial"/>
              </a:rPr>
              <a:t>2</a:t>
            </a:r>
            <a:r>
              <a:rPr sz="1100" spc="40" dirty="0">
                <a:latin typeface="Arial Unicode MS"/>
                <a:cs typeface="Arial Unicode MS"/>
              </a:rPr>
              <a:t>)</a:t>
            </a:r>
            <a:r>
              <a:rPr sz="1100" spc="165" dirty="0">
                <a:latin typeface="Arial Unicode MS"/>
                <a:cs typeface="Arial Unicode MS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38531" y="1664614"/>
            <a:ext cx="4331208" cy="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163" y="1729994"/>
            <a:ext cx="2267585" cy="198755"/>
          </a:xfrm>
          <a:custGeom>
            <a:avLst/>
            <a:gdLst/>
            <a:ahLst/>
            <a:cxnLst/>
            <a:rect l="l" t="t" r="r" b="b"/>
            <a:pathLst>
              <a:path w="2267585" h="198755">
                <a:moveTo>
                  <a:pt x="221627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2267077" y="198361"/>
                </a:lnTo>
                <a:lnTo>
                  <a:pt x="2267077" y="50800"/>
                </a:lnTo>
                <a:lnTo>
                  <a:pt x="2263068" y="31075"/>
                </a:lnTo>
                <a:lnTo>
                  <a:pt x="2252154" y="14922"/>
                </a:lnTo>
                <a:lnTo>
                  <a:pt x="2236001" y="4008"/>
                </a:lnTo>
                <a:lnTo>
                  <a:pt x="22162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80264" y="1708718"/>
            <a:ext cx="1236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3333B2"/>
                </a:solidFill>
                <a:latin typeface="Arial"/>
                <a:cs typeface="Arial"/>
              </a:rPr>
              <a:t>Orthogonal</a:t>
            </a:r>
            <a:r>
              <a:rPr sz="1200" spc="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3333B2"/>
                </a:solidFill>
                <a:latin typeface="Arial"/>
                <a:cs typeface="Arial"/>
              </a:rPr>
              <a:t>Tensors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2163" y="1915604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163" y="1921954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163" y="1928304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163" y="1934654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163" y="1941004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163" y="1940902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163" y="1947252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163" y="1953602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163" y="1959952"/>
            <a:ext cx="2267585" cy="0"/>
          </a:xfrm>
          <a:custGeom>
            <a:avLst/>
            <a:gdLst/>
            <a:ahLst/>
            <a:cxnLst/>
            <a:rect l="l" t="t" r="r" b="b"/>
            <a:pathLst>
              <a:path w="2267585">
                <a:moveTo>
                  <a:pt x="0" y="0"/>
                </a:moveTo>
                <a:lnTo>
                  <a:pt x="226708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163" y="1959279"/>
            <a:ext cx="2267585" cy="604520"/>
          </a:xfrm>
          <a:custGeom>
            <a:avLst/>
            <a:gdLst/>
            <a:ahLst/>
            <a:cxnLst/>
            <a:rect l="l" t="t" r="r" b="b"/>
            <a:pathLst>
              <a:path w="2267585" h="604519">
                <a:moveTo>
                  <a:pt x="2267077" y="0"/>
                </a:moveTo>
                <a:lnTo>
                  <a:pt x="0" y="0"/>
                </a:lnTo>
                <a:lnTo>
                  <a:pt x="0" y="553542"/>
                </a:lnTo>
                <a:lnTo>
                  <a:pt x="4008" y="573266"/>
                </a:lnTo>
                <a:lnTo>
                  <a:pt x="14922" y="589419"/>
                </a:lnTo>
                <a:lnTo>
                  <a:pt x="31075" y="600333"/>
                </a:lnTo>
                <a:lnTo>
                  <a:pt x="50800" y="604342"/>
                </a:lnTo>
                <a:lnTo>
                  <a:pt x="2216277" y="604342"/>
                </a:lnTo>
                <a:lnTo>
                  <a:pt x="2236001" y="600333"/>
                </a:lnTo>
                <a:lnTo>
                  <a:pt x="2252154" y="589419"/>
                </a:lnTo>
                <a:lnTo>
                  <a:pt x="2263068" y="573266"/>
                </a:lnTo>
                <a:lnTo>
                  <a:pt x="2267077" y="553542"/>
                </a:lnTo>
                <a:lnTo>
                  <a:pt x="2267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546" y="2160428"/>
            <a:ext cx="76390" cy="76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3546" y="2370740"/>
            <a:ext cx="76390" cy="76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304291" y="2039135"/>
            <a:ext cx="1147445" cy="4464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spc="-22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1100" spc="240" dirty="0">
                <a:latin typeface="Arial Unicode MS"/>
                <a:cs typeface="Arial Unicode MS"/>
              </a:rPr>
              <a:t>⊥</a:t>
            </a:r>
            <a:r>
              <a:rPr sz="1100" spc="-114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200" spc="22" baseline="-10416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100" spc="15" dirty="0">
                <a:latin typeface="Arial Unicode MS"/>
                <a:cs typeface="Arial Unicode MS"/>
              </a:rPr>
              <a:t>.</a:t>
            </a:r>
            <a:endParaRPr sz="1100">
              <a:latin typeface="Arial Unicode MS"/>
              <a:cs typeface="Arial Unicode MS"/>
            </a:endParaRPr>
          </a:p>
          <a:p>
            <a:pPr marL="18415">
              <a:lnSpc>
                <a:spcPct val="100000"/>
              </a:lnSpc>
              <a:spcBef>
                <a:spcPts val="335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(</a:t>
            </a:r>
            <a:r>
              <a:rPr sz="1100" i="1" spc="3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52" baseline="-10416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100" i="1" spc="35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44" baseline="-10416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100" i="1" spc="30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Arial Unicode MS"/>
                <a:cs typeface="Arial Unicode MS"/>
              </a:rPr>
              <a:t>·</a:t>
            </a:r>
            <a:r>
              <a:rPr sz="1100" spc="60" dirty="0">
                <a:latin typeface="Times New Roman"/>
                <a:cs typeface="Times New Roman"/>
              </a:rPr>
              <a:t>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λ</a:t>
            </a:r>
            <a:r>
              <a:rPr sz="1200" spc="67" baseline="-10416" dirty="0">
                <a:latin typeface="Arial"/>
                <a:cs typeface="Arial"/>
              </a:rPr>
              <a:t>1</a:t>
            </a:r>
            <a:r>
              <a:rPr sz="110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67" baseline="-10416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100" spc="45" dirty="0">
                <a:latin typeface="Arial Unicode MS"/>
                <a:cs typeface="Arial Unicode MS"/>
              </a:rPr>
              <a:t>.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799844" y="2163838"/>
            <a:ext cx="0" cy="351155"/>
          </a:xfrm>
          <a:custGeom>
            <a:avLst/>
            <a:gdLst/>
            <a:ahLst/>
            <a:cxnLst/>
            <a:rect l="l" t="t" r="r" b="b"/>
            <a:pathLst>
              <a:path h="351155">
                <a:moveTo>
                  <a:pt x="0" y="351015"/>
                </a:moveTo>
                <a:lnTo>
                  <a:pt x="0" y="0"/>
                </a:lnTo>
              </a:path>
            </a:pathLst>
          </a:custGeom>
          <a:ln w="1012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73529" y="2158898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5" h="24764">
                <a:moveTo>
                  <a:pt x="0" y="24676"/>
                </a:moveTo>
                <a:lnTo>
                  <a:pt x="8042" y="20818"/>
                </a:lnTo>
                <a:lnTo>
                  <a:pt x="16238" y="13571"/>
                </a:lnTo>
                <a:lnTo>
                  <a:pt x="22893" y="5707"/>
                </a:lnTo>
                <a:lnTo>
                  <a:pt x="26314" y="0"/>
                </a:lnTo>
                <a:lnTo>
                  <a:pt x="29734" y="5707"/>
                </a:lnTo>
                <a:lnTo>
                  <a:pt x="36390" y="13571"/>
                </a:lnTo>
                <a:lnTo>
                  <a:pt x="44586" y="20818"/>
                </a:lnTo>
                <a:lnTo>
                  <a:pt x="52628" y="24676"/>
                </a:lnTo>
              </a:path>
            </a:pathLst>
          </a:custGeom>
          <a:ln w="81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799844" y="2514854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5">
                <a:moveTo>
                  <a:pt x="0" y="0"/>
                </a:moveTo>
                <a:lnTo>
                  <a:pt x="351015" y="0"/>
                </a:lnTo>
              </a:path>
            </a:pathLst>
          </a:custGeom>
          <a:ln w="1012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131123" y="2488539"/>
            <a:ext cx="24765" cy="52705"/>
          </a:xfrm>
          <a:custGeom>
            <a:avLst/>
            <a:gdLst/>
            <a:ahLst/>
            <a:cxnLst/>
            <a:rect l="l" t="t" r="r" b="b"/>
            <a:pathLst>
              <a:path w="24764" h="52705">
                <a:moveTo>
                  <a:pt x="0" y="0"/>
                </a:moveTo>
                <a:lnTo>
                  <a:pt x="3857" y="8044"/>
                </a:lnTo>
                <a:lnTo>
                  <a:pt x="11104" y="16243"/>
                </a:lnTo>
                <a:lnTo>
                  <a:pt x="18968" y="22899"/>
                </a:lnTo>
                <a:lnTo>
                  <a:pt x="24676" y="26314"/>
                </a:lnTo>
                <a:lnTo>
                  <a:pt x="18968" y="29734"/>
                </a:lnTo>
                <a:lnTo>
                  <a:pt x="11104" y="36390"/>
                </a:lnTo>
                <a:lnTo>
                  <a:pt x="3857" y="44586"/>
                </a:lnTo>
                <a:lnTo>
                  <a:pt x="0" y="52628"/>
                </a:lnTo>
              </a:path>
            </a:pathLst>
          </a:custGeom>
          <a:ln w="81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355519" y="1977186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72" y="0"/>
                </a:lnTo>
                <a:lnTo>
                  <a:pt x="119672" y="119456"/>
                </a:lnTo>
                <a:lnTo>
                  <a:pt x="0" y="119456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97975" y="1977186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59" y="0"/>
                </a:lnTo>
                <a:lnTo>
                  <a:pt x="119659" y="119456"/>
                </a:lnTo>
                <a:lnTo>
                  <a:pt x="0" y="119456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355519" y="2098179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72" y="0"/>
                </a:lnTo>
                <a:lnTo>
                  <a:pt x="119672" y="119468"/>
                </a:lnTo>
                <a:lnTo>
                  <a:pt x="0" y="119468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597975" y="2098179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59" y="0"/>
                </a:lnTo>
                <a:lnTo>
                  <a:pt x="119659" y="119468"/>
                </a:lnTo>
                <a:lnTo>
                  <a:pt x="0" y="119468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476741" y="2098179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72" y="0"/>
                </a:lnTo>
                <a:lnTo>
                  <a:pt x="119672" y="119468"/>
                </a:lnTo>
                <a:lnTo>
                  <a:pt x="0" y="119468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476741" y="1977186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72" y="0"/>
                </a:lnTo>
                <a:lnTo>
                  <a:pt x="119672" y="119456"/>
                </a:lnTo>
                <a:lnTo>
                  <a:pt x="0" y="119456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476741" y="2219210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72" y="0"/>
                </a:lnTo>
                <a:lnTo>
                  <a:pt x="119672" y="119456"/>
                </a:lnTo>
                <a:lnTo>
                  <a:pt x="0" y="119456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597975" y="2219210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59" y="0"/>
                </a:lnTo>
                <a:lnTo>
                  <a:pt x="119659" y="119456"/>
                </a:lnTo>
                <a:lnTo>
                  <a:pt x="0" y="119456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55519" y="2219210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72" y="0"/>
                </a:lnTo>
                <a:lnTo>
                  <a:pt x="119672" y="119456"/>
                </a:lnTo>
                <a:lnTo>
                  <a:pt x="0" y="119456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720822" y="1917738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12" y="0"/>
                </a:moveTo>
                <a:lnTo>
                  <a:pt x="0" y="59601"/>
                </a:lnTo>
                <a:lnTo>
                  <a:pt x="0" y="179057"/>
                </a:lnTo>
                <a:lnTo>
                  <a:pt x="98412" y="119443"/>
                </a:lnTo>
                <a:lnTo>
                  <a:pt x="9841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720822" y="2038705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12" y="0"/>
                </a:moveTo>
                <a:lnTo>
                  <a:pt x="0" y="59601"/>
                </a:lnTo>
                <a:lnTo>
                  <a:pt x="0" y="179057"/>
                </a:lnTo>
                <a:lnTo>
                  <a:pt x="98412" y="119456"/>
                </a:lnTo>
                <a:lnTo>
                  <a:pt x="98412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720822" y="2159317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12" y="0"/>
                </a:moveTo>
                <a:lnTo>
                  <a:pt x="0" y="59613"/>
                </a:lnTo>
                <a:lnTo>
                  <a:pt x="0" y="179069"/>
                </a:lnTo>
                <a:lnTo>
                  <a:pt x="98412" y="119456"/>
                </a:lnTo>
                <a:lnTo>
                  <a:pt x="9841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598699" y="1917496"/>
            <a:ext cx="217170" cy="59055"/>
          </a:xfrm>
          <a:custGeom>
            <a:avLst/>
            <a:gdLst/>
            <a:ahLst/>
            <a:cxnLst/>
            <a:rect l="l" t="t" r="r" b="b"/>
            <a:pathLst>
              <a:path w="217169" h="59055">
                <a:moveTo>
                  <a:pt x="217081" y="0"/>
                </a:moveTo>
                <a:lnTo>
                  <a:pt x="97294" y="203"/>
                </a:lnTo>
                <a:lnTo>
                  <a:pt x="0" y="58788"/>
                </a:lnTo>
                <a:lnTo>
                  <a:pt x="119786" y="58585"/>
                </a:lnTo>
                <a:lnTo>
                  <a:pt x="217081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476728" y="1917661"/>
            <a:ext cx="217170" cy="59055"/>
          </a:xfrm>
          <a:custGeom>
            <a:avLst/>
            <a:gdLst/>
            <a:ahLst/>
            <a:cxnLst/>
            <a:rect l="l" t="t" r="r" b="b"/>
            <a:pathLst>
              <a:path w="217169" h="59055">
                <a:moveTo>
                  <a:pt x="217081" y="0"/>
                </a:moveTo>
                <a:lnTo>
                  <a:pt x="97294" y="215"/>
                </a:lnTo>
                <a:lnTo>
                  <a:pt x="0" y="58788"/>
                </a:lnTo>
                <a:lnTo>
                  <a:pt x="119786" y="58585"/>
                </a:lnTo>
                <a:lnTo>
                  <a:pt x="217081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355456" y="1917915"/>
            <a:ext cx="217170" cy="59055"/>
          </a:xfrm>
          <a:custGeom>
            <a:avLst/>
            <a:gdLst/>
            <a:ahLst/>
            <a:cxnLst/>
            <a:rect l="l" t="t" r="r" b="b"/>
            <a:pathLst>
              <a:path w="217169" h="59055">
                <a:moveTo>
                  <a:pt x="217081" y="0"/>
                </a:moveTo>
                <a:lnTo>
                  <a:pt x="97294" y="215"/>
                </a:lnTo>
                <a:lnTo>
                  <a:pt x="0" y="58788"/>
                </a:lnTo>
                <a:lnTo>
                  <a:pt x="119786" y="58585"/>
                </a:lnTo>
                <a:lnTo>
                  <a:pt x="21708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20670" y="1857235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25" y="0"/>
                </a:moveTo>
                <a:lnTo>
                  <a:pt x="0" y="59613"/>
                </a:lnTo>
                <a:lnTo>
                  <a:pt x="0" y="179069"/>
                </a:lnTo>
                <a:lnTo>
                  <a:pt x="98425" y="119468"/>
                </a:lnTo>
                <a:lnTo>
                  <a:pt x="9842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20670" y="1978215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25" y="0"/>
                </a:moveTo>
                <a:lnTo>
                  <a:pt x="0" y="59613"/>
                </a:lnTo>
                <a:lnTo>
                  <a:pt x="0" y="179070"/>
                </a:lnTo>
                <a:lnTo>
                  <a:pt x="98425" y="119468"/>
                </a:lnTo>
                <a:lnTo>
                  <a:pt x="9842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820670" y="2098827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25" y="0"/>
                </a:moveTo>
                <a:lnTo>
                  <a:pt x="0" y="59613"/>
                </a:lnTo>
                <a:lnTo>
                  <a:pt x="0" y="179069"/>
                </a:lnTo>
                <a:lnTo>
                  <a:pt x="98425" y="119468"/>
                </a:lnTo>
                <a:lnTo>
                  <a:pt x="9842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698876" y="1856498"/>
            <a:ext cx="217804" cy="59690"/>
          </a:xfrm>
          <a:custGeom>
            <a:avLst/>
            <a:gdLst/>
            <a:ahLst/>
            <a:cxnLst/>
            <a:rect l="l" t="t" r="r" b="b"/>
            <a:pathLst>
              <a:path w="217805" h="59689">
                <a:moveTo>
                  <a:pt x="217424" y="0"/>
                </a:moveTo>
                <a:lnTo>
                  <a:pt x="97434" y="228"/>
                </a:lnTo>
                <a:lnTo>
                  <a:pt x="0" y="59550"/>
                </a:lnTo>
                <a:lnTo>
                  <a:pt x="119976" y="59334"/>
                </a:lnTo>
                <a:lnTo>
                  <a:pt x="21742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576702" y="1856676"/>
            <a:ext cx="217804" cy="59690"/>
          </a:xfrm>
          <a:custGeom>
            <a:avLst/>
            <a:gdLst/>
            <a:ahLst/>
            <a:cxnLst/>
            <a:rect l="l" t="t" r="r" b="b"/>
            <a:pathLst>
              <a:path w="217805" h="59689">
                <a:moveTo>
                  <a:pt x="217436" y="0"/>
                </a:moveTo>
                <a:lnTo>
                  <a:pt x="97447" y="215"/>
                </a:lnTo>
                <a:lnTo>
                  <a:pt x="0" y="59537"/>
                </a:lnTo>
                <a:lnTo>
                  <a:pt x="119989" y="59321"/>
                </a:lnTo>
                <a:lnTo>
                  <a:pt x="217436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455240" y="1856930"/>
            <a:ext cx="217804" cy="59690"/>
          </a:xfrm>
          <a:custGeom>
            <a:avLst/>
            <a:gdLst/>
            <a:ahLst/>
            <a:cxnLst/>
            <a:rect l="l" t="t" r="r" b="b"/>
            <a:pathLst>
              <a:path w="217805" h="59689">
                <a:moveTo>
                  <a:pt x="217424" y="0"/>
                </a:moveTo>
                <a:lnTo>
                  <a:pt x="97447" y="215"/>
                </a:lnTo>
                <a:lnTo>
                  <a:pt x="0" y="59537"/>
                </a:lnTo>
                <a:lnTo>
                  <a:pt x="119989" y="59321"/>
                </a:lnTo>
                <a:lnTo>
                  <a:pt x="21742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97581" y="1795703"/>
            <a:ext cx="217804" cy="59690"/>
          </a:xfrm>
          <a:custGeom>
            <a:avLst/>
            <a:gdLst/>
            <a:ahLst/>
            <a:cxnLst/>
            <a:rect l="l" t="t" r="r" b="b"/>
            <a:pathLst>
              <a:path w="217805" h="59689">
                <a:moveTo>
                  <a:pt x="217423" y="0"/>
                </a:moveTo>
                <a:lnTo>
                  <a:pt x="97434" y="203"/>
                </a:lnTo>
                <a:lnTo>
                  <a:pt x="0" y="59537"/>
                </a:lnTo>
                <a:lnTo>
                  <a:pt x="119964" y="59308"/>
                </a:lnTo>
                <a:lnTo>
                  <a:pt x="217423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675407" y="1795868"/>
            <a:ext cx="217804" cy="59690"/>
          </a:xfrm>
          <a:custGeom>
            <a:avLst/>
            <a:gdLst/>
            <a:ahLst/>
            <a:cxnLst/>
            <a:rect l="l" t="t" r="r" b="b"/>
            <a:pathLst>
              <a:path w="217805" h="59689">
                <a:moveTo>
                  <a:pt x="217436" y="0"/>
                </a:moveTo>
                <a:lnTo>
                  <a:pt x="97447" y="203"/>
                </a:lnTo>
                <a:lnTo>
                  <a:pt x="0" y="59537"/>
                </a:lnTo>
                <a:lnTo>
                  <a:pt x="119989" y="59334"/>
                </a:lnTo>
                <a:lnTo>
                  <a:pt x="217436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553944" y="1796122"/>
            <a:ext cx="217804" cy="59690"/>
          </a:xfrm>
          <a:custGeom>
            <a:avLst/>
            <a:gdLst/>
            <a:ahLst/>
            <a:cxnLst/>
            <a:rect l="l" t="t" r="r" b="b"/>
            <a:pathLst>
              <a:path w="217805" h="59689">
                <a:moveTo>
                  <a:pt x="217423" y="0"/>
                </a:moveTo>
                <a:lnTo>
                  <a:pt x="97447" y="203"/>
                </a:lnTo>
                <a:lnTo>
                  <a:pt x="0" y="59537"/>
                </a:lnTo>
                <a:lnTo>
                  <a:pt x="119989" y="59334"/>
                </a:lnTo>
                <a:lnTo>
                  <a:pt x="217423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20466" y="1796288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12" y="0"/>
                </a:moveTo>
                <a:lnTo>
                  <a:pt x="0" y="59601"/>
                </a:lnTo>
                <a:lnTo>
                  <a:pt x="0" y="179044"/>
                </a:lnTo>
                <a:lnTo>
                  <a:pt x="98412" y="119443"/>
                </a:lnTo>
                <a:lnTo>
                  <a:pt x="9841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20466" y="1917242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12" y="0"/>
                </a:moveTo>
                <a:lnTo>
                  <a:pt x="0" y="59613"/>
                </a:lnTo>
                <a:lnTo>
                  <a:pt x="0" y="179069"/>
                </a:lnTo>
                <a:lnTo>
                  <a:pt x="98412" y="119468"/>
                </a:lnTo>
                <a:lnTo>
                  <a:pt x="98412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20466" y="2037880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12" y="0"/>
                </a:moveTo>
                <a:lnTo>
                  <a:pt x="0" y="59588"/>
                </a:lnTo>
                <a:lnTo>
                  <a:pt x="0" y="179044"/>
                </a:lnTo>
                <a:lnTo>
                  <a:pt x="98412" y="119443"/>
                </a:lnTo>
                <a:lnTo>
                  <a:pt x="9841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797784" y="22172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72" y="0"/>
                </a:lnTo>
                <a:lnTo>
                  <a:pt x="119672" y="119468"/>
                </a:lnTo>
                <a:lnTo>
                  <a:pt x="0" y="119468"/>
                </a:lnTo>
                <a:lnTo>
                  <a:pt x="0" y="0"/>
                </a:lnTo>
                <a:close/>
              </a:path>
            </a:pathLst>
          </a:custGeom>
          <a:solidFill>
            <a:srgbClr val="20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918841" y="2157095"/>
            <a:ext cx="99060" cy="179070"/>
          </a:xfrm>
          <a:custGeom>
            <a:avLst/>
            <a:gdLst/>
            <a:ahLst/>
            <a:cxnLst/>
            <a:rect l="l" t="t" r="r" b="b"/>
            <a:pathLst>
              <a:path w="99060" h="179069">
                <a:moveTo>
                  <a:pt x="98437" y="0"/>
                </a:moveTo>
                <a:lnTo>
                  <a:pt x="0" y="59613"/>
                </a:lnTo>
                <a:lnTo>
                  <a:pt x="0" y="179070"/>
                </a:lnTo>
                <a:lnTo>
                  <a:pt x="98437" y="119468"/>
                </a:lnTo>
                <a:lnTo>
                  <a:pt x="98437" y="0"/>
                </a:lnTo>
                <a:close/>
              </a:path>
            </a:pathLst>
          </a:custGeom>
          <a:solidFill>
            <a:srgbClr val="20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995879" y="2036330"/>
            <a:ext cx="217170" cy="59055"/>
          </a:xfrm>
          <a:custGeom>
            <a:avLst/>
            <a:gdLst/>
            <a:ahLst/>
            <a:cxnLst/>
            <a:rect l="l" t="t" r="r" b="b"/>
            <a:pathLst>
              <a:path w="217169" h="59055">
                <a:moveTo>
                  <a:pt x="217081" y="0"/>
                </a:moveTo>
                <a:lnTo>
                  <a:pt x="97282" y="228"/>
                </a:lnTo>
                <a:lnTo>
                  <a:pt x="0" y="58788"/>
                </a:lnTo>
                <a:lnTo>
                  <a:pt x="119786" y="58585"/>
                </a:lnTo>
                <a:lnTo>
                  <a:pt x="217081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896019" y="2097557"/>
            <a:ext cx="217170" cy="59055"/>
          </a:xfrm>
          <a:custGeom>
            <a:avLst/>
            <a:gdLst/>
            <a:ahLst/>
            <a:cxnLst/>
            <a:rect l="l" t="t" r="r" b="b"/>
            <a:pathLst>
              <a:path w="217169" h="59055">
                <a:moveTo>
                  <a:pt x="217081" y="0"/>
                </a:moveTo>
                <a:lnTo>
                  <a:pt x="97282" y="228"/>
                </a:lnTo>
                <a:lnTo>
                  <a:pt x="0" y="58788"/>
                </a:lnTo>
                <a:lnTo>
                  <a:pt x="119786" y="58585"/>
                </a:lnTo>
                <a:lnTo>
                  <a:pt x="217081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798000" y="2157183"/>
            <a:ext cx="217170" cy="59055"/>
          </a:xfrm>
          <a:custGeom>
            <a:avLst/>
            <a:gdLst/>
            <a:ahLst/>
            <a:cxnLst/>
            <a:rect l="l" t="t" r="r" b="b"/>
            <a:pathLst>
              <a:path w="217169" h="59055">
                <a:moveTo>
                  <a:pt x="217068" y="0"/>
                </a:moveTo>
                <a:lnTo>
                  <a:pt x="97294" y="215"/>
                </a:lnTo>
                <a:lnTo>
                  <a:pt x="0" y="58788"/>
                </a:lnTo>
                <a:lnTo>
                  <a:pt x="119786" y="58585"/>
                </a:lnTo>
                <a:lnTo>
                  <a:pt x="217068" y="0"/>
                </a:lnTo>
                <a:close/>
              </a:path>
            </a:pathLst>
          </a:custGeom>
          <a:solidFill>
            <a:srgbClr val="20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018154" y="2096947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25" y="0"/>
                </a:moveTo>
                <a:lnTo>
                  <a:pt x="0" y="59613"/>
                </a:lnTo>
                <a:lnTo>
                  <a:pt x="0" y="179069"/>
                </a:lnTo>
                <a:lnTo>
                  <a:pt x="98425" y="119456"/>
                </a:lnTo>
                <a:lnTo>
                  <a:pt x="98425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117570" y="2036457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12" y="0"/>
                </a:moveTo>
                <a:lnTo>
                  <a:pt x="0" y="59613"/>
                </a:lnTo>
                <a:lnTo>
                  <a:pt x="0" y="179069"/>
                </a:lnTo>
                <a:lnTo>
                  <a:pt x="98412" y="119468"/>
                </a:lnTo>
                <a:lnTo>
                  <a:pt x="98412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350274" y="236402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59" y="0"/>
                </a:lnTo>
                <a:lnTo>
                  <a:pt x="119659" y="119468"/>
                </a:lnTo>
                <a:lnTo>
                  <a:pt x="0" y="119468"/>
                </a:lnTo>
                <a:lnTo>
                  <a:pt x="0" y="0"/>
                </a:lnTo>
                <a:close/>
              </a:path>
            </a:pathLst>
          </a:custGeom>
          <a:solidFill>
            <a:srgbClr val="20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592717" y="236402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72" y="0"/>
                </a:lnTo>
                <a:lnTo>
                  <a:pt x="119672" y="119468"/>
                </a:lnTo>
                <a:lnTo>
                  <a:pt x="0" y="119468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471483" y="236402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0"/>
                </a:moveTo>
                <a:lnTo>
                  <a:pt x="119672" y="0"/>
                </a:lnTo>
                <a:lnTo>
                  <a:pt x="119672" y="119468"/>
                </a:lnTo>
                <a:lnTo>
                  <a:pt x="0" y="119468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715564" y="2304580"/>
            <a:ext cx="98425" cy="179070"/>
          </a:xfrm>
          <a:custGeom>
            <a:avLst/>
            <a:gdLst/>
            <a:ahLst/>
            <a:cxnLst/>
            <a:rect l="l" t="t" r="r" b="b"/>
            <a:pathLst>
              <a:path w="98425" h="179069">
                <a:moveTo>
                  <a:pt x="98425" y="0"/>
                </a:moveTo>
                <a:lnTo>
                  <a:pt x="0" y="59613"/>
                </a:lnTo>
                <a:lnTo>
                  <a:pt x="0" y="179070"/>
                </a:lnTo>
                <a:lnTo>
                  <a:pt x="98425" y="119456"/>
                </a:lnTo>
                <a:lnTo>
                  <a:pt x="98425" y="0"/>
                </a:lnTo>
                <a:close/>
              </a:path>
            </a:pathLst>
          </a:custGeom>
          <a:solidFill>
            <a:srgbClr val="5F8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593441" y="2304351"/>
            <a:ext cx="217170" cy="59055"/>
          </a:xfrm>
          <a:custGeom>
            <a:avLst/>
            <a:gdLst/>
            <a:ahLst/>
            <a:cxnLst/>
            <a:rect l="l" t="t" r="r" b="b"/>
            <a:pathLst>
              <a:path w="217169" h="59055">
                <a:moveTo>
                  <a:pt x="217081" y="0"/>
                </a:moveTo>
                <a:lnTo>
                  <a:pt x="97294" y="203"/>
                </a:lnTo>
                <a:lnTo>
                  <a:pt x="0" y="58788"/>
                </a:lnTo>
                <a:lnTo>
                  <a:pt x="119786" y="58572"/>
                </a:lnTo>
                <a:lnTo>
                  <a:pt x="217081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471483" y="2304516"/>
            <a:ext cx="217170" cy="59055"/>
          </a:xfrm>
          <a:custGeom>
            <a:avLst/>
            <a:gdLst/>
            <a:ahLst/>
            <a:cxnLst/>
            <a:rect l="l" t="t" r="r" b="b"/>
            <a:pathLst>
              <a:path w="217169" h="59055">
                <a:moveTo>
                  <a:pt x="217081" y="0"/>
                </a:moveTo>
                <a:lnTo>
                  <a:pt x="97294" y="203"/>
                </a:lnTo>
                <a:lnTo>
                  <a:pt x="0" y="58788"/>
                </a:lnTo>
                <a:lnTo>
                  <a:pt x="119786" y="58572"/>
                </a:lnTo>
                <a:lnTo>
                  <a:pt x="217081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350223" y="2304770"/>
            <a:ext cx="217170" cy="59055"/>
          </a:xfrm>
          <a:custGeom>
            <a:avLst/>
            <a:gdLst/>
            <a:ahLst/>
            <a:cxnLst/>
            <a:rect l="l" t="t" r="r" b="b"/>
            <a:pathLst>
              <a:path w="217169" h="59055">
                <a:moveTo>
                  <a:pt x="217068" y="0"/>
                </a:moveTo>
                <a:lnTo>
                  <a:pt x="97282" y="203"/>
                </a:lnTo>
                <a:lnTo>
                  <a:pt x="0" y="58788"/>
                </a:lnTo>
                <a:lnTo>
                  <a:pt x="119786" y="58572"/>
                </a:lnTo>
                <a:lnTo>
                  <a:pt x="217068" y="0"/>
                </a:lnTo>
                <a:close/>
              </a:path>
            </a:pathLst>
          </a:custGeom>
          <a:solidFill>
            <a:srgbClr val="20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3242564" y="2023756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25" dirty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3401910" y="1938146"/>
            <a:ext cx="430517" cy="39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942918" y="1938135"/>
            <a:ext cx="430542" cy="3995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125984" y="3100257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44372" y="50721"/>
            <a:ext cx="2840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Symmetric </a:t>
            </a:r>
            <a:r>
              <a:rPr spc="-60" dirty="0"/>
              <a:t>Tensor</a:t>
            </a:r>
            <a:r>
              <a:rPr spc="-140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185420" y="404113"/>
            <a:ext cx="1834514" cy="187960"/>
          </a:xfrm>
          <a:custGeom>
            <a:avLst/>
            <a:gdLst/>
            <a:ahLst/>
            <a:cxnLst/>
            <a:rect l="l" t="t" r="r" b="b"/>
            <a:pathLst>
              <a:path w="1834514" h="187959">
                <a:moveTo>
                  <a:pt x="178315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1833956" y="187820"/>
                </a:lnTo>
                <a:lnTo>
                  <a:pt x="1833956" y="50800"/>
                </a:lnTo>
                <a:lnTo>
                  <a:pt x="1829947" y="31075"/>
                </a:lnTo>
                <a:lnTo>
                  <a:pt x="1819033" y="14922"/>
                </a:lnTo>
                <a:lnTo>
                  <a:pt x="1802880" y="4008"/>
                </a:lnTo>
                <a:lnTo>
                  <a:pt x="1783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420" y="5790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3520" y="382839"/>
            <a:ext cx="2464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6610" algn="l"/>
                <a:tab pos="2450465" algn="l"/>
              </a:tabLst>
            </a:pP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Tensor  </a:t>
            </a:r>
            <a:r>
              <a:rPr sz="1200" spc="-100" dirty="0">
                <a:solidFill>
                  <a:srgbClr val="3333B2"/>
                </a:solidFill>
                <a:latin typeface="Arial"/>
                <a:cs typeface="Arial"/>
              </a:rPr>
              <a:t>Power</a:t>
            </a: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Method	</a:t>
            </a:r>
            <a:r>
              <a:rPr sz="1200" u="sng" spc="-45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40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5420" y="5854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420" y="5917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420" y="5981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420" y="6044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420" y="6043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5420" y="6107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5420" y="6170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5420" y="6234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420" y="623735"/>
            <a:ext cx="1834514" cy="621665"/>
          </a:xfrm>
          <a:custGeom>
            <a:avLst/>
            <a:gdLst/>
            <a:ahLst/>
            <a:cxnLst/>
            <a:rect l="l" t="t" r="r" b="b"/>
            <a:pathLst>
              <a:path w="1834514" h="621665">
                <a:moveTo>
                  <a:pt x="1833956" y="0"/>
                </a:moveTo>
                <a:lnTo>
                  <a:pt x="0" y="0"/>
                </a:lnTo>
                <a:lnTo>
                  <a:pt x="0" y="570826"/>
                </a:lnTo>
                <a:lnTo>
                  <a:pt x="4008" y="590551"/>
                </a:lnTo>
                <a:lnTo>
                  <a:pt x="14922" y="606704"/>
                </a:lnTo>
                <a:lnTo>
                  <a:pt x="31075" y="617618"/>
                </a:lnTo>
                <a:lnTo>
                  <a:pt x="50800" y="621626"/>
                </a:lnTo>
                <a:lnTo>
                  <a:pt x="1783156" y="621626"/>
                </a:lnTo>
                <a:lnTo>
                  <a:pt x="1802880" y="617618"/>
                </a:lnTo>
                <a:lnTo>
                  <a:pt x="1819033" y="606704"/>
                </a:lnTo>
                <a:lnTo>
                  <a:pt x="1829947" y="590551"/>
                </a:lnTo>
                <a:lnTo>
                  <a:pt x="1833956" y="570826"/>
                </a:lnTo>
                <a:lnTo>
                  <a:pt x="1833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9572" y="783220"/>
            <a:ext cx="536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5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 Unicode MS"/>
                <a:cs typeface="Arial Unicode MS"/>
              </a:rPr>
              <a:t>·</a:t>
            </a:r>
            <a:r>
              <a:rPr sz="1100" spc="2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2015" y="989482"/>
            <a:ext cx="653795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3305" y="810392"/>
            <a:ext cx="1095756" cy="414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77122" y="58771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76985" y="58756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77122" y="70819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76985" y="7080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7122" y="828306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76985" y="82816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55494" y="587476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900" y="215"/>
                </a:lnTo>
                <a:lnTo>
                  <a:pt x="0" y="58546"/>
                </a:lnTo>
                <a:lnTo>
                  <a:pt x="119303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34044" y="58765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13267" y="58789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76563" y="52748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76429" y="52732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76563" y="647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76429" y="6477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76563" y="76807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76429" y="76793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55252" y="526745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03"/>
                </a:lnTo>
                <a:lnTo>
                  <a:pt x="0" y="59296"/>
                </a:lnTo>
                <a:lnTo>
                  <a:pt x="119494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33599" y="526910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94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12631" y="527164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53550" y="46617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15"/>
                </a:lnTo>
                <a:lnTo>
                  <a:pt x="0" y="59296"/>
                </a:lnTo>
                <a:lnTo>
                  <a:pt x="119494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53454" y="466156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31897" y="466356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31794" y="466329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10929" y="46659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81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10809" y="466583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75940" y="46676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75803" y="46660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5940" y="5872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5803" y="58708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75940" y="7073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75803" y="7071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74340" y="82610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74194" y="82595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51048" y="705840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51068" y="70570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51594" y="76681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51623" y="766681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53969" y="82618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54001" y="826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73235" y="7662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73087" y="76603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72231" y="705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72073" y="7058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71889" y="97297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71758" y="9728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50261" y="97274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900" y="215"/>
                </a:lnTo>
                <a:lnTo>
                  <a:pt x="0" y="58547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50299" y="97263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28811" y="972908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28839" y="97280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08034" y="97316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08074" y="973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257131" y="609174"/>
            <a:ext cx="430517" cy="39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3097783" y="694828"/>
            <a:ext cx="71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1185" algn="l"/>
              </a:tabLst>
            </a:pPr>
            <a:r>
              <a:rPr sz="1100" spc="225" dirty="0">
                <a:latin typeface="Times New Roman"/>
                <a:cs typeface="Times New Roman"/>
              </a:rPr>
              <a:t>=	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798150" y="609163"/>
            <a:ext cx="430517" cy="399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4217923" y="694828"/>
            <a:ext cx="316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40" dirty="0">
                <a:latin typeface="Times New Roman"/>
                <a:cs typeface="Times New Roman"/>
              </a:rPr>
              <a:t>+</a:t>
            </a:r>
            <a:r>
              <a:rPr sz="1100" spc="140" dirty="0">
                <a:latin typeface="Arial Unicode MS"/>
                <a:cs typeface="Arial Unicode MS"/>
              </a:rPr>
              <a:t>···</a:t>
            </a:r>
            <a:r>
              <a:rPr sz="1100" spc="-130" dirty="0">
                <a:latin typeface="Arial Unicode MS"/>
                <a:cs typeface="Arial Unicode MS"/>
              </a:rPr>
              <a:t> 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38531" y="1646326"/>
            <a:ext cx="4331208" cy="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25984" y="972196"/>
            <a:ext cx="4159250" cy="1066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0"/>
              </a:spcBef>
            </a:pPr>
            <a:r>
              <a:rPr sz="1650" i="1" spc="52" baseline="37878" dirty="0">
                <a:latin typeface="Times New Roman"/>
                <a:cs typeface="Times New Roman"/>
              </a:rPr>
              <a:t>v</a:t>
            </a:r>
            <a:r>
              <a:rPr sz="1650" i="1" spc="82" baseline="37878" dirty="0">
                <a:latin typeface="Times New Roman"/>
                <a:cs typeface="Times New Roman"/>
              </a:rPr>
              <a:t> </a:t>
            </a:r>
            <a:r>
              <a:rPr sz="1650" spc="225" baseline="37878" dirty="0">
                <a:latin typeface="Arial Unicode MS"/>
                <a:cs typeface="Arial Unicode MS"/>
              </a:rPr>
              <a:t>→</a:t>
            </a:r>
            <a:r>
              <a:rPr sz="1650" spc="172" baseline="37878" dirty="0">
                <a:latin typeface="Arial Unicode MS"/>
                <a:cs typeface="Arial Unicode MS"/>
              </a:rPr>
              <a:t> </a:t>
            </a:r>
            <a:r>
              <a:rPr sz="1100" spc="125" dirty="0">
                <a:latin typeface="Arial Unicode MS"/>
                <a:cs typeface="Arial Unicode MS"/>
              </a:rPr>
              <a:t>I</a:t>
            </a:r>
            <a:r>
              <a:rPr sz="1100" i="1" spc="125" dirty="0">
                <a:latin typeface="Times New Roman"/>
                <a:cs typeface="Times New Roman"/>
              </a:rPr>
              <a:t>T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spc="90" dirty="0">
                <a:latin typeface="Arial Unicode MS"/>
                <a:cs typeface="Arial Unicode MS"/>
              </a:rPr>
              <a:t>·</a:t>
            </a:r>
            <a:r>
              <a:rPr sz="1100" spc="90" dirty="0">
                <a:latin typeface="Times New Roman"/>
                <a:cs typeface="Times New Roman"/>
              </a:rPr>
              <a:t>)</a:t>
            </a:r>
            <a:r>
              <a:rPr sz="1100" spc="90" dirty="0">
                <a:latin typeface="Arial Unicode MS"/>
                <a:cs typeface="Arial Unicode MS"/>
              </a:rPr>
              <a:t>I</a:t>
            </a:r>
            <a:r>
              <a:rPr sz="1100" spc="-160" dirty="0">
                <a:latin typeface="Arial Unicode MS"/>
                <a:cs typeface="Arial Unicode MS"/>
              </a:rPr>
              <a:t> </a:t>
            </a:r>
            <a:r>
              <a:rPr sz="1650" i="1" spc="37" baseline="37878" dirty="0">
                <a:latin typeface="Times New Roman"/>
                <a:cs typeface="Times New Roman"/>
              </a:rPr>
              <a:t>.</a:t>
            </a:r>
            <a:endParaRPr lang="en-US" sz="1650" baseline="37878" dirty="0">
              <a:latin typeface="Times New Roman"/>
              <a:cs typeface="Times New Roman"/>
            </a:endParaRPr>
          </a:p>
          <a:p>
            <a:pPr marL="2171700">
              <a:lnSpc>
                <a:spcPct val="100000"/>
              </a:lnSpc>
              <a:spcBef>
                <a:spcPts val="1485"/>
              </a:spcBef>
            </a:pPr>
            <a:r>
              <a:rPr lang="en-US" sz="1100" i="1" spc="25" dirty="0">
                <a:latin typeface="Times New Roman"/>
                <a:cs typeface="Times New Roman"/>
              </a:rPr>
              <a:t>T</a:t>
            </a:r>
            <a:r>
              <a:rPr lang="en-US" sz="1100" i="1" spc="-130" dirty="0">
                <a:latin typeface="Times New Roman"/>
                <a:cs typeface="Times New Roman"/>
              </a:rPr>
              <a:t> </a:t>
            </a:r>
            <a:r>
              <a:rPr lang="en-US" sz="1100" spc="50" dirty="0">
                <a:latin typeface="Times New Roman"/>
                <a:cs typeface="Times New Roman"/>
              </a:rPr>
              <a:t>(</a:t>
            </a:r>
            <a:r>
              <a:rPr lang="en-US" sz="1100" i="1" spc="50" dirty="0">
                <a:latin typeface="Times New Roman"/>
                <a:cs typeface="Times New Roman"/>
              </a:rPr>
              <a:t>v,</a:t>
            </a:r>
            <a:r>
              <a:rPr lang="en-US" sz="1100" i="1" spc="-100" dirty="0">
                <a:latin typeface="Times New Roman"/>
                <a:cs typeface="Times New Roman"/>
              </a:rPr>
              <a:t> </a:t>
            </a:r>
            <a:r>
              <a:rPr lang="en-US" sz="1100" i="1" spc="50" dirty="0">
                <a:latin typeface="Times New Roman"/>
                <a:cs typeface="Times New Roman"/>
              </a:rPr>
              <a:t>v,</a:t>
            </a:r>
            <a:r>
              <a:rPr lang="en-US" sz="1100" i="1" spc="-105" dirty="0">
                <a:latin typeface="Times New Roman"/>
                <a:cs typeface="Times New Roman"/>
              </a:rPr>
              <a:t> </a:t>
            </a:r>
            <a:r>
              <a:rPr lang="en-US" sz="1100" spc="75" dirty="0">
                <a:latin typeface="Arial Unicode MS"/>
                <a:cs typeface="Arial Unicode MS"/>
              </a:rPr>
              <a:t>·</a:t>
            </a:r>
            <a:r>
              <a:rPr lang="en-US" sz="1100" spc="75" dirty="0">
                <a:latin typeface="Times New Roman"/>
                <a:cs typeface="Times New Roman"/>
              </a:rPr>
              <a:t>)</a:t>
            </a:r>
            <a:r>
              <a:rPr lang="en-US" sz="1100" dirty="0">
                <a:latin typeface="Times New Roman"/>
                <a:cs typeface="Times New Roman"/>
              </a:rPr>
              <a:t> </a:t>
            </a:r>
            <a:r>
              <a:rPr lang="en-US" sz="1100" spc="175" dirty="0">
                <a:latin typeface="Times New Roman"/>
                <a:cs typeface="Times New Roman"/>
              </a:rPr>
              <a:t>=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spc="50" dirty="0">
                <a:latin typeface="Arial Unicode MS"/>
                <a:cs typeface="Arial Unicode MS"/>
              </a:rPr>
              <a:t>(</a:t>
            </a:r>
            <a:r>
              <a:rPr lang="en-US" sz="1100" i="1" spc="50" dirty="0">
                <a:latin typeface="Times New Roman"/>
                <a:cs typeface="Times New Roman"/>
              </a:rPr>
              <a:t>v,</a:t>
            </a:r>
            <a:r>
              <a:rPr lang="en-US" sz="1100" i="1" spc="-100" dirty="0">
                <a:latin typeface="Times New Roman"/>
                <a:cs typeface="Times New Roman"/>
              </a:rPr>
              <a:t> </a:t>
            </a:r>
            <a:r>
              <a:rPr lang="en-US" sz="1100" i="1" spc="25" dirty="0">
                <a:latin typeface="Times New Roman"/>
                <a:cs typeface="Times New Roman"/>
              </a:rPr>
              <a:t>v</a:t>
            </a:r>
            <a:r>
              <a:rPr lang="en-US" sz="1200" spc="37" baseline="-10416" dirty="0">
                <a:latin typeface="Arial"/>
                <a:cs typeface="Arial"/>
              </a:rPr>
              <a:t>1</a:t>
            </a:r>
            <a:r>
              <a:rPr lang="en-US" sz="1100" spc="25" dirty="0">
                <a:latin typeface="Arial Unicode MS"/>
                <a:cs typeface="Arial Unicode MS"/>
              </a:rPr>
              <a:t>)</a:t>
            </a:r>
            <a:r>
              <a:rPr lang="en-US" sz="1200" spc="37" baseline="31250" dirty="0">
                <a:latin typeface="Arial"/>
                <a:cs typeface="Arial"/>
              </a:rPr>
              <a:t>2</a:t>
            </a:r>
            <a:r>
              <a:rPr lang="en-US" sz="1100" i="1" spc="25" dirty="0">
                <a:latin typeface="Times New Roman"/>
                <a:cs typeface="Times New Roman"/>
              </a:rPr>
              <a:t>v</a:t>
            </a:r>
            <a:r>
              <a:rPr lang="en-US" sz="1200" spc="37" baseline="-10416" dirty="0">
                <a:latin typeface="Arial"/>
                <a:cs typeface="Arial"/>
              </a:rPr>
              <a:t>1</a:t>
            </a:r>
            <a:r>
              <a:rPr lang="en-US" sz="1200" spc="97" baseline="-10416" dirty="0">
                <a:latin typeface="Arial"/>
                <a:cs typeface="Arial"/>
              </a:rPr>
              <a:t> </a:t>
            </a:r>
            <a:r>
              <a:rPr lang="en-US" sz="1100" spc="225" dirty="0">
                <a:latin typeface="Times New Roman"/>
                <a:cs typeface="Times New Roman"/>
              </a:rPr>
              <a:t>+</a:t>
            </a:r>
            <a:r>
              <a:rPr lang="en-US" sz="1100" spc="-40" dirty="0">
                <a:latin typeface="Times New Roman"/>
                <a:cs typeface="Times New Roman"/>
              </a:rPr>
              <a:t> </a:t>
            </a:r>
            <a:r>
              <a:rPr lang="en-US" sz="1100" spc="50" dirty="0">
                <a:latin typeface="Arial Unicode MS"/>
                <a:cs typeface="Arial Unicode MS"/>
              </a:rPr>
              <a:t>(</a:t>
            </a:r>
            <a:r>
              <a:rPr lang="en-US" sz="1100" i="1" spc="50" dirty="0">
                <a:latin typeface="Times New Roman"/>
                <a:cs typeface="Times New Roman"/>
              </a:rPr>
              <a:t>v,</a:t>
            </a:r>
            <a:r>
              <a:rPr lang="en-US" sz="1100" i="1" spc="-100" dirty="0">
                <a:latin typeface="Times New Roman"/>
                <a:cs typeface="Times New Roman"/>
              </a:rPr>
              <a:t> </a:t>
            </a:r>
            <a:r>
              <a:rPr lang="en-US" sz="1100" i="1" spc="25" dirty="0">
                <a:latin typeface="Times New Roman"/>
                <a:cs typeface="Times New Roman"/>
              </a:rPr>
              <a:t>v</a:t>
            </a:r>
            <a:r>
              <a:rPr lang="en-US" sz="1200" spc="37" baseline="-10416" dirty="0">
                <a:latin typeface="Arial"/>
                <a:cs typeface="Arial"/>
              </a:rPr>
              <a:t>2</a:t>
            </a:r>
            <a:r>
              <a:rPr lang="en-US" sz="1100" spc="25" dirty="0">
                <a:latin typeface="Arial Unicode MS"/>
                <a:cs typeface="Arial Unicode MS"/>
              </a:rPr>
              <a:t>)</a:t>
            </a:r>
            <a:r>
              <a:rPr lang="en-US" sz="1200" spc="37" baseline="31250" dirty="0">
                <a:latin typeface="Arial"/>
                <a:cs typeface="Arial"/>
              </a:rPr>
              <a:t>2</a:t>
            </a:r>
            <a:r>
              <a:rPr lang="en-US" sz="1100" i="1" spc="25" dirty="0">
                <a:latin typeface="Times New Roman"/>
                <a:cs typeface="Times New Roman"/>
              </a:rPr>
              <a:t>v</a:t>
            </a:r>
            <a:r>
              <a:rPr lang="en-US" sz="1200" spc="37" baseline="-10416" dirty="0">
                <a:latin typeface="Arial"/>
                <a:cs typeface="Arial"/>
              </a:rPr>
              <a:t>2</a:t>
            </a:r>
            <a:endParaRPr lang="en-US" sz="1200" baseline="-10416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1280"/>
              </a:spcBef>
            </a:pPr>
            <a:r>
              <a:rPr sz="1200" spc="-55" dirty="0">
                <a:solidFill>
                  <a:srgbClr val="0000FF"/>
                </a:solidFill>
                <a:latin typeface="Arial"/>
                <a:cs typeface="Arial"/>
              </a:rPr>
              <a:t>Exponential no. </a:t>
            </a:r>
            <a:r>
              <a:rPr sz="1200" spc="-3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stationary </a:t>
            </a:r>
            <a:r>
              <a:rPr sz="1200" spc="-40" dirty="0">
                <a:solidFill>
                  <a:srgbClr val="0000FF"/>
                </a:solidFill>
                <a:latin typeface="Arial"/>
                <a:cs typeface="Arial"/>
              </a:rPr>
              <a:t>points </a:t>
            </a:r>
            <a:r>
              <a:rPr sz="1200" spc="-3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power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</a:pPr>
            <a:r>
              <a:rPr sz="1200" i="1" spc="-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200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200" i="1" spc="15" dirty="0">
                <a:solidFill>
                  <a:srgbClr val="0000FF"/>
                </a:solidFill>
                <a:latin typeface="Arial"/>
                <a:cs typeface="Arial"/>
              </a:rPr>
              <a:t>v,</a:t>
            </a:r>
            <a:r>
              <a:rPr sz="1200" i="1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0000FF"/>
                </a:solidFill>
                <a:latin typeface="Arial"/>
                <a:cs typeface="Arial"/>
              </a:rPr>
              <a:t>v,</a:t>
            </a:r>
            <a:r>
              <a:rPr sz="1200" i="1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90" dirty="0">
                <a:solidFill>
                  <a:srgbClr val="0000FF"/>
                </a:solidFill>
                <a:latin typeface="Arial Unicode MS"/>
                <a:cs typeface="Arial Unicode MS"/>
              </a:rPr>
              <a:t>·</a:t>
            </a:r>
            <a:r>
              <a:rPr sz="1200" spc="190" dirty="0">
                <a:solidFill>
                  <a:srgbClr val="0000FF"/>
                </a:solidFill>
                <a:latin typeface="Arial"/>
                <a:cs typeface="Arial"/>
              </a:rPr>
              <a:t>)=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0000FF"/>
                </a:solidFill>
                <a:latin typeface="Arial"/>
                <a:cs typeface="Arial"/>
              </a:rPr>
              <a:t>λv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25984" y="3100257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20116" y="50721"/>
            <a:ext cx="3885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Guaranteed </a:t>
            </a:r>
            <a:r>
              <a:rPr spc="-50" dirty="0"/>
              <a:t>Learning </a:t>
            </a:r>
            <a:r>
              <a:rPr spc="-35" dirty="0"/>
              <a:t>through</a:t>
            </a:r>
            <a:r>
              <a:rPr spc="30" dirty="0"/>
              <a:t> </a:t>
            </a:r>
            <a:r>
              <a:rPr spc="-60" dirty="0"/>
              <a:t>Tensor </a:t>
            </a:r>
            <a:r>
              <a:rPr spc="-5" dirty="0"/>
              <a:t>Methods</a:t>
            </a:r>
          </a:p>
        </p:txBody>
      </p:sp>
      <p:sp>
        <p:nvSpPr>
          <p:cNvPr id="29" name="object 29"/>
          <p:cNvSpPr/>
          <p:nvPr/>
        </p:nvSpPr>
        <p:spPr>
          <a:xfrm>
            <a:off x="26084" y="743567"/>
            <a:ext cx="171697" cy="210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752" y="693673"/>
            <a:ext cx="2700655" cy="198755"/>
          </a:xfrm>
          <a:custGeom>
            <a:avLst/>
            <a:gdLst/>
            <a:ahLst/>
            <a:cxnLst/>
            <a:rect l="l" t="t" r="r" b="b"/>
            <a:pathLst>
              <a:path w="2700655" h="198755">
                <a:moveTo>
                  <a:pt x="264941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2700210" y="198361"/>
                </a:lnTo>
                <a:lnTo>
                  <a:pt x="2700210" y="50800"/>
                </a:lnTo>
                <a:lnTo>
                  <a:pt x="2696202" y="31075"/>
                </a:lnTo>
                <a:lnTo>
                  <a:pt x="2685288" y="14922"/>
                </a:lnTo>
                <a:lnTo>
                  <a:pt x="2669135" y="4008"/>
                </a:lnTo>
                <a:lnTo>
                  <a:pt x="2649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4752" y="879284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5">
                <a:moveTo>
                  <a:pt x="0" y="0"/>
                </a:moveTo>
                <a:lnTo>
                  <a:pt x="270021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752" y="885634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5">
                <a:moveTo>
                  <a:pt x="0" y="0"/>
                </a:moveTo>
                <a:lnTo>
                  <a:pt x="270021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4752" y="891984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5">
                <a:moveTo>
                  <a:pt x="0" y="0"/>
                </a:moveTo>
                <a:lnTo>
                  <a:pt x="270021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4752" y="898334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5">
                <a:moveTo>
                  <a:pt x="0" y="0"/>
                </a:moveTo>
                <a:lnTo>
                  <a:pt x="270021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4752" y="904684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5">
                <a:moveTo>
                  <a:pt x="0" y="0"/>
                </a:moveTo>
                <a:lnTo>
                  <a:pt x="270021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752" y="904582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5">
                <a:moveTo>
                  <a:pt x="0" y="0"/>
                </a:moveTo>
                <a:lnTo>
                  <a:pt x="270021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4752" y="910932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5">
                <a:moveTo>
                  <a:pt x="0" y="0"/>
                </a:moveTo>
                <a:lnTo>
                  <a:pt x="270021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4752" y="917282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5">
                <a:moveTo>
                  <a:pt x="0" y="0"/>
                </a:moveTo>
                <a:lnTo>
                  <a:pt x="270021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4752" y="923632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5">
                <a:moveTo>
                  <a:pt x="0" y="0"/>
                </a:moveTo>
                <a:lnTo>
                  <a:pt x="270021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4752" y="922934"/>
            <a:ext cx="2700655" cy="193040"/>
          </a:xfrm>
          <a:custGeom>
            <a:avLst/>
            <a:gdLst/>
            <a:ahLst/>
            <a:cxnLst/>
            <a:rect l="l" t="t" r="r" b="b"/>
            <a:pathLst>
              <a:path w="2700655" h="193040">
                <a:moveTo>
                  <a:pt x="2700210" y="0"/>
                </a:moveTo>
                <a:lnTo>
                  <a:pt x="0" y="0"/>
                </a:lnTo>
                <a:lnTo>
                  <a:pt x="0" y="142087"/>
                </a:lnTo>
                <a:lnTo>
                  <a:pt x="4008" y="161812"/>
                </a:lnTo>
                <a:lnTo>
                  <a:pt x="14922" y="177965"/>
                </a:lnTo>
                <a:lnTo>
                  <a:pt x="31075" y="188879"/>
                </a:lnTo>
                <a:lnTo>
                  <a:pt x="50800" y="192887"/>
                </a:lnTo>
                <a:lnTo>
                  <a:pt x="2649410" y="192887"/>
                </a:lnTo>
                <a:lnTo>
                  <a:pt x="2669135" y="188879"/>
                </a:lnTo>
                <a:lnTo>
                  <a:pt x="2685288" y="177965"/>
                </a:lnTo>
                <a:lnTo>
                  <a:pt x="2696202" y="161812"/>
                </a:lnTo>
                <a:lnTo>
                  <a:pt x="2700210" y="142087"/>
                </a:lnTo>
                <a:lnTo>
                  <a:pt x="2700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49879" y="342804"/>
            <a:ext cx="1732280" cy="1010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884" y="1454150"/>
            <a:ext cx="4432935" cy="215265"/>
          </a:xfrm>
          <a:custGeom>
            <a:avLst/>
            <a:gdLst/>
            <a:ahLst/>
            <a:cxnLst/>
            <a:rect l="l" t="t" r="r" b="b"/>
            <a:pathLst>
              <a:path w="4432935" h="21526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9"/>
                </a:lnTo>
                <a:lnTo>
                  <a:pt x="4432566" y="215239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884" y="1658048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884" y="1664398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884" y="1670748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884" y="1677098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884" y="1683448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884" y="1683346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884" y="1689696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884" y="1696046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884" y="1702396"/>
            <a:ext cx="4432935" cy="0"/>
          </a:xfrm>
          <a:custGeom>
            <a:avLst/>
            <a:gdLst/>
            <a:ahLst/>
            <a:cxnLst/>
            <a:rect l="l" t="t" r="r" b="b"/>
            <a:pathLst>
              <a:path w="4432935">
                <a:moveTo>
                  <a:pt x="0" y="0"/>
                </a:moveTo>
                <a:lnTo>
                  <a:pt x="443256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884" y="1701215"/>
            <a:ext cx="4432935" cy="581025"/>
          </a:xfrm>
          <a:custGeom>
            <a:avLst/>
            <a:gdLst/>
            <a:ahLst/>
            <a:cxnLst/>
            <a:rect l="l" t="t" r="r" b="b"/>
            <a:pathLst>
              <a:path w="4432935" h="581025">
                <a:moveTo>
                  <a:pt x="4432566" y="0"/>
                </a:moveTo>
                <a:lnTo>
                  <a:pt x="0" y="0"/>
                </a:lnTo>
                <a:lnTo>
                  <a:pt x="0" y="529666"/>
                </a:lnTo>
                <a:lnTo>
                  <a:pt x="4008" y="549390"/>
                </a:lnTo>
                <a:lnTo>
                  <a:pt x="14922" y="565543"/>
                </a:lnTo>
                <a:lnTo>
                  <a:pt x="31075" y="576457"/>
                </a:lnTo>
                <a:lnTo>
                  <a:pt x="50800" y="580466"/>
                </a:lnTo>
                <a:lnTo>
                  <a:pt x="4381766" y="580466"/>
                </a:lnTo>
                <a:lnTo>
                  <a:pt x="4401491" y="576457"/>
                </a:lnTo>
                <a:lnTo>
                  <a:pt x="4417644" y="565543"/>
                </a:lnTo>
                <a:lnTo>
                  <a:pt x="4428558" y="549390"/>
                </a:lnTo>
                <a:lnTo>
                  <a:pt x="4432566" y="529666"/>
                </a:lnTo>
                <a:lnTo>
                  <a:pt x="4432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803908" y="1718956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95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D938674-5FCA-4943-85E9-B59EC7A915E3}"/>
              </a:ext>
            </a:extLst>
          </p:cNvPr>
          <p:cNvGrpSpPr/>
          <p:nvPr/>
        </p:nvGrpSpPr>
        <p:grpSpPr>
          <a:xfrm>
            <a:off x="-358505" y="1156747"/>
            <a:ext cx="2501647" cy="286169"/>
            <a:chOff x="168655" y="1733421"/>
            <a:chExt cx="2501647" cy="286169"/>
          </a:xfrm>
        </p:grpSpPr>
        <p:sp>
          <p:nvSpPr>
            <p:cNvPr id="57" name="object 57"/>
            <p:cNvSpPr txBox="1"/>
            <p:nvPr/>
          </p:nvSpPr>
          <p:spPr>
            <a:xfrm>
              <a:off x="2514092" y="1754008"/>
              <a:ext cx="95250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235" dirty="0">
                  <a:latin typeface="Arial Unicode MS"/>
                  <a:cs typeface="Arial Unicode MS"/>
                </a:rPr>
                <a:t>I</a:t>
              </a:r>
              <a:endParaRPr sz="1100" dirty="0">
                <a:latin typeface="Arial Unicode MS"/>
                <a:cs typeface="Arial Unicode M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25C0697-9FD7-CF42-8ACC-5D3F65835F33}"/>
                </a:ext>
              </a:extLst>
            </p:cNvPr>
            <p:cNvGrpSpPr/>
            <p:nvPr/>
          </p:nvGrpSpPr>
          <p:grpSpPr>
            <a:xfrm>
              <a:off x="168655" y="1733421"/>
              <a:ext cx="2501647" cy="286169"/>
              <a:chOff x="168655" y="1733421"/>
              <a:chExt cx="2501647" cy="286169"/>
            </a:xfrm>
          </p:grpSpPr>
          <p:sp>
            <p:nvSpPr>
              <p:cNvPr id="54" name="object 54"/>
              <p:cNvSpPr txBox="1"/>
              <p:nvPr/>
            </p:nvSpPr>
            <p:spPr>
              <a:xfrm>
                <a:off x="488695" y="1884297"/>
                <a:ext cx="1133475" cy="13529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1069975" algn="l"/>
                  </a:tabLst>
                </a:pPr>
                <a:r>
                  <a:rPr sz="800" i="1" dirty="0">
                    <a:latin typeface="Times New Roman"/>
                    <a:cs typeface="Times New Roman"/>
                  </a:rPr>
                  <a:t>	θ</a:t>
                </a:r>
                <a:endParaRPr sz="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6" name="object 56"/>
              <p:cNvSpPr txBox="1"/>
              <p:nvPr/>
            </p:nvSpPr>
            <p:spPr>
              <a:xfrm>
                <a:off x="168655" y="1754008"/>
                <a:ext cx="2371725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spc="35" dirty="0">
                    <a:latin typeface="Times New Roman"/>
                    <a:cs typeface="Times New Roman"/>
                  </a:rPr>
                  <a:t>                            </a:t>
                </a:r>
                <a:r>
                  <a:rPr sz="1100" spc="35" dirty="0" err="1">
                    <a:latin typeface="Times New Roman"/>
                    <a:cs typeface="Times New Roman"/>
                  </a:rPr>
                  <a:t>arg</a:t>
                </a:r>
                <a:r>
                  <a:rPr sz="1100" spc="-85" dirty="0">
                    <a:latin typeface="Times New Roman"/>
                    <a:cs typeface="Times New Roman"/>
                  </a:rPr>
                  <a:t> </a:t>
                </a:r>
                <a:r>
                  <a:rPr sz="1100" spc="30" dirty="0">
                    <a:latin typeface="Times New Roman"/>
                    <a:cs typeface="Times New Roman"/>
                  </a:rPr>
                  <a:t>min</a:t>
                </a:r>
                <a:r>
                  <a:rPr sz="1100" spc="-105" dirty="0">
                    <a:latin typeface="Times New Roman"/>
                    <a:cs typeface="Times New Roman"/>
                  </a:rPr>
                  <a:t> </a:t>
                </a:r>
                <a:r>
                  <a:rPr sz="1100" spc="125" dirty="0">
                    <a:latin typeface="Arial Unicode MS"/>
                    <a:cs typeface="Arial Unicode MS"/>
                  </a:rPr>
                  <a:t>I</a:t>
                </a:r>
                <a:r>
                  <a:rPr sz="1100" i="1" spc="125" dirty="0">
                    <a:latin typeface="Times New Roman"/>
                    <a:cs typeface="Times New Roman"/>
                  </a:rPr>
                  <a:t>T</a:t>
                </a:r>
                <a:r>
                  <a:rPr sz="1100" i="1" spc="-130" dirty="0">
                    <a:latin typeface="Times New Roman"/>
                    <a:cs typeface="Times New Roman"/>
                  </a:rPr>
                  <a:t> </a:t>
                </a:r>
                <a:r>
                  <a:rPr sz="1100" spc="80" dirty="0">
                    <a:latin typeface="Times New Roman"/>
                    <a:cs typeface="Times New Roman"/>
                  </a:rPr>
                  <a:t>(</a:t>
                </a:r>
                <a:r>
                  <a:rPr sz="1100" i="1" spc="80" dirty="0">
                    <a:latin typeface="Times New Roman"/>
                    <a:cs typeface="Times New Roman"/>
                  </a:rPr>
                  <a:t>x</a:t>
                </a:r>
                <a:r>
                  <a:rPr sz="1100" spc="80" dirty="0">
                    <a:latin typeface="Times New Roman"/>
                    <a:cs typeface="Times New Roman"/>
                  </a:rPr>
                  <a:t>)</a:t>
                </a:r>
                <a:r>
                  <a:rPr sz="1100" spc="-35" dirty="0">
                    <a:latin typeface="Times New Roman"/>
                    <a:cs typeface="Times New Roman"/>
                  </a:rPr>
                  <a:t> </a:t>
                </a:r>
                <a:r>
                  <a:rPr sz="1100" spc="204" dirty="0">
                    <a:latin typeface="Arial Unicode MS"/>
                    <a:cs typeface="Arial Unicode MS"/>
                  </a:rPr>
                  <a:t>−</a:t>
                </a:r>
                <a:r>
                  <a:rPr sz="1100" spc="-70" dirty="0">
                    <a:latin typeface="Arial Unicode MS"/>
                    <a:cs typeface="Arial Unicode MS"/>
                  </a:rPr>
                  <a:t> </a:t>
                </a:r>
                <a:r>
                  <a:rPr sz="1100" i="1" spc="25" dirty="0">
                    <a:latin typeface="Times New Roman"/>
                    <a:cs typeface="Times New Roman"/>
                  </a:rPr>
                  <a:t>T</a:t>
                </a:r>
                <a:r>
                  <a:rPr sz="1100" i="1" spc="-130" dirty="0">
                    <a:latin typeface="Times New Roman"/>
                    <a:cs typeface="Times New Roman"/>
                  </a:rPr>
                  <a:t> </a:t>
                </a:r>
                <a:r>
                  <a:rPr sz="1100" spc="40" dirty="0">
                    <a:latin typeface="Times New Roman"/>
                    <a:cs typeface="Times New Roman"/>
                  </a:rPr>
                  <a:t>(</a:t>
                </a:r>
                <a:r>
                  <a:rPr sz="1100" i="1" spc="40" dirty="0">
                    <a:latin typeface="Times New Roman"/>
                    <a:cs typeface="Times New Roman"/>
                  </a:rPr>
                  <a:t>θ</a:t>
                </a:r>
                <a:r>
                  <a:rPr sz="1100" spc="40" dirty="0">
                    <a:latin typeface="Times New Roman"/>
                    <a:cs typeface="Times New Roman"/>
                  </a:rPr>
                  <a:t>)</a:t>
                </a:r>
                <a:endParaRPr sz="11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8" name="object 58"/>
              <p:cNvSpPr txBox="1"/>
              <p:nvPr/>
            </p:nvSpPr>
            <p:spPr>
              <a:xfrm>
                <a:off x="2582672" y="1733421"/>
                <a:ext cx="79375" cy="14732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800" spc="-25" dirty="0">
                    <a:latin typeface="Arial"/>
                    <a:cs typeface="Arial"/>
                  </a:rPr>
                  <a:t>2</a:t>
                </a:r>
                <a:endParaRPr sz="800">
                  <a:latin typeface="Arial"/>
                  <a:cs typeface="Arial"/>
                </a:endParaRPr>
              </a:p>
            </p:txBody>
          </p:sp>
          <p:sp>
            <p:nvSpPr>
              <p:cNvPr id="59" name="object 59"/>
              <p:cNvSpPr txBox="1"/>
              <p:nvPr/>
            </p:nvSpPr>
            <p:spPr>
              <a:xfrm>
                <a:off x="2582672" y="1826382"/>
                <a:ext cx="87630" cy="14732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800" spc="-5" dirty="0">
                    <a:latin typeface="Arial"/>
                    <a:cs typeface="Arial"/>
                  </a:rPr>
                  <a:t>F</a:t>
                </a:r>
                <a:endParaRPr sz="800">
                  <a:latin typeface="Arial"/>
                  <a:cs typeface="Arial"/>
                </a:endParaRPr>
              </a:p>
            </p:txBody>
          </p:sp>
        </p:grpSp>
      </p:grpSp>
      <p:sp>
        <p:nvSpPr>
          <p:cNvPr id="61" name="object 61"/>
          <p:cNvSpPr txBox="1"/>
          <p:nvPr/>
        </p:nvSpPr>
        <p:spPr>
          <a:xfrm>
            <a:off x="148844" y="2016136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95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2947" y="1476186"/>
            <a:ext cx="3387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 </a:t>
            </a:r>
            <a:r>
              <a:rPr sz="1100" spc="55" dirty="0">
                <a:latin typeface="Times New Roman"/>
                <a:cs typeface="Times New Roman"/>
              </a:rPr>
              <a:t>(</a:t>
            </a:r>
            <a:r>
              <a:rPr sz="1100" i="1" spc="55" dirty="0">
                <a:latin typeface="Times New Roman"/>
                <a:cs typeface="Times New Roman"/>
              </a:rPr>
              <a:t>x</a:t>
            </a:r>
            <a:r>
              <a:rPr sz="1100" spc="55" dirty="0">
                <a:latin typeface="Times New Roman"/>
                <a:cs typeface="Times New Roman"/>
              </a:rPr>
              <a:t>)</a:t>
            </a:r>
            <a:r>
              <a:rPr sz="1100" spc="55" dirty="0">
                <a:latin typeface="Arial Unicode MS"/>
                <a:cs typeface="Arial Unicode MS"/>
              </a:rPr>
              <a:t>: </a:t>
            </a:r>
            <a:r>
              <a:rPr sz="1100" spc="-40" dirty="0">
                <a:latin typeface="Arial Unicode MS"/>
                <a:cs typeface="Arial Unicode MS"/>
              </a:rPr>
              <a:t>empirical </a:t>
            </a:r>
            <a:r>
              <a:rPr sz="1100" spc="-50" dirty="0">
                <a:latin typeface="Arial Unicode MS"/>
                <a:cs typeface="Arial Unicode MS"/>
              </a:rPr>
              <a:t>tensor, </a:t>
            </a:r>
            <a:r>
              <a:rPr sz="1100" i="1" spc="25" dirty="0">
                <a:latin typeface="Times New Roman"/>
                <a:cs typeface="Times New Roman"/>
              </a:rPr>
              <a:t>T </a:t>
            </a:r>
            <a:r>
              <a:rPr sz="1100" spc="25" dirty="0">
                <a:latin typeface="Times New Roman"/>
                <a:cs typeface="Times New Roman"/>
              </a:rPr>
              <a:t>(</a:t>
            </a:r>
            <a:r>
              <a:rPr sz="1100" i="1" spc="25" dirty="0">
                <a:latin typeface="Times New Roman"/>
                <a:cs typeface="Times New Roman"/>
              </a:rPr>
              <a:t>θ</a:t>
            </a:r>
            <a:r>
              <a:rPr sz="1100" spc="25" dirty="0">
                <a:latin typeface="Times New Roman"/>
                <a:cs typeface="Times New Roman"/>
              </a:rPr>
              <a:t>)</a:t>
            </a:r>
            <a:r>
              <a:rPr sz="1100" spc="25" dirty="0">
                <a:latin typeface="Arial Unicode MS"/>
                <a:cs typeface="Arial Unicode MS"/>
              </a:rPr>
              <a:t>: </a:t>
            </a:r>
            <a:r>
              <a:rPr sz="1100" spc="-50" dirty="0">
                <a:latin typeface="Arial Unicode MS"/>
                <a:cs typeface="Arial Unicode MS"/>
              </a:rPr>
              <a:t>low </a:t>
            </a:r>
            <a:r>
              <a:rPr sz="1100" spc="-40" dirty="0">
                <a:latin typeface="Arial Unicode MS"/>
                <a:cs typeface="Arial Unicode MS"/>
              </a:rPr>
              <a:t>rank </a:t>
            </a:r>
            <a:r>
              <a:rPr sz="1100" spc="-55" dirty="0">
                <a:latin typeface="Arial Unicode MS"/>
                <a:cs typeface="Arial Unicode MS"/>
              </a:rPr>
              <a:t>tensor</a:t>
            </a:r>
            <a:r>
              <a:rPr sz="1100" spc="30" dirty="0">
                <a:latin typeface="Arial Unicode MS"/>
                <a:cs typeface="Arial Unicode MS"/>
              </a:rPr>
              <a:t> </a:t>
            </a:r>
            <a:r>
              <a:rPr sz="1100" spc="-90" dirty="0">
                <a:latin typeface="Arial Unicode MS"/>
                <a:cs typeface="Arial Unicode MS"/>
              </a:rPr>
              <a:t>based </a:t>
            </a:r>
            <a:r>
              <a:rPr sz="1100" spc="-65" dirty="0">
                <a:latin typeface="Arial Unicode MS"/>
                <a:cs typeface="Arial Unicode MS"/>
              </a:rPr>
              <a:t>on </a:t>
            </a:r>
            <a:r>
              <a:rPr sz="1100" i="1" dirty="0">
                <a:latin typeface="Times New Roman"/>
                <a:cs typeface="Times New Roman"/>
              </a:rPr>
              <a:t>θ</a:t>
            </a:r>
            <a:r>
              <a:rPr sz="1100" dirty="0">
                <a:latin typeface="Arial Unicode MS"/>
                <a:cs typeface="Arial Unicode MS"/>
              </a:rPr>
              <a:t>.</a:t>
            </a:r>
          </a:p>
        </p:txBody>
      </p:sp>
      <p:sp>
        <p:nvSpPr>
          <p:cNvPr id="63" name="object 63"/>
          <p:cNvSpPr/>
          <p:nvPr/>
        </p:nvSpPr>
        <p:spPr>
          <a:xfrm>
            <a:off x="68756" y="2677523"/>
            <a:ext cx="171697" cy="210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1620" y="2542285"/>
            <a:ext cx="3350260" cy="198755"/>
          </a:xfrm>
          <a:custGeom>
            <a:avLst/>
            <a:gdLst/>
            <a:ahLst/>
            <a:cxnLst/>
            <a:rect l="l" t="t" r="r" b="b"/>
            <a:pathLst>
              <a:path w="3350260" h="198755">
                <a:moveTo>
                  <a:pt x="329902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3349828" y="198361"/>
                </a:lnTo>
                <a:lnTo>
                  <a:pt x="3349828" y="50800"/>
                </a:lnTo>
                <a:lnTo>
                  <a:pt x="3345819" y="31075"/>
                </a:lnTo>
                <a:lnTo>
                  <a:pt x="3334905" y="14922"/>
                </a:lnTo>
                <a:lnTo>
                  <a:pt x="3318752" y="4008"/>
                </a:lnTo>
                <a:lnTo>
                  <a:pt x="32990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99720" y="2521011"/>
            <a:ext cx="26136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3333B2"/>
                </a:solidFill>
                <a:latin typeface="Arial"/>
                <a:cs typeface="Arial"/>
              </a:rPr>
              <a:t>Finding globally 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opt </a:t>
            </a:r>
            <a:r>
              <a:rPr sz="1200" spc="-70" dirty="0">
                <a:solidFill>
                  <a:srgbClr val="3333B2"/>
                </a:solidFill>
                <a:latin typeface="Arial"/>
                <a:cs typeface="Arial"/>
              </a:rPr>
              <a:t>tensor</a:t>
            </a:r>
            <a:r>
              <a:rPr sz="12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3333B2"/>
                </a:solidFill>
                <a:latin typeface="Arial"/>
                <a:cs typeface="Arial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61620" y="2727896"/>
            <a:ext cx="3350260" cy="0"/>
          </a:xfrm>
          <a:custGeom>
            <a:avLst/>
            <a:gdLst/>
            <a:ahLst/>
            <a:cxnLst/>
            <a:rect l="l" t="t" r="r" b="b"/>
            <a:pathLst>
              <a:path w="3350260">
                <a:moveTo>
                  <a:pt x="0" y="0"/>
                </a:moveTo>
                <a:lnTo>
                  <a:pt x="3349828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1620" y="2734246"/>
            <a:ext cx="3350260" cy="0"/>
          </a:xfrm>
          <a:custGeom>
            <a:avLst/>
            <a:gdLst/>
            <a:ahLst/>
            <a:cxnLst/>
            <a:rect l="l" t="t" r="r" b="b"/>
            <a:pathLst>
              <a:path w="3350260">
                <a:moveTo>
                  <a:pt x="0" y="0"/>
                </a:moveTo>
                <a:lnTo>
                  <a:pt x="3349828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1620" y="2740596"/>
            <a:ext cx="3350260" cy="0"/>
          </a:xfrm>
          <a:custGeom>
            <a:avLst/>
            <a:gdLst/>
            <a:ahLst/>
            <a:cxnLst/>
            <a:rect l="l" t="t" r="r" b="b"/>
            <a:pathLst>
              <a:path w="3350260">
                <a:moveTo>
                  <a:pt x="0" y="0"/>
                </a:moveTo>
                <a:lnTo>
                  <a:pt x="3349828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1620" y="2746946"/>
            <a:ext cx="3350260" cy="0"/>
          </a:xfrm>
          <a:custGeom>
            <a:avLst/>
            <a:gdLst/>
            <a:ahLst/>
            <a:cxnLst/>
            <a:rect l="l" t="t" r="r" b="b"/>
            <a:pathLst>
              <a:path w="3350260">
                <a:moveTo>
                  <a:pt x="0" y="0"/>
                </a:moveTo>
                <a:lnTo>
                  <a:pt x="3349828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1620" y="2753296"/>
            <a:ext cx="3350260" cy="0"/>
          </a:xfrm>
          <a:custGeom>
            <a:avLst/>
            <a:gdLst/>
            <a:ahLst/>
            <a:cxnLst/>
            <a:rect l="l" t="t" r="r" b="b"/>
            <a:pathLst>
              <a:path w="3350260">
                <a:moveTo>
                  <a:pt x="0" y="0"/>
                </a:moveTo>
                <a:lnTo>
                  <a:pt x="3349828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1620" y="2753194"/>
            <a:ext cx="3350260" cy="0"/>
          </a:xfrm>
          <a:custGeom>
            <a:avLst/>
            <a:gdLst/>
            <a:ahLst/>
            <a:cxnLst/>
            <a:rect l="l" t="t" r="r" b="b"/>
            <a:pathLst>
              <a:path w="3350260">
                <a:moveTo>
                  <a:pt x="0" y="0"/>
                </a:moveTo>
                <a:lnTo>
                  <a:pt x="3349828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1620" y="2759544"/>
            <a:ext cx="3350260" cy="0"/>
          </a:xfrm>
          <a:custGeom>
            <a:avLst/>
            <a:gdLst/>
            <a:ahLst/>
            <a:cxnLst/>
            <a:rect l="l" t="t" r="r" b="b"/>
            <a:pathLst>
              <a:path w="3350260">
                <a:moveTo>
                  <a:pt x="0" y="0"/>
                </a:moveTo>
                <a:lnTo>
                  <a:pt x="3349828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1620" y="2765894"/>
            <a:ext cx="3350260" cy="0"/>
          </a:xfrm>
          <a:custGeom>
            <a:avLst/>
            <a:gdLst/>
            <a:ahLst/>
            <a:cxnLst/>
            <a:rect l="l" t="t" r="r" b="b"/>
            <a:pathLst>
              <a:path w="3350260">
                <a:moveTo>
                  <a:pt x="0" y="0"/>
                </a:moveTo>
                <a:lnTo>
                  <a:pt x="3349828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1620" y="2772244"/>
            <a:ext cx="3350260" cy="0"/>
          </a:xfrm>
          <a:custGeom>
            <a:avLst/>
            <a:gdLst/>
            <a:ahLst/>
            <a:cxnLst/>
            <a:rect l="l" t="t" r="r" b="b"/>
            <a:pathLst>
              <a:path w="3350260">
                <a:moveTo>
                  <a:pt x="0" y="0"/>
                </a:moveTo>
                <a:lnTo>
                  <a:pt x="3349828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1620" y="2771686"/>
            <a:ext cx="3350260" cy="365125"/>
          </a:xfrm>
          <a:custGeom>
            <a:avLst/>
            <a:gdLst/>
            <a:ahLst/>
            <a:cxnLst/>
            <a:rect l="l" t="t" r="r" b="b"/>
            <a:pathLst>
              <a:path w="3350260" h="365125">
                <a:moveTo>
                  <a:pt x="3349828" y="0"/>
                </a:moveTo>
                <a:lnTo>
                  <a:pt x="0" y="0"/>
                </a:lnTo>
                <a:lnTo>
                  <a:pt x="0" y="314159"/>
                </a:lnTo>
                <a:lnTo>
                  <a:pt x="4008" y="333884"/>
                </a:lnTo>
                <a:lnTo>
                  <a:pt x="14922" y="350037"/>
                </a:lnTo>
                <a:lnTo>
                  <a:pt x="31075" y="360951"/>
                </a:lnTo>
                <a:lnTo>
                  <a:pt x="50800" y="364959"/>
                </a:lnTo>
                <a:lnTo>
                  <a:pt x="3299028" y="364959"/>
                </a:lnTo>
                <a:lnTo>
                  <a:pt x="3318752" y="360951"/>
                </a:lnTo>
                <a:lnTo>
                  <a:pt x="3334905" y="350037"/>
                </a:lnTo>
                <a:lnTo>
                  <a:pt x="3345819" y="333884"/>
                </a:lnTo>
                <a:lnTo>
                  <a:pt x="3349828" y="314159"/>
                </a:lnTo>
                <a:lnTo>
                  <a:pt x="3349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59085" y="2987039"/>
            <a:ext cx="433705" cy="248920"/>
          </a:xfrm>
          <a:custGeom>
            <a:avLst/>
            <a:gdLst/>
            <a:ahLst/>
            <a:cxnLst/>
            <a:rect l="l" t="t" r="r" b="b"/>
            <a:pathLst>
              <a:path w="433704" h="248919">
                <a:moveTo>
                  <a:pt x="433222" y="248843"/>
                </a:moveTo>
                <a:lnTo>
                  <a:pt x="417762" y="176999"/>
                </a:lnTo>
                <a:lnTo>
                  <a:pt x="374399" y="113376"/>
                </a:lnTo>
                <a:lnTo>
                  <a:pt x="343669" y="85612"/>
                </a:lnTo>
                <a:lnTo>
                  <a:pt x="307661" y="61060"/>
                </a:lnTo>
                <a:lnTo>
                  <a:pt x="266942" y="40107"/>
                </a:lnTo>
                <a:lnTo>
                  <a:pt x="222076" y="23139"/>
                </a:lnTo>
                <a:lnTo>
                  <a:pt x="173630" y="10541"/>
                </a:lnTo>
                <a:lnTo>
                  <a:pt x="122170" y="2699"/>
                </a:lnTo>
                <a:lnTo>
                  <a:pt x="68262" y="0"/>
                </a:lnTo>
                <a:lnTo>
                  <a:pt x="50749" y="254"/>
                </a:lnTo>
                <a:lnTo>
                  <a:pt x="33969" y="1044"/>
                </a:lnTo>
                <a:lnTo>
                  <a:pt x="17270" y="2411"/>
                </a:lnTo>
                <a:lnTo>
                  <a:pt x="0" y="4394"/>
                </a:lnTo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85449" y="2526207"/>
            <a:ext cx="424815" cy="198120"/>
          </a:xfrm>
          <a:custGeom>
            <a:avLst/>
            <a:gdLst/>
            <a:ahLst/>
            <a:cxnLst/>
            <a:rect l="l" t="t" r="r" b="b"/>
            <a:pathLst>
              <a:path w="424814" h="198119">
                <a:moveTo>
                  <a:pt x="424649" y="198051"/>
                </a:moveTo>
                <a:lnTo>
                  <a:pt x="399273" y="143967"/>
                </a:lnTo>
                <a:lnTo>
                  <a:pt x="374387" y="113376"/>
                </a:lnTo>
                <a:lnTo>
                  <a:pt x="343658" y="85612"/>
                </a:lnTo>
                <a:lnTo>
                  <a:pt x="307651" y="61060"/>
                </a:lnTo>
                <a:lnTo>
                  <a:pt x="266932" y="40107"/>
                </a:lnTo>
                <a:lnTo>
                  <a:pt x="222068" y="23139"/>
                </a:lnTo>
                <a:lnTo>
                  <a:pt x="173624" y="10541"/>
                </a:lnTo>
                <a:lnTo>
                  <a:pt x="122167" y="2699"/>
                </a:lnTo>
                <a:lnTo>
                  <a:pt x="68262" y="0"/>
                </a:lnTo>
                <a:lnTo>
                  <a:pt x="50749" y="254"/>
                </a:lnTo>
                <a:lnTo>
                  <a:pt x="33969" y="1044"/>
                </a:lnTo>
                <a:lnTo>
                  <a:pt x="17270" y="2411"/>
                </a:lnTo>
                <a:lnTo>
                  <a:pt x="0" y="4394"/>
                </a:lnTo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90403" y="2781138"/>
            <a:ext cx="520065" cy="455295"/>
          </a:xfrm>
          <a:custGeom>
            <a:avLst/>
            <a:gdLst/>
            <a:ahLst/>
            <a:cxnLst/>
            <a:rect l="l" t="t" r="r" b="b"/>
            <a:pathLst>
              <a:path w="520064" h="455294">
                <a:moveTo>
                  <a:pt x="519696" y="0"/>
                </a:moveTo>
                <a:lnTo>
                  <a:pt x="0" y="454745"/>
                </a:lnTo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55733" y="2529420"/>
            <a:ext cx="530860" cy="464820"/>
          </a:xfrm>
          <a:custGeom>
            <a:avLst/>
            <a:gdLst/>
            <a:ahLst/>
            <a:cxnLst/>
            <a:rect l="l" t="t" r="r" b="b"/>
            <a:pathLst>
              <a:path w="530860" h="464819">
                <a:moveTo>
                  <a:pt x="530847" y="0"/>
                </a:moveTo>
                <a:lnTo>
                  <a:pt x="0" y="464489"/>
                </a:lnTo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26970" y="2356822"/>
            <a:ext cx="522605" cy="565150"/>
          </a:xfrm>
          <a:custGeom>
            <a:avLst/>
            <a:gdLst/>
            <a:ahLst/>
            <a:cxnLst/>
            <a:rect l="l" t="t" r="r" b="b"/>
            <a:pathLst>
              <a:path w="522604" h="565150">
                <a:moveTo>
                  <a:pt x="0" y="9859"/>
                </a:moveTo>
                <a:lnTo>
                  <a:pt x="46567" y="2270"/>
                </a:lnTo>
                <a:lnTo>
                  <a:pt x="92719" y="0"/>
                </a:lnTo>
                <a:lnTo>
                  <a:pt x="138141" y="2836"/>
                </a:lnTo>
                <a:lnTo>
                  <a:pt x="182521" y="10567"/>
                </a:lnTo>
                <a:lnTo>
                  <a:pt x="225544" y="22979"/>
                </a:lnTo>
                <a:lnTo>
                  <a:pt x="266899" y="39860"/>
                </a:lnTo>
                <a:lnTo>
                  <a:pt x="306270" y="60996"/>
                </a:lnTo>
                <a:lnTo>
                  <a:pt x="343346" y="86175"/>
                </a:lnTo>
                <a:lnTo>
                  <a:pt x="377812" y="115183"/>
                </a:lnTo>
                <a:lnTo>
                  <a:pt x="409356" y="147809"/>
                </a:lnTo>
                <a:lnTo>
                  <a:pt x="437664" y="183839"/>
                </a:lnTo>
                <a:lnTo>
                  <a:pt x="462423" y="223061"/>
                </a:lnTo>
                <a:lnTo>
                  <a:pt x="483319" y="265261"/>
                </a:lnTo>
                <a:lnTo>
                  <a:pt x="500040" y="310227"/>
                </a:lnTo>
                <a:lnTo>
                  <a:pt x="512272" y="357746"/>
                </a:lnTo>
                <a:lnTo>
                  <a:pt x="520201" y="410441"/>
                </a:lnTo>
                <a:lnTo>
                  <a:pt x="522103" y="461613"/>
                </a:lnTo>
                <a:lnTo>
                  <a:pt x="517949" y="512640"/>
                </a:lnTo>
                <a:lnTo>
                  <a:pt x="507707" y="564896"/>
                </a:lnTo>
              </a:path>
            </a:pathLst>
          </a:custGeom>
          <a:ln w="8230">
            <a:solidFill>
              <a:srgbClr val="FB0002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80605" y="2335663"/>
            <a:ext cx="63550" cy="66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22433" y="2707601"/>
            <a:ext cx="50800" cy="53975"/>
          </a:xfrm>
          <a:custGeom>
            <a:avLst/>
            <a:gdLst/>
            <a:ahLst/>
            <a:cxnLst/>
            <a:rect l="l" t="t" r="r" b="b"/>
            <a:pathLst>
              <a:path w="50800" h="53975">
                <a:moveTo>
                  <a:pt x="25133" y="0"/>
                </a:moveTo>
                <a:lnTo>
                  <a:pt x="15355" y="2108"/>
                </a:lnTo>
                <a:lnTo>
                  <a:pt x="7365" y="7858"/>
                </a:lnTo>
                <a:lnTo>
                  <a:pt x="1976" y="16384"/>
                </a:lnTo>
                <a:lnTo>
                  <a:pt x="0" y="26822"/>
                </a:lnTo>
                <a:lnTo>
                  <a:pt x="1976" y="37253"/>
                </a:lnTo>
                <a:lnTo>
                  <a:pt x="7365" y="45775"/>
                </a:lnTo>
                <a:lnTo>
                  <a:pt x="15355" y="51523"/>
                </a:lnTo>
                <a:lnTo>
                  <a:pt x="25133" y="53632"/>
                </a:lnTo>
                <a:lnTo>
                  <a:pt x="34918" y="51523"/>
                </a:lnTo>
                <a:lnTo>
                  <a:pt x="42911" y="45775"/>
                </a:lnTo>
                <a:lnTo>
                  <a:pt x="48302" y="37253"/>
                </a:lnTo>
                <a:lnTo>
                  <a:pt x="50279" y="26822"/>
                </a:lnTo>
                <a:lnTo>
                  <a:pt x="48302" y="16384"/>
                </a:lnTo>
                <a:lnTo>
                  <a:pt x="42911" y="7858"/>
                </a:lnTo>
                <a:lnTo>
                  <a:pt x="34918" y="2108"/>
                </a:lnTo>
                <a:lnTo>
                  <a:pt x="251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22433" y="2707601"/>
            <a:ext cx="50800" cy="53975"/>
          </a:xfrm>
          <a:custGeom>
            <a:avLst/>
            <a:gdLst/>
            <a:ahLst/>
            <a:cxnLst/>
            <a:rect l="l" t="t" r="r" b="b"/>
            <a:pathLst>
              <a:path w="50800" h="53975">
                <a:moveTo>
                  <a:pt x="50279" y="26822"/>
                </a:moveTo>
                <a:lnTo>
                  <a:pt x="48302" y="37253"/>
                </a:lnTo>
                <a:lnTo>
                  <a:pt x="42911" y="45775"/>
                </a:lnTo>
                <a:lnTo>
                  <a:pt x="34918" y="51523"/>
                </a:lnTo>
                <a:lnTo>
                  <a:pt x="25133" y="53632"/>
                </a:lnTo>
                <a:lnTo>
                  <a:pt x="15355" y="51523"/>
                </a:lnTo>
                <a:lnTo>
                  <a:pt x="7365" y="45775"/>
                </a:lnTo>
                <a:lnTo>
                  <a:pt x="1976" y="37253"/>
                </a:lnTo>
                <a:lnTo>
                  <a:pt x="0" y="26822"/>
                </a:lnTo>
                <a:lnTo>
                  <a:pt x="1976" y="16384"/>
                </a:lnTo>
                <a:lnTo>
                  <a:pt x="7365" y="7858"/>
                </a:lnTo>
                <a:lnTo>
                  <a:pt x="15355" y="2108"/>
                </a:lnTo>
                <a:lnTo>
                  <a:pt x="25133" y="0"/>
                </a:lnTo>
                <a:lnTo>
                  <a:pt x="34918" y="2108"/>
                </a:lnTo>
                <a:lnTo>
                  <a:pt x="42911" y="7858"/>
                </a:lnTo>
                <a:lnTo>
                  <a:pt x="48302" y="16384"/>
                </a:lnTo>
                <a:lnTo>
                  <a:pt x="50279" y="26822"/>
                </a:lnTo>
                <a:close/>
              </a:path>
            </a:pathLst>
          </a:custGeom>
          <a:ln w="132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60978" y="2747822"/>
            <a:ext cx="107314" cy="137795"/>
          </a:xfrm>
          <a:custGeom>
            <a:avLst/>
            <a:gdLst/>
            <a:ahLst/>
            <a:cxnLst/>
            <a:rect l="l" t="t" r="r" b="b"/>
            <a:pathLst>
              <a:path w="107314" h="137794">
                <a:moveTo>
                  <a:pt x="0" y="0"/>
                </a:moveTo>
                <a:lnTo>
                  <a:pt x="21001" y="27128"/>
                </a:lnTo>
                <a:lnTo>
                  <a:pt x="57397" y="73736"/>
                </a:lnTo>
                <a:lnTo>
                  <a:pt x="91907" y="117829"/>
                </a:lnTo>
                <a:lnTo>
                  <a:pt x="107251" y="137413"/>
                </a:lnTo>
              </a:path>
            </a:pathLst>
          </a:custGeom>
          <a:ln w="6629">
            <a:solidFill>
              <a:srgbClr val="FD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01763" y="2898705"/>
            <a:ext cx="63550" cy="66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69906" y="2885236"/>
            <a:ext cx="50800" cy="53975"/>
          </a:xfrm>
          <a:custGeom>
            <a:avLst/>
            <a:gdLst/>
            <a:ahLst/>
            <a:cxnLst/>
            <a:rect l="l" t="t" r="r" b="b"/>
            <a:pathLst>
              <a:path w="50800" h="53975">
                <a:moveTo>
                  <a:pt x="25133" y="0"/>
                </a:moveTo>
                <a:lnTo>
                  <a:pt x="15350" y="2108"/>
                </a:lnTo>
                <a:lnTo>
                  <a:pt x="7361" y="7856"/>
                </a:lnTo>
                <a:lnTo>
                  <a:pt x="1975" y="16378"/>
                </a:lnTo>
                <a:lnTo>
                  <a:pt x="0" y="26809"/>
                </a:lnTo>
                <a:lnTo>
                  <a:pt x="1975" y="37240"/>
                </a:lnTo>
                <a:lnTo>
                  <a:pt x="7361" y="45762"/>
                </a:lnTo>
                <a:lnTo>
                  <a:pt x="15350" y="51511"/>
                </a:lnTo>
                <a:lnTo>
                  <a:pt x="25133" y="53619"/>
                </a:lnTo>
                <a:lnTo>
                  <a:pt x="34911" y="51511"/>
                </a:lnTo>
                <a:lnTo>
                  <a:pt x="42900" y="45762"/>
                </a:lnTo>
                <a:lnTo>
                  <a:pt x="48289" y="37240"/>
                </a:lnTo>
                <a:lnTo>
                  <a:pt x="50266" y="26809"/>
                </a:lnTo>
                <a:lnTo>
                  <a:pt x="48289" y="16378"/>
                </a:lnTo>
                <a:lnTo>
                  <a:pt x="42900" y="7856"/>
                </a:lnTo>
                <a:lnTo>
                  <a:pt x="34911" y="2108"/>
                </a:lnTo>
                <a:lnTo>
                  <a:pt x="25133" y="0"/>
                </a:lnTo>
                <a:close/>
              </a:path>
            </a:pathLst>
          </a:custGeom>
          <a:solidFill>
            <a:srgbClr val="F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69906" y="2885236"/>
            <a:ext cx="50800" cy="53975"/>
          </a:xfrm>
          <a:custGeom>
            <a:avLst/>
            <a:gdLst/>
            <a:ahLst/>
            <a:cxnLst/>
            <a:rect l="l" t="t" r="r" b="b"/>
            <a:pathLst>
              <a:path w="50800" h="53975">
                <a:moveTo>
                  <a:pt x="50266" y="26809"/>
                </a:moveTo>
                <a:lnTo>
                  <a:pt x="48289" y="37240"/>
                </a:lnTo>
                <a:lnTo>
                  <a:pt x="42900" y="45762"/>
                </a:lnTo>
                <a:lnTo>
                  <a:pt x="34911" y="51511"/>
                </a:lnTo>
                <a:lnTo>
                  <a:pt x="25133" y="53619"/>
                </a:lnTo>
                <a:lnTo>
                  <a:pt x="15350" y="51511"/>
                </a:lnTo>
                <a:lnTo>
                  <a:pt x="7361" y="45762"/>
                </a:lnTo>
                <a:lnTo>
                  <a:pt x="1975" y="37240"/>
                </a:lnTo>
                <a:lnTo>
                  <a:pt x="0" y="26809"/>
                </a:lnTo>
                <a:lnTo>
                  <a:pt x="1975" y="16378"/>
                </a:lnTo>
                <a:lnTo>
                  <a:pt x="7361" y="7856"/>
                </a:lnTo>
                <a:lnTo>
                  <a:pt x="15350" y="2108"/>
                </a:lnTo>
                <a:lnTo>
                  <a:pt x="25133" y="0"/>
                </a:lnTo>
                <a:lnTo>
                  <a:pt x="34911" y="2108"/>
                </a:lnTo>
                <a:lnTo>
                  <a:pt x="42900" y="7856"/>
                </a:lnTo>
                <a:lnTo>
                  <a:pt x="48289" y="16378"/>
                </a:lnTo>
                <a:lnTo>
                  <a:pt x="50266" y="26809"/>
                </a:lnTo>
                <a:close/>
              </a:path>
            </a:pathLst>
          </a:custGeom>
          <a:ln w="13271">
            <a:solidFill>
              <a:srgbClr val="F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401298" y="2331266"/>
            <a:ext cx="570865" cy="4013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00" spc="-10" dirty="0">
                <a:latin typeface="Arial Unicode MS"/>
                <a:cs typeface="Arial Unicode MS"/>
              </a:rPr>
              <a:t>Dataset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1</a:t>
            </a:r>
            <a:endParaRPr sz="800">
              <a:latin typeface="Arial Unicode MS"/>
              <a:cs typeface="Arial Unicode MS"/>
            </a:endParaRPr>
          </a:p>
          <a:p>
            <a:pPr marL="119380">
              <a:lnSpc>
                <a:spcPct val="100000"/>
              </a:lnSpc>
              <a:spcBef>
                <a:spcPts val="520"/>
              </a:spcBef>
            </a:pPr>
            <a:r>
              <a:rPr sz="800" spc="-10" dirty="0">
                <a:latin typeface="Arial Unicode MS"/>
                <a:cs typeface="Arial Unicode MS"/>
              </a:rPr>
              <a:t>Dataset</a:t>
            </a:r>
            <a:r>
              <a:rPr sz="800" spc="2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2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99720" y="2776473"/>
            <a:ext cx="291909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5" dirty="0">
                <a:latin typeface="Arial Unicode MS"/>
                <a:cs typeface="Arial Unicode MS"/>
              </a:rPr>
              <a:t>Simple </a:t>
            </a:r>
            <a:r>
              <a:rPr sz="1100" spc="-40" dirty="0">
                <a:latin typeface="Arial Unicode MS"/>
                <a:cs typeface="Arial Unicode MS"/>
              </a:rPr>
              <a:t>algorithms </a:t>
            </a:r>
            <a:r>
              <a:rPr sz="1100" spc="-95" dirty="0">
                <a:latin typeface="Arial Unicode MS"/>
                <a:cs typeface="Arial Unicode MS"/>
              </a:rPr>
              <a:t>succeed </a:t>
            </a:r>
            <a:r>
              <a:rPr sz="1100" spc="-60" dirty="0">
                <a:latin typeface="Arial Unicode MS"/>
                <a:cs typeface="Arial Unicode MS"/>
              </a:rPr>
              <a:t>under </a:t>
            </a:r>
            <a:r>
              <a:rPr sz="1100" spc="-20" dirty="0">
                <a:latin typeface="Arial Unicode MS"/>
                <a:cs typeface="Arial Unicode MS"/>
              </a:rPr>
              <a:t>mild </a:t>
            </a:r>
            <a:r>
              <a:rPr sz="1100" spc="-65" dirty="0">
                <a:latin typeface="Arial Unicode MS"/>
                <a:cs typeface="Arial Unicode MS"/>
              </a:rPr>
              <a:t>and</a:t>
            </a:r>
            <a:r>
              <a:rPr sz="1100" spc="-155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Arial Unicode MS"/>
                <a:cs typeface="Arial Unicode MS"/>
              </a:rPr>
              <a:t>natural</a:t>
            </a:r>
            <a:endParaRPr sz="1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 Unicode MS"/>
                <a:cs typeface="Arial Unicode MS"/>
              </a:rPr>
              <a:t>conditions </a:t>
            </a:r>
            <a:r>
              <a:rPr sz="1100" spc="-30" dirty="0">
                <a:latin typeface="Arial Unicode MS"/>
                <a:cs typeface="Arial Unicode MS"/>
              </a:rPr>
              <a:t>for </a:t>
            </a:r>
            <a:r>
              <a:rPr sz="1100" spc="-60" dirty="0">
                <a:latin typeface="Arial Unicode MS"/>
                <a:cs typeface="Arial Unicode MS"/>
              </a:rPr>
              <a:t>many </a:t>
            </a:r>
            <a:r>
              <a:rPr sz="1100" spc="-50" dirty="0">
                <a:latin typeface="Arial Unicode MS"/>
                <a:cs typeface="Arial Unicode MS"/>
              </a:rPr>
              <a:t>learning</a:t>
            </a:r>
            <a:r>
              <a:rPr sz="1100" spc="114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 Unicode MS"/>
                <a:cs typeface="Arial Unicode MS"/>
              </a:rPr>
              <a:t>problems.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237985" y="2531540"/>
            <a:ext cx="304165" cy="2298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4604" marR="5080" indent="-2540">
              <a:lnSpc>
                <a:spcPct val="68000"/>
              </a:lnSpc>
              <a:spcBef>
                <a:spcPts val="405"/>
              </a:spcBef>
            </a:pPr>
            <a:r>
              <a:rPr sz="800" spc="35" dirty="0">
                <a:latin typeface="Arial Unicode MS"/>
                <a:cs typeface="Arial Unicode MS"/>
              </a:rPr>
              <a:t>M</a:t>
            </a:r>
            <a:r>
              <a:rPr sz="800" spc="40" dirty="0">
                <a:latin typeface="Arial Unicode MS"/>
                <a:cs typeface="Arial Unicode MS"/>
              </a:rPr>
              <a:t>o</a:t>
            </a:r>
            <a:r>
              <a:rPr sz="800" spc="-15" dirty="0">
                <a:latin typeface="Arial Unicode MS"/>
                <a:cs typeface="Arial Unicode MS"/>
              </a:rPr>
              <a:t>d</a:t>
            </a:r>
            <a:r>
              <a:rPr sz="800" spc="-75" dirty="0">
                <a:latin typeface="Arial Unicode MS"/>
                <a:cs typeface="Arial Unicode MS"/>
              </a:rPr>
              <a:t>e</a:t>
            </a:r>
            <a:r>
              <a:rPr sz="800" spc="25" dirty="0">
                <a:latin typeface="Arial Unicode MS"/>
                <a:cs typeface="Arial Unicode MS"/>
              </a:rPr>
              <a:t>l  </a:t>
            </a:r>
            <a:r>
              <a:rPr sz="800" spc="-45" dirty="0">
                <a:latin typeface="Arial Unicode MS"/>
                <a:cs typeface="Arial Unicode MS"/>
              </a:rPr>
              <a:t>Class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5984" y="628698"/>
            <a:ext cx="2790825" cy="1587613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39"/>
              </a:spcBef>
            </a:pPr>
            <a:r>
              <a:rPr sz="1200" spc="-95" dirty="0">
                <a:solidFill>
                  <a:srgbClr val="3333B2"/>
                </a:solidFill>
                <a:latin typeface="Arial"/>
                <a:cs typeface="Arial"/>
              </a:rPr>
              <a:t>Replace 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the </a:t>
            </a:r>
            <a:r>
              <a:rPr sz="1200" spc="-55" dirty="0">
                <a:solidFill>
                  <a:srgbClr val="3333B2"/>
                </a:solidFill>
                <a:latin typeface="Arial"/>
                <a:cs typeface="Arial"/>
              </a:rPr>
              <a:t>objective</a:t>
            </a:r>
            <a:r>
              <a:rPr sz="12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function</a:t>
            </a:r>
            <a:endParaRPr sz="1200" dirty="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300"/>
              </a:spcBef>
            </a:pPr>
            <a:r>
              <a:rPr lang="en-US" sz="1100" spc="-35" dirty="0">
                <a:latin typeface="Arial Unicode MS"/>
                <a:cs typeface="Arial Unicode MS"/>
              </a:rPr>
              <a:t>Cross Entropy </a:t>
            </a:r>
            <a:r>
              <a:rPr sz="1100" spc="-65" dirty="0">
                <a:latin typeface="Arial Unicode MS"/>
                <a:cs typeface="Arial Unicode MS"/>
              </a:rPr>
              <a:t>vs. </a:t>
            </a:r>
            <a:r>
              <a:rPr sz="1100" spc="-45" dirty="0">
                <a:latin typeface="Arial Unicode MS"/>
                <a:cs typeface="Arial Unicode MS"/>
              </a:rPr>
              <a:t>Best </a:t>
            </a:r>
            <a:r>
              <a:rPr sz="1100" spc="-75" dirty="0">
                <a:latin typeface="Arial Unicode MS"/>
                <a:cs typeface="Arial Unicode MS"/>
              </a:rPr>
              <a:t>Tensor</a:t>
            </a:r>
            <a:r>
              <a:rPr sz="1100" spc="85" dirty="0">
                <a:latin typeface="Arial Unicode MS"/>
                <a:cs typeface="Arial Unicode MS"/>
              </a:rPr>
              <a:t> </a:t>
            </a:r>
            <a:r>
              <a:rPr sz="1100" spc="-65" dirty="0">
                <a:latin typeface="Arial Unicode MS"/>
                <a:cs typeface="Arial Unicode MS"/>
              </a:rPr>
              <a:t>decomp.</a:t>
            </a:r>
            <a:endParaRPr sz="11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200" spc="-105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200" spc="-105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200" spc="-105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solidFill>
                  <a:srgbClr val="3333B2"/>
                </a:solidFill>
                <a:latin typeface="Arial"/>
                <a:cs typeface="Arial"/>
              </a:rPr>
              <a:t>Preserves </a:t>
            </a:r>
            <a:r>
              <a:rPr sz="1200" spc="-70" dirty="0">
                <a:solidFill>
                  <a:srgbClr val="3333B2"/>
                </a:solidFill>
                <a:latin typeface="Arial"/>
                <a:cs typeface="Arial"/>
              </a:rPr>
              <a:t>Global 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Optimum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(infinite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3333B2"/>
                </a:solidFill>
                <a:latin typeface="Arial"/>
                <a:cs typeface="Arial"/>
              </a:rPr>
              <a:t>samples)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44372" y="50721"/>
            <a:ext cx="2840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Symmetric </a:t>
            </a:r>
            <a:r>
              <a:rPr spc="-60" dirty="0"/>
              <a:t>Tensor</a:t>
            </a:r>
            <a:r>
              <a:rPr spc="-140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185420" y="404113"/>
            <a:ext cx="1834514" cy="187960"/>
          </a:xfrm>
          <a:custGeom>
            <a:avLst/>
            <a:gdLst/>
            <a:ahLst/>
            <a:cxnLst/>
            <a:rect l="l" t="t" r="r" b="b"/>
            <a:pathLst>
              <a:path w="1834514" h="187959">
                <a:moveTo>
                  <a:pt x="178315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1833956" y="187820"/>
                </a:lnTo>
                <a:lnTo>
                  <a:pt x="1833956" y="50800"/>
                </a:lnTo>
                <a:lnTo>
                  <a:pt x="1829947" y="31075"/>
                </a:lnTo>
                <a:lnTo>
                  <a:pt x="1819033" y="14922"/>
                </a:lnTo>
                <a:lnTo>
                  <a:pt x="1802880" y="4008"/>
                </a:lnTo>
                <a:lnTo>
                  <a:pt x="1783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420" y="5790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3520" y="382839"/>
            <a:ext cx="2464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6610" algn="l"/>
                <a:tab pos="2450465" algn="l"/>
              </a:tabLst>
            </a:pP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Tensor  </a:t>
            </a:r>
            <a:r>
              <a:rPr sz="1200" spc="-100" dirty="0">
                <a:solidFill>
                  <a:srgbClr val="3333B2"/>
                </a:solidFill>
                <a:latin typeface="Arial"/>
                <a:cs typeface="Arial"/>
              </a:rPr>
              <a:t>Power</a:t>
            </a: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Method	</a:t>
            </a:r>
            <a:r>
              <a:rPr sz="1200" u="sng" spc="-45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40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5420" y="5854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420" y="5917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420" y="5981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420" y="6044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420" y="6043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5420" y="6107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5420" y="6170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5420" y="6234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9572" y="783220"/>
            <a:ext cx="536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5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 Unicode MS"/>
                <a:cs typeface="Arial Unicode MS"/>
              </a:rPr>
              <a:t>·</a:t>
            </a:r>
            <a:r>
              <a:rPr sz="1100" spc="2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2015" y="989482"/>
            <a:ext cx="653795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1969" y="793433"/>
            <a:ext cx="1095756" cy="414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77122" y="58771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76985" y="58756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77122" y="70819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76985" y="7080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7122" y="828306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76985" y="82816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55494" y="587476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900" y="215"/>
                </a:lnTo>
                <a:lnTo>
                  <a:pt x="0" y="58546"/>
                </a:lnTo>
                <a:lnTo>
                  <a:pt x="119303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34044" y="58765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13267" y="58789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76563" y="52748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76429" y="52732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76563" y="647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76429" y="6477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76563" y="76807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76429" y="76793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55252" y="526745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03"/>
                </a:lnTo>
                <a:lnTo>
                  <a:pt x="0" y="59296"/>
                </a:lnTo>
                <a:lnTo>
                  <a:pt x="119494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33599" y="526910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94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12631" y="527164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53550" y="46617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15"/>
                </a:lnTo>
                <a:lnTo>
                  <a:pt x="0" y="59296"/>
                </a:lnTo>
                <a:lnTo>
                  <a:pt x="119494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53454" y="466156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31897" y="466356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31794" y="466329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10929" y="46659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81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10809" y="466583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75940" y="46676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75803" y="46660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5940" y="5872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5803" y="58708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75940" y="7073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75803" y="7071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74340" y="82610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74194" y="82595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51048" y="705840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51068" y="70570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51594" y="76681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51623" y="766681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53969" y="82618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54001" y="826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73235" y="7662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73087" y="76603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72231" y="705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72073" y="7058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71889" y="97297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71758" y="9728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50261" y="97274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900" y="215"/>
                </a:lnTo>
                <a:lnTo>
                  <a:pt x="0" y="58547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50299" y="97263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28811" y="972908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28839" y="97280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08034" y="97316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08074" y="973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257131" y="609174"/>
            <a:ext cx="430517" cy="39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3097783" y="694828"/>
            <a:ext cx="71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1185" algn="l"/>
              </a:tabLst>
            </a:pPr>
            <a:r>
              <a:rPr sz="1100" spc="225" dirty="0">
                <a:latin typeface="Times New Roman"/>
                <a:cs typeface="Times New Roman"/>
              </a:rPr>
              <a:t>=	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798150" y="609163"/>
            <a:ext cx="430517" cy="399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4217923" y="694828"/>
            <a:ext cx="316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40" dirty="0">
                <a:latin typeface="Times New Roman"/>
                <a:cs typeface="Times New Roman"/>
              </a:rPr>
              <a:t>+</a:t>
            </a:r>
            <a:r>
              <a:rPr sz="1100" spc="140" dirty="0">
                <a:latin typeface="Arial Unicode MS"/>
                <a:cs typeface="Arial Unicode MS"/>
              </a:rPr>
              <a:t>···</a:t>
            </a:r>
            <a:r>
              <a:rPr sz="1100" spc="-130" dirty="0">
                <a:latin typeface="Arial Unicode MS"/>
                <a:cs typeface="Arial Unicode MS"/>
              </a:rPr>
              <a:t> 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38531" y="1646326"/>
            <a:ext cx="4331208" cy="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25984" y="972196"/>
            <a:ext cx="4159250" cy="894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0"/>
              </a:spcBef>
            </a:pPr>
            <a:r>
              <a:rPr sz="1650" i="1" spc="52" baseline="37878" dirty="0">
                <a:latin typeface="Times New Roman"/>
                <a:cs typeface="Times New Roman"/>
              </a:rPr>
              <a:t>v</a:t>
            </a:r>
            <a:r>
              <a:rPr sz="1650" i="1" spc="82" baseline="37878" dirty="0">
                <a:latin typeface="Times New Roman"/>
                <a:cs typeface="Times New Roman"/>
              </a:rPr>
              <a:t> </a:t>
            </a:r>
            <a:r>
              <a:rPr sz="1650" spc="225" baseline="37878" dirty="0">
                <a:latin typeface="Arial Unicode MS"/>
                <a:cs typeface="Arial Unicode MS"/>
              </a:rPr>
              <a:t>→</a:t>
            </a:r>
            <a:r>
              <a:rPr sz="1650" spc="172" baseline="37878" dirty="0">
                <a:latin typeface="Arial Unicode MS"/>
                <a:cs typeface="Arial Unicode MS"/>
              </a:rPr>
              <a:t> </a:t>
            </a:r>
            <a:r>
              <a:rPr sz="1100" spc="125" dirty="0">
                <a:latin typeface="Arial Unicode MS"/>
                <a:cs typeface="Arial Unicode MS"/>
              </a:rPr>
              <a:t>I</a:t>
            </a:r>
            <a:r>
              <a:rPr sz="1100" i="1" spc="125" dirty="0">
                <a:latin typeface="Times New Roman"/>
                <a:cs typeface="Times New Roman"/>
              </a:rPr>
              <a:t>T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spc="90" dirty="0">
                <a:latin typeface="Arial Unicode MS"/>
                <a:cs typeface="Arial Unicode MS"/>
              </a:rPr>
              <a:t>·</a:t>
            </a:r>
            <a:r>
              <a:rPr sz="1100" spc="90" dirty="0">
                <a:latin typeface="Times New Roman"/>
                <a:cs typeface="Times New Roman"/>
              </a:rPr>
              <a:t>)</a:t>
            </a:r>
            <a:r>
              <a:rPr sz="1100" spc="90" dirty="0">
                <a:latin typeface="Arial Unicode MS"/>
                <a:cs typeface="Arial Unicode MS"/>
              </a:rPr>
              <a:t>I</a:t>
            </a:r>
            <a:r>
              <a:rPr sz="1100" spc="-160" dirty="0">
                <a:latin typeface="Arial Unicode MS"/>
                <a:cs typeface="Arial Unicode MS"/>
              </a:rPr>
              <a:t> </a:t>
            </a:r>
            <a:r>
              <a:rPr sz="1650" i="1" spc="37" baseline="37878" dirty="0">
                <a:latin typeface="Times New Roman"/>
                <a:cs typeface="Times New Roman"/>
              </a:rPr>
              <a:t>.</a:t>
            </a:r>
            <a:endParaRPr sz="1650" baseline="37878" dirty="0">
              <a:latin typeface="Times New Roman"/>
              <a:cs typeface="Times New Roman"/>
            </a:endParaRPr>
          </a:p>
          <a:p>
            <a:pPr marL="2171700">
              <a:lnSpc>
                <a:spcPct val="100000"/>
              </a:lnSpc>
              <a:spcBef>
                <a:spcPts val="1485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Arial Unicode MS"/>
                <a:cs typeface="Arial Unicode MS"/>
              </a:rPr>
              <a:t>·</a:t>
            </a:r>
            <a:r>
              <a:rPr sz="1100" spc="7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Arial Unicode MS"/>
                <a:cs typeface="Arial Unicode MS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v</a:t>
            </a:r>
            <a:r>
              <a:rPr sz="1200" spc="37" baseline="-10416" dirty="0">
                <a:latin typeface="Arial"/>
                <a:cs typeface="Arial"/>
              </a:rPr>
              <a:t>1</a:t>
            </a:r>
            <a:r>
              <a:rPr sz="1100" spc="25" dirty="0">
                <a:latin typeface="Arial Unicode MS"/>
                <a:cs typeface="Arial Unicode MS"/>
              </a:rPr>
              <a:t>)</a:t>
            </a:r>
            <a:r>
              <a:rPr sz="1200" spc="37" baseline="31250" dirty="0">
                <a:latin typeface="Arial"/>
                <a:cs typeface="Arial"/>
              </a:rPr>
              <a:t>2</a:t>
            </a:r>
            <a:r>
              <a:rPr sz="1100" i="1" spc="25" dirty="0">
                <a:latin typeface="Times New Roman"/>
                <a:cs typeface="Times New Roman"/>
              </a:rPr>
              <a:t>v</a:t>
            </a:r>
            <a:r>
              <a:rPr sz="1200" spc="37" baseline="-10416" dirty="0">
                <a:latin typeface="Arial"/>
                <a:cs typeface="Arial"/>
              </a:rPr>
              <a:t>1</a:t>
            </a:r>
            <a:r>
              <a:rPr sz="1200" spc="97" baseline="-10416" dirty="0">
                <a:latin typeface="Arial"/>
                <a:cs typeface="Arial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Arial Unicode MS"/>
                <a:cs typeface="Arial Unicode MS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v</a:t>
            </a:r>
            <a:r>
              <a:rPr sz="1200" spc="37" baseline="-10416" dirty="0">
                <a:latin typeface="Arial"/>
                <a:cs typeface="Arial"/>
              </a:rPr>
              <a:t>2</a:t>
            </a:r>
            <a:r>
              <a:rPr sz="1100" spc="25" dirty="0">
                <a:latin typeface="Arial Unicode MS"/>
                <a:cs typeface="Arial Unicode MS"/>
              </a:rPr>
              <a:t>)</a:t>
            </a:r>
            <a:r>
              <a:rPr sz="1200" spc="37" baseline="31250" dirty="0">
                <a:latin typeface="Arial"/>
                <a:cs typeface="Arial"/>
              </a:rPr>
              <a:t>2</a:t>
            </a:r>
            <a:r>
              <a:rPr sz="1100" i="1" spc="25" dirty="0">
                <a:latin typeface="Times New Roman"/>
                <a:cs typeface="Times New Roman"/>
              </a:rPr>
              <a:t>v</a:t>
            </a:r>
            <a:r>
              <a:rPr sz="1200" spc="37" baseline="-10416" dirty="0">
                <a:latin typeface="Arial"/>
                <a:cs typeface="Arial"/>
              </a:rPr>
              <a:t>2</a:t>
            </a:r>
            <a:endParaRPr sz="1200" baseline="-10416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55" dirty="0">
                <a:solidFill>
                  <a:srgbClr val="0000FF"/>
                </a:solidFill>
                <a:latin typeface="Arial"/>
                <a:cs typeface="Arial"/>
              </a:rPr>
              <a:t>Exponential no. </a:t>
            </a:r>
            <a:r>
              <a:rPr sz="1200" spc="-3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stationary </a:t>
            </a:r>
            <a:r>
              <a:rPr sz="1200" spc="-40" dirty="0">
                <a:solidFill>
                  <a:srgbClr val="0000FF"/>
                </a:solidFill>
                <a:latin typeface="Arial"/>
                <a:cs typeface="Arial"/>
              </a:rPr>
              <a:t>points </a:t>
            </a:r>
            <a:r>
              <a:rPr sz="1200" spc="-3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power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25984" y="1830633"/>
            <a:ext cx="9372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200" i="1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200" i="1" spc="15" dirty="0">
                <a:solidFill>
                  <a:srgbClr val="0000FF"/>
                </a:solidFill>
                <a:latin typeface="Arial"/>
                <a:cs typeface="Arial"/>
              </a:rPr>
              <a:t>v,</a:t>
            </a:r>
            <a:r>
              <a:rPr sz="12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0000FF"/>
                </a:solidFill>
                <a:latin typeface="Arial"/>
                <a:cs typeface="Arial"/>
              </a:rPr>
              <a:t>v,</a:t>
            </a:r>
            <a:r>
              <a:rPr sz="12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90" dirty="0">
                <a:solidFill>
                  <a:srgbClr val="0000FF"/>
                </a:solidFill>
                <a:latin typeface="Arial Unicode MS"/>
                <a:cs typeface="Arial Unicode MS"/>
              </a:rPr>
              <a:t>·</a:t>
            </a:r>
            <a:r>
              <a:rPr sz="1200" spc="190" dirty="0">
                <a:solidFill>
                  <a:srgbClr val="0000FF"/>
                </a:solidFill>
                <a:latin typeface="Arial"/>
                <a:cs typeface="Arial"/>
              </a:rPr>
              <a:t>)=</a:t>
            </a:r>
            <a:r>
              <a:rPr sz="1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0000FF"/>
                </a:solidFill>
                <a:latin typeface="Arial"/>
                <a:cs typeface="Arial"/>
              </a:rPr>
              <a:t>λv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010238" y="2418149"/>
            <a:ext cx="824230" cy="593090"/>
          </a:xfrm>
          <a:custGeom>
            <a:avLst/>
            <a:gdLst/>
            <a:ahLst/>
            <a:cxnLst/>
            <a:rect l="l" t="t" r="r" b="b"/>
            <a:pathLst>
              <a:path w="824230" h="593089">
                <a:moveTo>
                  <a:pt x="823822" y="296331"/>
                </a:moveTo>
                <a:lnTo>
                  <a:pt x="820062" y="336541"/>
                </a:lnTo>
                <a:lnTo>
                  <a:pt x="809108" y="375106"/>
                </a:lnTo>
                <a:lnTo>
                  <a:pt x="791451" y="411675"/>
                </a:lnTo>
                <a:lnTo>
                  <a:pt x="767582" y="445893"/>
                </a:lnTo>
                <a:lnTo>
                  <a:pt x="737993" y="477409"/>
                </a:lnTo>
                <a:lnTo>
                  <a:pt x="703173" y="505868"/>
                </a:lnTo>
                <a:lnTo>
                  <a:pt x="663613" y="530917"/>
                </a:lnTo>
                <a:lnTo>
                  <a:pt x="619805" y="552204"/>
                </a:lnTo>
                <a:lnTo>
                  <a:pt x="572240" y="569375"/>
                </a:lnTo>
                <a:lnTo>
                  <a:pt x="521407" y="582078"/>
                </a:lnTo>
                <a:lnTo>
                  <a:pt x="467798" y="589958"/>
                </a:lnTo>
                <a:lnTo>
                  <a:pt x="411903" y="592663"/>
                </a:lnTo>
                <a:lnTo>
                  <a:pt x="356009" y="589958"/>
                </a:lnTo>
                <a:lnTo>
                  <a:pt x="302401" y="582078"/>
                </a:lnTo>
                <a:lnTo>
                  <a:pt x="251570" y="569375"/>
                </a:lnTo>
                <a:lnTo>
                  <a:pt x="204005" y="552204"/>
                </a:lnTo>
                <a:lnTo>
                  <a:pt x="160199" y="530917"/>
                </a:lnTo>
                <a:lnTo>
                  <a:pt x="120641" y="505868"/>
                </a:lnTo>
                <a:lnTo>
                  <a:pt x="85823" y="477409"/>
                </a:lnTo>
                <a:lnTo>
                  <a:pt x="56235" y="445893"/>
                </a:lnTo>
                <a:lnTo>
                  <a:pt x="32368" y="411675"/>
                </a:lnTo>
                <a:lnTo>
                  <a:pt x="14713" y="375106"/>
                </a:lnTo>
                <a:lnTo>
                  <a:pt x="3760" y="336541"/>
                </a:lnTo>
                <a:lnTo>
                  <a:pt x="0" y="296331"/>
                </a:lnTo>
                <a:lnTo>
                  <a:pt x="3760" y="256120"/>
                </a:lnTo>
                <a:lnTo>
                  <a:pt x="14713" y="217553"/>
                </a:lnTo>
                <a:lnTo>
                  <a:pt x="32368" y="180983"/>
                </a:lnTo>
                <a:lnTo>
                  <a:pt x="56235" y="146765"/>
                </a:lnTo>
                <a:lnTo>
                  <a:pt x="85823" y="115250"/>
                </a:lnTo>
                <a:lnTo>
                  <a:pt x="120641" y="86791"/>
                </a:lnTo>
                <a:lnTo>
                  <a:pt x="160199" y="61742"/>
                </a:lnTo>
                <a:lnTo>
                  <a:pt x="204005" y="40456"/>
                </a:lnTo>
                <a:lnTo>
                  <a:pt x="251570" y="23286"/>
                </a:lnTo>
                <a:lnTo>
                  <a:pt x="302401" y="10584"/>
                </a:lnTo>
                <a:lnTo>
                  <a:pt x="356009" y="2705"/>
                </a:lnTo>
                <a:lnTo>
                  <a:pt x="411903" y="0"/>
                </a:lnTo>
                <a:lnTo>
                  <a:pt x="467798" y="2705"/>
                </a:lnTo>
                <a:lnTo>
                  <a:pt x="521407" y="10584"/>
                </a:lnTo>
                <a:lnTo>
                  <a:pt x="572240" y="23286"/>
                </a:lnTo>
                <a:lnTo>
                  <a:pt x="619805" y="40456"/>
                </a:lnTo>
                <a:lnTo>
                  <a:pt x="663613" y="61742"/>
                </a:lnTo>
                <a:lnTo>
                  <a:pt x="703173" y="86791"/>
                </a:lnTo>
                <a:lnTo>
                  <a:pt x="737993" y="115250"/>
                </a:lnTo>
                <a:lnTo>
                  <a:pt x="767582" y="146765"/>
                </a:lnTo>
                <a:lnTo>
                  <a:pt x="791451" y="180983"/>
                </a:lnTo>
                <a:lnTo>
                  <a:pt x="809108" y="217553"/>
                </a:lnTo>
                <a:lnTo>
                  <a:pt x="820062" y="256120"/>
                </a:lnTo>
                <a:lnTo>
                  <a:pt x="823822" y="296331"/>
                </a:lnTo>
                <a:close/>
              </a:path>
            </a:pathLst>
          </a:custGeom>
          <a:ln w="10026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388681" y="2699537"/>
            <a:ext cx="59055" cy="45720"/>
          </a:xfrm>
          <a:custGeom>
            <a:avLst/>
            <a:gdLst/>
            <a:ahLst/>
            <a:cxnLst/>
            <a:rect l="l" t="t" r="r" b="b"/>
            <a:pathLst>
              <a:path w="59055" h="45719">
                <a:moveTo>
                  <a:pt x="29413" y="0"/>
                </a:moveTo>
                <a:lnTo>
                  <a:pt x="17964" y="1792"/>
                </a:lnTo>
                <a:lnTo>
                  <a:pt x="8615" y="6678"/>
                </a:lnTo>
                <a:lnTo>
                  <a:pt x="2311" y="13924"/>
                </a:lnTo>
                <a:lnTo>
                  <a:pt x="0" y="22796"/>
                </a:lnTo>
                <a:lnTo>
                  <a:pt x="2311" y="31668"/>
                </a:lnTo>
                <a:lnTo>
                  <a:pt x="8615" y="38914"/>
                </a:lnTo>
                <a:lnTo>
                  <a:pt x="17964" y="43800"/>
                </a:lnTo>
                <a:lnTo>
                  <a:pt x="29413" y="45592"/>
                </a:lnTo>
                <a:lnTo>
                  <a:pt x="40868" y="43800"/>
                </a:lnTo>
                <a:lnTo>
                  <a:pt x="50222" y="38914"/>
                </a:lnTo>
                <a:lnTo>
                  <a:pt x="56527" y="31668"/>
                </a:lnTo>
                <a:lnTo>
                  <a:pt x="58839" y="22796"/>
                </a:lnTo>
                <a:lnTo>
                  <a:pt x="56527" y="13924"/>
                </a:lnTo>
                <a:lnTo>
                  <a:pt x="50222" y="6678"/>
                </a:lnTo>
                <a:lnTo>
                  <a:pt x="40868" y="1792"/>
                </a:lnTo>
                <a:lnTo>
                  <a:pt x="29413" y="0"/>
                </a:lnTo>
                <a:close/>
              </a:path>
            </a:pathLst>
          </a:custGeom>
          <a:solidFill>
            <a:srgbClr val="000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388725" y="2699569"/>
            <a:ext cx="59055" cy="45720"/>
          </a:xfrm>
          <a:custGeom>
            <a:avLst/>
            <a:gdLst/>
            <a:ahLst/>
            <a:cxnLst/>
            <a:rect l="l" t="t" r="r" b="b"/>
            <a:pathLst>
              <a:path w="59055" h="45719">
                <a:moveTo>
                  <a:pt x="58839" y="22804"/>
                </a:moveTo>
                <a:lnTo>
                  <a:pt x="56527" y="31669"/>
                </a:lnTo>
                <a:lnTo>
                  <a:pt x="50221" y="38911"/>
                </a:lnTo>
                <a:lnTo>
                  <a:pt x="40870" y="43794"/>
                </a:lnTo>
                <a:lnTo>
                  <a:pt x="29419" y="45586"/>
                </a:lnTo>
                <a:lnTo>
                  <a:pt x="17968" y="43794"/>
                </a:lnTo>
                <a:lnTo>
                  <a:pt x="8617" y="38911"/>
                </a:lnTo>
                <a:lnTo>
                  <a:pt x="2312" y="31669"/>
                </a:lnTo>
                <a:lnTo>
                  <a:pt x="0" y="22804"/>
                </a:lnTo>
                <a:lnTo>
                  <a:pt x="2312" y="13926"/>
                </a:lnTo>
                <a:lnTo>
                  <a:pt x="8617" y="6677"/>
                </a:lnTo>
                <a:lnTo>
                  <a:pt x="17968" y="1791"/>
                </a:lnTo>
                <a:lnTo>
                  <a:pt x="29419" y="0"/>
                </a:lnTo>
                <a:lnTo>
                  <a:pt x="40870" y="1791"/>
                </a:lnTo>
                <a:lnTo>
                  <a:pt x="50221" y="6677"/>
                </a:lnTo>
                <a:lnTo>
                  <a:pt x="56527" y="13926"/>
                </a:lnTo>
                <a:lnTo>
                  <a:pt x="58839" y="22804"/>
                </a:lnTo>
                <a:close/>
              </a:path>
            </a:pathLst>
          </a:custGeom>
          <a:ln w="10116">
            <a:solidFill>
              <a:srgbClr val="0000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26024" y="2412783"/>
            <a:ext cx="824230" cy="593090"/>
          </a:xfrm>
          <a:custGeom>
            <a:avLst/>
            <a:gdLst/>
            <a:ahLst/>
            <a:cxnLst/>
            <a:rect l="l" t="t" r="r" b="b"/>
            <a:pathLst>
              <a:path w="824229" h="593089">
                <a:moveTo>
                  <a:pt x="823807" y="296343"/>
                </a:moveTo>
                <a:lnTo>
                  <a:pt x="820047" y="336552"/>
                </a:lnTo>
                <a:lnTo>
                  <a:pt x="809093" y="375117"/>
                </a:lnTo>
                <a:lnTo>
                  <a:pt x="791437" y="411686"/>
                </a:lnTo>
                <a:lnTo>
                  <a:pt x="767568" y="445904"/>
                </a:lnTo>
                <a:lnTo>
                  <a:pt x="737978" y="477420"/>
                </a:lnTo>
                <a:lnTo>
                  <a:pt x="703158" y="505879"/>
                </a:lnTo>
                <a:lnTo>
                  <a:pt x="663599" y="530928"/>
                </a:lnTo>
                <a:lnTo>
                  <a:pt x="619791" y="552215"/>
                </a:lnTo>
                <a:lnTo>
                  <a:pt x="572225" y="569386"/>
                </a:lnTo>
                <a:lnTo>
                  <a:pt x="521392" y="582089"/>
                </a:lnTo>
                <a:lnTo>
                  <a:pt x="467783" y="589969"/>
                </a:lnTo>
                <a:lnTo>
                  <a:pt x="411889" y="592675"/>
                </a:lnTo>
                <a:lnTo>
                  <a:pt x="355998" y="589969"/>
                </a:lnTo>
                <a:lnTo>
                  <a:pt x="302393" y="582089"/>
                </a:lnTo>
                <a:lnTo>
                  <a:pt x="251563" y="569386"/>
                </a:lnTo>
                <a:lnTo>
                  <a:pt x="204001" y="552215"/>
                </a:lnTo>
                <a:lnTo>
                  <a:pt x="160196" y="530928"/>
                </a:lnTo>
                <a:lnTo>
                  <a:pt x="120640" y="505879"/>
                </a:lnTo>
                <a:lnTo>
                  <a:pt x="85822" y="477420"/>
                </a:lnTo>
                <a:lnTo>
                  <a:pt x="56235" y="445904"/>
                </a:lnTo>
                <a:lnTo>
                  <a:pt x="32368" y="411686"/>
                </a:lnTo>
                <a:lnTo>
                  <a:pt x="14713" y="375117"/>
                </a:lnTo>
                <a:lnTo>
                  <a:pt x="3760" y="336552"/>
                </a:lnTo>
                <a:lnTo>
                  <a:pt x="0" y="296343"/>
                </a:lnTo>
                <a:lnTo>
                  <a:pt x="3760" y="256131"/>
                </a:lnTo>
                <a:lnTo>
                  <a:pt x="14713" y="217563"/>
                </a:lnTo>
                <a:lnTo>
                  <a:pt x="32368" y="180993"/>
                </a:lnTo>
                <a:lnTo>
                  <a:pt x="56235" y="146773"/>
                </a:lnTo>
                <a:lnTo>
                  <a:pt x="85822" y="115256"/>
                </a:lnTo>
                <a:lnTo>
                  <a:pt x="120640" y="86797"/>
                </a:lnTo>
                <a:lnTo>
                  <a:pt x="160196" y="61747"/>
                </a:lnTo>
                <a:lnTo>
                  <a:pt x="204001" y="40459"/>
                </a:lnTo>
                <a:lnTo>
                  <a:pt x="251563" y="23288"/>
                </a:lnTo>
                <a:lnTo>
                  <a:pt x="302393" y="10585"/>
                </a:lnTo>
                <a:lnTo>
                  <a:pt x="355998" y="2705"/>
                </a:lnTo>
                <a:lnTo>
                  <a:pt x="411889" y="0"/>
                </a:lnTo>
                <a:lnTo>
                  <a:pt x="467783" y="2705"/>
                </a:lnTo>
                <a:lnTo>
                  <a:pt x="521392" y="10585"/>
                </a:lnTo>
                <a:lnTo>
                  <a:pt x="572225" y="23288"/>
                </a:lnTo>
                <a:lnTo>
                  <a:pt x="619791" y="40459"/>
                </a:lnTo>
                <a:lnTo>
                  <a:pt x="663599" y="61747"/>
                </a:lnTo>
                <a:lnTo>
                  <a:pt x="703158" y="86797"/>
                </a:lnTo>
                <a:lnTo>
                  <a:pt x="737978" y="115256"/>
                </a:lnTo>
                <a:lnTo>
                  <a:pt x="767568" y="146773"/>
                </a:lnTo>
                <a:lnTo>
                  <a:pt x="791437" y="180993"/>
                </a:lnTo>
                <a:lnTo>
                  <a:pt x="809093" y="217563"/>
                </a:lnTo>
                <a:lnTo>
                  <a:pt x="820047" y="256131"/>
                </a:lnTo>
                <a:lnTo>
                  <a:pt x="823807" y="296343"/>
                </a:lnTo>
                <a:close/>
              </a:path>
            </a:pathLst>
          </a:custGeom>
          <a:ln w="10026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07956" y="2685897"/>
            <a:ext cx="59055" cy="45720"/>
          </a:xfrm>
          <a:custGeom>
            <a:avLst/>
            <a:gdLst/>
            <a:ahLst/>
            <a:cxnLst/>
            <a:rect l="l" t="t" r="r" b="b"/>
            <a:pathLst>
              <a:path w="59055" h="45719">
                <a:moveTo>
                  <a:pt x="29425" y="0"/>
                </a:moveTo>
                <a:lnTo>
                  <a:pt x="17975" y="1790"/>
                </a:lnTo>
                <a:lnTo>
                  <a:pt x="8621" y="6672"/>
                </a:lnTo>
                <a:lnTo>
                  <a:pt x="2313" y="13914"/>
                </a:lnTo>
                <a:lnTo>
                  <a:pt x="0" y="22783"/>
                </a:lnTo>
                <a:lnTo>
                  <a:pt x="2313" y="31662"/>
                </a:lnTo>
                <a:lnTo>
                  <a:pt x="8621" y="38912"/>
                </a:lnTo>
                <a:lnTo>
                  <a:pt x="17975" y="43800"/>
                </a:lnTo>
                <a:lnTo>
                  <a:pt x="29425" y="45593"/>
                </a:lnTo>
                <a:lnTo>
                  <a:pt x="40881" y="43800"/>
                </a:lnTo>
                <a:lnTo>
                  <a:pt x="50234" y="38912"/>
                </a:lnTo>
                <a:lnTo>
                  <a:pt x="56540" y="31662"/>
                </a:lnTo>
                <a:lnTo>
                  <a:pt x="58851" y="22783"/>
                </a:lnTo>
                <a:lnTo>
                  <a:pt x="56540" y="13914"/>
                </a:lnTo>
                <a:lnTo>
                  <a:pt x="50234" y="6672"/>
                </a:lnTo>
                <a:lnTo>
                  <a:pt x="40881" y="1790"/>
                </a:lnTo>
                <a:lnTo>
                  <a:pt x="29425" y="0"/>
                </a:lnTo>
                <a:close/>
              </a:path>
            </a:pathLst>
          </a:custGeom>
          <a:solidFill>
            <a:srgbClr val="0000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08061" y="2685919"/>
            <a:ext cx="59055" cy="45720"/>
          </a:xfrm>
          <a:custGeom>
            <a:avLst/>
            <a:gdLst/>
            <a:ahLst/>
            <a:cxnLst/>
            <a:rect l="l" t="t" r="r" b="b"/>
            <a:pathLst>
              <a:path w="59055" h="45719">
                <a:moveTo>
                  <a:pt x="58853" y="22793"/>
                </a:moveTo>
                <a:lnTo>
                  <a:pt x="56541" y="31671"/>
                </a:lnTo>
                <a:lnTo>
                  <a:pt x="50234" y="38919"/>
                </a:lnTo>
                <a:lnTo>
                  <a:pt x="40878" y="43805"/>
                </a:lnTo>
                <a:lnTo>
                  <a:pt x="29419" y="45597"/>
                </a:lnTo>
                <a:lnTo>
                  <a:pt x="17968" y="43805"/>
                </a:lnTo>
                <a:lnTo>
                  <a:pt x="8617" y="38919"/>
                </a:lnTo>
                <a:lnTo>
                  <a:pt x="2312" y="31671"/>
                </a:lnTo>
                <a:lnTo>
                  <a:pt x="0" y="22793"/>
                </a:lnTo>
                <a:lnTo>
                  <a:pt x="2312" y="13921"/>
                </a:lnTo>
                <a:lnTo>
                  <a:pt x="8617" y="6676"/>
                </a:lnTo>
                <a:lnTo>
                  <a:pt x="17968" y="1791"/>
                </a:lnTo>
                <a:lnTo>
                  <a:pt x="29419" y="0"/>
                </a:lnTo>
                <a:lnTo>
                  <a:pt x="40878" y="1791"/>
                </a:lnTo>
                <a:lnTo>
                  <a:pt x="50234" y="6676"/>
                </a:lnTo>
                <a:lnTo>
                  <a:pt x="56541" y="13921"/>
                </a:lnTo>
                <a:lnTo>
                  <a:pt x="58853" y="22793"/>
                </a:lnTo>
                <a:close/>
              </a:path>
            </a:pathLst>
          </a:custGeom>
          <a:ln w="10116">
            <a:solidFill>
              <a:srgbClr val="0000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15014" y="2413923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0"/>
                </a:moveTo>
                <a:lnTo>
                  <a:pt x="0" y="235218"/>
                </a:lnTo>
              </a:path>
            </a:pathLst>
          </a:custGeom>
          <a:ln w="4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397558" y="2601899"/>
            <a:ext cx="34925" cy="47625"/>
          </a:xfrm>
          <a:custGeom>
            <a:avLst/>
            <a:gdLst/>
            <a:ahLst/>
            <a:cxnLst/>
            <a:rect l="l" t="t" r="r" b="b"/>
            <a:pathLst>
              <a:path w="34925" h="47625">
                <a:moveTo>
                  <a:pt x="0" y="0"/>
                </a:moveTo>
                <a:lnTo>
                  <a:pt x="17399" y="47218"/>
                </a:lnTo>
                <a:lnTo>
                  <a:pt x="29837" y="13487"/>
                </a:lnTo>
                <a:lnTo>
                  <a:pt x="17399" y="13487"/>
                </a:lnTo>
                <a:lnTo>
                  <a:pt x="0" y="0"/>
                </a:lnTo>
                <a:close/>
              </a:path>
              <a:path w="34925" h="47625">
                <a:moveTo>
                  <a:pt x="34810" y="0"/>
                </a:moveTo>
                <a:lnTo>
                  <a:pt x="17399" y="13487"/>
                </a:lnTo>
                <a:lnTo>
                  <a:pt x="29837" y="13487"/>
                </a:lnTo>
                <a:lnTo>
                  <a:pt x="34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397613" y="2601935"/>
            <a:ext cx="34925" cy="47625"/>
          </a:xfrm>
          <a:custGeom>
            <a:avLst/>
            <a:gdLst/>
            <a:ahLst/>
            <a:cxnLst/>
            <a:rect l="l" t="t" r="r" b="b"/>
            <a:pathLst>
              <a:path w="34925" h="47625">
                <a:moveTo>
                  <a:pt x="17400" y="13492"/>
                </a:moveTo>
                <a:lnTo>
                  <a:pt x="0" y="0"/>
                </a:lnTo>
                <a:lnTo>
                  <a:pt x="17400" y="47206"/>
                </a:lnTo>
                <a:lnTo>
                  <a:pt x="34815" y="0"/>
                </a:lnTo>
                <a:lnTo>
                  <a:pt x="17400" y="13492"/>
                </a:lnTo>
                <a:close/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05332" y="272236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5">
                <a:moveTo>
                  <a:pt x="0" y="0"/>
                </a:moveTo>
                <a:lnTo>
                  <a:pt x="303603" y="0"/>
                </a:lnTo>
              </a:path>
            </a:pathLst>
          </a:custGeom>
          <a:ln w="3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47965" y="2708833"/>
            <a:ext cx="60960" cy="27305"/>
          </a:xfrm>
          <a:custGeom>
            <a:avLst/>
            <a:gdLst/>
            <a:ahLst/>
            <a:cxnLst/>
            <a:rect l="l" t="t" r="r" b="b"/>
            <a:pathLst>
              <a:path w="60959" h="27305">
                <a:moveTo>
                  <a:pt x="0" y="0"/>
                </a:moveTo>
                <a:lnTo>
                  <a:pt x="17411" y="13500"/>
                </a:lnTo>
                <a:lnTo>
                  <a:pt x="0" y="26974"/>
                </a:lnTo>
                <a:lnTo>
                  <a:pt x="60921" y="1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48005" y="2708869"/>
            <a:ext cx="60960" cy="27305"/>
          </a:xfrm>
          <a:custGeom>
            <a:avLst/>
            <a:gdLst/>
            <a:ahLst/>
            <a:cxnLst/>
            <a:rect l="l" t="t" r="r" b="b"/>
            <a:pathLst>
              <a:path w="60959" h="27305">
                <a:moveTo>
                  <a:pt x="17415" y="13492"/>
                </a:moveTo>
                <a:lnTo>
                  <a:pt x="0" y="26973"/>
                </a:lnTo>
                <a:lnTo>
                  <a:pt x="60931" y="13492"/>
                </a:lnTo>
                <a:lnTo>
                  <a:pt x="0" y="0"/>
                </a:lnTo>
                <a:lnTo>
                  <a:pt x="17415" y="13492"/>
                </a:lnTo>
                <a:close/>
              </a:path>
            </a:pathLst>
          </a:custGeom>
          <a:ln w="3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13658" y="2773246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218"/>
                </a:moveTo>
                <a:lnTo>
                  <a:pt x="0" y="0"/>
                </a:lnTo>
              </a:path>
            </a:pathLst>
          </a:custGeom>
          <a:ln w="4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96212" y="2773222"/>
            <a:ext cx="34925" cy="47625"/>
          </a:xfrm>
          <a:custGeom>
            <a:avLst/>
            <a:gdLst/>
            <a:ahLst/>
            <a:cxnLst/>
            <a:rect l="l" t="t" r="r" b="b"/>
            <a:pathLst>
              <a:path w="34925" h="47625">
                <a:moveTo>
                  <a:pt x="17399" y="0"/>
                </a:moveTo>
                <a:lnTo>
                  <a:pt x="0" y="47205"/>
                </a:lnTo>
                <a:lnTo>
                  <a:pt x="17399" y="33731"/>
                </a:lnTo>
                <a:lnTo>
                  <a:pt x="29840" y="33731"/>
                </a:lnTo>
                <a:lnTo>
                  <a:pt x="17399" y="0"/>
                </a:lnTo>
                <a:close/>
              </a:path>
              <a:path w="34925" h="47625">
                <a:moveTo>
                  <a:pt x="29840" y="33731"/>
                </a:moveTo>
                <a:lnTo>
                  <a:pt x="17399" y="33731"/>
                </a:lnTo>
                <a:lnTo>
                  <a:pt x="34810" y="47205"/>
                </a:lnTo>
                <a:lnTo>
                  <a:pt x="29840" y="33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396257" y="2773246"/>
            <a:ext cx="34925" cy="47625"/>
          </a:xfrm>
          <a:custGeom>
            <a:avLst/>
            <a:gdLst/>
            <a:ahLst/>
            <a:cxnLst/>
            <a:rect l="l" t="t" r="r" b="b"/>
            <a:pathLst>
              <a:path w="34925" h="47625">
                <a:moveTo>
                  <a:pt x="17400" y="33725"/>
                </a:moveTo>
                <a:lnTo>
                  <a:pt x="34815" y="47206"/>
                </a:lnTo>
                <a:lnTo>
                  <a:pt x="17400" y="0"/>
                </a:lnTo>
                <a:lnTo>
                  <a:pt x="0" y="47206"/>
                </a:lnTo>
                <a:lnTo>
                  <a:pt x="17400" y="33725"/>
                </a:lnTo>
                <a:close/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524108" y="2720573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303589" y="0"/>
                </a:moveTo>
                <a:lnTo>
                  <a:pt x="0" y="0"/>
                </a:lnTo>
              </a:path>
            </a:pathLst>
          </a:custGeom>
          <a:ln w="3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524050" y="2707068"/>
            <a:ext cx="60960" cy="27305"/>
          </a:xfrm>
          <a:custGeom>
            <a:avLst/>
            <a:gdLst/>
            <a:ahLst/>
            <a:cxnLst/>
            <a:rect l="l" t="t" r="r" b="b"/>
            <a:pathLst>
              <a:path w="60959" h="27305">
                <a:moveTo>
                  <a:pt x="60921" y="0"/>
                </a:moveTo>
                <a:lnTo>
                  <a:pt x="0" y="13474"/>
                </a:lnTo>
                <a:lnTo>
                  <a:pt x="60921" y="26962"/>
                </a:lnTo>
                <a:lnTo>
                  <a:pt x="43522" y="13474"/>
                </a:lnTo>
                <a:lnTo>
                  <a:pt x="6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524108" y="2707092"/>
            <a:ext cx="60960" cy="27305"/>
          </a:xfrm>
          <a:custGeom>
            <a:avLst/>
            <a:gdLst/>
            <a:ahLst/>
            <a:cxnLst/>
            <a:rect l="l" t="t" r="r" b="b"/>
            <a:pathLst>
              <a:path w="60959" h="27305">
                <a:moveTo>
                  <a:pt x="43530" y="13481"/>
                </a:moveTo>
                <a:lnTo>
                  <a:pt x="60931" y="0"/>
                </a:lnTo>
                <a:lnTo>
                  <a:pt x="0" y="13481"/>
                </a:lnTo>
                <a:lnTo>
                  <a:pt x="60931" y="26973"/>
                </a:lnTo>
                <a:lnTo>
                  <a:pt x="43530" y="13481"/>
                </a:lnTo>
                <a:close/>
              </a:path>
            </a:pathLst>
          </a:custGeom>
          <a:ln w="3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73428" y="2765064"/>
            <a:ext cx="158106" cy="2100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86388" y="2754209"/>
            <a:ext cx="158106" cy="210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80700" y="2455463"/>
            <a:ext cx="158106" cy="209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06502" y="2459029"/>
            <a:ext cx="158091" cy="2100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625188" y="271386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03" y="0"/>
                </a:lnTo>
              </a:path>
            </a:pathLst>
          </a:custGeom>
          <a:ln w="3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67761" y="2700362"/>
            <a:ext cx="60960" cy="27305"/>
          </a:xfrm>
          <a:custGeom>
            <a:avLst/>
            <a:gdLst/>
            <a:ahLst/>
            <a:cxnLst/>
            <a:rect l="l" t="t" r="r" b="b"/>
            <a:pathLst>
              <a:path w="60960" h="27305">
                <a:moveTo>
                  <a:pt x="0" y="0"/>
                </a:moveTo>
                <a:lnTo>
                  <a:pt x="17411" y="13474"/>
                </a:lnTo>
                <a:lnTo>
                  <a:pt x="0" y="26962"/>
                </a:lnTo>
                <a:lnTo>
                  <a:pt x="60921" y="134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67860" y="2700385"/>
            <a:ext cx="60960" cy="27305"/>
          </a:xfrm>
          <a:custGeom>
            <a:avLst/>
            <a:gdLst/>
            <a:ahLst/>
            <a:cxnLst/>
            <a:rect l="l" t="t" r="r" b="b"/>
            <a:pathLst>
              <a:path w="60960" h="27305">
                <a:moveTo>
                  <a:pt x="17415" y="13481"/>
                </a:moveTo>
                <a:lnTo>
                  <a:pt x="0" y="26973"/>
                </a:lnTo>
                <a:lnTo>
                  <a:pt x="60931" y="13481"/>
                </a:lnTo>
                <a:lnTo>
                  <a:pt x="0" y="0"/>
                </a:lnTo>
                <a:lnTo>
                  <a:pt x="17415" y="13481"/>
                </a:lnTo>
                <a:close/>
              </a:path>
            </a:pathLst>
          </a:custGeom>
          <a:ln w="3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040641" y="2775817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218"/>
                </a:moveTo>
                <a:lnTo>
                  <a:pt x="0" y="0"/>
                </a:lnTo>
              </a:path>
            </a:pathLst>
          </a:custGeom>
          <a:ln w="4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023133" y="2775788"/>
            <a:ext cx="34925" cy="47625"/>
          </a:xfrm>
          <a:custGeom>
            <a:avLst/>
            <a:gdLst/>
            <a:ahLst/>
            <a:cxnLst/>
            <a:rect l="l" t="t" r="r" b="b"/>
            <a:pathLst>
              <a:path w="34925" h="47625">
                <a:moveTo>
                  <a:pt x="17399" y="0"/>
                </a:moveTo>
                <a:lnTo>
                  <a:pt x="0" y="47205"/>
                </a:lnTo>
                <a:lnTo>
                  <a:pt x="17399" y="33731"/>
                </a:lnTo>
                <a:lnTo>
                  <a:pt x="29840" y="33731"/>
                </a:lnTo>
                <a:lnTo>
                  <a:pt x="17399" y="0"/>
                </a:lnTo>
                <a:close/>
              </a:path>
              <a:path w="34925" h="47625">
                <a:moveTo>
                  <a:pt x="29840" y="33731"/>
                </a:moveTo>
                <a:lnTo>
                  <a:pt x="17399" y="33731"/>
                </a:lnTo>
                <a:lnTo>
                  <a:pt x="34810" y="47205"/>
                </a:lnTo>
                <a:lnTo>
                  <a:pt x="29840" y="33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023240" y="2775817"/>
            <a:ext cx="34925" cy="47625"/>
          </a:xfrm>
          <a:custGeom>
            <a:avLst/>
            <a:gdLst/>
            <a:ahLst/>
            <a:cxnLst/>
            <a:rect l="l" t="t" r="r" b="b"/>
            <a:pathLst>
              <a:path w="34925" h="47625">
                <a:moveTo>
                  <a:pt x="17400" y="33725"/>
                </a:moveTo>
                <a:lnTo>
                  <a:pt x="34815" y="47206"/>
                </a:lnTo>
                <a:lnTo>
                  <a:pt x="17400" y="0"/>
                </a:lnTo>
                <a:lnTo>
                  <a:pt x="0" y="47206"/>
                </a:lnTo>
                <a:lnTo>
                  <a:pt x="17400" y="33725"/>
                </a:lnTo>
                <a:close/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151091" y="270656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303589" y="0"/>
                </a:moveTo>
                <a:lnTo>
                  <a:pt x="0" y="0"/>
                </a:lnTo>
              </a:path>
            </a:pathLst>
          </a:custGeom>
          <a:ln w="3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50984" y="2693047"/>
            <a:ext cx="60960" cy="27305"/>
          </a:xfrm>
          <a:custGeom>
            <a:avLst/>
            <a:gdLst/>
            <a:ahLst/>
            <a:cxnLst/>
            <a:rect l="l" t="t" r="r" b="b"/>
            <a:pathLst>
              <a:path w="60960" h="27305">
                <a:moveTo>
                  <a:pt x="60921" y="0"/>
                </a:moveTo>
                <a:lnTo>
                  <a:pt x="0" y="13500"/>
                </a:lnTo>
                <a:lnTo>
                  <a:pt x="60921" y="26974"/>
                </a:lnTo>
                <a:lnTo>
                  <a:pt x="43522" y="13500"/>
                </a:lnTo>
                <a:lnTo>
                  <a:pt x="6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151091" y="2693085"/>
            <a:ext cx="60960" cy="27305"/>
          </a:xfrm>
          <a:custGeom>
            <a:avLst/>
            <a:gdLst/>
            <a:ahLst/>
            <a:cxnLst/>
            <a:rect l="l" t="t" r="r" b="b"/>
            <a:pathLst>
              <a:path w="60960" h="27305">
                <a:moveTo>
                  <a:pt x="43530" y="13481"/>
                </a:moveTo>
                <a:lnTo>
                  <a:pt x="60917" y="0"/>
                </a:lnTo>
                <a:lnTo>
                  <a:pt x="0" y="13481"/>
                </a:lnTo>
                <a:lnTo>
                  <a:pt x="60917" y="26962"/>
                </a:lnTo>
                <a:lnTo>
                  <a:pt x="43530" y="13481"/>
                </a:lnTo>
                <a:close/>
              </a:path>
            </a:pathLst>
          </a:custGeom>
          <a:ln w="3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082592" y="2759352"/>
            <a:ext cx="158106" cy="2100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834769" y="2770586"/>
            <a:ext cx="158106" cy="2100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033080" y="2414125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218"/>
                </a:moveTo>
                <a:lnTo>
                  <a:pt x="0" y="0"/>
                </a:lnTo>
              </a:path>
            </a:pathLst>
          </a:custGeom>
          <a:ln w="4357">
            <a:solidFill>
              <a:srgbClr val="F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015564" y="2414092"/>
            <a:ext cx="34925" cy="47625"/>
          </a:xfrm>
          <a:custGeom>
            <a:avLst/>
            <a:gdLst/>
            <a:ahLst/>
            <a:cxnLst/>
            <a:rect l="l" t="t" r="r" b="b"/>
            <a:pathLst>
              <a:path w="34925" h="47625">
                <a:moveTo>
                  <a:pt x="17411" y="0"/>
                </a:moveTo>
                <a:lnTo>
                  <a:pt x="0" y="47193"/>
                </a:lnTo>
                <a:lnTo>
                  <a:pt x="17411" y="33705"/>
                </a:lnTo>
                <a:lnTo>
                  <a:pt x="29838" y="33705"/>
                </a:lnTo>
                <a:lnTo>
                  <a:pt x="17411" y="0"/>
                </a:lnTo>
                <a:close/>
              </a:path>
              <a:path w="34925" h="47625">
                <a:moveTo>
                  <a:pt x="29838" y="33705"/>
                </a:moveTo>
                <a:lnTo>
                  <a:pt x="17411" y="33705"/>
                </a:lnTo>
                <a:lnTo>
                  <a:pt x="34810" y="47193"/>
                </a:lnTo>
                <a:lnTo>
                  <a:pt x="29838" y="33705"/>
                </a:lnTo>
                <a:close/>
              </a:path>
            </a:pathLst>
          </a:custGeom>
          <a:solidFill>
            <a:srgbClr val="FB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015680" y="2414125"/>
            <a:ext cx="34925" cy="47625"/>
          </a:xfrm>
          <a:custGeom>
            <a:avLst/>
            <a:gdLst/>
            <a:ahLst/>
            <a:cxnLst/>
            <a:rect l="l" t="t" r="r" b="b"/>
            <a:pathLst>
              <a:path w="34925" h="47625">
                <a:moveTo>
                  <a:pt x="17400" y="33714"/>
                </a:moveTo>
                <a:lnTo>
                  <a:pt x="34801" y="47206"/>
                </a:lnTo>
                <a:lnTo>
                  <a:pt x="17400" y="0"/>
                </a:lnTo>
                <a:lnTo>
                  <a:pt x="0" y="47206"/>
                </a:lnTo>
                <a:lnTo>
                  <a:pt x="17400" y="33714"/>
                </a:lnTo>
                <a:close/>
              </a:path>
            </a:pathLst>
          </a:custGeom>
          <a:ln w="3721">
            <a:solidFill>
              <a:srgbClr val="F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092865" y="2460750"/>
            <a:ext cx="158106" cy="2100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813804" y="2460382"/>
            <a:ext cx="158106" cy="209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1189196" y="1861317"/>
            <a:ext cx="54038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145" dirty="0">
                <a:latin typeface="Times New Roman"/>
                <a:cs typeface="Times New Roman"/>
              </a:rPr>
              <a:t>Stable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218831" y="2083180"/>
            <a:ext cx="192760" cy="2853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468386" y="2083180"/>
            <a:ext cx="192760" cy="2853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2532362" y="1864061"/>
            <a:ext cx="1086485" cy="403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105"/>
              </a:spcBef>
            </a:pPr>
            <a:r>
              <a:rPr sz="1250" spc="160" dirty="0">
                <a:latin typeface="Times New Roman"/>
                <a:cs typeface="Times New Roman"/>
              </a:rPr>
              <a:t>Unstable</a:t>
            </a: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650" spc="90" dirty="0">
                <a:latin typeface="Times New Roman"/>
                <a:cs typeface="Times New Roman"/>
              </a:rPr>
              <a:t>Other </a:t>
            </a:r>
            <a:r>
              <a:rPr sz="650" spc="70" dirty="0">
                <a:latin typeface="Times New Roman"/>
                <a:cs typeface="Times New Roman"/>
              </a:rPr>
              <a:t>statitionary</a:t>
            </a:r>
            <a:r>
              <a:rPr sz="650" spc="-25" dirty="0">
                <a:latin typeface="Times New Roman"/>
                <a:cs typeface="Times New Roman"/>
              </a:rPr>
              <a:t> </a:t>
            </a:r>
            <a:r>
              <a:rPr sz="650" spc="85" dirty="0">
                <a:latin typeface="Times New Roman"/>
                <a:cs typeface="Times New Roman"/>
              </a:rPr>
              <a:t>points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25984" y="3100257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44372" y="50721"/>
            <a:ext cx="2840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Symmetric </a:t>
            </a:r>
            <a:r>
              <a:rPr spc="-60" dirty="0"/>
              <a:t>Tensor</a:t>
            </a:r>
            <a:r>
              <a:rPr spc="-140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29" name="object 29"/>
          <p:cNvSpPr/>
          <p:nvPr/>
        </p:nvSpPr>
        <p:spPr>
          <a:xfrm>
            <a:off x="185420" y="404113"/>
            <a:ext cx="1834514" cy="187960"/>
          </a:xfrm>
          <a:custGeom>
            <a:avLst/>
            <a:gdLst/>
            <a:ahLst/>
            <a:cxnLst/>
            <a:rect l="l" t="t" r="r" b="b"/>
            <a:pathLst>
              <a:path w="1834514" h="187959">
                <a:moveTo>
                  <a:pt x="178315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1833956" y="187820"/>
                </a:lnTo>
                <a:lnTo>
                  <a:pt x="1833956" y="50800"/>
                </a:lnTo>
                <a:lnTo>
                  <a:pt x="1829947" y="31075"/>
                </a:lnTo>
                <a:lnTo>
                  <a:pt x="1819033" y="14922"/>
                </a:lnTo>
                <a:lnTo>
                  <a:pt x="1802880" y="4008"/>
                </a:lnTo>
                <a:lnTo>
                  <a:pt x="1783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420" y="5790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3520" y="382839"/>
            <a:ext cx="2464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6610" algn="l"/>
                <a:tab pos="2450465" algn="l"/>
              </a:tabLst>
            </a:pP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Tensor  </a:t>
            </a:r>
            <a:r>
              <a:rPr sz="1200" spc="-100" dirty="0">
                <a:solidFill>
                  <a:srgbClr val="3333B2"/>
                </a:solidFill>
                <a:latin typeface="Arial"/>
                <a:cs typeface="Arial"/>
              </a:rPr>
              <a:t>Power</a:t>
            </a:r>
            <a:r>
              <a:rPr sz="1200" spc="-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Method	</a:t>
            </a:r>
            <a:r>
              <a:rPr sz="1200" u="sng" spc="-45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40" dirty="0">
                <a:solidFill>
                  <a:srgbClr val="3333B2"/>
                </a:solidFill>
                <a:uFill>
                  <a:solidFill>
                    <a:srgbClr val="050202"/>
                  </a:solidFill>
                </a:uFill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5420" y="5854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420" y="5917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420" y="59810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420" y="604456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420" y="6043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5420" y="6107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5420" y="61705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5420" y="623404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395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9572" y="783220"/>
            <a:ext cx="536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5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 Unicode MS"/>
                <a:cs typeface="Arial Unicode MS"/>
              </a:rPr>
              <a:t>·</a:t>
            </a:r>
            <a:r>
              <a:rPr sz="1100" spc="2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2015" y="989482"/>
            <a:ext cx="653795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4875" y="763383"/>
            <a:ext cx="1095756" cy="414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13317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54770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13317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4770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34044" y="76743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34044" y="6469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34044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54770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13317" y="8879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77122" y="58771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76985" y="58756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77122" y="70819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76985" y="7080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7122" y="828306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76985" y="82816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55494" y="587476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900" y="215"/>
                </a:lnTo>
                <a:lnTo>
                  <a:pt x="0" y="58546"/>
                </a:lnTo>
                <a:lnTo>
                  <a:pt x="119303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34044" y="58765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13267" y="58789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92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9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76563" y="52748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76429" y="52732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76563" y="647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76429" y="6477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76563" y="76807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76429" y="76793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55252" y="526745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03"/>
                </a:lnTo>
                <a:lnTo>
                  <a:pt x="0" y="59296"/>
                </a:lnTo>
                <a:lnTo>
                  <a:pt x="119494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33599" y="526910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94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12631" y="527164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4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53550" y="46617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53" y="215"/>
                </a:lnTo>
                <a:lnTo>
                  <a:pt x="0" y="59296"/>
                </a:lnTo>
                <a:lnTo>
                  <a:pt x="119494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53454" y="466156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31897" y="466356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03"/>
                </a:lnTo>
                <a:lnTo>
                  <a:pt x="0" y="59296"/>
                </a:lnTo>
                <a:lnTo>
                  <a:pt x="119481" y="59080"/>
                </a:lnTo>
                <a:lnTo>
                  <a:pt x="2165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31794" y="466329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10929" y="466598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5" h="59690">
                <a:moveTo>
                  <a:pt x="216535" y="0"/>
                </a:moveTo>
                <a:lnTo>
                  <a:pt x="97040" y="215"/>
                </a:lnTo>
                <a:lnTo>
                  <a:pt x="0" y="59296"/>
                </a:lnTo>
                <a:lnTo>
                  <a:pt x="119481" y="59093"/>
                </a:lnTo>
                <a:lnTo>
                  <a:pt x="21653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10809" y="466583"/>
            <a:ext cx="217170" cy="59690"/>
          </a:xfrm>
          <a:custGeom>
            <a:avLst/>
            <a:gdLst/>
            <a:ahLst/>
            <a:cxnLst/>
            <a:rect l="l" t="t" r="r" b="b"/>
            <a:pathLst>
              <a:path w="217169" h="59690">
                <a:moveTo>
                  <a:pt x="97047" y="215"/>
                </a:moveTo>
                <a:lnTo>
                  <a:pt x="216542" y="0"/>
                </a:lnTo>
                <a:lnTo>
                  <a:pt x="119495" y="59085"/>
                </a:lnTo>
                <a:lnTo>
                  <a:pt x="0" y="59300"/>
                </a:lnTo>
                <a:lnTo>
                  <a:pt x="97047" y="215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75940" y="46676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75803" y="46660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5940" y="5872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5803" y="587080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75940" y="707351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75803" y="707198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53766" y="885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74340" y="82610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74194" y="825957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51048" y="705840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216179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51068" y="70570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4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51594" y="76681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03"/>
                </a:lnTo>
                <a:lnTo>
                  <a:pt x="0" y="58547"/>
                </a:lnTo>
                <a:lnTo>
                  <a:pt x="119291" y="58331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51623" y="766681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53969" y="826185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C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54001" y="826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73235" y="7662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59"/>
                </a:lnTo>
                <a:lnTo>
                  <a:pt x="0" y="178320"/>
                </a:lnTo>
                <a:lnTo>
                  <a:pt x="98005" y="118960"/>
                </a:lnTo>
                <a:lnTo>
                  <a:pt x="98005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73087" y="766039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72231" y="705954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72073" y="705803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08085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49537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28811" y="103217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80">
                <a:moveTo>
                  <a:pt x="0" y="0"/>
                </a:moveTo>
                <a:lnTo>
                  <a:pt x="119176" y="0"/>
                </a:lnTo>
                <a:lnTo>
                  <a:pt x="119176" y="118960"/>
                </a:lnTo>
                <a:lnTo>
                  <a:pt x="0" y="11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71889" y="972972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98005" y="0"/>
                </a:moveTo>
                <a:lnTo>
                  <a:pt x="0" y="59372"/>
                </a:lnTo>
                <a:lnTo>
                  <a:pt x="0" y="178333"/>
                </a:lnTo>
                <a:lnTo>
                  <a:pt x="98005" y="118973"/>
                </a:lnTo>
                <a:lnTo>
                  <a:pt x="98005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71758" y="972835"/>
            <a:ext cx="98425" cy="178435"/>
          </a:xfrm>
          <a:custGeom>
            <a:avLst/>
            <a:gdLst/>
            <a:ahLst/>
            <a:cxnLst/>
            <a:rect l="l" t="t" r="r" b="b"/>
            <a:pathLst>
              <a:path w="98425" h="178434">
                <a:moveTo>
                  <a:pt x="0" y="59363"/>
                </a:moveTo>
                <a:lnTo>
                  <a:pt x="97999" y="0"/>
                </a:lnTo>
                <a:lnTo>
                  <a:pt x="97999" y="118964"/>
                </a:lnTo>
                <a:lnTo>
                  <a:pt x="0" y="178328"/>
                </a:lnTo>
                <a:lnTo>
                  <a:pt x="0" y="5936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50261" y="972743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900" y="215"/>
                </a:lnTo>
                <a:lnTo>
                  <a:pt x="0" y="58547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F9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50299" y="97263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28811" y="972908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79" y="0"/>
                </a:moveTo>
                <a:lnTo>
                  <a:pt x="96888" y="215"/>
                </a:lnTo>
                <a:lnTo>
                  <a:pt x="0" y="58547"/>
                </a:lnTo>
                <a:lnTo>
                  <a:pt x="119291" y="58343"/>
                </a:lnTo>
                <a:lnTo>
                  <a:pt x="216179" y="0"/>
                </a:lnTo>
                <a:close/>
              </a:path>
            </a:pathLst>
          </a:custGeom>
          <a:solidFill>
            <a:srgbClr val="FF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28839" y="972804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08034" y="973162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216192" y="0"/>
                </a:moveTo>
                <a:lnTo>
                  <a:pt x="96888" y="203"/>
                </a:lnTo>
                <a:lnTo>
                  <a:pt x="0" y="58546"/>
                </a:lnTo>
                <a:lnTo>
                  <a:pt x="119303" y="58331"/>
                </a:lnTo>
                <a:lnTo>
                  <a:pt x="216192" y="0"/>
                </a:lnTo>
                <a:close/>
              </a:path>
            </a:pathLst>
          </a:custGeom>
          <a:solidFill>
            <a:srgbClr val="FD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08074" y="973057"/>
            <a:ext cx="216535" cy="59055"/>
          </a:xfrm>
          <a:custGeom>
            <a:avLst/>
            <a:gdLst/>
            <a:ahLst/>
            <a:cxnLst/>
            <a:rect l="l" t="t" r="r" b="b"/>
            <a:pathLst>
              <a:path w="216535" h="59055">
                <a:moveTo>
                  <a:pt x="96884" y="213"/>
                </a:moveTo>
                <a:lnTo>
                  <a:pt x="216171" y="0"/>
                </a:lnTo>
                <a:lnTo>
                  <a:pt x="119287" y="58336"/>
                </a:lnTo>
                <a:lnTo>
                  <a:pt x="0" y="58550"/>
                </a:lnTo>
                <a:lnTo>
                  <a:pt x="96884" y="213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257131" y="609174"/>
            <a:ext cx="430517" cy="39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3097783" y="694828"/>
            <a:ext cx="71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1185" algn="l"/>
              </a:tabLst>
            </a:pPr>
            <a:r>
              <a:rPr sz="1100" spc="225" dirty="0">
                <a:latin typeface="Times New Roman"/>
                <a:cs typeface="Times New Roman"/>
              </a:rPr>
              <a:t>=	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798150" y="609163"/>
            <a:ext cx="430517" cy="399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4217923" y="694828"/>
            <a:ext cx="316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40" dirty="0">
                <a:latin typeface="Times New Roman"/>
                <a:cs typeface="Times New Roman"/>
              </a:rPr>
              <a:t>+</a:t>
            </a:r>
            <a:r>
              <a:rPr sz="1100" spc="140" dirty="0">
                <a:latin typeface="Arial Unicode MS"/>
                <a:cs typeface="Arial Unicode MS"/>
              </a:rPr>
              <a:t>···</a:t>
            </a:r>
            <a:r>
              <a:rPr sz="1100" spc="-130" dirty="0">
                <a:latin typeface="Arial Unicode MS"/>
                <a:cs typeface="Arial Unicode MS"/>
              </a:rPr>
              <a:t> 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38531" y="1646326"/>
            <a:ext cx="4331208" cy="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25984" y="972196"/>
            <a:ext cx="4159250" cy="1405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0"/>
              </a:spcBef>
            </a:pPr>
            <a:r>
              <a:rPr sz="1650" i="1" spc="52" baseline="37878" dirty="0">
                <a:latin typeface="Times New Roman"/>
                <a:cs typeface="Times New Roman"/>
              </a:rPr>
              <a:t>v</a:t>
            </a:r>
            <a:r>
              <a:rPr sz="1650" i="1" spc="82" baseline="37878" dirty="0">
                <a:latin typeface="Times New Roman"/>
                <a:cs typeface="Times New Roman"/>
              </a:rPr>
              <a:t> </a:t>
            </a:r>
            <a:r>
              <a:rPr sz="1650" spc="225" baseline="37878" dirty="0">
                <a:latin typeface="Arial Unicode MS"/>
                <a:cs typeface="Arial Unicode MS"/>
              </a:rPr>
              <a:t>→</a:t>
            </a:r>
            <a:r>
              <a:rPr sz="1650" spc="172" baseline="37878" dirty="0">
                <a:latin typeface="Arial Unicode MS"/>
                <a:cs typeface="Arial Unicode MS"/>
              </a:rPr>
              <a:t> </a:t>
            </a:r>
            <a:r>
              <a:rPr sz="1100" spc="125" dirty="0">
                <a:latin typeface="Arial Unicode MS"/>
                <a:cs typeface="Arial Unicode MS"/>
              </a:rPr>
              <a:t>I</a:t>
            </a:r>
            <a:r>
              <a:rPr sz="1100" i="1" spc="125" dirty="0">
                <a:latin typeface="Times New Roman"/>
                <a:cs typeface="Times New Roman"/>
              </a:rPr>
              <a:t>T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spc="90" dirty="0">
                <a:latin typeface="Arial Unicode MS"/>
                <a:cs typeface="Arial Unicode MS"/>
              </a:rPr>
              <a:t>·</a:t>
            </a:r>
            <a:r>
              <a:rPr sz="1100" spc="90" dirty="0">
                <a:latin typeface="Times New Roman"/>
                <a:cs typeface="Times New Roman"/>
              </a:rPr>
              <a:t>)</a:t>
            </a:r>
            <a:r>
              <a:rPr sz="1100" spc="90" dirty="0">
                <a:latin typeface="Arial Unicode MS"/>
                <a:cs typeface="Arial Unicode MS"/>
              </a:rPr>
              <a:t>I</a:t>
            </a:r>
            <a:r>
              <a:rPr sz="1100" spc="-160" dirty="0">
                <a:latin typeface="Arial Unicode MS"/>
                <a:cs typeface="Arial Unicode MS"/>
              </a:rPr>
              <a:t> </a:t>
            </a:r>
            <a:r>
              <a:rPr sz="1650" i="1" spc="37" baseline="37878" dirty="0">
                <a:latin typeface="Times New Roman"/>
                <a:cs typeface="Times New Roman"/>
              </a:rPr>
              <a:t>.</a:t>
            </a:r>
            <a:endParaRPr sz="1650" baseline="37878" dirty="0">
              <a:latin typeface="Times New Roman"/>
              <a:cs typeface="Times New Roman"/>
            </a:endParaRPr>
          </a:p>
          <a:p>
            <a:pPr marL="2171700">
              <a:lnSpc>
                <a:spcPct val="100000"/>
              </a:lnSpc>
              <a:spcBef>
                <a:spcPts val="1485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Arial Unicode MS"/>
                <a:cs typeface="Arial Unicode MS"/>
              </a:rPr>
              <a:t>·</a:t>
            </a:r>
            <a:r>
              <a:rPr sz="1100" spc="7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Arial Unicode MS"/>
                <a:cs typeface="Arial Unicode MS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v</a:t>
            </a:r>
            <a:r>
              <a:rPr sz="1200" spc="37" baseline="-10416" dirty="0">
                <a:latin typeface="Arial"/>
                <a:cs typeface="Arial"/>
              </a:rPr>
              <a:t>1</a:t>
            </a:r>
            <a:r>
              <a:rPr sz="1100" spc="25" dirty="0">
                <a:latin typeface="Arial Unicode MS"/>
                <a:cs typeface="Arial Unicode MS"/>
              </a:rPr>
              <a:t>)</a:t>
            </a:r>
            <a:r>
              <a:rPr sz="1200" spc="37" baseline="31250" dirty="0">
                <a:latin typeface="Arial"/>
                <a:cs typeface="Arial"/>
              </a:rPr>
              <a:t>2</a:t>
            </a:r>
            <a:r>
              <a:rPr sz="1100" i="1" spc="25" dirty="0">
                <a:latin typeface="Times New Roman"/>
                <a:cs typeface="Times New Roman"/>
              </a:rPr>
              <a:t>v</a:t>
            </a:r>
            <a:r>
              <a:rPr sz="1200" spc="37" baseline="-10416" dirty="0">
                <a:latin typeface="Arial"/>
                <a:cs typeface="Arial"/>
              </a:rPr>
              <a:t>1</a:t>
            </a:r>
            <a:r>
              <a:rPr sz="1200" spc="97" baseline="-10416" dirty="0">
                <a:latin typeface="Arial"/>
                <a:cs typeface="Arial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Arial Unicode MS"/>
                <a:cs typeface="Arial Unicode MS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v,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v</a:t>
            </a:r>
            <a:r>
              <a:rPr sz="1200" spc="37" baseline="-10416" dirty="0">
                <a:latin typeface="Arial"/>
                <a:cs typeface="Arial"/>
              </a:rPr>
              <a:t>2</a:t>
            </a:r>
            <a:r>
              <a:rPr sz="1100" spc="25" dirty="0">
                <a:latin typeface="Arial Unicode MS"/>
                <a:cs typeface="Arial Unicode MS"/>
              </a:rPr>
              <a:t>)</a:t>
            </a:r>
            <a:r>
              <a:rPr sz="1200" spc="37" baseline="31250" dirty="0">
                <a:latin typeface="Arial"/>
                <a:cs typeface="Arial"/>
              </a:rPr>
              <a:t>2</a:t>
            </a:r>
            <a:r>
              <a:rPr sz="1100" i="1" spc="25" dirty="0">
                <a:latin typeface="Times New Roman"/>
                <a:cs typeface="Times New Roman"/>
              </a:rPr>
              <a:t>v</a:t>
            </a:r>
            <a:r>
              <a:rPr sz="1200" spc="37" baseline="-10416" dirty="0">
                <a:latin typeface="Arial"/>
                <a:cs typeface="Arial"/>
              </a:rPr>
              <a:t>2</a:t>
            </a:r>
            <a:endParaRPr sz="1200" baseline="-10416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1280"/>
              </a:spcBef>
            </a:pPr>
            <a:r>
              <a:rPr sz="1200" spc="-55" dirty="0">
                <a:solidFill>
                  <a:srgbClr val="0000FF"/>
                </a:solidFill>
                <a:latin typeface="Arial"/>
                <a:cs typeface="Arial"/>
              </a:rPr>
              <a:t>Exponential no. </a:t>
            </a:r>
            <a:r>
              <a:rPr sz="1200" spc="-3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stationary </a:t>
            </a:r>
            <a:r>
              <a:rPr sz="1200" spc="-40" dirty="0">
                <a:solidFill>
                  <a:srgbClr val="0000FF"/>
                </a:solidFill>
                <a:latin typeface="Arial"/>
                <a:cs typeface="Arial"/>
              </a:rPr>
              <a:t>points </a:t>
            </a:r>
            <a:r>
              <a:rPr sz="1200" spc="-3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200" spc="-85" dirty="0">
                <a:solidFill>
                  <a:srgbClr val="0000FF"/>
                </a:solidFill>
                <a:latin typeface="Arial"/>
                <a:cs typeface="Arial"/>
              </a:rPr>
              <a:t>power</a:t>
            </a:r>
            <a:r>
              <a:rPr sz="1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</a:pPr>
            <a:r>
              <a:rPr sz="1200" i="1" spc="-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200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200" i="1" spc="15" dirty="0">
                <a:solidFill>
                  <a:srgbClr val="0000FF"/>
                </a:solidFill>
                <a:latin typeface="Arial"/>
                <a:cs typeface="Arial"/>
              </a:rPr>
              <a:t>v,</a:t>
            </a:r>
            <a:r>
              <a:rPr sz="1200" i="1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0000FF"/>
                </a:solidFill>
                <a:latin typeface="Arial"/>
                <a:cs typeface="Arial"/>
              </a:rPr>
              <a:t>v,</a:t>
            </a:r>
            <a:r>
              <a:rPr sz="1200" i="1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90" dirty="0">
                <a:solidFill>
                  <a:srgbClr val="0000FF"/>
                </a:solidFill>
                <a:latin typeface="Arial Unicode MS"/>
                <a:cs typeface="Arial Unicode MS"/>
              </a:rPr>
              <a:t>·</a:t>
            </a:r>
            <a:r>
              <a:rPr sz="1200" spc="190" dirty="0">
                <a:solidFill>
                  <a:srgbClr val="0000FF"/>
                </a:solidFill>
                <a:latin typeface="Arial"/>
                <a:cs typeface="Arial"/>
              </a:rPr>
              <a:t>)=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0000FF"/>
                </a:solidFill>
                <a:latin typeface="Arial"/>
                <a:cs typeface="Arial"/>
              </a:rPr>
              <a:t>λv</a:t>
            </a:r>
            <a:endParaRPr sz="12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350"/>
              </a:spcBef>
            </a:pPr>
            <a:r>
              <a:rPr sz="1100" spc="-65" dirty="0">
                <a:latin typeface="Arial Unicode MS"/>
                <a:cs typeface="Arial Unicode MS"/>
              </a:rPr>
              <a:t>For </a:t>
            </a:r>
            <a:r>
              <a:rPr sz="1100" spc="-70" dirty="0">
                <a:latin typeface="Arial Unicode MS"/>
                <a:cs typeface="Arial Unicode MS"/>
              </a:rPr>
              <a:t>power </a:t>
            </a:r>
            <a:r>
              <a:rPr sz="1100" spc="-40" dirty="0">
                <a:latin typeface="Arial Unicode MS"/>
                <a:cs typeface="Arial Unicode MS"/>
              </a:rPr>
              <a:t>method </a:t>
            </a:r>
            <a:r>
              <a:rPr sz="1100" spc="-65" dirty="0">
                <a:latin typeface="Arial Unicode MS"/>
                <a:cs typeface="Arial Unicode MS"/>
              </a:rPr>
              <a:t>on </a:t>
            </a:r>
            <a:r>
              <a:rPr sz="1100" spc="-45" dirty="0">
                <a:solidFill>
                  <a:srgbClr val="FF0000"/>
                </a:solidFill>
                <a:latin typeface="Arial Unicode MS"/>
                <a:cs typeface="Arial Unicode MS"/>
              </a:rPr>
              <a:t>orthogonal </a:t>
            </a:r>
            <a:r>
              <a:rPr sz="1100" spc="-50" dirty="0">
                <a:latin typeface="Arial Unicode MS"/>
                <a:cs typeface="Arial Unicode MS"/>
              </a:rPr>
              <a:t>tensor, </a:t>
            </a:r>
            <a:r>
              <a:rPr sz="1100" spc="-60" dirty="0">
                <a:latin typeface="Arial Unicode MS"/>
                <a:cs typeface="Arial Unicode MS"/>
              </a:rPr>
              <a:t>no spurious </a:t>
            </a:r>
            <a:r>
              <a:rPr sz="1100" spc="-50" dirty="0">
                <a:latin typeface="Arial Unicode MS"/>
                <a:cs typeface="Arial Unicode MS"/>
              </a:rPr>
              <a:t>stable</a:t>
            </a:r>
            <a:r>
              <a:rPr sz="1100" spc="70" dirty="0"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Arial Unicode MS"/>
                <a:cs typeface="Arial Unicode MS"/>
              </a:rPr>
              <a:t>points</a:t>
            </a:r>
            <a:endParaRPr sz="1100" dirty="0">
              <a:latin typeface="Arial Unicode MS"/>
              <a:cs typeface="Arial Unicode M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48843" y="2196490"/>
            <a:ext cx="3910584" cy="210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125984" y="3100257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155" y="50721"/>
            <a:ext cx="3249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Non-orthogonal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Tensor</a:t>
            </a:r>
            <a:r>
              <a:rPr sz="1400" b="1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Decomposition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1205" y="892111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22"/>
                </a:lnTo>
                <a:lnTo>
                  <a:pt x="0" y="15542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6635" y="892111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22"/>
                </a:lnTo>
                <a:lnTo>
                  <a:pt x="0" y="155422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205" y="1049540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35"/>
                </a:lnTo>
                <a:lnTo>
                  <a:pt x="0" y="155435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635" y="1049540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35"/>
                </a:lnTo>
                <a:lnTo>
                  <a:pt x="0" y="155435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913" y="1049540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35"/>
                </a:lnTo>
                <a:lnTo>
                  <a:pt x="0" y="155435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913" y="892111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22"/>
                </a:lnTo>
                <a:lnTo>
                  <a:pt x="0" y="155422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913" y="1206995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09"/>
                </a:lnTo>
                <a:lnTo>
                  <a:pt x="0" y="155409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6635" y="1206995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09"/>
                </a:lnTo>
                <a:lnTo>
                  <a:pt x="0" y="15540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205" y="1206995"/>
            <a:ext cx="156210" cy="155575"/>
          </a:xfrm>
          <a:custGeom>
            <a:avLst/>
            <a:gdLst/>
            <a:ahLst/>
            <a:cxnLst/>
            <a:rect l="l" t="t" r="r" b="b"/>
            <a:pathLst>
              <a:path w="156209" h="155575">
                <a:moveTo>
                  <a:pt x="0" y="0"/>
                </a:moveTo>
                <a:lnTo>
                  <a:pt x="155714" y="0"/>
                </a:lnTo>
                <a:lnTo>
                  <a:pt x="155714" y="155409"/>
                </a:lnTo>
                <a:lnTo>
                  <a:pt x="0" y="155409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6477" y="814755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46"/>
                </a:lnTo>
                <a:lnTo>
                  <a:pt x="0" y="232981"/>
                </a:lnTo>
                <a:lnTo>
                  <a:pt x="128054" y="155422"/>
                </a:lnTo>
                <a:lnTo>
                  <a:pt x="128054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6477" y="972159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46"/>
                </a:lnTo>
                <a:lnTo>
                  <a:pt x="0" y="232956"/>
                </a:lnTo>
                <a:lnTo>
                  <a:pt x="128054" y="155409"/>
                </a:lnTo>
                <a:lnTo>
                  <a:pt x="12805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6477" y="1129080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46"/>
                </a:lnTo>
                <a:lnTo>
                  <a:pt x="0" y="232981"/>
                </a:lnTo>
                <a:lnTo>
                  <a:pt x="128054" y="155422"/>
                </a:lnTo>
                <a:lnTo>
                  <a:pt x="12805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7600" y="814450"/>
            <a:ext cx="282575" cy="76835"/>
          </a:xfrm>
          <a:custGeom>
            <a:avLst/>
            <a:gdLst/>
            <a:ahLst/>
            <a:cxnLst/>
            <a:rect l="l" t="t" r="r" b="b"/>
            <a:pathLst>
              <a:path w="282575" h="76834">
                <a:moveTo>
                  <a:pt x="282422" y="0"/>
                </a:moveTo>
                <a:lnTo>
                  <a:pt x="126568" y="266"/>
                </a:lnTo>
                <a:lnTo>
                  <a:pt x="0" y="76492"/>
                </a:lnTo>
                <a:lnTo>
                  <a:pt x="155854" y="76212"/>
                </a:lnTo>
                <a:lnTo>
                  <a:pt x="28242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8913" y="814666"/>
            <a:ext cx="282575" cy="76835"/>
          </a:xfrm>
          <a:custGeom>
            <a:avLst/>
            <a:gdLst/>
            <a:ahLst/>
            <a:cxnLst/>
            <a:rect l="l" t="t" r="r" b="b"/>
            <a:pathLst>
              <a:path w="282575" h="76834">
                <a:moveTo>
                  <a:pt x="282435" y="0"/>
                </a:moveTo>
                <a:lnTo>
                  <a:pt x="126580" y="279"/>
                </a:lnTo>
                <a:lnTo>
                  <a:pt x="0" y="76492"/>
                </a:lnTo>
                <a:lnTo>
                  <a:pt x="155854" y="76225"/>
                </a:lnTo>
                <a:lnTo>
                  <a:pt x="28243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129" y="814997"/>
            <a:ext cx="282575" cy="76835"/>
          </a:xfrm>
          <a:custGeom>
            <a:avLst/>
            <a:gdLst/>
            <a:ahLst/>
            <a:cxnLst/>
            <a:rect l="l" t="t" r="r" b="b"/>
            <a:pathLst>
              <a:path w="282575" h="76834">
                <a:moveTo>
                  <a:pt x="282435" y="0"/>
                </a:moveTo>
                <a:lnTo>
                  <a:pt x="126593" y="279"/>
                </a:lnTo>
                <a:lnTo>
                  <a:pt x="0" y="76492"/>
                </a:lnTo>
                <a:lnTo>
                  <a:pt x="155854" y="76212"/>
                </a:lnTo>
                <a:lnTo>
                  <a:pt x="28243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6398" y="736053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58"/>
                </a:lnTo>
                <a:lnTo>
                  <a:pt x="0" y="232981"/>
                </a:lnTo>
                <a:lnTo>
                  <a:pt x="128054" y="155435"/>
                </a:lnTo>
                <a:lnTo>
                  <a:pt x="12805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6398" y="893457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58"/>
                </a:lnTo>
                <a:lnTo>
                  <a:pt x="0" y="232968"/>
                </a:lnTo>
                <a:lnTo>
                  <a:pt x="128054" y="155435"/>
                </a:lnTo>
                <a:lnTo>
                  <a:pt x="128054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6398" y="1050378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58"/>
                </a:lnTo>
                <a:lnTo>
                  <a:pt x="0" y="232981"/>
                </a:lnTo>
                <a:lnTo>
                  <a:pt x="128054" y="155435"/>
                </a:lnTo>
                <a:lnTo>
                  <a:pt x="12805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7914" y="735088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70">
                <a:moveTo>
                  <a:pt x="282892" y="0"/>
                </a:moveTo>
                <a:lnTo>
                  <a:pt x="126784" y="292"/>
                </a:lnTo>
                <a:lnTo>
                  <a:pt x="0" y="77469"/>
                </a:lnTo>
                <a:lnTo>
                  <a:pt x="156108" y="77203"/>
                </a:lnTo>
                <a:lnTo>
                  <a:pt x="282892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8987" y="735330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69">
                <a:moveTo>
                  <a:pt x="282892" y="0"/>
                </a:moveTo>
                <a:lnTo>
                  <a:pt x="126784" y="266"/>
                </a:lnTo>
                <a:lnTo>
                  <a:pt x="0" y="77444"/>
                </a:lnTo>
                <a:lnTo>
                  <a:pt x="156108" y="77177"/>
                </a:lnTo>
                <a:lnTo>
                  <a:pt x="28289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0935" y="735647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69">
                <a:moveTo>
                  <a:pt x="282892" y="0"/>
                </a:moveTo>
                <a:lnTo>
                  <a:pt x="126809" y="279"/>
                </a:lnTo>
                <a:lnTo>
                  <a:pt x="0" y="77457"/>
                </a:lnTo>
                <a:lnTo>
                  <a:pt x="156108" y="77177"/>
                </a:lnTo>
                <a:lnTo>
                  <a:pt x="282892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6337" y="655980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70">
                <a:moveTo>
                  <a:pt x="282892" y="0"/>
                </a:moveTo>
                <a:lnTo>
                  <a:pt x="126784" y="266"/>
                </a:lnTo>
                <a:lnTo>
                  <a:pt x="0" y="77470"/>
                </a:lnTo>
                <a:lnTo>
                  <a:pt x="156108" y="77177"/>
                </a:lnTo>
                <a:lnTo>
                  <a:pt x="28289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7396" y="656196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70">
                <a:moveTo>
                  <a:pt x="282892" y="0"/>
                </a:moveTo>
                <a:lnTo>
                  <a:pt x="126784" y="279"/>
                </a:lnTo>
                <a:lnTo>
                  <a:pt x="0" y="77469"/>
                </a:lnTo>
                <a:lnTo>
                  <a:pt x="156108" y="77203"/>
                </a:lnTo>
                <a:lnTo>
                  <a:pt x="282892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9358" y="656526"/>
            <a:ext cx="283210" cy="77470"/>
          </a:xfrm>
          <a:custGeom>
            <a:avLst/>
            <a:gdLst/>
            <a:ahLst/>
            <a:cxnLst/>
            <a:rect l="l" t="t" r="r" b="b"/>
            <a:pathLst>
              <a:path w="283209" h="77470">
                <a:moveTo>
                  <a:pt x="282892" y="0"/>
                </a:moveTo>
                <a:lnTo>
                  <a:pt x="126784" y="266"/>
                </a:lnTo>
                <a:lnTo>
                  <a:pt x="0" y="77469"/>
                </a:lnTo>
                <a:lnTo>
                  <a:pt x="156108" y="77203"/>
                </a:lnTo>
                <a:lnTo>
                  <a:pt x="282892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86230" y="656742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46"/>
                </a:lnTo>
                <a:lnTo>
                  <a:pt x="0" y="232956"/>
                </a:lnTo>
                <a:lnTo>
                  <a:pt x="128054" y="155422"/>
                </a:lnTo>
                <a:lnTo>
                  <a:pt x="12805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6230" y="814120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71"/>
                </a:lnTo>
                <a:lnTo>
                  <a:pt x="0" y="232981"/>
                </a:lnTo>
                <a:lnTo>
                  <a:pt x="128054" y="155435"/>
                </a:lnTo>
                <a:lnTo>
                  <a:pt x="128054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6230" y="971067"/>
            <a:ext cx="128270" cy="233045"/>
          </a:xfrm>
          <a:custGeom>
            <a:avLst/>
            <a:gdLst/>
            <a:ahLst/>
            <a:cxnLst/>
            <a:rect l="l" t="t" r="r" b="b"/>
            <a:pathLst>
              <a:path w="128269" h="233044">
                <a:moveTo>
                  <a:pt x="128054" y="0"/>
                </a:moveTo>
                <a:lnTo>
                  <a:pt x="0" y="77546"/>
                </a:lnTo>
                <a:lnTo>
                  <a:pt x="0" y="232956"/>
                </a:lnTo>
                <a:lnTo>
                  <a:pt x="128054" y="155422"/>
                </a:lnTo>
                <a:lnTo>
                  <a:pt x="128054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43303" y="894472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25" dirty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03514" y="883323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45"/>
                </a:lnTo>
                <a:lnTo>
                  <a:pt x="0" y="202145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03514" y="1088110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71"/>
                </a:lnTo>
                <a:lnTo>
                  <a:pt x="0" y="202171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3514" y="129289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45"/>
                </a:lnTo>
                <a:lnTo>
                  <a:pt x="0" y="202145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5660" y="88314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45" y="0"/>
                </a:lnTo>
                <a:lnTo>
                  <a:pt x="202145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60435" y="88314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71" y="0"/>
                </a:lnTo>
                <a:lnTo>
                  <a:pt x="202171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5235" y="88314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45" y="0"/>
                </a:lnTo>
                <a:lnTo>
                  <a:pt x="202145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02752" y="729449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4">
                <a:moveTo>
                  <a:pt x="367372" y="0"/>
                </a:moveTo>
                <a:lnTo>
                  <a:pt x="164655" y="355"/>
                </a:lnTo>
                <a:lnTo>
                  <a:pt x="0" y="99491"/>
                </a:lnTo>
                <a:lnTo>
                  <a:pt x="202717" y="99123"/>
                </a:lnTo>
                <a:lnTo>
                  <a:pt x="367372" y="0"/>
                </a:lnTo>
                <a:close/>
              </a:path>
            </a:pathLst>
          </a:custGeom>
          <a:solidFill>
            <a:srgbClr val="2C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67217" y="627494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5">
                <a:moveTo>
                  <a:pt x="367372" y="0"/>
                </a:moveTo>
                <a:lnTo>
                  <a:pt x="164642" y="381"/>
                </a:lnTo>
                <a:lnTo>
                  <a:pt x="0" y="99491"/>
                </a:lnTo>
                <a:lnTo>
                  <a:pt x="202717" y="99136"/>
                </a:lnTo>
                <a:lnTo>
                  <a:pt x="367372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34806" y="525183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5">
                <a:moveTo>
                  <a:pt x="367360" y="0"/>
                </a:moveTo>
                <a:lnTo>
                  <a:pt x="164642" y="355"/>
                </a:lnTo>
                <a:lnTo>
                  <a:pt x="0" y="99491"/>
                </a:lnTo>
                <a:lnTo>
                  <a:pt x="202704" y="99148"/>
                </a:lnTo>
                <a:lnTo>
                  <a:pt x="36736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585720" y="894472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25" dirty="0">
                <a:latin typeface="Times New Roman"/>
                <a:cs typeface="Times New Roman"/>
              </a:rPr>
              <a:t>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38310" y="883323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45"/>
                </a:lnTo>
                <a:lnTo>
                  <a:pt x="0" y="202145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8310" y="1088110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71"/>
                </a:lnTo>
                <a:lnTo>
                  <a:pt x="0" y="202171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8310" y="129289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526" y="0"/>
                </a:lnTo>
                <a:lnTo>
                  <a:pt x="202526" y="202145"/>
                </a:lnTo>
                <a:lnTo>
                  <a:pt x="0" y="202145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90456" y="88314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45" y="0"/>
                </a:lnTo>
                <a:lnTo>
                  <a:pt x="202145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95231" y="88314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71" y="0"/>
                </a:lnTo>
                <a:lnTo>
                  <a:pt x="202171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00031" y="88314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5">
                <a:moveTo>
                  <a:pt x="0" y="0"/>
                </a:moveTo>
                <a:lnTo>
                  <a:pt x="202145" y="0"/>
                </a:lnTo>
                <a:lnTo>
                  <a:pt x="202145" y="202526"/>
                </a:lnTo>
                <a:lnTo>
                  <a:pt x="0" y="202526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37548" y="729449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4">
                <a:moveTo>
                  <a:pt x="367372" y="0"/>
                </a:moveTo>
                <a:lnTo>
                  <a:pt x="164655" y="355"/>
                </a:lnTo>
                <a:lnTo>
                  <a:pt x="0" y="99491"/>
                </a:lnTo>
                <a:lnTo>
                  <a:pt x="202717" y="99123"/>
                </a:lnTo>
                <a:lnTo>
                  <a:pt x="367372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02013" y="627494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5">
                <a:moveTo>
                  <a:pt x="367372" y="0"/>
                </a:moveTo>
                <a:lnTo>
                  <a:pt x="164642" y="381"/>
                </a:lnTo>
                <a:lnTo>
                  <a:pt x="0" y="99491"/>
                </a:lnTo>
                <a:lnTo>
                  <a:pt x="202717" y="99136"/>
                </a:lnTo>
                <a:lnTo>
                  <a:pt x="367372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69602" y="525183"/>
            <a:ext cx="367665" cy="99695"/>
          </a:xfrm>
          <a:custGeom>
            <a:avLst/>
            <a:gdLst/>
            <a:ahLst/>
            <a:cxnLst/>
            <a:rect l="l" t="t" r="r" b="b"/>
            <a:pathLst>
              <a:path w="367664" h="99695">
                <a:moveTo>
                  <a:pt x="367360" y="0"/>
                </a:moveTo>
                <a:lnTo>
                  <a:pt x="164642" y="355"/>
                </a:lnTo>
                <a:lnTo>
                  <a:pt x="0" y="99491"/>
                </a:lnTo>
                <a:lnTo>
                  <a:pt x="202704" y="99148"/>
                </a:lnTo>
                <a:lnTo>
                  <a:pt x="36736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622040" y="894472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Arial Unicode MS"/>
                <a:cs typeface="Arial Unicode MS"/>
              </a:rPr>
              <a:t>···</a:t>
            </a:r>
            <a:r>
              <a:rPr sz="1100" spc="-130" dirty="0">
                <a:latin typeface="Arial Unicode MS"/>
                <a:cs typeface="Arial Unicode MS"/>
              </a:rPr>
              <a:t> 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5984" y="2905185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15870" y="1616848"/>
            <a:ext cx="1437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1100" i="1" spc="16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spc="82" baseline="-10416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200" i="1" spc="82" baseline="31250" dirty="0">
                <a:latin typeface="Menlo"/>
                <a:cs typeface="Menlo"/>
              </a:rPr>
              <a:t>⊗</a:t>
            </a:r>
            <a:r>
              <a:rPr sz="1200" spc="82" baseline="31250" dirty="0">
                <a:latin typeface="Arial"/>
                <a:cs typeface="Arial"/>
              </a:rPr>
              <a:t>3 </a:t>
            </a: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200" spc="82" baseline="-10416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i="1" spc="82" baseline="31250" dirty="0">
                <a:latin typeface="Menlo"/>
                <a:cs typeface="Menlo"/>
              </a:rPr>
              <a:t>⊗</a:t>
            </a:r>
            <a:r>
              <a:rPr sz="1200" spc="82" baseline="31250" dirty="0">
                <a:latin typeface="Arial"/>
                <a:cs typeface="Arial"/>
              </a:rPr>
              <a:t>3 </a:t>
            </a: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Arial Unicode MS"/>
                <a:cs typeface="Arial Unicode MS"/>
              </a:rPr>
              <a:t>···</a:t>
            </a:r>
            <a:r>
              <a:rPr sz="1100" spc="50" dirty="0">
                <a:latin typeface="Arial Unicode MS"/>
                <a:cs typeface="Arial Unicode MS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" y="50721"/>
            <a:ext cx="3909695" cy="531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Non-orthogonal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Tensor</a:t>
            </a:r>
            <a:r>
              <a:rPr sz="1400" b="1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Decomposition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100" spc="-35" dirty="0">
                <a:solidFill>
                  <a:srgbClr val="0019B2"/>
                </a:solidFill>
                <a:latin typeface="Arial Unicode MS"/>
                <a:cs typeface="Arial Unicode MS"/>
              </a:rPr>
              <a:t>Orthogonalization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00579" y="845235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0579" y="845235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0248" y="845235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0248" y="845235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0579" y="969848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0579" y="969848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0248" y="969848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0248" y="969848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5420" y="969848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5420" y="969848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5420" y="845235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5420" y="845235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5420" y="1094460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420" y="1094460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0248" y="1094460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0248" y="1094460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0579" y="1094460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0579" y="1094460"/>
            <a:ext cx="123825" cy="123189"/>
          </a:xfrm>
          <a:custGeom>
            <a:avLst/>
            <a:gdLst/>
            <a:ahLst/>
            <a:cxnLst/>
            <a:rect l="l" t="t" r="r" b="b"/>
            <a:pathLst>
              <a:path w="123825" h="123190">
                <a:moveTo>
                  <a:pt x="0" y="0"/>
                </a:moveTo>
                <a:lnTo>
                  <a:pt x="123240" y="0"/>
                </a:lnTo>
                <a:lnTo>
                  <a:pt x="123240" y="123012"/>
                </a:lnTo>
                <a:lnTo>
                  <a:pt x="0" y="1230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6765" y="784021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101346" y="0"/>
                </a:moveTo>
                <a:lnTo>
                  <a:pt x="0" y="61379"/>
                </a:lnTo>
                <a:lnTo>
                  <a:pt x="0" y="184391"/>
                </a:lnTo>
                <a:lnTo>
                  <a:pt x="101346" y="123012"/>
                </a:lnTo>
                <a:lnTo>
                  <a:pt x="101346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6619" y="783863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0" y="61384"/>
                </a:moveTo>
                <a:lnTo>
                  <a:pt x="101335" y="0"/>
                </a:lnTo>
                <a:lnTo>
                  <a:pt x="101335" y="123015"/>
                </a:lnTo>
                <a:lnTo>
                  <a:pt x="0" y="184400"/>
                </a:lnTo>
                <a:lnTo>
                  <a:pt x="0" y="61384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6765" y="908596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101346" y="0"/>
                </a:moveTo>
                <a:lnTo>
                  <a:pt x="0" y="61379"/>
                </a:lnTo>
                <a:lnTo>
                  <a:pt x="0" y="184403"/>
                </a:lnTo>
                <a:lnTo>
                  <a:pt x="101346" y="123012"/>
                </a:lnTo>
                <a:lnTo>
                  <a:pt x="101346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6619" y="908445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0" y="61384"/>
                </a:moveTo>
                <a:lnTo>
                  <a:pt x="101335" y="0"/>
                </a:lnTo>
                <a:lnTo>
                  <a:pt x="101335" y="123015"/>
                </a:lnTo>
                <a:lnTo>
                  <a:pt x="0" y="184400"/>
                </a:lnTo>
                <a:lnTo>
                  <a:pt x="0" y="61384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6765" y="1032802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101346" y="0"/>
                </a:moveTo>
                <a:lnTo>
                  <a:pt x="0" y="61379"/>
                </a:lnTo>
                <a:lnTo>
                  <a:pt x="0" y="184403"/>
                </a:lnTo>
                <a:lnTo>
                  <a:pt x="101346" y="123012"/>
                </a:lnTo>
                <a:lnTo>
                  <a:pt x="101346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6619" y="1032655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0" y="61384"/>
                </a:moveTo>
                <a:lnTo>
                  <a:pt x="101335" y="0"/>
                </a:lnTo>
                <a:lnTo>
                  <a:pt x="101335" y="123015"/>
                </a:lnTo>
                <a:lnTo>
                  <a:pt x="0" y="184400"/>
                </a:lnTo>
                <a:lnTo>
                  <a:pt x="0" y="61384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51010" y="783780"/>
            <a:ext cx="224154" cy="60960"/>
          </a:xfrm>
          <a:custGeom>
            <a:avLst/>
            <a:gdLst/>
            <a:ahLst/>
            <a:cxnLst/>
            <a:rect l="l" t="t" r="r" b="b"/>
            <a:pathLst>
              <a:path w="224155" h="60959">
                <a:moveTo>
                  <a:pt x="223545" y="0"/>
                </a:moveTo>
                <a:lnTo>
                  <a:pt x="100190" y="215"/>
                </a:lnTo>
                <a:lnTo>
                  <a:pt x="0" y="60540"/>
                </a:lnTo>
                <a:lnTo>
                  <a:pt x="123355" y="60325"/>
                </a:lnTo>
                <a:lnTo>
                  <a:pt x="22354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51027" y="783649"/>
            <a:ext cx="224154" cy="60960"/>
          </a:xfrm>
          <a:custGeom>
            <a:avLst/>
            <a:gdLst/>
            <a:ahLst/>
            <a:cxnLst/>
            <a:rect l="l" t="t" r="r" b="b"/>
            <a:pathLst>
              <a:path w="224155" h="60959">
                <a:moveTo>
                  <a:pt x="100192" y="221"/>
                </a:moveTo>
                <a:lnTo>
                  <a:pt x="223552" y="0"/>
                </a:lnTo>
                <a:lnTo>
                  <a:pt x="123360" y="60328"/>
                </a:lnTo>
                <a:lnTo>
                  <a:pt x="0" y="60549"/>
                </a:lnTo>
                <a:lnTo>
                  <a:pt x="100192" y="221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5407" y="783945"/>
            <a:ext cx="224154" cy="60960"/>
          </a:xfrm>
          <a:custGeom>
            <a:avLst/>
            <a:gdLst/>
            <a:ahLst/>
            <a:cxnLst/>
            <a:rect l="l" t="t" r="r" b="b"/>
            <a:pathLst>
              <a:path w="224155" h="60959">
                <a:moveTo>
                  <a:pt x="223545" y="0"/>
                </a:moveTo>
                <a:lnTo>
                  <a:pt x="100190" y="228"/>
                </a:lnTo>
                <a:lnTo>
                  <a:pt x="0" y="60540"/>
                </a:lnTo>
                <a:lnTo>
                  <a:pt x="123367" y="60325"/>
                </a:lnTo>
                <a:lnTo>
                  <a:pt x="22354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5440" y="783828"/>
            <a:ext cx="224154" cy="60960"/>
          </a:xfrm>
          <a:custGeom>
            <a:avLst/>
            <a:gdLst/>
            <a:ahLst/>
            <a:cxnLst/>
            <a:rect l="l" t="t" r="r" b="b"/>
            <a:pathLst>
              <a:path w="224155" h="60959">
                <a:moveTo>
                  <a:pt x="100192" y="221"/>
                </a:moveTo>
                <a:lnTo>
                  <a:pt x="223552" y="0"/>
                </a:lnTo>
                <a:lnTo>
                  <a:pt x="123360" y="60328"/>
                </a:lnTo>
                <a:lnTo>
                  <a:pt x="0" y="60549"/>
                </a:lnTo>
                <a:lnTo>
                  <a:pt x="100192" y="221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00528" y="784212"/>
            <a:ext cx="224154" cy="60960"/>
          </a:xfrm>
          <a:custGeom>
            <a:avLst/>
            <a:gdLst/>
            <a:ahLst/>
            <a:cxnLst/>
            <a:rect l="l" t="t" r="r" b="b"/>
            <a:pathLst>
              <a:path w="224155" h="60959">
                <a:moveTo>
                  <a:pt x="223545" y="0"/>
                </a:moveTo>
                <a:lnTo>
                  <a:pt x="100190" y="215"/>
                </a:lnTo>
                <a:lnTo>
                  <a:pt x="0" y="60528"/>
                </a:lnTo>
                <a:lnTo>
                  <a:pt x="123355" y="60312"/>
                </a:lnTo>
                <a:lnTo>
                  <a:pt x="22354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0550" y="784089"/>
            <a:ext cx="224154" cy="60960"/>
          </a:xfrm>
          <a:custGeom>
            <a:avLst/>
            <a:gdLst/>
            <a:ahLst/>
            <a:cxnLst/>
            <a:rect l="l" t="t" r="r" b="b"/>
            <a:pathLst>
              <a:path w="224155" h="60959">
                <a:moveTo>
                  <a:pt x="100192" y="221"/>
                </a:moveTo>
                <a:lnTo>
                  <a:pt x="223552" y="0"/>
                </a:lnTo>
                <a:lnTo>
                  <a:pt x="123360" y="60328"/>
                </a:lnTo>
                <a:lnTo>
                  <a:pt x="0" y="60549"/>
                </a:lnTo>
                <a:lnTo>
                  <a:pt x="100192" y="221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79597" y="721728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101345" y="0"/>
                </a:moveTo>
                <a:lnTo>
                  <a:pt x="0" y="61379"/>
                </a:lnTo>
                <a:lnTo>
                  <a:pt x="0" y="184403"/>
                </a:lnTo>
                <a:lnTo>
                  <a:pt x="101345" y="123012"/>
                </a:lnTo>
                <a:lnTo>
                  <a:pt x="10134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79446" y="721576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0" y="61384"/>
                </a:moveTo>
                <a:lnTo>
                  <a:pt x="101335" y="0"/>
                </a:lnTo>
                <a:lnTo>
                  <a:pt x="101335" y="123015"/>
                </a:lnTo>
                <a:lnTo>
                  <a:pt x="0" y="184400"/>
                </a:lnTo>
                <a:lnTo>
                  <a:pt x="0" y="61384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79597" y="846302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101345" y="0"/>
                </a:moveTo>
                <a:lnTo>
                  <a:pt x="0" y="61391"/>
                </a:lnTo>
                <a:lnTo>
                  <a:pt x="0" y="184403"/>
                </a:lnTo>
                <a:lnTo>
                  <a:pt x="101345" y="123024"/>
                </a:lnTo>
                <a:lnTo>
                  <a:pt x="101345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9446" y="846157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0" y="61384"/>
                </a:moveTo>
                <a:lnTo>
                  <a:pt x="101335" y="0"/>
                </a:lnTo>
                <a:lnTo>
                  <a:pt x="101335" y="123015"/>
                </a:lnTo>
                <a:lnTo>
                  <a:pt x="0" y="184400"/>
                </a:lnTo>
                <a:lnTo>
                  <a:pt x="0" y="61384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79597" y="970521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101345" y="0"/>
                </a:moveTo>
                <a:lnTo>
                  <a:pt x="0" y="61379"/>
                </a:lnTo>
                <a:lnTo>
                  <a:pt x="0" y="184391"/>
                </a:lnTo>
                <a:lnTo>
                  <a:pt x="101345" y="123012"/>
                </a:lnTo>
                <a:lnTo>
                  <a:pt x="101345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79446" y="970367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0" y="61384"/>
                </a:moveTo>
                <a:lnTo>
                  <a:pt x="101335" y="0"/>
                </a:lnTo>
                <a:lnTo>
                  <a:pt x="101335" y="123015"/>
                </a:lnTo>
                <a:lnTo>
                  <a:pt x="0" y="184400"/>
                </a:lnTo>
                <a:lnTo>
                  <a:pt x="0" y="61384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54159" y="720966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5" h="61595">
                <a:moveTo>
                  <a:pt x="223913" y="0"/>
                </a:moveTo>
                <a:lnTo>
                  <a:pt x="100355" y="215"/>
                </a:lnTo>
                <a:lnTo>
                  <a:pt x="0" y="61315"/>
                </a:lnTo>
                <a:lnTo>
                  <a:pt x="123558" y="61099"/>
                </a:lnTo>
                <a:lnTo>
                  <a:pt x="223913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54091" y="720934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5" h="61595">
                <a:moveTo>
                  <a:pt x="100346" y="222"/>
                </a:moveTo>
                <a:lnTo>
                  <a:pt x="223898" y="0"/>
                </a:lnTo>
                <a:lnTo>
                  <a:pt x="123552" y="61094"/>
                </a:lnTo>
                <a:lnTo>
                  <a:pt x="0" y="61316"/>
                </a:lnTo>
                <a:lnTo>
                  <a:pt x="100346" y="2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28366" y="721144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5" h="61595">
                <a:moveTo>
                  <a:pt x="223901" y="0"/>
                </a:moveTo>
                <a:lnTo>
                  <a:pt x="100342" y="215"/>
                </a:lnTo>
                <a:lnTo>
                  <a:pt x="0" y="61315"/>
                </a:lnTo>
                <a:lnTo>
                  <a:pt x="123545" y="61099"/>
                </a:lnTo>
                <a:lnTo>
                  <a:pt x="22390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28286" y="721115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5" h="61595">
                <a:moveTo>
                  <a:pt x="100346" y="222"/>
                </a:moveTo>
                <a:lnTo>
                  <a:pt x="223898" y="0"/>
                </a:lnTo>
                <a:lnTo>
                  <a:pt x="123552" y="61094"/>
                </a:lnTo>
                <a:lnTo>
                  <a:pt x="0" y="61316"/>
                </a:lnTo>
                <a:lnTo>
                  <a:pt x="100346" y="2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3271" y="721398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5" h="61595">
                <a:moveTo>
                  <a:pt x="223913" y="0"/>
                </a:moveTo>
                <a:lnTo>
                  <a:pt x="100355" y="228"/>
                </a:lnTo>
                <a:lnTo>
                  <a:pt x="0" y="61315"/>
                </a:lnTo>
                <a:lnTo>
                  <a:pt x="123558" y="61099"/>
                </a:lnTo>
                <a:lnTo>
                  <a:pt x="223913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03192" y="721376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5" h="61595">
                <a:moveTo>
                  <a:pt x="100346" y="222"/>
                </a:moveTo>
                <a:lnTo>
                  <a:pt x="223898" y="0"/>
                </a:lnTo>
                <a:lnTo>
                  <a:pt x="123552" y="61094"/>
                </a:lnTo>
                <a:lnTo>
                  <a:pt x="0" y="61316"/>
                </a:lnTo>
                <a:lnTo>
                  <a:pt x="100346" y="2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55797" y="658342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4" h="61595">
                <a:moveTo>
                  <a:pt x="223913" y="0"/>
                </a:moveTo>
                <a:lnTo>
                  <a:pt x="100355" y="228"/>
                </a:lnTo>
                <a:lnTo>
                  <a:pt x="0" y="61315"/>
                </a:lnTo>
                <a:lnTo>
                  <a:pt x="123558" y="61099"/>
                </a:lnTo>
                <a:lnTo>
                  <a:pt x="223913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55736" y="658310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4" h="61595">
                <a:moveTo>
                  <a:pt x="100346" y="222"/>
                </a:moveTo>
                <a:lnTo>
                  <a:pt x="223898" y="0"/>
                </a:lnTo>
                <a:lnTo>
                  <a:pt x="123552" y="61094"/>
                </a:lnTo>
                <a:lnTo>
                  <a:pt x="0" y="61316"/>
                </a:lnTo>
                <a:lnTo>
                  <a:pt x="100346" y="2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0004" y="658520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5" h="61595">
                <a:moveTo>
                  <a:pt x="223900" y="0"/>
                </a:moveTo>
                <a:lnTo>
                  <a:pt x="100355" y="228"/>
                </a:lnTo>
                <a:lnTo>
                  <a:pt x="0" y="61315"/>
                </a:lnTo>
                <a:lnTo>
                  <a:pt x="123558" y="61099"/>
                </a:lnTo>
                <a:lnTo>
                  <a:pt x="223900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29931" y="658491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5" h="61595">
                <a:moveTo>
                  <a:pt x="100346" y="222"/>
                </a:moveTo>
                <a:lnTo>
                  <a:pt x="223898" y="0"/>
                </a:lnTo>
                <a:lnTo>
                  <a:pt x="123570" y="61094"/>
                </a:lnTo>
                <a:lnTo>
                  <a:pt x="0" y="61316"/>
                </a:lnTo>
                <a:lnTo>
                  <a:pt x="100346" y="2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04922" y="658787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5" h="61595">
                <a:moveTo>
                  <a:pt x="223900" y="0"/>
                </a:moveTo>
                <a:lnTo>
                  <a:pt x="100342" y="215"/>
                </a:lnTo>
                <a:lnTo>
                  <a:pt x="0" y="61315"/>
                </a:lnTo>
                <a:lnTo>
                  <a:pt x="123545" y="61087"/>
                </a:lnTo>
                <a:lnTo>
                  <a:pt x="223900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04837" y="658753"/>
            <a:ext cx="224154" cy="61594"/>
          </a:xfrm>
          <a:custGeom>
            <a:avLst/>
            <a:gdLst/>
            <a:ahLst/>
            <a:cxnLst/>
            <a:rect l="l" t="t" r="r" b="b"/>
            <a:pathLst>
              <a:path w="224155" h="61595">
                <a:moveTo>
                  <a:pt x="100346" y="222"/>
                </a:moveTo>
                <a:lnTo>
                  <a:pt x="223898" y="0"/>
                </a:lnTo>
                <a:lnTo>
                  <a:pt x="123552" y="61094"/>
                </a:lnTo>
                <a:lnTo>
                  <a:pt x="0" y="61316"/>
                </a:lnTo>
                <a:lnTo>
                  <a:pt x="100346" y="222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82353" y="658952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101346" y="0"/>
                </a:moveTo>
                <a:lnTo>
                  <a:pt x="0" y="61379"/>
                </a:lnTo>
                <a:lnTo>
                  <a:pt x="0" y="184391"/>
                </a:lnTo>
                <a:lnTo>
                  <a:pt x="101346" y="123012"/>
                </a:lnTo>
                <a:lnTo>
                  <a:pt x="101346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82202" y="658781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0" y="61384"/>
                </a:moveTo>
                <a:lnTo>
                  <a:pt x="101335" y="0"/>
                </a:lnTo>
                <a:lnTo>
                  <a:pt x="101335" y="123015"/>
                </a:lnTo>
                <a:lnTo>
                  <a:pt x="0" y="184400"/>
                </a:lnTo>
                <a:lnTo>
                  <a:pt x="0" y="61384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82353" y="783526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101346" y="0"/>
                </a:moveTo>
                <a:lnTo>
                  <a:pt x="0" y="61379"/>
                </a:lnTo>
                <a:lnTo>
                  <a:pt x="0" y="184391"/>
                </a:lnTo>
                <a:lnTo>
                  <a:pt x="101346" y="123012"/>
                </a:lnTo>
                <a:lnTo>
                  <a:pt x="101346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82202" y="783363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0" y="61384"/>
                </a:moveTo>
                <a:lnTo>
                  <a:pt x="101335" y="0"/>
                </a:lnTo>
                <a:lnTo>
                  <a:pt x="101335" y="123015"/>
                </a:lnTo>
                <a:lnTo>
                  <a:pt x="0" y="184400"/>
                </a:lnTo>
                <a:lnTo>
                  <a:pt x="0" y="61384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82353" y="907732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101346" y="0"/>
                </a:moveTo>
                <a:lnTo>
                  <a:pt x="0" y="61379"/>
                </a:lnTo>
                <a:lnTo>
                  <a:pt x="0" y="184404"/>
                </a:lnTo>
                <a:lnTo>
                  <a:pt x="101346" y="123012"/>
                </a:lnTo>
                <a:lnTo>
                  <a:pt x="101346" y="0"/>
                </a:lnTo>
                <a:close/>
              </a:path>
            </a:pathLst>
          </a:custGeom>
          <a:solidFill>
            <a:srgbClr val="00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82202" y="907573"/>
            <a:ext cx="101600" cy="184785"/>
          </a:xfrm>
          <a:custGeom>
            <a:avLst/>
            <a:gdLst/>
            <a:ahLst/>
            <a:cxnLst/>
            <a:rect l="l" t="t" r="r" b="b"/>
            <a:pathLst>
              <a:path w="101600" h="184784">
                <a:moveTo>
                  <a:pt x="0" y="61384"/>
                </a:moveTo>
                <a:lnTo>
                  <a:pt x="101335" y="0"/>
                </a:lnTo>
                <a:lnTo>
                  <a:pt x="101335" y="123015"/>
                </a:lnTo>
                <a:lnTo>
                  <a:pt x="0" y="184400"/>
                </a:lnTo>
                <a:lnTo>
                  <a:pt x="0" y="61384"/>
                </a:lnTo>
                <a:close/>
              </a:path>
            </a:pathLst>
          </a:custGeom>
          <a:ln w="3175">
            <a:solidFill>
              <a:srgbClr val="05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70505" y="446443"/>
            <a:ext cx="1724660" cy="938530"/>
          </a:xfrm>
          <a:custGeom>
            <a:avLst/>
            <a:gdLst/>
            <a:ahLst/>
            <a:cxnLst/>
            <a:rect l="l" t="t" r="r" b="b"/>
            <a:pathLst>
              <a:path w="1724660" h="938530">
                <a:moveTo>
                  <a:pt x="0" y="0"/>
                </a:moveTo>
                <a:lnTo>
                  <a:pt x="1724304" y="0"/>
                </a:lnTo>
                <a:lnTo>
                  <a:pt x="1724304" y="938136"/>
                </a:lnTo>
                <a:lnTo>
                  <a:pt x="0" y="938136"/>
                </a:lnTo>
                <a:lnTo>
                  <a:pt x="0" y="0"/>
                </a:lnTo>
                <a:close/>
              </a:path>
            </a:pathLst>
          </a:custGeom>
          <a:ln w="4051">
            <a:solidFill>
              <a:srgbClr val="F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882900" y="1414156"/>
            <a:ext cx="850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Arial Unicode MS"/>
                <a:cs typeface="Arial Unicode MS"/>
              </a:rPr>
              <a:t>Input </a:t>
            </a:r>
            <a:r>
              <a:rPr sz="1100" spc="-55" dirty="0">
                <a:latin typeface="Arial Unicode MS"/>
                <a:cs typeface="Arial Unicode MS"/>
              </a:rPr>
              <a:t>tensor</a:t>
            </a:r>
            <a:r>
              <a:rPr sz="1100" spc="60" dirty="0">
                <a:latin typeface="Arial Unicode MS"/>
                <a:cs typeface="Arial Unicode MS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5984" y="2905185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" y="50721"/>
            <a:ext cx="3909695" cy="531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Non-orthogonal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Tensor</a:t>
            </a:r>
            <a:r>
              <a:rPr sz="1400" b="1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Decomposition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100" spc="-35" dirty="0">
                <a:solidFill>
                  <a:srgbClr val="0019B2"/>
                </a:solidFill>
                <a:latin typeface="Arial Unicode MS"/>
                <a:cs typeface="Arial Unicode MS"/>
              </a:rPr>
              <a:t>Orthogonalization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8479" y="444417"/>
            <a:ext cx="1728355" cy="942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7472" y="1414156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110" dirty="0">
                <a:latin typeface="Times New Roman"/>
                <a:cs typeface="Times New Roman"/>
              </a:rPr>
              <a:t>W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35" dirty="0">
                <a:latin typeface="Times New Roman"/>
                <a:cs typeface="Times New Roman"/>
              </a:rPr>
              <a:t>)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i="1" spc="-114" dirty="0">
                <a:latin typeface="Times New Roman"/>
                <a:cs typeface="Times New Roman"/>
              </a:rPr>
              <a:t>T</a:t>
            </a:r>
            <a:r>
              <a:rPr sz="1650" spc="-172" baseline="15151" dirty="0">
                <a:latin typeface="Times New Roman"/>
                <a:cs typeface="Times New Roman"/>
              </a:rPr>
              <a:t>˜</a:t>
            </a:r>
            <a:endParaRPr sz="1650" baseline="1515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84" y="2905185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" y="50721"/>
            <a:ext cx="3909695" cy="531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Non-orthogonal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Tensor</a:t>
            </a:r>
            <a:r>
              <a:rPr sz="1400" b="1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Decomposition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100" spc="-35" dirty="0">
                <a:solidFill>
                  <a:srgbClr val="0019B2"/>
                </a:solidFill>
                <a:latin typeface="Arial Unicode MS"/>
                <a:cs typeface="Arial Unicode MS"/>
              </a:rPr>
              <a:t>Orthogonalization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9064" y="832497"/>
            <a:ext cx="311289" cy="313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541" y="829906"/>
            <a:ext cx="311226" cy="46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9047" y="960843"/>
            <a:ext cx="90170" cy="1270"/>
          </a:xfrm>
          <a:custGeom>
            <a:avLst/>
            <a:gdLst/>
            <a:ahLst/>
            <a:cxnLst/>
            <a:rect l="l" t="t" r="r" b="b"/>
            <a:pathLst>
              <a:path w="90169" h="1269">
                <a:moveTo>
                  <a:pt x="0" y="0"/>
                </a:moveTo>
                <a:lnTo>
                  <a:pt x="89674" y="1193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9047" y="1004506"/>
            <a:ext cx="90170" cy="1270"/>
          </a:xfrm>
          <a:custGeom>
            <a:avLst/>
            <a:gdLst/>
            <a:ahLst/>
            <a:cxnLst/>
            <a:rect l="l" t="t" r="r" b="b"/>
            <a:pathLst>
              <a:path w="90169" h="1269">
                <a:moveTo>
                  <a:pt x="0" y="0"/>
                </a:moveTo>
                <a:lnTo>
                  <a:pt x="89674" y="1219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983" y="1325117"/>
            <a:ext cx="327025" cy="194310"/>
          </a:xfrm>
          <a:custGeom>
            <a:avLst/>
            <a:gdLst/>
            <a:ahLst/>
            <a:cxnLst/>
            <a:rect l="l" t="t" r="r" b="b"/>
            <a:pathLst>
              <a:path w="327025" h="194309">
                <a:moveTo>
                  <a:pt x="326402" y="0"/>
                </a:moveTo>
                <a:lnTo>
                  <a:pt x="0" y="193979"/>
                </a:lnTo>
              </a:path>
            </a:pathLst>
          </a:custGeom>
          <a:ln w="18478">
            <a:solidFill>
              <a:srgbClr val="0000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509" y="1518450"/>
            <a:ext cx="323850" cy="3810"/>
          </a:xfrm>
          <a:custGeom>
            <a:avLst/>
            <a:gdLst/>
            <a:ahLst/>
            <a:cxnLst/>
            <a:rect l="l" t="t" r="r" b="b"/>
            <a:pathLst>
              <a:path w="323850" h="3809">
                <a:moveTo>
                  <a:pt x="0" y="0"/>
                </a:moveTo>
                <a:lnTo>
                  <a:pt x="323507" y="3225"/>
                </a:lnTo>
              </a:path>
            </a:pathLst>
          </a:custGeom>
          <a:ln w="18478">
            <a:solidFill>
              <a:srgbClr val="F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6512" y="1228153"/>
            <a:ext cx="3810" cy="309245"/>
          </a:xfrm>
          <a:custGeom>
            <a:avLst/>
            <a:gdLst/>
            <a:ahLst/>
            <a:cxnLst/>
            <a:rect l="l" t="t" r="r" b="b"/>
            <a:pathLst>
              <a:path w="3809" h="309244">
                <a:moveTo>
                  <a:pt x="0" y="308762"/>
                </a:moveTo>
                <a:lnTo>
                  <a:pt x="3225" y="0"/>
                </a:lnTo>
              </a:path>
            </a:pathLst>
          </a:custGeom>
          <a:ln w="13462">
            <a:solidFill>
              <a:srgbClr val="00F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4822" y="1544345"/>
            <a:ext cx="318135" cy="3810"/>
          </a:xfrm>
          <a:custGeom>
            <a:avLst/>
            <a:gdLst/>
            <a:ahLst/>
            <a:cxnLst/>
            <a:rect l="l" t="t" r="r" b="b"/>
            <a:pathLst>
              <a:path w="318135" h="3809">
                <a:moveTo>
                  <a:pt x="0" y="0"/>
                </a:moveTo>
                <a:lnTo>
                  <a:pt x="317944" y="3213"/>
                </a:lnTo>
              </a:path>
            </a:pathLst>
          </a:custGeom>
          <a:ln w="13462">
            <a:solidFill>
              <a:srgbClr val="D60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2892" y="1432585"/>
            <a:ext cx="88265" cy="105410"/>
          </a:xfrm>
          <a:custGeom>
            <a:avLst/>
            <a:gdLst/>
            <a:ahLst/>
            <a:cxnLst/>
            <a:rect l="l" t="t" r="r" b="b"/>
            <a:pathLst>
              <a:path w="88265" h="105409">
                <a:moveTo>
                  <a:pt x="0" y="0"/>
                </a:moveTo>
                <a:lnTo>
                  <a:pt x="87655" y="0"/>
                </a:lnTo>
                <a:lnTo>
                  <a:pt x="87655" y="105181"/>
                </a:lnTo>
              </a:path>
            </a:pathLst>
          </a:custGeom>
          <a:ln w="6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2807" y="1455648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90" h="48894">
                <a:moveTo>
                  <a:pt x="0" y="0"/>
                </a:moveTo>
                <a:lnTo>
                  <a:pt x="21526" y="28365"/>
                </a:lnTo>
                <a:lnTo>
                  <a:pt x="20454" y="35861"/>
                </a:lnTo>
                <a:lnTo>
                  <a:pt x="17480" y="42829"/>
                </a:lnTo>
                <a:lnTo>
                  <a:pt x="12712" y="48882"/>
                </a:lnTo>
              </a:path>
            </a:pathLst>
          </a:custGeom>
          <a:ln w="9232">
            <a:solidFill>
              <a:srgbClr val="0000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1298" y="1428381"/>
            <a:ext cx="256540" cy="8255"/>
          </a:xfrm>
          <a:custGeom>
            <a:avLst/>
            <a:gdLst/>
            <a:ahLst/>
            <a:cxnLst/>
            <a:rect l="l" t="t" r="r" b="b"/>
            <a:pathLst>
              <a:path w="256540" h="8255">
                <a:moveTo>
                  <a:pt x="0" y="0"/>
                </a:moveTo>
                <a:lnTo>
                  <a:pt x="256387" y="8229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1437" y="1411782"/>
            <a:ext cx="63500" cy="46355"/>
          </a:xfrm>
          <a:custGeom>
            <a:avLst/>
            <a:gdLst/>
            <a:ahLst/>
            <a:cxnLst/>
            <a:rect l="l" t="t" r="r" b="b"/>
            <a:pathLst>
              <a:path w="63500" h="46355">
                <a:moveTo>
                  <a:pt x="1473" y="0"/>
                </a:moveTo>
                <a:lnTo>
                  <a:pt x="6702" y="11275"/>
                </a:lnTo>
                <a:lnTo>
                  <a:pt x="8189" y="23293"/>
                </a:lnTo>
                <a:lnTo>
                  <a:pt x="5950" y="35141"/>
                </a:lnTo>
                <a:lnTo>
                  <a:pt x="0" y="45910"/>
                </a:lnTo>
                <a:lnTo>
                  <a:pt x="63144" y="24955"/>
                </a:lnTo>
                <a:lnTo>
                  <a:pt x="1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124" y="830249"/>
            <a:ext cx="470128" cy="312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7425" y="618294"/>
            <a:ext cx="30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r>
              <a:rPr sz="1200" spc="-30" baseline="-10416" dirty="0">
                <a:latin typeface="Arial"/>
                <a:cs typeface="Arial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7664" y="644812"/>
            <a:ext cx="767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8315" algn="l"/>
              </a:tabLst>
            </a:pPr>
            <a:r>
              <a:rPr sz="1100" i="1" spc="110" dirty="0">
                <a:latin typeface="Times New Roman"/>
                <a:cs typeface="Times New Roman"/>
              </a:rPr>
              <a:t>W	</a:t>
            </a:r>
            <a:r>
              <a:rPr sz="1650" i="1" spc="-179" baseline="5050" dirty="0">
                <a:latin typeface="Times New Roman"/>
                <a:cs typeface="Times New Roman"/>
              </a:rPr>
              <a:t>v</a:t>
            </a:r>
            <a:r>
              <a:rPr sz="1650" spc="-179" baseline="5050" dirty="0">
                <a:latin typeface="Times New Roman"/>
                <a:cs typeface="Times New Roman"/>
              </a:rPr>
              <a:t>˜</a:t>
            </a:r>
            <a:r>
              <a:rPr sz="1200" spc="-179" baseline="-6944" dirty="0">
                <a:latin typeface="Arial"/>
                <a:cs typeface="Arial"/>
              </a:rPr>
              <a:t>1</a:t>
            </a:r>
            <a:r>
              <a:rPr sz="1200" spc="-135" baseline="-6944" dirty="0">
                <a:latin typeface="Arial"/>
                <a:cs typeface="Arial"/>
              </a:rPr>
              <a:t> </a:t>
            </a:r>
            <a:r>
              <a:rPr sz="1650" i="1" spc="-179" baseline="2525" dirty="0">
                <a:latin typeface="Times New Roman"/>
                <a:cs typeface="Times New Roman"/>
              </a:rPr>
              <a:t>v</a:t>
            </a:r>
            <a:r>
              <a:rPr sz="1650" spc="-179" baseline="2525" dirty="0">
                <a:latin typeface="Times New Roman"/>
                <a:cs typeface="Times New Roman"/>
              </a:rPr>
              <a:t>˜</a:t>
            </a:r>
            <a:r>
              <a:rPr sz="1200" spc="-179" baseline="-6944" dirty="0">
                <a:latin typeface="Arial"/>
                <a:cs typeface="Arial"/>
              </a:rPr>
              <a:t>2</a:t>
            </a:r>
            <a:endParaRPr sz="1200" baseline="-694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68479" y="444417"/>
            <a:ext cx="1728355" cy="9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87472" y="1414156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110" dirty="0">
                <a:latin typeface="Times New Roman"/>
                <a:cs typeface="Times New Roman"/>
              </a:rPr>
              <a:t>W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35" dirty="0">
                <a:latin typeface="Times New Roman"/>
                <a:cs typeface="Times New Roman"/>
              </a:rPr>
              <a:t>)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i="1" spc="-114" dirty="0">
                <a:latin typeface="Times New Roman"/>
                <a:cs typeface="Times New Roman"/>
              </a:rPr>
              <a:t>T</a:t>
            </a:r>
            <a:r>
              <a:rPr sz="1650" spc="-172" baseline="15151" dirty="0">
                <a:latin typeface="Times New Roman"/>
                <a:cs typeface="Times New Roman"/>
              </a:rPr>
              <a:t>˜</a:t>
            </a:r>
            <a:endParaRPr sz="1650" baseline="1515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984" y="2905185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40155" y="50721"/>
            <a:ext cx="3249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Non-orthogonal </a:t>
            </a:r>
            <a:r>
              <a:rPr spc="-60" dirty="0"/>
              <a:t>Tensor</a:t>
            </a:r>
            <a:r>
              <a:rPr spc="-50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0264" y="390028"/>
            <a:ext cx="1061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019B2"/>
                </a:solidFill>
                <a:latin typeface="Arial Unicode MS"/>
                <a:cs typeface="Arial Unicode MS"/>
              </a:rPr>
              <a:t>Orthogonalization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09064" y="832497"/>
            <a:ext cx="311289" cy="313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541" y="829906"/>
            <a:ext cx="311226" cy="46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9047" y="960843"/>
            <a:ext cx="90170" cy="1270"/>
          </a:xfrm>
          <a:custGeom>
            <a:avLst/>
            <a:gdLst/>
            <a:ahLst/>
            <a:cxnLst/>
            <a:rect l="l" t="t" r="r" b="b"/>
            <a:pathLst>
              <a:path w="90169" h="1269">
                <a:moveTo>
                  <a:pt x="0" y="0"/>
                </a:moveTo>
                <a:lnTo>
                  <a:pt x="89674" y="1193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9047" y="1004506"/>
            <a:ext cx="90170" cy="1270"/>
          </a:xfrm>
          <a:custGeom>
            <a:avLst/>
            <a:gdLst/>
            <a:ahLst/>
            <a:cxnLst/>
            <a:rect l="l" t="t" r="r" b="b"/>
            <a:pathLst>
              <a:path w="90169" h="1269">
                <a:moveTo>
                  <a:pt x="0" y="0"/>
                </a:moveTo>
                <a:lnTo>
                  <a:pt x="89674" y="1219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6983" y="1325117"/>
            <a:ext cx="327025" cy="194310"/>
          </a:xfrm>
          <a:custGeom>
            <a:avLst/>
            <a:gdLst/>
            <a:ahLst/>
            <a:cxnLst/>
            <a:rect l="l" t="t" r="r" b="b"/>
            <a:pathLst>
              <a:path w="327025" h="194309">
                <a:moveTo>
                  <a:pt x="326402" y="0"/>
                </a:moveTo>
                <a:lnTo>
                  <a:pt x="0" y="193979"/>
                </a:lnTo>
              </a:path>
            </a:pathLst>
          </a:custGeom>
          <a:ln w="18478">
            <a:solidFill>
              <a:srgbClr val="0000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1509" y="1518450"/>
            <a:ext cx="323850" cy="3810"/>
          </a:xfrm>
          <a:custGeom>
            <a:avLst/>
            <a:gdLst/>
            <a:ahLst/>
            <a:cxnLst/>
            <a:rect l="l" t="t" r="r" b="b"/>
            <a:pathLst>
              <a:path w="323850" h="3809">
                <a:moveTo>
                  <a:pt x="0" y="0"/>
                </a:moveTo>
                <a:lnTo>
                  <a:pt x="323507" y="3225"/>
                </a:lnTo>
              </a:path>
            </a:pathLst>
          </a:custGeom>
          <a:ln w="18478">
            <a:solidFill>
              <a:srgbClr val="F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6512" y="1228153"/>
            <a:ext cx="3810" cy="309245"/>
          </a:xfrm>
          <a:custGeom>
            <a:avLst/>
            <a:gdLst/>
            <a:ahLst/>
            <a:cxnLst/>
            <a:rect l="l" t="t" r="r" b="b"/>
            <a:pathLst>
              <a:path w="3809" h="309244">
                <a:moveTo>
                  <a:pt x="0" y="308762"/>
                </a:moveTo>
                <a:lnTo>
                  <a:pt x="3225" y="0"/>
                </a:lnTo>
              </a:path>
            </a:pathLst>
          </a:custGeom>
          <a:ln w="13462">
            <a:solidFill>
              <a:srgbClr val="00F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4822" y="1544345"/>
            <a:ext cx="318135" cy="3810"/>
          </a:xfrm>
          <a:custGeom>
            <a:avLst/>
            <a:gdLst/>
            <a:ahLst/>
            <a:cxnLst/>
            <a:rect l="l" t="t" r="r" b="b"/>
            <a:pathLst>
              <a:path w="318135" h="3809">
                <a:moveTo>
                  <a:pt x="0" y="0"/>
                </a:moveTo>
                <a:lnTo>
                  <a:pt x="317944" y="3213"/>
                </a:lnTo>
              </a:path>
            </a:pathLst>
          </a:custGeom>
          <a:ln w="13462">
            <a:solidFill>
              <a:srgbClr val="D60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02892" y="1432585"/>
            <a:ext cx="88265" cy="105410"/>
          </a:xfrm>
          <a:custGeom>
            <a:avLst/>
            <a:gdLst/>
            <a:ahLst/>
            <a:cxnLst/>
            <a:rect l="l" t="t" r="r" b="b"/>
            <a:pathLst>
              <a:path w="88265" h="105409">
                <a:moveTo>
                  <a:pt x="0" y="0"/>
                </a:moveTo>
                <a:lnTo>
                  <a:pt x="87655" y="0"/>
                </a:lnTo>
                <a:lnTo>
                  <a:pt x="87655" y="105181"/>
                </a:lnTo>
              </a:path>
            </a:pathLst>
          </a:custGeom>
          <a:ln w="6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2807" y="1455648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90" h="48894">
                <a:moveTo>
                  <a:pt x="0" y="0"/>
                </a:moveTo>
                <a:lnTo>
                  <a:pt x="21526" y="28365"/>
                </a:lnTo>
                <a:lnTo>
                  <a:pt x="20454" y="35861"/>
                </a:lnTo>
                <a:lnTo>
                  <a:pt x="17480" y="42829"/>
                </a:lnTo>
                <a:lnTo>
                  <a:pt x="12712" y="48882"/>
                </a:lnTo>
              </a:path>
            </a:pathLst>
          </a:custGeom>
          <a:ln w="9232">
            <a:solidFill>
              <a:srgbClr val="0000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1298" y="1428381"/>
            <a:ext cx="256540" cy="8255"/>
          </a:xfrm>
          <a:custGeom>
            <a:avLst/>
            <a:gdLst/>
            <a:ahLst/>
            <a:cxnLst/>
            <a:rect l="l" t="t" r="r" b="b"/>
            <a:pathLst>
              <a:path w="256540" h="8255">
                <a:moveTo>
                  <a:pt x="0" y="0"/>
                </a:moveTo>
                <a:lnTo>
                  <a:pt x="256387" y="8229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91437" y="1411782"/>
            <a:ext cx="63500" cy="46355"/>
          </a:xfrm>
          <a:custGeom>
            <a:avLst/>
            <a:gdLst/>
            <a:ahLst/>
            <a:cxnLst/>
            <a:rect l="l" t="t" r="r" b="b"/>
            <a:pathLst>
              <a:path w="63500" h="46355">
                <a:moveTo>
                  <a:pt x="1473" y="0"/>
                </a:moveTo>
                <a:lnTo>
                  <a:pt x="6702" y="11275"/>
                </a:lnTo>
                <a:lnTo>
                  <a:pt x="8189" y="23293"/>
                </a:lnTo>
                <a:lnTo>
                  <a:pt x="5950" y="35141"/>
                </a:lnTo>
                <a:lnTo>
                  <a:pt x="0" y="45910"/>
                </a:lnTo>
                <a:lnTo>
                  <a:pt x="63144" y="24955"/>
                </a:lnTo>
                <a:lnTo>
                  <a:pt x="1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5124" y="830249"/>
            <a:ext cx="470128" cy="312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7425" y="618294"/>
            <a:ext cx="30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r>
              <a:rPr sz="1200" spc="-30" baseline="-10416" dirty="0">
                <a:latin typeface="Arial"/>
                <a:cs typeface="Arial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47664" y="644812"/>
            <a:ext cx="767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8315" algn="l"/>
              </a:tabLst>
            </a:pPr>
            <a:r>
              <a:rPr sz="1100" i="1" spc="110" dirty="0">
                <a:latin typeface="Times New Roman"/>
                <a:cs typeface="Times New Roman"/>
              </a:rPr>
              <a:t>W	</a:t>
            </a:r>
            <a:r>
              <a:rPr sz="1650" i="1" spc="-179" baseline="5050" dirty="0">
                <a:latin typeface="Times New Roman"/>
                <a:cs typeface="Times New Roman"/>
              </a:rPr>
              <a:t>v</a:t>
            </a:r>
            <a:r>
              <a:rPr sz="1650" spc="-179" baseline="5050" dirty="0">
                <a:latin typeface="Times New Roman"/>
                <a:cs typeface="Times New Roman"/>
              </a:rPr>
              <a:t>˜</a:t>
            </a:r>
            <a:r>
              <a:rPr sz="1200" spc="-179" baseline="-6944" dirty="0">
                <a:latin typeface="Arial"/>
                <a:cs typeface="Arial"/>
              </a:rPr>
              <a:t>1</a:t>
            </a:r>
            <a:r>
              <a:rPr sz="1200" spc="-135" baseline="-6944" dirty="0">
                <a:latin typeface="Arial"/>
                <a:cs typeface="Arial"/>
              </a:rPr>
              <a:t> </a:t>
            </a:r>
            <a:r>
              <a:rPr sz="1650" i="1" spc="-179" baseline="2525" dirty="0">
                <a:latin typeface="Times New Roman"/>
                <a:cs typeface="Times New Roman"/>
              </a:rPr>
              <a:t>v</a:t>
            </a:r>
            <a:r>
              <a:rPr sz="1650" spc="-179" baseline="2525" dirty="0">
                <a:latin typeface="Times New Roman"/>
                <a:cs typeface="Times New Roman"/>
              </a:rPr>
              <a:t>˜</a:t>
            </a:r>
            <a:r>
              <a:rPr sz="1200" spc="-179" baseline="-6944" dirty="0">
                <a:latin typeface="Arial"/>
                <a:cs typeface="Arial"/>
              </a:rPr>
              <a:t>2</a:t>
            </a:r>
            <a:endParaRPr sz="1200" baseline="-6944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68479" y="444417"/>
            <a:ext cx="1728355" cy="9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87472" y="1414156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110" dirty="0">
                <a:latin typeface="Times New Roman"/>
                <a:cs typeface="Times New Roman"/>
              </a:rPr>
              <a:t>W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35" dirty="0">
                <a:latin typeface="Times New Roman"/>
                <a:cs typeface="Times New Roman"/>
              </a:rPr>
              <a:t>)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i="1" spc="-114" dirty="0">
                <a:latin typeface="Times New Roman"/>
                <a:cs typeface="Times New Roman"/>
              </a:rPr>
              <a:t>T</a:t>
            </a:r>
            <a:r>
              <a:rPr sz="1650" spc="-172" baseline="15151" dirty="0">
                <a:latin typeface="Times New Roman"/>
                <a:cs typeface="Times New Roman"/>
              </a:rPr>
              <a:t>˜</a:t>
            </a:r>
            <a:endParaRPr sz="1650" baseline="15151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8531" y="1713382"/>
            <a:ext cx="4331208" cy="4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17423" y="2144152"/>
            <a:ext cx="2357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14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1650" spc="-172" baseline="15151" dirty="0">
                <a:solidFill>
                  <a:srgbClr val="007F00"/>
                </a:solidFill>
                <a:latin typeface="Times New Roman"/>
                <a:cs typeface="Times New Roman"/>
              </a:rPr>
              <a:t>˜</a:t>
            </a:r>
            <a:r>
              <a:rPr sz="1650" spc="-165" baseline="15151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1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100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W,</a:t>
            </a:r>
            <a:r>
              <a:rPr sz="11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W,</a:t>
            </a:r>
            <a:r>
              <a:rPr sz="11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i="1" spc="1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1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i="1" spc="-35" dirty="0">
                <a:solidFill>
                  <a:srgbClr val="00AEEF"/>
                </a:solidFill>
                <a:latin typeface="Times New Roman"/>
                <a:cs typeface="Times New Roman"/>
              </a:rPr>
              <a:t>v</a:t>
            </a:r>
            <a:r>
              <a:rPr sz="1100" spc="-35" dirty="0">
                <a:solidFill>
                  <a:srgbClr val="00AEEF"/>
                </a:solidFill>
                <a:latin typeface="Times New Roman"/>
                <a:cs typeface="Times New Roman"/>
              </a:rPr>
              <a:t>˜</a:t>
            </a:r>
            <a:r>
              <a:rPr sz="1200" spc="-52" baseline="-10416" dirty="0">
                <a:solidFill>
                  <a:srgbClr val="00AEEF"/>
                </a:solidFill>
                <a:latin typeface="Arial"/>
                <a:cs typeface="Arial"/>
              </a:rPr>
              <a:t>1</a:t>
            </a:r>
            <a:r>
              <a:rPr sz="1200" i="1" spc="-52" baseline="31250" dirty="0">
                <a:latin typeface="Menlo"/>
                <a:cs typeface="Menlo"/>
              </a:rPr>
              <a:t>⊗</a:t>
            </a:r>
            <a:r>
              <a:rPr sz="1200" spc="-52" baseline="31250" dirty="0">
                <a:latin typeface="Arial"/>
                <a:cs typeface="Arial"/>
              </a:rPr>
              <a:t>3</a:t>
            </a:r>
            <a:r>
              <a:rPr sz="1200" spc="104" baseline="31250" dirty="0">
                <a:latin typeface="Arial"/>
                <a:cs typeface="Arial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i="1" spc="-35" dirty="0">
                <a:solidFill>
                  <a:srgbClr val="7F007F"/>
                </a:solidFill>
                <a:latin typeface="Times New Roman"/>
                <a:cs typeface="Times New Roman"/>
              </a:rPr>
              <a:t>v</a:t>
            </a:r>
            <a:r>
              <a:rPr sz="1100" spc="-35" dirty="0">
                <a:solidFill>
                  <a:srgbClr val="7F007F"/>
                </a:solidFill>
                <a:latin typeface="Times New Roman"/>
                <a:cs typeface="Times New Roman"/>
              </a:rPr>
              <a:t>˜</a:t>
            </a:r>
            <a:r>
              <a:rPr sz="1200" spc="-52" baseline="-10416" dirty="0">
                <a:solidFill>
                  <a:srgbClr val="7F007F"/>
                </a:solidFill>
                <a:latin typeface="Arial"/>
                <a:cs typeface="Arial"/>
              </a:rPr>
              <a:t>2</a:t>
            </a:r>
            <a:r>
              <a:rPr sz="1200" i="1" spc="-52" baseline="31250" dirty="0">
                <a:latin typeface="Menlo"/>
                <a:cs typeface="Menlo"/>
              </a:rPr>
              <a:t>⊗</a:t>
            </a:r>
            <a:r>
              <a:rPr sz="1200" spc="-52" baseline="31250" dirty="0">
                <a:latin typeface="Arial"/>
                <a:cs typeface="Arial"/>
              </a:rPr>
              <a:t>3</a:t>
            </a:r>
            <a:r>
              <a:rPr sz="1200" spc="104" baseline="31250" dirty="0">
                <a:latin typeface="Arial"/>
                <a:cs typeface="Arial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+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Arial Unicode MS"/>
                <a:cs typeface="Arial Unicode MS"/>
              </a:rPr>
              <a:t>···</a:t>
            </a:r>
            <a:r>
              <a:rPr sz="1100" spc="55" dirty="0">
                <a:latin typeface="Arial Unicode MS"/>
                <a:cs typeface="Arial Unicode MS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723400" y="2083824"/>
            <a:ext cx="431647" cy="3525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83127" y="2144152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25" dirty="0"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45789" y="2053703"/>
            <a:ext cx="342580" cy="129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47491" y="2203830"/>
            <a:ext cx="130454" cy="262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9911" y="2203716"/>
            <a:ext cx="262140" cy="130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792728" y="2144152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25" dirty="0">
                <a:latin typeface="Times New Roman"/>
                <a:cs typeface="Times New Roman"/>
              </a:rPr>
              <a:t>+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48290" y="2209736"/>
            <a:ext cx="131635" cy="2645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12196" y="2209622"/>
            <a:ext cx="264515" cy="1316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47797" y="2043301"/>
            <a:ext cx="345692" cy="1310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5984" y="2905185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40155" y="50721"/>
            <a:ext cx="3249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Non-orthogonal </a:t>
            </a:r>
            <a:r>
              <a:rPr spc="-60" dirty="0"/>
              <a:t>Tensor</a:t>
            </a:r>
            <a:r>
              <a:rPr spc="-50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0264" y="390028"/>
            <a:ext cx="1061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019B2"/>
                </a:solidFill>
                <a:latin typeface="Arial Unicode MS"/>
                <a:cs typeface="Arial Unicode MS"/>
              </a:rPr>
              <a:t>Orthogonalization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09064" y="832497"/>
            <a:ext cx="311289" cy="313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541" y="829906"/>
            <a:ext cx="311226" cy="46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9047" y="960843"/>
            <a:ext cx="90170" cy="1270"/>
          </a:xfrm>
          <a:custGeom>
            <a:avLst/>
            <a:gdLst/>
            <a:ahLst/>
            <a:cxnLst/>
            <a:rect l="l" t="t" r="r" b="b"/>
            <a:pathLst>
              <a:path w="90169" h="1269">
                <a:moveTo>
                  <a:pt x="0" y="0"/>
                </a:moveTo>
                <a:lnTo>
                  <a:pt x="89674" y="1193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9047" y="1004506"/>
            <a:ext cx="90170" cy="1270"/>
          </a:xfrm>
          <a:custGeom>
            <a:avLst/>
            <a:gdLst/>
            <a:ahLst/>
            <a:cxnLst/>
            <a:rect l="l" t="t" r="r" b="b"/>
            <a:pathLst>
              <a:path w="90169" h="1269">
                <a:moveTo>
                  <a:pt x="0" y="0"/>
                </a:moveTo>
                <a:lnTo>
                  <a:pt x="89674" y="1219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6983" y="1325117"/>
            <a:ext cx="327025" cy="194310"/>
          </a:xfrm>
          <a:custGeom>
            <a:avLst/>
            <a:gdLst/>
            <a:ahLst/>
            <a:cxnLst/>
            <a:rect l="l" t="t" r="r" b="b"/>
            <a:pathLst>
              <a:path w="327025" h="194309">
                <a:moveTo>
                  <a:pt x="326402" y="0"/>
                </a:moveTo>
                <a:lnTo>
                  <a:pt x="0" y="193979"/>
                </a:lnTo>
              </a:path>
            </a:pathLst>
          </a:custGeom>
          <a:ln w="18478">
            <a:solidFill>
              <a:srgbClr val="0000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1509" y="1518450"/>
            <a:ext cx="323850" cy="3810"/>
          </a:xfrm>
          <a:custGeom>
            <a:avLst/>
            <a:gdLst/>
            <a:ahLst/>
            <a:cxnLst/>
            <a:rect l="l" t="t" r="r" b="b"/>
            <a:pathLst>
              <a:path w="323850" h="3809">
                <a:moveTo>
                  <a:pt x="0" y="0"/>
                </a:moveTo>
                <a:lnTo>
                  <a:pt x="323507" y="3225"/>
                </a:lnTo>
              </a:path>
            </a:pathLst>
          </a:custGeom>
          <a:ln w="18478">
            <a:solidFill>
              <a:srgbClr val="F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6512" y="1228153"/>
            <a:ext cx="3810" cy="309245"/>
          </a:xfrm>
          <a:custGeom>
            <a:avLst/>
            <a:gdLst/>
            <a:ahLst/>
            <a:cxnLst/>
            <a:rect l="l" t="t" r="r" b="b"/>
            <a:pathLst>
              <a:path w="3809" h="309244">
                <a:moveTo>
                  <a:pt x="0" y="308762"/>
                </a:moveTo>
                <a:lnTo>
                  <a:pt x="3225" y="0"/>
                </a:lnTo>
              </a:path>
            </a:pathLst>
          </a:custGeom>
          <a:ln w="13462">
            <a:solidFill>
              <a:srgbClr val="00F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4822" y="1544345"/>
            <a:ext cx="318135" cy="3810"/>
          </a:xfrm>
          <a:custGeom>
            <a:avLst/>
            <a:gdLst/>
            <a:ahLst/>
            <a:cxnLst/>
            <a:rect l="l" t="t" r="r" b="b"/>
            <a:pathLst>
              <a:path w="318135" h="3809">
                <a:moveTo>
                  <a:pt x="0" y="0"/>
                </a:moveTo>
                <a:lnTo>
                  <a:pt x="317944" y="3213"/>
                </a:lnTo>
              </a:path>
            </a:pathLst>
          </a:custGeom>
          <a:ln w="13462">
            <a:solidFill>
              <a:srgbClr val="D60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02892" y="1432585"/>
            <a:ext cx="88265" cy="105410"/>
          </a:xfrm>
          <a:custGeom>
            <a:avLst/>
            <a:gdLst/>
            <a:ahLst/>
            <a:cxnLst/>
            <a:rect l="l" t="t" r="r" b="b"/>
            <a:pathLst>
              <a:path w="88265" h="105409">
                <a:moveTo>
                  <a:pt x="0" y="0"/>
                </a:moveTo>
                <a:lnTo>
                  <a:pt x="87655" y="0"/>
                </a:lnTo>
                <a:lnTo>
                  <a:pt x="87655" y="105181"/>
                </a:lnTo>
              </a:path>
            </a:pathLst>
          </a:custGeom>
          <a:ln w="6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2807" y="1455648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90" h="48894">
                <a:moveTo>
                  <a:pt x="0" y="0"/>
                </a:moveTo>
                <a:lnTo>
                  <a:pt x="21526" y="28365"/>
                </a:lnTo>
                <a:lnTo>
                  <a:pt x="20454" y="35861"/>
                </a:lnTo>
                <a:lnTo>
                  <a:pt x="17480" y="42829"/>
                </a:lnTo>
                <a:lnTo>
                  <a:pt x="12712" y="48882"/>
                </a:lnTo>
              </a:path>
            </a:pathLst>
          </a:custGeom>
          <a:ln w="9232">
            <a:solidFill>
              <a:srgbClr val="0000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1298" y="1428381"/>
            <a:ext cx="256540" cy="8255"/>
          </a:xfrm>
          <a:custGeom>
            <a:avLst/>
            <a:gdLst/>
            <a:ahLst/>
            <a:cxnLst/>
            <a:rect l="l" t="t" r="r" b="b"/>
            <a:pathLst>
              <a:path w="256540" h="8255">
                <a:moveTo>
                  <a:pt x="0" y="0"/>
                </a:moveTo>
                <a:lnTo>
                  <a:pt x="256387" y="8229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91437" y="1411782"/>
            <a:ext cx="63500" cy="46355"/>
          </a:xfrm>
          <a:custGeom>
            <a:avLst/>
            <a:gdLst/>
            <a:ahLst/>
            <a:cxnLst/>
            <a:rect l="l" t="t" r="r" b="b"/>
            <a:pathLst>
              <a:path w="63500" h="46355">
                <a:moveTo>
                  <a:pt x="1473" y="0"/>
                </a:moveTo>
                <a:lnTo>
                  <a:pt x="6702" y="11275"/>
                </a:lnTo>
                <a:lnTo>
                  <a:pt x="8189" y="23293"/>
                </a:lnTo>
                <a:lnTo>
                  <a:pt x="5950" y="35141"/>
                </a:lnTo>
                <a:lnTo>
                  <a:pt x="0" y="45910"/>
                </a:lnTo>
                <a:lnTo>
                  <a:pt x="63144" y="24955"/>
                </a:lnTo>
                <a:lnTo>
                  <a:pt x="1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5124" y="830249"/>
            <a:ext cx="470128" cy="312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7425" y="618294"/>
            <a:ext cx="30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r>
              <a:rPr sz="1200" spc="-30" baseline="-10416" dirty="0">
                <a:latin typeface="Arial"/>
                <a:cs typeface="Arial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47664" y="644812"/>
            <a:ext cx="767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8315" algn="l"/>
              </a:tabLst>
            </a:pPr>
            <a:r>
              <a:rPr sz="1100" i="1" spc="110" dirty="0">
                <a:latin typeface="Times New Roman"/>
                <a:cs typeface="Times New Roman"/>
              </a:rPr>
              <a:t>W	</a:t>
            </a:r>
            <a:r>
              <a:rPr sz="1650" i="1" spc="-179" baseline="5050" dirty="0">
                <a:latin typeface="Times New Roman"/>
                <a:cs typeface="Times New Roman"/>
              </a:rPr>
              <a:t>v</a:t>
            </a:r>
            <a:r>
              <a:rPr sz="1650" spc="-179" baseline="5050" dirty="0">
                <a:latin typeface="Times New Roman"/>
                <a:cs typeface="Times New Roman"/>
              </a:rPr>
              <a:t>˜</a:t>
            </a:r>
            <a:r>
              <a:rPr sz="1200" spc="-179" baseline="-6944" dirty="0">
                <a:latin typeface="Arial"/>
                <a:cs typeface="Arial"/>
              </a:rPr>
              <a:t>1</a:t>
            </a:r>
            <a:r>
              <a:rPr sz="1200" spc="-135" baseline="-6944" dirty="0">
                <a:latin typeface="Arial"/>
                <a:cs typeface="Arial"/>
              </a:rPr>
              <a:t> </a:t>
            </a:r>
            <a:r>
              <a:rPr sz="1650" i="1" spc="-179" baseline="2525" dirty="0">
                <a:latin typeface="Times New Roman"/>
                <a:cs typeface="Times New Roman"/>
              </a:rPr>
              <a:t>v</a:t>
            </a:r>
            <a:r>
              <a:rPr sz="1650" spc="-179" baseline="2525" dirty="0">
                <a:latin typeface="Times New Roman"/>
                <a:cs typeface="Times New Roman"/>
              </a:rPr>
              <a:t>˜</a:t>
            </a:r>
            <a:r>
              <a:rPr sz="1200" spc="-179" baseline="-6944" dirty="0">
                <a:latin typeface="Arial"/>
                <a:cs typeface="Arial"/>
              </a:rPr>
              <a:t>2</a:t>
            </a:r>
            <a:endParaRPr sz="1200" baseline="-6944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68479" y="444417"/>
            <a:ext cx="1728355" cy="9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875" y="1832101"/>
            <a:ext cx="3133725" cy="198755"/>
          </a:xfrm>
          <a:custGeom>
            <a:avLst/>
            <a:gdLst/>
            <a:ahLst/>
            <a:cxnLst/>
            <a:rect l="l" t="t" r="r" b="b"/>
            <a:pathLst>
              <a:path w="3133725" h="198755">
                <a:moveTo>
                  <a:pt x="30824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3133267" y="198361"/>
                </a:lnTo>
                <a:lnTo>
                  <a:pt x="3133267" y="50800"/>
                </a:lnTo>
                <a:lnTo>
                  <a:pt x="3129259" y="31075"/>
                </a:lnTo>
                <a:lnTo>
                  <a:pt x="3118345" y="14922"/>
                </a:lnTo>
                <a:lnTo>
                  <a:pt x="3102192" y="4008"/>
                </a:lnTo>
                <a:lnTo>
                  <a:pt x="30824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1976" y="1414156"/>
            <a:ext cx="3867150" cy="604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110" dirty="0">
                <a:latin typeface="Times New Roman"/>
                <a:cs typeface="Times New Roman"/>
              </a:rPr>
              <a:t>W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100" spc="135" dirty="0">
                <a:latin typeface="Times New Roman"/>
                <a:cs typeface="Times New Roman"/>
              </a:rPr>
              <a:t>)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i="1" spc="-114" dirty="0">
                <a:latin typeface="Times New Roman"/>
                <a:cs typeface="Times New Roman"/>
              </a:rPr>
              <a:t>T</a:t>
            </a:r>
            <a:r>
              <a:rPr sz="1650" spc="-172" baseline="15151" dirty="0">
                <a:latin typeface="Times New Roman"/>
                <a:cs typeface="Times New Roman"/>
              </a:rPr>
              <a:t>˜</a:t>
            </a:r>
            <a:endParaRPr sz="1650" baseline="1515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5" dirty="0">
                <a:solidFill>
                  <a:srgbClr val="3333B2"/>
                </a:solidFill>
                <a:latin typeface="Arial"/>
                <a:cs typeface="Arial"/>
              </a:rPr>
              <a:t>Find </a:t>
            </a:r>
            <a:r>
              <a:rPr sz="1200" i="1" spc="-30" dirty="0">
                <a:solidFill>
                  <a:srgbClr val="3333B2"/>
                </a:solidFill>
                <a:latin typeface="Arial"/>
                <a:cs typeface="Arial"/>
              </a:rPr>
              <a:t>W </a:t>
            </a:r>
            <a:r>
              <a:rPr sz="1200" spc="-75" dirty="0">
                <a:solidFill>
                  <a:srgbClr val="3333B2"/>
                </a:solidFill>
                <a:latin typeface="Arial"/>
                <a:cs typeface="Arial"/>
              </a:rPr>
              <a:t>using SVD 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of 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Matrix</a:t>
            </a:r>
            <a:r>
              <a:rPr sz="1200" spc="-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3333B2"/>
                </a:solidFill>
                <a:latin typeface="Arial"/>
                <a:cs typeface="Arial"/>
              </a:rPr>
              <a:t>Slice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875" y="201771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26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875" y="202406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26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875" y="203041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26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875" y="203676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26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875" y="204311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26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875" y="2043010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26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875" y="2049360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26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875" y="2055710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26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875" y="2062060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26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875" y="2061464"/>
            <a:ext cx="3133725" cy="653415"/>
          </a:xfrm>
          <a:custGeom>
            <a:avLst/>
            <a:gdLst/>
            <a:ahLst/>
            <a:cxnLst/>
            <a:rect l="l" t="t" r="r" b="b"/>
            <a:pathLst>
              <a:path w="3133725" h="653414">
                <a:moveTo>
                  <a:pt x="3133267" y="0"/>
                </a:moveTo>
                <a:lnTo>
                  <a:pt x="0" y="0"/>
                </a:lnTo>
                <a:lnTo>
                  <a:pt x="0" y="602234"/>
                </a:lnTo>
                <a:lnTo>
                  <a:pt x="4008" y="621958"/>
                </a:lnTo>
                <a:lnTo>
                  <a:pt x="14922" y="638111"/>
                </a:lnTo>
                <a:lnTo>
                  <a:pt x="31075" y="649025"/>
                </a:lnTo>
                <a:lnTo>
                  <a:pt x="50800" y="653034"/>
                </a:lnTo>
                <a:lnTo>
                  <a:pt x="3082467" y="653034"/>
                </a:lnTo>
                <a:lnTo>
                  <a:pt x="3102192" y="649025"/>
                </a:lnTo>
                <a:lnTo>
                  <a:pt x="3118345" y="638111"/>
                </a:lnTo>
                <a:lnTo>
                  <a:pt x="3129259" y="621958"/>
                </a:lnTo>
                <a:lnTo>
                  <a:pt x="3133267" y="602234"/>
                </a:lnTo>
                <a:lnTo>
                  <a:pt x="3133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1976" y="2484004"/>
            <a:ext cx="1022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0" dirty="0">
                <a:latin typeface="Times New Roman"/>
                <a:cs typeface="Times New Roman"/>
              </a:rPr>
              <a:t>M</a:t>
            </a:r>
            <a:r>
              <a:rPr sz="1100" i="1" spc="135" dirty="0">
                <a:latin typeface="Times New Roman"/>
                <a:cs typeface="Times New Roman"/>
              </a:rPr>
              <a:t> </a:t>
            </a:r>
            <a:r>
              <a:rPr sz="1100" spc="225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(</a:t>
            </a:r>
            <a:r>
              <a:rPr sz="1100" spc="20" dirty="0">
                <a:latin typeface="Arial Unicode MS"/>
                <a:cs typeface="Arial Unicode MS"/>
              </a:rPr>
              <a:t>·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 Unicode MS"/>
                <a:cs typeface="Arial Unicode MS"/>
              </a:rPr>
              <a:t>·</a:t>
            </a:r>
            <a:r>
              <a:rPr sz="1100" i="1" spc="5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θ</a:t>
            </a:r>
            <a:r>
              <a:rPr sz="1100" spc="70" dirty="0">
                <a:latin typeface="Times New Roman"/>
                <a:cs typeface="Times New Roman"/>
              </a:rPr>
              <a:t>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00591" y="2134024"/>
            <a:ext cx="16065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b="1" spc="-280" dirty="0">
                <a:latin typeface="Times New Roman"/>
                <a:cs typeface="Times New Roman"/>
              </a:rPr>
              <a:t>+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81036" y="2093595"/>
            <a:ext cx="141605" cy="177800"/>
          </a:xfrm>
          <a:custGeom>
            <a:avLst/>
            <a:gdLst/>
            <a:ahLst/>
            <a:cxnLst/>
            <a:rect l="l" t="t" r="r" b="b"/>
            <a:pathLst>
              <a:path w="141605" h="177800">
                <a:moveTo>
                  <a:pt x="0" y="0"/>
                </a:moveTo>
                <a:lnTo>
                  <a:pt x="141097" y="0"/>
                </a:lnTo>
                <a:lnTo>
                  <a:pt x="141097" y="177774"/>
                </a:lnTo>
                <a:lnTo>
                  <a:pt x="0" y="177774"/>
                </a:lnTo>
                <a:lnTo>
                  <a:pt x="0" y="0"/>
                </a:lnTo>
                <a:close/>
              </a:path>
            </a:pathLst>
          </a:custGeom>
          <a:solidFill>
            <a:srgbClr val="5FF7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93734" y="2097862"/>
            <a:ext cx="141605" cy="177800"/>
          </a:xfrm>
          <a:custGeom>
            <a:avLst/>
            <a:gdLst/>
            <a:ahLst/>
            <a:cxnLst/>
            <a:rect l="l" t="t" r="r" b="b"/>
            <a:pathLst>
              <a:path w="141605" h="177800">
                <a:moveTo>
                  <a:pt x="0" y="0"/>
                </a:moveTo>
                <a:lnTo>
                  <a:pt x="141097" y="0"/>
                </a:lnTo>
                <a:lnTo>
                  <a:pt x="141097" y="177774"/>
                </a:lnTo>
                <a:lnTo>
                  <a:pt x="0" y="177774"/>
                </a:lnTo>
                <a:lnTo>
                  <a:pt x="0" y="0"/>
                </a:lnTo>
                <a:close/>
              </a:path>
            </a:pathLst>
          </a:custGeom>
          <a:solidFill>
            <a:srgbClr val="EF8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53121" y="2096757"/>
            <a:ext cx="141605" cy="177800"/>
          </a:xfrm>
          <a:custGeom>
            <a:avLst/>
            <a:gdLst/>
            <a:ahLst/>
            <a:cxnLst/>
            <a:rect l="l" t="t" r="r" b="b"/>
            <a:pathLst>
              <a:path w="141605" h="177800">
                <a:moveTo>
                  <a:pt x="0" y="0"/>
                </a:moveTo>
                <a:lnTo>
                  <a:pt x="141097" y="0"/>
                </a:lnTo>
                <a:lnTo>
                  <a:pt x="141097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53121" y="2276868"/>
            <a:ext cx="141605" cy="177800"/>
          </a:xfrm>
          <a:custGeom>
            <a:avLst/>
            <a:gdLst/>
            <a:ahLst/>
            <a:cxnLst/>
            <a:rect l="l" t="t" r="r" b="b"/>
            <a:pathLst>
              <a:path w="141605" h="177800">
                <a:moveTo>
                  <a:pt x="0" y="0"/>
                </a:moveTo>
                <a:lnTo>
                  <a:pt x="141097" y="0"/>
                </a:lnTo>
                <a:lnTo>
                  <a:pt x="141097" y="177774"/>
                </a:lnTo>
                <a:lnTo>
                  <a:pt x="0" y="177774"/>
                </a:lnTo>
                <a:lnTo>
                  <a:pt x="0" y="0"/>
                </a:lnTo>
                <a:close/>
              </a:path>
            </a:pathLst>
          </a:custGeom>
          <a:solidFill>
            <a:srgbClr val="5F8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53121" y="2456954"/>
            <a:ext cx="141605" cy="177800"/>
          </a:xfrm>
          <a:custGeom>
            <a:avLst/>
            <a:gdLst/>
            <a:ahLst/>
            <a:cxnLst/>
            <a:rect l="l" t="t" r="r" b="b"/>
            <a:pathLst>
              <a:path w="141605" h="177800">
                <a:moveTo>
                  <a:pt x="0" y="0"/>
                </a:moveTo>
                <a:lnTo>
                  <a:pt x="141097" y="0"/>
                </a:lnTo>
                <a:lnTo>
                  <a:pt x="141097" y="177774"/>
                </a:lnTo>
                <a:lnTo>
                  <a:pt x="0" y="177774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5984" y="2096719"/>
            <a:ext cx="141605" cy="177800"/>
          </a:xfrm>
          <a:custGeom>
            <a:avLst/>
            <a:gdLst/>
            <a:ahLst/>
            <a:cxnLst/>
            <a:rect l="l" t="t" r="r" b="b"/>
            <a:pathLst>
              <a:path w="141605" h="177800">
                <a:moveTo>
                  <a:pt x="0" y="0"/>
                </a:moveTo>
                <a:lnTo>
                  <a:pt x="141096" y="0"/>
                </a:lnTo>
                <a:lnTo>
                  <a:pt x="141096" y="177774"/>
                </a:lnTo>
                <a:lnTo>
                  <a:pt x="0" y="177774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65984" y="2276805"/>
            <a:ext cx="141605" cy="177800"/>
          </a:xfrm>
          <a:custGeom>
            <a:avLst/>
            <a:gdLst/>
            <a:ahLst/>
            <a:cxnLst/>
            <a:rect l="l" t="t" r="r" b="b"/>
            <a:pathLst>
              <a:path w="141605" h="177800">
                <a:moveTo>
                  <a:pt x="0" y="0"/>
                </a:moveTo>
                <a:lnTo>
                  <a:pt x="141096" y="0"/>
                </a:lnTo>
                <a:lnTo>
                  <a:pt x="141096" y="177799"/>
                </a:lnTo>
                <a:lnTo>
                  <a:pt x="0" y="177799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65984" y="2456891"/>
            <a:ext cx="141605" cy="177800"/>
          </a:xfrm>
          <a:custGeom>
            <a:avLst/>
            <a:gdLst/>
            <a:ahLst/>
            <a:cxnLst/>
            <a:rect l="l" t="t" r="r" b="b"/>
            <a:pathLst>
              <a:path w="141605" h="177800">
                <a:moveTo>
                  <a:pt x="0" y="0"/>
                </a:moveTo>
                <a:lnTo>
                  <a:pt x="141096" y="0"/>
                </a:lnTo>
                <a:lnTo>
                  <a:pt x="141096" y="177799"/>
                </a:lnTo>
                <a:lnTo>
                  <a:pt x="0" y="177799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51610" y="2093429"/>
            <a:ext cx="140970" cy="178435"/>
          </a:xfrm>
          <a:custGeom>
            <a:avLst/>
            <a:gdLst/>
            <a:ahLst/>
            <a:cxnLst/>
            <a:rect l="l" t="t" r="r" b="b"/>
            <a:pathLst>
              <a:path w="140969" h="178435">
                <a:moveTo>
                  <a:pt x="0" y="0"/>
                </a:moveTo>
                <a:lnTo>
                  <a:pt x="140843" y="0"/>
                </a:lnTo>
                <a:lnTo>
                  <a:pt x="140843" y="178104"/>
                </a:lnTo>
                <a:lnTo>
                  <a:pt x="0" y="178104"/>
                </a:lnTo>
                <a:lnTo>
                  <a:pt x="0" y="0"/>
                </a:lnTo>
                <a:close/>
              </a:path>
            </a:pathLst>
          </a:custGeom>
          <a:solidFill>
            <a:srgbClr val="377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94281" y="2093429"/>
            <a:ext cx="140970" cy="178435"/>
          </a:xfrm>
          <a:custGeom>
            <a:avLst/>
            <a:gdLst/>
            <a:ahLst/>
            <a:cxnLst/>
            <a:rect l="l" t="t" r="r" b="b"/>
            <a:pathLst>
              <a:path w="140969" h="178435">
                <a:moveTo>
                  <a:pt x="0" y="0"/>
                </a:moveTo>
                <a:lnTo>
                  <a:pt x="140830" y="0"/>
                </a:lnTo>
                <a:lnTo>
                  <a:pt x="140830" y="178104"/>
                </a:lnTo>
                <a:lnTo>
                  <a:pt x="0" y="178104"/>
                </a:lnTo>
                <a:lnTo>
                  <a:pt x="0" y="0"/>
                </a:lnTo>
                <a:close/>
              </a:path>
            </a:pathLst>
          </a:custGeom>
          <a:solidFill>
            <a:srgbClr val="5F8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6940" y="2093429"/>
            <a:ext cx="140970" cy="178435"/>
          </a:xfrm>
          <a:custGeom>
            <a:avLst/>
            <a:gdLst/>
            <a:ahLst/>
            <a:cxnLst/>
            <a:rect l="l" t="t" r="r" b="b"/>
            <a:pathLst>
              <a:path w="140969" h="178435">
                <a:moveTo>
                  <a:pt x="0" y="0"/>
                </a:moveTo>
                <a:lnTo>
                  <a:pt x="140830" y="0"/>
                </a:lnTo>
                <a:lnTo>
                  <a:pt x="140830" y="178104"/>
                </a:lnTo>
                <a:lnTo>
                  <a:pt x="0" y="178104"/>
                </a:lnTo>
                <a:lnTo>
                  <a:pt x="0" y="0"/>
                </a:lnTo>
                <a:close/>
              </a:path>
            </a:pathLst>
          </a:custGeom>
          <a:solidFill>
            <a:srgbClr val="86A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67686" y="2093429"/>
            <a:ext cx="140970" cy="178435"/>
          </a:xfrm>
          <a:custGeom>
            <a:avLst/>
            <a:gdLst/>
            <a:ahLst/>
            <a:cxnLst/>
            <a:rect l="l" t="t" r="r" b="b"/>
            <a:pathLst>
              <a:path w="140969" h="178435">
                <a:moveTo>
                  <a:pt x="0" y="0"/>
                </a:moveTo>
                <a:lnTo>
                  <a:pt x="140830" y="0"/>
                </a:lnTo>
                <a:lnTo>
                  <a:pt x="140830" y="178104"/>
                </a:lnTo>
                <a:lnTo>
                  <a:pt x="0" y="178104"/>
                </a:lnTo>
                <a:lnTo>
                  <a:pt x="0" y="0"/>
                </a:lnTo>
                <a:close/>
              </a:path>
            </a:pathLst>
          </a:custGeom>
          <a:solidFill>
            <a:srgbClr val="A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10345" y="2093429"/>
            <a:ext cx="140970" cy="178435"/>
          </a:xfrm>
          <a:custGeom>
            <a:avLst/>
            <a:gdLst/>
            <a:ahLst/>
            <a:cxnLst/>
            <a:rect l="l" t="t" r="r" b="b"/>
            <a:pathLst>
              <a:path w="140969" h="178435">
                <a:moveTo>
                  <a:pt x="0" y="0"/>
                </a:moveTo>
                <a:lnTo>
                  <a:pt x="140843" y="0"/>
                </a:lnTo>
                <a:lnTo>
                  <a:pt x="140843" y="178104"/>
                </a:lnTo>
                <a:lnTo>
                  <a:pt x="0" y="178104"/>
                </a:lnTo>
                <a:lnTo>
                  <a:pt x="0" y="0"/>
                </a:lnTo>
                <a:close/>
              </a:path>
            </a:pathLst>
          </a:custGeom>
          <a:solidFill>
            <a:srgbClr val="D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53017" y="2093429"/>
            <a:ext cx="140970" cy="178435"/>
          </a:xfrm>
          <a:custGeom>
            <a:avLst/>
            <a:gdLst/>
            <a:ahLst/>
            <a:cxnLst/>
            <a:rect l="l" t="t" r="r" b="b"/>
            <a:pathLst>
              <a:path w="140969" h="178435">
                <a:moveTo>
                  <a:pt x="0" y="0"/>
                </a:moveTo>
                <a:lnTo>
                  <a:pt x="140830" y="0"/>
                </a:lnTo>
                <a:lnTo>
                  <a:pt x="140830" y="178104"/>
                </a:lnTo>
                <a:lnTo>
                  <a:pt x="0" y="178104"/>
                </a:lnTo>
                <a:lnTo>
                  <a:pt x="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531" y="1713382"/>
            <a:ext cx="4331208" cy="989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79254" y="1763750"/>
            <a:ext cx="1115060" cy="898525"/>
          </a:xfrm>
          <a:custGeom>
            <a:avLst/>
            <a:gdLst/>
            <a:ahLst/>
            <a:cxnLst/>
            <a:rect l="l" t="t" r="r" b="b"/>
            <a:pathLst>
              <a:path w="1115060" h="898525">
                <a:moveTo>
                  <a:pt x="1114475" y="0"/>
                </a:moveTo>
                <a:lnTo>
                  <a:pt x="503313" y="0"/>
                </a:lnTo>
                <a:lnTo>
                  <a:pt x="0" y="898359"/>
                </a:lnTo>
                <a:lnTo>
                  <a:pt x="611162" y="898359"/>
                </a:lnTo>
                <a:lnTo>
                  <a:pt x="1114475" y="0"/>
                </a:lnTo>
                <a:close/>
              </a:path>
            </a:pathLst>
          </a:custGeom>
          <a:solidFill>
            <a:srgbClr val="000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79125" y="1763733"/>
            <a:ext cx="1114425" cy="898525"/>
          </a:xfrm>
          <a:custGeom>
            <a:avLst/>
            <a:gdLst/>
            <a:ahLst/>
            <a:cxnLst/>
            <a:rect l="l" t="t" r="r" b="b"/>
            <a:pathLst>
              <a:path w="1114425" h="898525">
                <a:moveTo>
                  <a:pt x="1114420" y="0"/>
                </a:moveTo>
                <a:lnTo>
                  <a:pt x="503290" y="0"/>
                </a:lnTo>
                <a:lnTo>
                  <a:pt x="0" y="898363"/>
                </a:lnTo>
                <a:lnTo>
                  <a:pt x="611129" y="898363"/>
                </a:lnTo>
                <a:lnTo>
                  <a:pt x="1114420" y="0"/>
                </a:lnTo>
                <a:close/>
              </a:path>
            </a:pathLst>
          </a:custGeom>
          <a:ln w="672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43414" y="2277097"/>
            <a:ext cx="719455" cy="288925"/>
          </a:xfrm>
          <a:custGeom>
            <a:avLst/>
            <a:gdLst/>
            <a:ahLst/>
            <a:cxnLst/>
            <a:rect l="l" t="t" r="r" b="b"/>
            <a:pathLst>
              <a:path w="719454" h="288925">
                <a:moveTo>
                  <a:pt x="0" y="288683"/>
                </a:moveTo>
                <a:lnTo>
                  <a:pt x="719201" y="288683"/>
                </a:lnTo>
                <a:lnTo>
                  <a:pt x="719201" y="0"/>
                </a:lnTo>
                <a:lnTo>
                  <a:pt x="0" y="0"/>
                </a:lnTo>
                <a:lnTo>
                  <a:pt x="0" y="288683"/>
                </a:lnTo>
                <a:close/>
              </a:path>
            </a:pathLst>
          </a:custGeom>
          <a:solidFill>
            <a:srgbClr val="03B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43273" y="2180929"/>
            <a:ext cx="719455" cy="385445"/>
          </a:xfrm>
          <a:custGeom>
            <a:avLst/>
            <a:gdLst/>
            <a:ahLst/>
            <a:cxnLst/>
            <a:rect l="l" t="t" r="r" b="b"/>
            <a:pathLst>
              <a:path w="719454" h="385444">
                <a:moveTo>
                  <a:pt x="0" y="0"/>
                </a:moveTo>
                <a:lnTo>
                  <a:pt x="719170" y="0"/>
                </a:lnTo>
                <a:lnTo>
                  <a:pt x="719170" y="384849"/>
                </a:lnTo>
                <a:lnTo>
                  <a:pt x="0" y="384849"/>
                </a:lnTo>
                <a:lnTo>
                  <a:pt x="0" y="0"/>
                </a:lnTo>
                <a:close/>
              </a:path>
            </a:pathLst>
          </a:custGeom>
          <a:ln w="6763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43300" y="1892084"/>
            <a:ext cx="1078865" cy="288925"/>
          </a:xfrm>
          <a:custGeom>
            <a:avLst/>
            <a:gdLst/>
            <a:ahLst/>
            <a:cxnLst/>
            <a:rect l="l" t="t" r="r" b="b"/>
            <a:pathLst>
              <a:path w="1078864" h="288925">
                <a:moveTo>
                  <a:pt x="1078522" y="0"/>
                </a:moveTo>
                <a:lnTo>
                  <a:pt x="359511" y="0"/>
                </a:lnTo>
                <a:lnTo>
                  <a:pt x="0" y="288759"/>
                </a:lnTo>
                <a:lnTo>
                  <a:pt x="719023" y="288759"/>
                </a:lnTo>
                <a:lnTo>
                  <a:pt x="1078522" y="0"/>
                </a:lnTo>
                <a:close/>
              </a:path>
            </a:pathLst>
          </a:custGeom>
          <a:solidFill>
            <a:srgbClr val="03B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43165" y="1892072"/>
            <a:ext cx="1078865" cy="288925"/>
          </a:xfrm>
          <a:custGeom>
            <a:avLst/>
            <a:gdLst/>
            <a:ahLst/>
            <a:cxnLst/>
            <a:rect l="l" t="t" r="r" b="b"/>
            <a:pathLst>
              <a:path w="1078864" h="288925">
                <a:moveTo>
                  <a:pt x="0" y="288760"/>
                </a:moveTo>
                <a:lnTo>
                  <a:pt x="359504" y="0"/>
                </a:lnTo>
                <a:lnTo>
                  <a:pt x="1078487" y="0"/>
                </a:lnTo>
                <a:lnTo>
                  <a:pt x="718996" y="288760"/>
                </a:lnTo>
              </a:path>
            </a:pathLst>
          </a:custGeom>
          <a:ln w="6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62323" y="1892084"/>
            <a:ext cx="360045" cy="674370"/>
          </a:xfrm>
          <a:custGeom>
            <a:avLst/>
            <a:gdLst/>
            <a:ahLst/>
            <a:cxnLst/>
            <a:rect l="l" t="t" r="r" b="b"/>
            <a:pathLst>
              <a:path w="360045" h="674369">
                <a:moveTo>
                  <a:pt x="359498" y="0"/>
                </a:moveTo>
                <a:lnTo>
                  <a:pt x="0" y="673773"/>
                </a:lnTo>
                <a:lnTo>
                  <a:pt x="359498" y="352920"/>
                </a:lnTo>
                <a:lnTo>
                  <a:pt x="359498" y="0"/>
                </a:lnTo>
                <a:close/>
              </a:path>
            </a:pathLst>
          </a:custGeom>
          <a:solidFill>
            <a:srgbClr val="03B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62161" y="1892072"/>
            <a:ext cx="360045" cy="674370"/>
          </a:xfrm>
          <a:custGeom>
            <a:avLst/>
            <a:gdLst/>
            <a:ahLst/>
            <a:cxnLst/>
            <a:rect l="l" t="t" r="r" b="b"/>
            <a:pathLst>
              <a:path w="360045" h="674369">
                <a:moveTo>
                  <a:pt x="0" y="673778"/>
                </a:moveTo>
                <a:lnTo>
                  <a:pt x="359491" y="352936"/>
                </a:lnTo>
                <a:lnTo>
                  <a:pt x="359491" y="0"/>
                </a:lnTo>
              </a:path>
            </a:pathLst>
          </a:custGeom>
          <a:ln w="7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43165" y="2278698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8996" y="0"/>
                </a:lnTo>
              </a:path>
            </a:pathLst>
          </a:custGeom>
          <a:ln w="3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43165" y="2373336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8996" y="0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43165" y="2469593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8996" y="0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51018" y="1892072"/>
            <a:ext cx="360045" cy="288925"/>
          </a:xfrm>
          <a:custGeom>
            <a:avLst/>
            <a:gdLst/>
            <a:ahLst/>
            <a:cxnLst/>
            <a:rect l="l" t="t" r="r" b="b"/>
            <a:pathLst>
              <a:path w="360045" h="288925">
                <a:moveTo>
                  <a:pt x="0" y="288760"/>
                </a:moveTo>
                <a:lnTo>
                  <a:pt x="359491" y="0"/>
                </a:lnTo>
              </a:path>
            </a:pathLst>
          </a:custGeom>
          <a:ln w="6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58871" y="1892072"/>
            <a:ext cx="360045" cy="288925"/>
          </a:xfrm>
          <a:custGeom>
            <a:avLst/>
            <a:gdLst/>
            <a:ahLst/>
            <a:cxnLst/>
            <a:rect l="l" t="t" r="r" b="b"/>
            <a:pathLst>
              <a:path w="360045" h="288925">
                <a:moveTo>
                  <a:pt x="0" y="288760"/>
                </a:moveTo>
                <a:lnTo>
                  <a:pt x="359491" y="0"/>
                </a:lnTo>
              </a:path>
            </a:pathLst>
          </a:custGeom>
          <a:ln w="6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66710" y="1892072"/>
            <a:ext cx="360045" cy="288925"/>
          </a:xfrm>
          <a:custGeom>
            <a:avLst/>
            <a:gdLst/>
            <a:ahLst/>
            <a:cxnLst/>
            <a:rect l="l" t="t" r="r" b="b"/>
            <a:pathLst>
              <a:path w="360045" h="288925">
                <a:moveTo>
                  <a:pt x="0" y="288760"/>
                </a:moveTo>
                <a:lnTo>
                  <a:pt x="359491" y="0"/>
                </a:lnTo>
              </a:path>
            </a:pathLst>
          </a:custGeom>
          <a:ln w="6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74563" y="1892072"/>
            <a:ext cx="360045" cy="288925"/>
          </a:xfrm>
          <a:custGeom>
            <a:avLst/>
            <a:gdLst/>
            <a:ahLst/>
            <a:cxnLst/>
            <a:rect l="l" t="t" r="r" b="b"/>
            <a:pathLst>
              <a:path w="360045" h="288925">
                <a:moveTo>
                  <a:pt x="0" y="288760"/>
                </a:moveTo>
                <a:lnTo>
                  <a:pt x="359491" y="0"/>
                </a:lnTo>
              </a:path>
            </a:pathLst>
          </a:custGeom>
          <a:ln w="6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82416" y="1892072"/>
            <a:ext cx="360045" cy="288925"/>
          </a:xfrm>
          <a:custGeom>
            <a:avLst/>
            <a:gdLst/>
            <a:ahLst/>
            <a:cxnLst/>
            <a:rect l="l" t="t" r="r" b="b"/>
            <a:pathLst>
              <a:path w="360045" h="288925">
                <a:moveTo>
                  <a:pt x="0" y="288760"/>
                </a:moveTo>
                <a:lnTo>
                  <a:pt x="359491" y="0"/>
                </a:lnTo>
              </a:path>
            </a:pathLst>
          </a:custGeom>
          <a:ln w="6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90255" y="1892072"/>
            <a:ext cx="360045" cy="288925"/>
          </a:xfrm>
          <a:custGeom>
            <a:avLst/>
            <a:gdLst/>
            <a:ahLst/>
            <a:cxnLst/>
            <a:rect l="l" t="t" r="r" b="b"/>
            <a:pathLst>
              <a:path w="360045" h="288925">
                <a:moveTo>
                  <a:pt x="0" y="288760"/>
                </a:moveTo>
                <a:lnTo>
                  <a:pt x="359491" y="0"/>
                </a:lnTo>
              </a:path>
            </a:pathLst>
          </a:custGeom>
          <a:ln w="6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43300" y="2180844"/>
            <a:ext cx="719455" cy="96520"/>
          </a:xfrm>
          <a:custGeom>
            <a:avLst/>
            <a:gdLst/>
            <a:ahLst/>
            <a:cxnLst/>
            <a:rect l="l" t="t" r="r" b="b"/>
            <a:pathLst>
              <a:path w="719454" h="96519">
                <a:moveTo>
                  <a:pt x="0" y="0"/>
                </a:moveTo>
                <a:lnTo>
                  <a:pt x="719010" y="0"/>
                </a:lnTo>
                <a:lnTo>
                  <a:pt x="719010" y="96253"/>
                </a:lnTo>
                <a:lnTo>
                  <a:pt x="0" y="96253"/>
                </a:lnTo>
                <a:lnTo>
                  <a:pt x="0" y="0"/>
                </a:lnTo>
                <a:close/>
              </a:path>
            </a:pathLst>
          </a:custGeom>
          <a:solidFill>
            <a:srgbClr val="03B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43165" y="2180833"/>
            <a:ext cx="719455" cy="96520"/>
          </a:xfrm>
          <a:custGeom>
            <a:avLst/>
            <a:gdLst/>
            <a:ahLst/>
            <a:cxnLst/>
            <a:rect l="l" t="t" r="r" b="b"/>
            <a:pathLst>
              <a:path w="719454" h="96519">
                <a:moveTo>
                  <a:pt x="0" y="0"/>
                </a:moveTo>
                <a:lnTo>
                  <a:pt x="718982" y="0"/>
                </a:lnTo>
                <a:lnTo>
                  <a:pt x="718982" y="96257"/>
                </a:lnTo>
                <a:lnTo>
                  <a:pt x="0" y="96257"/>
                </a:lnTo>
                <a:lnTo>
                  <a:pt x="0" y="0"/>
                </a:lnTo>
                <a:close/>
              </a:path>
            </a:pathLst>
          </a:custGeom>
          <a:ln w="6432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43300" y="1892084"/>
            <a:ext cx="467359" cy="288925"/>
          </a:xfrm>
          <a:custGeom>
            <a:avLst/>
            <a:gdLst/>
            <a:ahLst/>
            <a:cxnLst/>
            <a:rect l="l" t="t" r="r" b="b"/>
            <a:pathLst>
              <a:path w="467360" h="288925">
                <a:moveTo>
                  <a:pt x="467360" y="0"/>
                </a:moveTo>
                <a:lnTo>
                  <a:pt x="359511" y="0"/>
                </a:lnTo>
                <a:lnTo>
                  <a:pt x="0" y="288759"/>
                </a:lnTo>
                <a:lnTo>
                  <a:pt x="107848" y="288759"/>
                </a:lnTo>
                <a:lnTo>
                  <a:pt x="467360" y="0"/>
                </a:lnTo>
                <a:close/>
              </a:path>
            </a:pathLst>
          </a:custGeom>
          <a:solidFill>
            <a:srgbClr val="03B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43165" y="1892072"/>
            <a:ext cx="467359" cy="288925"/>
          </a:xfrm>
          <a:custGeom>
            <a:avLst/>
            <a:gdLst/>
            <a:ahLst/>
            <a:cxnLst/>
            <a:rect l="l" t="t" r="r" b="b"/>
            <a:pathLst>
              <a:path w="467360" h="288925">
                <a:moveTo>
                  <a:pt x="0" y="288760"/>
                </a:moveTo>
                <a:lnTo>
                  <a:pt x="107852" y="288760"/>
                </a:lnTo>
                <a:lnTo>
                  <a:pt x="467344" y="0"/>
                </a:lnTo>
                <a:lnTo>
                  <a:pt x="359504" y="0"/>
                </a:lnTo>
                <a:lnTo>
                  <a:pt x="0" y="288760"/>
                </a:lnTo>
                <a:close/>
              </a:path>
            </a:pathLst>
          </a:custGeom>
          <a:ln w="6632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70001" y="21166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352924"/>
                </a:moveTo>
                <a:lnTo>
                  <a:pt x="0" y="0"/>
                </a:lnTo>
              </a:path>
            </a:pathLst>
          </a:custGeom>
          <a:ln w="7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77853" y="2020412"/>
            <a:ext cx="3175" cy="342900"/>
          </a:xfrm>
          <a:custGeom>
            <a:avLst/>
            <a:gdLst/>
            <a:ahLst/>
            <a:cxnLst/>
            <a:rect l="l" t="t" r="r" b="b"/>
            <a:pathLst>
              <a:path w="3175" h="342900">
                <a:moveTo>
                  <a:pt x="2876" y="342786"/>
                </a:moveTo>
                <a:lnTo>
                  <a:pt x="0" y="0"/>
                </a:lnTo>
              </a:path>
            </a:pathLst>
          </a:custGeom>
          <a:ln w="7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62323" y="2084590"/>
            <a:ext cx="107950" cy="481330"/>
          </a:xfrm>
          <a:custGeom>
            <a:avLst/>
            <a:gdLst/>
            <a:ahLst/>
            <a:cxnLst/>
            <a:rect l="l" t="t" r="r" b="b"/>
            <a:pathLst>
              <a:path w="107950" h="481330">
                <a:moveTo>
                  <a:pt x="107848" y="0"/>
                </a:moveTo>
                <a:lnTo>
                  <a:pt x="0" y="96253"/>
                </a:lnTo>
                <a:lnTo>
                  <a:pt x="0" y="481266"/>
                </a:lnTo>
                <a:lnTo>
                  <a:pt x="107848" y="385013"/>
                </a:lnTo>
                <a:lnTo>
                  <a:pt x="107848" y="0"/>
                </a:lnTo>
                <a:close/>
              </a:path>
            </a:pathLst>
          </a:custGeom>
          <a:solidFill>
            <a:srgbClr val="03B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62161" y="2084575"/>
            <a:ext cx="107950" cy="481330"/>
          </a:xfrm>
          <a:custGeom>
            <a:avLst/>
            <a:gdLst/>
            <a:ahLst/>
            <a:cxnLst/>
            <a:rect l="l" t="t" r="r" b="b"/>
            <a:pathLst>
              <a:path w="107950" h="481330">
                <a:moveTo>
                  <a:pt x="0" y="481275"/>
                </a:moveTo>
                <a:lnTo>
                  <a:pt x="107839" y="385017"/>
                </a:lnTo>
                <a:lnTo>
                  <a:pt x="107839" y="0"/>
                </a:lnTo>
                <a:lnTo>
                  <a:pt x="0" y="96257"/>
                </a:lnTo>
                <a:lnTo>
                  <a:pt x="0" y="481275"/>
                </a:lnTo>
                <a:close/>
              </a:path>
            </a:pathLst>
          </a:custGeom>
          <a:ln w="7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25984" y="2905185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40155" y="50721"/>
            <a:ext cx="3249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Non-orthogonal </a:t>
            </a:r>
            <a:r>
              <a:rPr spc="-60" dirty="0"/>
              <a:t>Tensor</a:t>
            </a:r>
            <a:r>
              <a:rPr spc="-50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0264" y="390028"/>
            <a:ext cx="1061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019B2"/>
                </a:solidFill>
                <a:latin typeface="Arial Unicode MS"/>
                <a:cs typeface="Arial Unicode MS"/>
              </a:rPr>
              <a:t>Orthogonalization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09064" y="832497"/>
            <a:ext cx="311289" cy="313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541" y="829906"/>
            <a:ext cx="311226" cy="46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9047" y="960843"/>
            <a:ext cx="90170" cy="1270"/>
          </a:xfrm>
          <a:custGeom>
            <a:avLst/>
            <a:gdLst/>
            <a:ahLst/>
            <a:cxnLst/>
            <a:rect l="l" t="t" r="r" b="b"/>
            <a:pathLst>
              <a:path w="90169" h="1269">
                <a:moveTo>
                  <a:pt x="0" y="0"/>
                </a:moveTo>
                <a:lnTo>
                  <a:pt x="89674" y="1193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9047" y="1004506"/>
            <a:ext cx="90170" cy="1270"/>
          </a:xfrm>
          <a:custGeom>
            <a:avLst/>
            <a:gdLst/>
            <a:ahLst/>
            <a:cxnLst/>
            <a:rect l="l" t="t" r="r" b="b"/>
            <a:pathLst>
              <a:path w="90169" h="1269">
                <a:moveTo>
                  <a:pt x="0" y="0"/>
                </a:moveTo>
                <a:lnTo>
                  <a:pt x="89674" y="1219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6983" y="1325117"/>
            <a:ext cx="327025" cy="194310"/>
          </a:xfrm>
          <a:custGeom>
            <a:avLst/>
            <a:gdLst/>
            <a:ahLst/>
            <a:cxnLst/>
            <a:rect l="l" t="t" r="r" b="b"/>
            <a:pathLst>
              <a:path w="327025" h="194309">
                <a:moveTo>
                  <a:pt x="326402" y="0"/>
                </a:moveTo>
                <a:lnTo>
                  <a:pt x="0" y="193979"/>
                </a:lnTo>
              </a:path>
            </a:pathLst>
          </a:custGeom>
          <a:ln w="18478">
            <a:solidFill>
              <a:srgbClr val="0000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1509" y="1518450"/>
            <a:ext cx="323850" cy="3810"/>
          </a:xfrm>
          <a:custGeom>
            <a:avLst/>
            <a:gdLst/>
            <a:ahLst/>
            <a:cxnLst/>
            <a:rect l="l" t="t" r="r" b="b"/>
            <a:pathLst>
              <a:path w="323850" h="3809">
                <a:moveTo>
                  <a:pt x="0" y="0"/>
                </a:moveTo>
                <a:lnTo>
                  <a:pt x="323507" y="3225"/>
                </a:lnTo>
              </a:path>
            </a:pathLst>
          </a:custGeom>
          <a:ln w="18478">
            <a:solidFill>
              <a:srgbClr val="F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6512" y="1228153"/>
            <a:ext cx="3810" cy="309245"/>
          </a:xfrm>
          <a:custGeom>
            <a:avLst/>
            <a:gdLst/>
            <a:ahLst/>
            <a:cxnLst/>
            <a:rect l="l" t="t" r="r" b="b"/>
            <a:pathLst>
              <a:path w="3809" h="309244">
                <a:moveTo>
                  <a:pt x="0" y="308762"/>
                </a:moveTo>
                <a:lnTo>
                  <a:pt x="3225" y="0"/>
                </a:lnTo>
              </a:path>
            </a:pathLst>
          </a:custGeom>
          <a:ln w="13462">
            <a:solidFill>
              <a:srgbClr val="00F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4822" y="1544345"/>
            <a:ext cx="318135" cy="3810"/>
          </a:xfrm>
          <a:custGeom>
            <a:avLst/>
            <a:gdLst/>
            <a:ahLst/>
            <a:cxnLst/>
            <a:rect l="l" t="t" r="r" b="b"/>
            <a:pathLst>
              <a:path w="318135" h="3809">
                <a:moveTo>
                  <a:pt x="0" y="0"/>
                </a:moveTo>
                <a:lnTo>
                  <a:pt x="317944" y="3213"/>
                </a:lnTo>
              </a:path>
            </a:pathLst>
          </a:custGeom>
          <a:ln w="13462">
            <a:solidFill>
              <a:srgbClr val="D60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02892" y="1432585"/>
            <a:ext cx="88265" cy="105410"/>
          </a:xfrm>
          <a:custGeom>
            <a:avLst/>
            <a:gdLst/>
            <a:ahLst/>
            <a:cxnLst/>
            <a:rect l="l" t="t" r="r" b="b"/>
            <a:pathLst>
              <a:path w="88265" h="105409">
                <a:moveTo>
                  <a:pt x="0" y="0"/>
                </a:moveTo>
                <a:lnTo>
                  <a:pt x="87655" y="0"/>
                </a:lnTo>
                <a:lnTo>
                  <a:pt x="87655" y="105181"/>
                </a:lnTo>
              </a:path>
            </a:pathLst>
          </a:custGeom>
          <a:ln w="6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2807" y="1455648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90" h="48894">
                <a:moveTo>
                  <a:pt x="0" y="0"/>
                </a:moveTo>
                <a:lnTo>
                  <a:pt x="21526" y="28365"/>
                </a:lnTo>
                <a:lnTo>
                  <a:pt x="20454" y="35861"/>
                </a:lnTo>
                <a:lnTo>
                  <a:pt x="17480" y="42829"/>
                </a:lnTo>
                <a:lnTo>
                  <a:pt x="12712" y="48882"/>
                </a:lnTo>
              </a:path>
            </a:pathLst>
          </a:custGeom>
          <a:ln w="9232">
            <a:solidFill>
              <a:srgbClr val="0000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1298" y="1428381"/>
            <a:ext cx="256540" cy="8255"/>
          </a:xfrm>
          <a:custGeom>
            <a:avLst/>
            <a:gdLst/>
            <a:ahLst/>
            <a:cxnLst/>
            <a:rect l="l" t="t" r="r" b="b"/>
            <a:pathLst>
              <a:path w="256540" h="8255">
                <a:moveTo>
                  <a:pt x="0" y="0"/>
                </a:moveTo>
                <a:lnTo>
                  <a:pt x="256387" y="8229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91437" y="1411782"/>
            <a:ext cx="63500" cy="46355"/>
          </a:xfrm>
          <a:custGeom>
            <a:avLst/>
            <a:gdLst/>
            <a:ahLst/>
            <a:cxnLst/>
            <a:rect l="l" t="t" r="r" b="b"/>
            <a:pathLst>
              <a:path w="63500" h="46355">
                <a:moveTo>
                  <a:pt x="1473" y="0"/>
                </a:moveTo>
                <a:lnTo>
                  <a:pt x="6702" y="11275"/>
                </a:lnTo>
                <a:lnTo>
                  <a:pt x="8189" y="23293"/>
                </a:lnTo>
                <a:lnTo>
                  <a:pt x="5950" y="35141"/>
                </a:lnTo>
                <a:lnTo>
                  <a:pt x="0" y="45910"/>
                </a:lnTo>
                <a:lnTo>
                  <a:pt x="63144" y="24955"/>
                </a:lnTo>
                <a:lnTo>
                  <a:pt x="1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5124" y="830249"/>
            <a:ext cx="470128" cy="312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7425" y="618294"/>
            <a:ext cx="30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r>
              <a:rPr sz="1200" spc="-30" baseline="-10416" dirty="0">
                <a:latin typeface="Arial"/>
                <a:cs typeface="Arial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47664" y="644812"/>
            <a:ext cx="767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8315" algn="l"/>
              </a:tabLst>
            </a:pPr>
            <a:r>
              <a:rPr sz="1100" i="1" spc="110" dirty="0">
                <a:latin typeface="Times New Roman"/>
                <a:cs typeface="Times New Roman"/>
              </a:rPr>
              <a:t>W	</a:t>
            </a:r>
            <a:r>
              <a:rPr sz="1650" i="1" spc="-179" baseline="5050" dirty="0">
                <a:latin typeface="Times New Roman"/>
                <a:cs typeface="Times New Roman"/>
              </a:rPr>
              <a:t>v</a:t>
            </a:r>
            <a:r>
              <a:rPr sz="1650" spc="-179" baseline="5050" dirty="0">
                <a:latin typeface="Times New Roman"/>
                <a:cs typeface="Times New Roman"/>
              </a:rPr>
              <a:t>˜</a:t>
            </a:r>
            <a:r>
              <a:rPr sz="1200" spc="-179" baseline="-6944" dirty="0">
                <a:latin typeface="Arial"/>
                <a:cs typeface="Arial"/>
              </a:rPr>
              <a:t>1</a:t>
            </a:r>
            <a:r>
              <a:rPr sz="1200" spc="-135" baseline="-6944" dirty="0">
                <a:latin typeface="Arial"/>
                <a:cs typeface="Arial"/>
              </a:rPr>
              <a:t> </a:t>
            </a:r>
            <a:r>
              <a:rPr sz="1650" i="1" spc="-179" baseline="2525" dirty="0">
                <a:latin typeface="Times New Roman"/>
                <a:cs typeface="Times New Roman"/>
              </a:rPr>
              <a:t>v</a:t>
            </a:r>
            <a:r>
              <a:rPr sz="1650" spc="-179" baseline="2525" dirty="0">
                <a:latin typeface="Times New Roman"/>
                <a:cs typeface="Times New Roman"/>
              </a:rPr>
              <a:t>˜</a:t>
            </a:r>
            <a:r>
              <a:rPr sz="1200" spc="-179" baseline="-6944" dirty="0">
                <a:latin typeface="Arial"/>
                <a:cs typeface="Arial"/>
              </a:rPr>
              <a:t>2</a:t>
            </a:r>
            <a:endParaRPr sz="1200" baseline="-6944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68479" y="444417"/>
            <a:ext cx="1728355" cy="9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531" y="1713382"/>
            <a:ext cx="4331208" cy="4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45083" y="1414156"/>
            <a:ext cx="3516629" cy="655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37795" algn="r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10" dirty="0">
                <a:latin typeface="Times New Roman"/>
                <a:cs typeface="Times New Roman"/>
              </a:rPr>
              <a:t> </a:t>
            </a:r>
            <a:r>
              <a:rPr sz="1100" i="1" spc="110" dirty="0">
                <a:latin typeface="Times New Roman"/>
                <a:cs typeface="Times New Roman"/>
              </a:rPr>
              <a:t>W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100" spc="135" dirty="0">
                <a:latin typeface="Times New Roman"/>
                <a:cs typeface="Times New Roman"/>
              </a:rPr>
              <a:t>)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i="1" spc="-114" dirty="0">
                <a:latin typeface="Times New Roman"/>
                <a:cs typeface="Times New Roman"/>
              </a:rPr>
              <a:t>T</a:t>
            </a:r>
            <a:r>
              <a:rPr sz="1650" spc="-172" baseline="15151" dirty="0">
                <a:latin typeface="Times New Roman"/>
                <a:cs typeface="Times New Roman"/>
              </a:rPr>
              <a:t>˜</a:t>
            </a:r>
            <a:endParaRPr sz="1650" baseline="1515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100" spc="-30" dirty="0">
                <a:latin typeface="Arial Unicode MS"/>
                <a:cs typeface="Arial Unicode MS"/>
              </a:rPr>
              <a:t>Orthogonalization: </a:t>
            </a:r>
            <a:r>
              <a:rPr sz="1100" spc="-30" dirty="0">
                <a:solidFill>
                  <a:srgbClr val="0000FF"/>
                </a:solidFill>
                <a:latin typeface="Arial Unicode MS"/>
                <a:cs typeface="Arial Unicode MS"/>
              </a:rPr>
              <a:t>invertible </a:t>
            </a:r>
            <a:r>
              <a:rPr sz="1100" spc="-70" dirty="0">
                <a:solidFill>
                  <a:srgbClr val="0000FF"/>
                </a:solidFill>
                <a:latin typeface="Arial Unicode MS"/>
                <a:cs typeface="Arial Unicode MS"/>
              </a:rPr>
              <a:t>when </a:t>
            </a:r>
            <a:r>
              <a:rPr sz="11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i="1" spc="2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15" dirty="0">
                <a:solidFill>
                  <a:srgbClr val="0000FF"/>
                </a:solidFill>
                <a:latin typeface="Arial Unicode MS"/>
                <a:cs typeface="Arial Unicode MS"/>
              </a:rPr>
              <a:t>’s </a:t>
            </a:r>
            <a:r>
              <a:rPr sz="1100" spc="-40" dirty="0">
                <a:solidFill>
                  <a:srgbClr val="0000FF"/>
                </a:solidFill>
                <a:latin typeface="Arial Unicode MS"/>
                <a:cs typeface="Arial Unicode MS"/>
              </a:rPr>
              <a:t>linearly</a:t>
            </a:r>
            <a:r>
              <a:rPr sz="1100" spc="3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 Unicode MS"/>
                <a:cs typeface="Arial Unicode MS"/>
              </a:rPr>
              <a:t>independent.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4959" y="1888642"/>
            <a:ext cx="3579876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25984" y="2905185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40155" y="50721"/>
            <a:ext cx="3249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Non-orthogonal </a:t>
            </a:r>
            <a:r>
              <a:rPr spc="-60" dirty="0"/>
              <a:t>Tensor</a:t>
            </a:r>
            <a:r>
              <a:rPr spc="-50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0264" y="390028"/>
            <a:ext cx="1061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019B2"/>
                </a:solidFill>
                <a:latin typeface="Arial Unicode MS"/>
                <a:cs typeface="Arial Unicode MS"/>
              </a:rPr>
              <a:t>Orthogonalization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09064" y="832497"/>
            <a:ext cx="311289" cy="313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541" y="829906"/>
            <a:ext cx="311226" cy="46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9047" y="960843"/>
            <a:ext cx="90170" cy="1270"/>
          </a:xfrm>
          <a:custGeom>
            <a:avLst/>
            <a:gdLst/>
            <a:ahLst/>
            <a:cxnLst/>
            <a:rect l="l" t="t" r="r" b="b"/>
            <a:pathLst>
              <a:path w="90169" h="1269">
                <a:moveTo>
                  <a:pt x="0" y="0"/>
                </a:moveTo>
                <a:lnTo>
                  <a:pt x="89674" y="1193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9047" y="1004506"/>
            <a:ext cx="90170" cy="1270"/>
          </a:xfrm>
          <a:custGeom>
            <a:avLst/>
            <a:gdLst/>
            <a:ahLst/>
            <a:cxnLst/>
            <a:rect l="l" t="t" r="r" b="b"/>
            <a:pathLst>
              <a:path w="90169" h="1269">
                <a:moveTo>
                  <a:pt x="0" y="0"/>
                </a:moveTo>
                <a:lnTo>
                  <a:pt x="89674" y="1219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6983" y="1325117"/>
            <a:ext cx="327025" cy="194310"/>
          </a:xfrm>
          <a:custGeom>
            <a:avLst/>
            <a:gdLst/>
            <a:ahLst/>
            <a:cxnLst/>
            <a:rect l="l" t="t" r="r" b="b"/>
            <a:pathLst>
              <a:path w="327025" h="194309">
                <a:moveTo>
                  <a:pt x="326402" y="0"/>
                </a:moveTo>
                <a:lnTo>
                  <a:pt x="0" y="193979"/>
                </a:lnTo>
              </a:path>
            </a:pathLst>
          </a:custGeom>
          <a:ln w="18478">
            <a:solidFill>
              <a:srgbClr val="0000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1509" y="1518450"/>
            <a:ext cx="323850" cy="3810"/>
          </a:xfrm>
          <a:custGeom>
            <a:avLst/>
            <a:gdLst/>
            <a:ahLst/>
            <a:cxnLst/>
            <a:rect l="l" t="t" r="r" b="b"/>
            <a:pathLst>
              <a:path w="323850" h="3809">
                <a:moveTo>
                  <a:pt x="0" y="0"/>
                </a:moveTo>
                <a:lnTo>
                  <a:pt x="323507" y="3225"/>
                </a:lnTo>
              </a:path>
            </a:pathLst>
          </a:custGeom>
          <a:ln w="18478">
            <a:solidFill>
              <a:srgbClr val="F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6512" y="1228153"/>
            <a:ext cx="3810" cy="309245"/>
          </a:xfrm>
          <a:custGeom>
            <a:avLst/>
            <a:gdLst/>
            <a:ahLst/>
            <a:cxnLst/>
            <a:rect l="l" t="t" r="r" b="b"/>
            <a:pathLst>
              <a:path w="3809" h="309244">
                <a:moveTo>
                  <a:pt x="0" y="308762"/>
                </a:moveTo>
                <a:lnTo>
                  <a:pt x="3225" y="0"/>
                </a:lnTo>
              </a:path>
            </a:pathLst>
          </a:custGeom>
          <a:ln w="13462">
            <a:solidFill>
              <a:srgbClr val="00F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4822" y="1544345"/>
            <a:ext cx="318135" cy="3810"/>
          </a:xfrm>
          <a:custGeom>
            <a:avLst/>
            <a:gdLst/>
            <a:ahLst/>
            <a:cxnLst/>
            <a:rect l="l" t="t" r="r" b="b"/>
            <a:pathLst>
              <a:path w="318135" h="3809">
                <a:moveTo>
                  <a:pt x="0" y="0"/>
                </a:moveTo>
                <a:lnTo>
                  <a:pt x="317944" y="3213"/>
                </a:lnTo>
              </a:path>
            </a:pathLst>
          </a:custGeom>
          <a:ln w="13462">
            <a:solidFill>
              <a:srgbClr val="D60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02892" y="1432585"/>
            <a:ext cx="88265" cy="105410"/>
          </a:xfrm>
          <a:custGeom>
            <a:avLst/>
            <a:gdLst/>
            <a:ahLst/>
            <a:cxnLst/>
            <a:rect l="l" t="t" r="r" b="b"/>
            <a:pathLst>
              <a:path w="88265" h="105409">
                <a:moveTo>
                  <a:pt x="0" y="0"/>
                </a:moveTo>
                <a:lnTo>
                  <a:pt x="87655" y="0"/>
                </a:lnTo>
                <a:lnTo>
                  <a:pt x="87655" y="105181"/>
                </a:lnTo>
              </a:path>
            </a:pathLst>
          </a:custGeom>
          <a:ln w="6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2807" y="1455648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90" h="48894">
                <a:moveTo>
                  <a:pt x="0" y="0"/>
                </a:moveTo>
                <a:lnTo>
                  <a:pt x="21526" y="28365"/>
                </a:lnTo>
                <a:lnTo>
                  <a:pt x="20454" y="35861"/>
                </a:lnTo>
                <a:lnTo>
                  <a:pt x="17480" y="42829"/>
                </a:lnTo>
                <a:lnTo>
                  <a:pt x="12712" y="48882"/>
                </a:lnTo>
              </a:path>
            </a:pathLst>
          </a:custGeom>
          <a:ln w="9232">
            <a:solidFill>
              <a:srgbClr val="0000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1298" y="1428381"/>
            <a:ext cx="256540" cy="8255"/>
          </a:xfrm>
          <a:custGeom>
            <a:avLst/>
            <a:gdLst/>
            <a:ahLst/>
            <a:cxnLst/>
            <a:rect l="l" t="t" r="r" b="b"/>
            <a:pathLst>
              <a:path w="256540" h="8255">
                <a:moveTo>
                  <a:pt x="0" y="0"/>
                </a:moveTo>
                <a:lnTo>
                  <a:pt x="256387" y="8229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91437" y="1411782"/>
            <a:ext cx="63500" cy="46355"/>
          </a:xfrm>
          <a:custGeom>
            <a:avLst/>
            <a:gdLst/>
            <a:ahLst/>
            <a:cxnLst/>
            <a:rect l="l" t="t" r="r" b="b"/>
            <a:pathLst>
              <a:path w="63500" h="46355">
                <a:moveTo>
                  <a:pt x="1473" y="0"/>
                </a:moveTo>
                <a:lnTo>
                  <a:pt x="6702" y="11275"/>
                </a:lnTo>
                <a:lnTo>
                  <a:pt x="8189" y="23293"/>
                </a:lnTo>
                <a:lnTo>
                  <a:pt x="5950" y="35141"/>
                </a:lnTo>
                <a:lnTo>
                  <a:pt x="0" y="45910"/>
                </a:lnTo>
                <a:lnTo>
                  <a:pt x="63144" y="24955"/>
                </a:lnTo>
                <a:lnTo>
                  <a:pt x="1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5124" y="830249"/>
            <a:ext cx="470128" cy="312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7425" y="618294"/>
            <a:ext cx="30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r>
              <a:rPr sz="1200" spc="-30" baseline="-10416" dirty="0">
                <a:latin typeface="Arial"/>
                <a:cs typeface="Arial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</a:t>
            </a:r>
            <a:r>
              <a:rPr sz="1200" spc="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47664" y="644812"/>
            <a:ext cx="767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8315" algn="l"/>
              </a:tabLst>
            </a:pPr>
            <a:r>
              <a:rPr sz="1100" i="1" spc="110" dirty="0">
                <a:latin typeface="Times New Roman"/>
                <a:cs typeface="Times New Roman"/>
              </a:rPr>
              <a:t>W	</a:t>
            </a:r>
            <a:r>
              <a:rPr sz="1650" i="1" spc="-179" baseline="5050" dirty="0">
                <a:latin typeface="Times New Roman"/>
                <a:cs typeface="Times New Roman"/>
              </a:rPr>
              <a:t>v</a:t>
            </a:r>
            <a:r>
              <a:rPr sz="1650" spc="-179" baseline="5050" dirty="0">
                <a:latin typeface="Times New Roman"/>
                <a:cs typeface="Times New Roman"/>
              </a:rPr>
              <a:t>˜</a:t>
            </a:r>
            <a:r>
              <a:rPr sz="1200" spc="-179" baseline="-6944" dirty="0">
                <a:latin typeface="Arial"/>
                <a:cs typeface="Arial"/>
              </a:rPr>
              <a:t>1</a:t>
            </a:r>
            <a:r>
              <a:rPr sz="1200" spc="-135" baseline="-6944" dirty="0">
                <a:latin typeface="Arial"/>
                <a:cs typeface="Arial"/>
              </a:rPr>
              <a:t> </a:t>
            </a:r>
            <a:r>
              <a:rPr sz="1650" i="1" spc="-179" baseline="2525" dirty="0">
                <a:latin typeface="Times New Roman"/>
                <a:cs typeface="Times New Roman"/>
              </a:rPr>
              <a:t>v</a:t>
            </a:r>
            <a:r>
              <a:rPr sz="1650" spc="-179" baseline="2525" dirty="0">
                <a:latin typeface="Times New Roman"/>
                <a:cs typeface="Times New Roman"/>
              </a:rPr>
              <a:t>˜</a:t>
            </a:r>
            <a:r>
              <a:rPr sz="1200" spc="-179" baseline="-6944" dirty="0">
                <a:latin typeface="Arial"/>
                <a:cs typeface="Arial"/>
              </a:rPr>
              <a:t>2</a:t>
            </a:r>
            <a:endParaRPr sz="1200" baseline="-6944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68479" y="444417"/>
            <a:ext cx="1728355" cy="9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531" y="1713382"/>
            <a:ext cx="4331208" cy="4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4959" y="1888642"/>
            <a:ext cx="3579876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36685" y="1496301"/>
            <a:ext cx="3516629" cy="9545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5458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T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W,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110" dirty="0">
                <a:latin typeface="Times New Roman"/>
                <a:cs typeface="Times New Roman"/>
              </a:rPr>
              <a:t>W</a:t>
            </a:r>
            <a:r>
              <a:rPr sz="1100" i="1" spc="-125" dirty="0">
                <a:latin typeface="Times New Roman"/>
                <a:cs typeface="Times New Roman"/>
              </a:rPr>
              <a:t> </a:t>
            </a:r>
            <a:r>
              <a:rPr sz="1100" spc="135" dirty="0">
                <a:latin typeface="Times New Roman"/>
                <a:cs typeface="Times New Roman"/>
              </a:rPr>
              <a:t>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i="1" spc="-114" dirty="0">
                <a:latin typeface="Times New Roman"/>
                <a:cs typeface="Times New Roman"/>
              </a:rPr>
              <a:t>T</a:t>
            </a:r>
            <a:r>
              <a:rPr sz="1650" spc="-172" baseline="15151" dirty="0">
                <a:latin typeface="Times New Roman"/>
                <a:cs typeface="Times New Roman"/>
              </a:rPr>
              <a:t>˜</a:t>
            </a:r>
            <a:endParaRPr sz="1650" baseline="15151" dirty="0">
              <a:latin typeface="Times New Roman"/>
              <a:cs typeface="Times New Roman"/>
            </a:endParaRPr>
          </a:p>
          <a:p>
            <a:pPr marL="47625" marR="5080" indent="-35560">
              <a:lnSpc>
                <a:spcPct val="214500"/>
              </a:lnSpc>
              <a:spcBef>
                <a:spcPts val="815"/>
              </a:spcBef>
            </a:pPr>
            <a:r>
              <a:rPr sz="1100" spc="-30" dirty="0">
                <a:latin typeface="Arial Unicode MS"/>
                <a:cs typeface="Arial Unicode MS"/>
              </a:rPr>
              <a:t>Orthogonalization: </a:t>
            </a:r>
            <a:r>
              <a:rPr sz="1100" spc="-30" dirty="0">
                <a:solidFill>
                  <a:srgbClr val="0000FF"/>
                </a:solidFill>
                <a:latin typeface="Arial Unicode MS"/>
                <a:cs typeface="Arial Unicode MS"/>
              </a:rPr>
              <a:t>invertible </a:t>
            </a:r>
            <a:r>
              <a:rPr sz="1100" spc="-70" dirty="0">
                <a:solidFill>
                  <a:srgbClr val="0000FF"/>
                </a:solidFill>
                <a:latin typeface="Arial Unicode MS"/>
                <a:cs typeface="Arial Unicode MS"/>
              </a:rPr>
              <a:t>when </a:t>
            </a:r>
            <a:r>
              <a:rPr sz="11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200" i="1" spc="22" baseline="-1041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15" dirty="0">
                <a:solidFill>
                  <a:srgbClr val="0000FF"/>
                </a:solidFill>
                <a:latin typeface="Arial Unicode MS"/>
                <a:cs typeface="Arial Unicode MS"/>
              </a:rPr>
              <a:t>’s </a:t>
            </a:r>
            <a:r>
              <a:rPr sz="1100" spc="-40" dirty="0">
                <a:solidFill>
                  <a:srgbClr val="0000FF"/>
                </a:solidFill>
                <a:latin typeface="Arial Unicode MS"/>
                <a:cs typeface="Arial Unicode MS"/>
              </a:rPr>
              <a:t>linearly </a:t>
            </a:r>
            <a:r>
              <a:rPr sz="1100" spc="-50" dirty="0">
                <a:solidFill>
                  <a:srgbClr val="0000FF"/>
                </a:solidFill>
                <a:latin typeface="Arial Unicode MS"/>
                <a:cs typeface="Arial Unicode MS"/>
              </a:rPr>
              <a:t>independent.  </a:t>
            </a:r>
            <a:r>
              <a:rPr sz="1100" spc="-75" dirty="0">
                <a:latin typeface="Arial Unicode MS"/>
                <a:cs typeface="Arial Unicode MS"/>
              </a:rPr>
              <a:t>Recovery </a:t>
            </a:r>
            <a:r>
              <a:rPr sz="1100" spc="-25" dirty="0">
                <a:latin typeface="Arial Unicode MS"/>
                <a:cs typeface="Arial Unicode MS"/>
              </a:rPr>
              <a:t>of </a:t>
            </a:r>
            <a:r>
              <a:rPr lang="en-US" sz="1100" spc="-25" dirty="0">
                <a:latin typeface="Arial Unicode MS"/>
                <a:cs typeface="Arial Unicode MS"/>
              </a:rPr>
              <a:t>Network Weights </a:t>
            </a:r>
            <a:r>
              <a:rPr sz="1100" spc="-60" dirty="0">
                <a:latin typeface="Arial Unicode MS"/>
                <a:cs typeface="Arial Unicode MS"/>
              </a:rPr>
              <a:t>under </a:t>
            </a:r>
            <a:r>
              <a:rPr sz="1100" spc="-55" dirty="0">
                <a:latin typeface="Arial Unicode MS"/>
                <a:cs typeface="Arial Unicode MS"/>
              </a:rPr>
              <a:t>Linear</a:t>
            </a:r>
            <a:r>
              <a:rPr sz="1100" spc="45" dirty="0">
                <a:latin typeface="Arial Unicode MS"/>
                <a:cs typeface="Arial Unicode MS"/>
              </a:rPr>
              <a:t> </a:t>
            </a:r>
            <a:r>
              <a:rPr sz="1100" spc="-75" dirty="0">
                <a:latin typeface="Arial Unicode MS"/>
                <a:cs typeface="Arial Unicode MS"/>
              </a:rPr>
              <a:t>Independence</a:t>
            </a:r>
            <a:endParaRPr sz="1100" dirty="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36685" y="2265882"/>
            <a:ext cx="3508248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125984" y="2905185"/>
            <a:ext cx="40443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BA29-E2AF-8C4B-9188-4CA573D5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296313"/>
            <a:ext cx="3581400" cy="861774"/>
          </a:xfrm>
        </p:spPr>
        <p:txBody>
          <a:bodyPr/>
          <a:lstStyle/>
          <a:p>
            <a:pPr algn="ctr"/>
            <a:r>
              <a:rPr lang="en-US" b="0" dirty="0"/>
              <a:t>Why Tensors?</a:t>
            </a:r>
            <a:br>
              <a:rPr lang="en-US" b="0" dirty="0"/>
            </a:br>
            <a:r>
              <a:rPr lang="en-US" b="0" dirty="0"/>
              <a:t>Method of Moments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0984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36" y="50721"/>
            <a:ext cx="4026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Perturbation </a:t>
            </a:r>
            <a:r>
              <a:rPr spc="-65" dirty="0"/>
              <a:t>Analysis </a:t>
            </a:r>
            <a:r>
              <a:rPr spc="-40" dirty="0"/>
              <a:t>for </a:t>
            </a:r>
            <a:r>
              <a:rPr spc="-60" dirty="0"/>
              <a:t>Tensor</a:t>
            </a:r>
            <a:r>
              <a:rPr spc="-15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274986" y="468788"/>
            <a:ext cx="76390" cy="76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986" y="679100"/>
            <a:ext cx="76390" cy="76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352" y="347495"/>
            <a:ext cx="3945890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100"/>
              </a:spcBef>
            </a:pPr>
            <a:r>
              <a:rPr sz="1100" spc="-40" dirty="0">
                <a:latin typeface="Arial Unicode MS"/>
                <a:cs typeface="Arial Unicode MS"/>
              </a:rPr>
              <a:t>Well </a:t>
            </a:r>
            <a:r>
              <a:rPr sz="1100" spc="-45" dirty="0">
                <a:latin typeface="Arial Unicode MS"/>
                <a:cs typeface="Arial Unicode MS"/>
              </a:rPr>
              <a:t>understood </a:t>
            </a:r>
            <a:r>
              <a:rPr sz="1100" spc="-30" dirty="0">
                <a:latin typeface="Arial Unicode MS"/>
                <a:cs typeface="Arial Unicode MS"/>
              </a:rPr>
              <a:t>for </a:t>
            </a:r>
            <a:r>
              <a:rPr sz="1100" spc="-15" dirty="0">
                <a:solidFill>
                  <a:srgbClr val="0019B2"/>
                </a:solidFill>
                <a:latin typeface="Arial Unicode MS"/>
                <a:cs typeface="Arial Unicode MS"/>
              </a:rPr>
              <a:t>matrix </a:t>
            </a:r>
            <a:r>
              <a:rPr sz="1100" spc="-50" dirty="0">
                <a:solidFill>
                  <a:srgbClr val="0019B2"/>
                </a:solidFill>
                <a:latin typeface="Arial Unicode MS"/>
                <a:cs typeface="Arial Unicode MS"/>
              </a:rPr>
              <a:t>decomposition </a:t>
            </a:r>
            <a:r>
              <a:rPr sz="1100" spc="-65" dirty="0">
                <a:latin typeface="Arial Unicode MS"/>
                <a:cs typeface="Arial Unicode MS"/>
              </a:rPr>
              <a:t>vs. </a:t>
            </a:r>
            <a:r>
              <a:rPr sz="1100" spc="-55" dirty="0">
                <a:latin typeface="Arial Unicode MS"/>
                <a:cs typeface="Arial Unicode MS"/>
              </a:rPr>
              <a:t>hard </a:t>
            </a:r>
            <a:r>
              <a:rPr sz="1100" spc="-30" dirty="0">
                <a:latin typeface="Arial Unicode MS"/>
                <a:cs typeface="Arial Unicode MS"/>
              </a:rPr>
              <a:t>for </a:t>
            </a:r>
            <a:r>
              <a:rPr sz="1100" spc="-45" dirty="0">
                <a:solidFill>
                  <a:srgbClr val="0019B2"/>
                </a:solidFill>
                <a:latin typeface="Arial Unicode MS"/>
                <a:cs typeface="Arial Unicode MS"/>
              </a:rPr>
              <a:t>polynomials</a:t>
            </a:r>
            <a:r>
              <a:rPr sz="1100" spc="-45" dirty="0">
                <a:latin typeface="Arial Unicode MS"/>
                <a:cs typeface="Arial Unicode MS"/>
              </a:rPr>
              <a:t>.  </a:t>
            </a:r>
            <a:r>
              <a:rPr sz="1100" spc="-20" dirty="0">
                <a:latin typeface="Arial Unicode MS"/>
                <a:cs typeface="Arial Unicode MS"/>
              </a:rPr>
              <a:t>Contribution: </a:t>
            </a:r>
            <a:r>
              <a:rPr sz="1100" spc="-5" dirty="0">
                <a:solidFill>
                  <a:srgbClr val="FF0000"/>
                </a:solidFill>
                <a:latin typeface="Arial Unicode MS"/>
                <a:cs typeface="Arial Unicode MS"/>
              </a:rPr>
              <a:t>ﬁrst </a:t>
            </a:r>
            <a:r>
              <a:rPr sz="1100" spc="-50" dirty="0">
                <a:solidFill>
                  <a:srgbClr val="FF0000"/>
                </a:solidFill>
                <a:latin typeface="Arial Unicode MS"/>
                <a:cs typeface="Arial Unicode MS"/>
              </a:rPr>
              <a:t>results </a:t>
            </a:r>
            <a:r>
              <a:rPr sz="1100" spc="-30" dirty="0">
                <a:solidFill>
                  <a:srgbClr val="FF0000"/>
                </a:solidFill>
                <a:latin typeface="Arial Unicode MS"/>
                <a:cs typeface="Arial Unicode MS"/>
              </a:rPr>
              <a:t>for </a:t>
            </a:r>
            <a:r>
              <a:rPr sz="1100" spc="-60" dirty="0">
                <a:solidFill>
                  <a:srgbClr val="FF0000"/>
                </a:solidFill>
                <a:latin typeface="Arial Unicode MS"/>
                <a:cs typeface="Arial Unicode MS"/>
              </a:rPr>
              <a:t>tensor</a:t>
            </a:r>
            <a:r>
              <a:rPr sz="11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Arial Unicode MS"/>
                <a:cs typeface="Arial Unicode MS"/>
              </a:rPr>
              <a:t>decomposition</a:t>
            </a:r>
            <a:r>
              <a:rPr sz="1100" spc="-45" dirty="0">
                <a:latin typeface="Arial Unicode MS"/>
                <a:cs typeface="Arial Unicode MS"/>
              </a:rPr>
              <a:t>.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531" y="3013354"/>
            <a:ext cx="4331208" cy="4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984" y="3048441"/>
            <a:ext cx="404431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ts val="955"/>
              </a:lnSpc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46336" y="337047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67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5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5733" y="33806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51536" y="50721"/>
            <a:ext cx="4026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Perturbation </a:t>
            </a:r>
            <a:r>
              <a:rPr spc="-65" dirty="0"/>
              <a:t>Analysis </a:t>
            </a:r>
            <a:r>
              <a:rPr spc="-40" dirty="0"/>
              <a:t>for </a:t>
            </a:r>
            <a:r>
              <a:rPr spc="-60" dirty="0"/>
              <a:t>Tensor</a:t>
            </a:r>
            <a:r>
              <a:rPr spc="-15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35" name="object 35"/>
          <p:cNvSpPr/>
          <p:nvPr/>
        </p:nvSpPr>
        <p:spPr>
          <a:xfrm>
            <a:off x="274986" y="468788"/>
            <a:ext cx="76390" cy="76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986" y="679100"/>
            <a:ext cx="76390" cy="76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8531" y="995578"/>
            <a:ext cx="4331208" cy="4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986" y="1174400"/>
            <a:ext cx="76390" cy="76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3352" y="347495"/>
            <a:ext cx="3945890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100"/>
              </a:spcBef>
            </a:pPr>
            <a:r>
              <a:rPr sz="1100" spc="-40" dirty="0">
                <a:latin typeface="Arial Unicode MS"/>
                <a:cs typeface="Arial Unicode MS"/>
              </a:rPr>
              <a:t>Well </a:t>
            </a:r>
            <a:r>
              <a:rPr sz="1100" spc="-45" dirty="0">
                <a:latin typeface="Arial Unicode MS"/>
                <a:cs typeface="Arial Unicode MS"/>
              </a:rPr>
              <a:t>understood </a:t>
            </a:r>
            <a:r>
              <a:rPr sz="1100" spc="-30" dirty="0">
                <a:latin typeface="Arial Unicode MS"/>
                <a:cs typeface="Arial Unicode MS"/>
              </a:rPr>
              <a:t>for </a:t>
            </a:r>
            <a:r>
              <a:rPr sz="1100" spc="-15" dirty="0">
                <a:solidFill>
                  <a:srgbClr val="0019B2"/>
                </a:solidFill>
                <a:latin typeface="Arial Unicode MS"/>
                <a:cs typeface="Arial Unicode MS"/>
              </a:rPr>
              <a:t>matrix </a:t>
            </a:r>
            <a:r>
              <a:rPr sz="1100" spc="-50" dirty="0">
                <a:solidFill>
                  <a:srgbClr val="0019B2"/>
                </a:solidFill>
                <a:latin typeface="Arial Unicode MS"/>
                <a:cs typeface="Arial Unicode MS"/>
              </a:rPr>
              <a:t>decomposition </a:t>
            </a:r>
            <a:r>
              <a:rPr sz="1100" spc="-65" dirty="0">
                <a:latin typeface="Arial Unicode MS"/>
                <a:cs typeface="Arial Unicode MS"/>
              </a:rPr>
              <a:t>vs. </a:t>
            </a:r>
            <a:r>
              <a:rPr sz="1100" spc="-55" dirty="0">
                <a:latin typeface="Arial Unicode MS"/>
                <a:cs typeface="Arial Unicode MS"/>
              </a:rPr>
              <a:t>hard </a:t>
            </a:r>
            <a:r>
              <a:rPr sz="1100" spc="-30" dirty="0">
                <a:latin typeface="Arial Unicode MS"/>
                <a:cs typeface="Arial Unicode MS"/>
              </a:rPr>
              <a:t>for </a:t>
            </a:r>
            <a:r>
              <a:rPr sz="1100" spc="-45" dirty="0">
                <a:solidFill>
                  <a:srgbClr val="0019B2"/>
                </a:solidFill>
                <a:latin typeface="Arial Unicode MS"/>
                <a:cs typeface="Arial Unicode MS"/>
              </a:rPr>
              <a:t>polynomials</a:t>
            </a:r>
            <a:r>
              <a:rPr sz="1100" spc="-45" dirty="0">
                <a:latin typeface="Arial Unicode MS"/>
                <a:cs typeface="Arial Unicode MS"/>
              </a:rPr>
              <a:t>.  </a:t>
            </a:r>
            <a:r>
              <a:rPr sz="1100" spc="-20" dirty="0">
                <a:latin typeface="Arial Unicode MS"/>
                <a:cs typeface="Arial Unicode MS"/>
              </a:rPr>
              <a:t>Contribution: </a:t>
            </a:r>
            <a:r>
              <a:rPr sz="1100" spc="-5" dirty="0">
                <a:solidFill>
                  <a:srgbClr val="FF0000"/>
                </a:solidFill>
                <a:latin typeface="Arial Unicode MS"/>
                <a:cs typeface="Arial Unicode MS"/>
              </a:rPr>
              <a:t>ﬁrst </a:t>
            </a:r>
            <a:r>
              <a:rPr sz="1100" spc="-50" dirty="0">
                <a:solidFill>
                  <a:srgbClr val="FF0000"/>
                </a:solidFill>
                <a:latin typeface="Arial Unicode MS"/>
                <a:cs typeface="Arial Unicode MS"/>
              </a:rPr>
              <a:t>results </a:t>
            </a:r>
            <a:r>
              <a:rPr sz="1100" spc="-30" dirty="0">
                <a:solidFill>
                  <a:srgbClr val="FF0000"/>
                </a:solidFill>
                <a:latin typeface="Arial Unicode MS"/>
                <a:cs typeface="Arial Unicode MS"/>
              </a:rPr>
              <a:t>for </a:t>
            </a:r>
            <a:r>
              <a:rPr sz="1100" spc="-60" dirty="0">
                <a:solidFill>
                  <a:srgbClr val="FF0000"/>
                </a:solidFill>
                <a:latin typeface="Arial Unicode MS"/>
                <a:cs typeface="Arial Unicode MS"/>
              </a:rPr>
              <a:t>tensor</a:t>
            </a:r>
            <a:r>
              <a:rPr sz="11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Arial Unicode MS"/>
                <a:cs typeface="Arial Unicode MS"/>
              </a:rPr>
              <a:t>decomposition</a:t>
            </a:r>
            <a:r>
              <a:rPr sz="1100" spc="-45" dirty="0">
                <a:latin typeface="Arial Unicode MS"/>
                <a:cs typeface="Arial Unicode MS"/>
              </a:rPr>
              <a:t>.</a:t>
            </a:r>
            <a:endParaRPr sz="11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70"/>
              </a:lnSpc>
            </a:pPr>
            <a:r>
              <a:rPr sz="1100" i="1" spc="25" dirty="0">
                <a:latin typeface="Times New Roman"/>
                <a:cs typeface="Times New Roman"/>
              </a:rPr>
              <a:t>T </a:t>
            </a:r>
            <a:r>
              <a:rPr sz="1100" spc="120" dirty="0">
                <a:latin typeface="Arial Unicode MS"/>
                <a:cs typeface="Arial Unicode MS"/>
              </a:rPr>
              <a:t>∈ </a:t>
            </a:r>
            <a:r>
              <a:rPr sz="1100" spc="65" dirty="0">
                <a:latin typeface="Arial"/>
                <a:cs typeface="Arial"/>
              </a:rPr>
              <a:t>R</a:t>
            </a:r>
            <a:r>
              <a:rPr sz="1200" i="1" spc="97" baseline="27777" dirty="0">
                <a:latin typeface="Times New Roman"/>
                <a:cs typeface="Times New Roman"/>
              </a:rPr>
              <a:t>d</a:t>
            </a:r>
            <a:r>
              <a:rPr sz="1200" i="1" spc="97" baseline="27777" dirty="0">
                <a:latin typeface="Menlo"/>
                <a:cs typeface="Menlo"/>
              </a:rPr>
              <a:t>×</a:t>
            </a:r>
            <a:r>
              <a:rPr sz="1200" i="1" spc="97" baseline="27777" dirty="0">
                <a:latin typeface="Times New Roman"/>
                <a:cs typeface="Times New Roman"/>
              </a:rPr>
              <a:t>d</a:t>
            </a:r>
            <a:r>
              <a:rPr sz="1200" i="1" spc="97" baseline="27777" dirty="0">
                <a:latin typeface="Menlo"/>
                <a:cs typeface="Menlo"/>
              </a:rPr>
              <a:t>×</a:t>
            </a:r>
            <a:r>
              <a:rPr sz="1200" i="1" spc="97" baseline="27777" dirty="0">
                <a:latin typeface="Times New Roman"/>
                <a:cs typeface="Times New Roman"/>
              </a:rPr>
              <a:t>d</a:t>
            </a:r>
            <a:r>
              <a:rPr sz="1100" spc="65" dirty="0">
                <a:latin typeface="Arial Unicode MS"/>
                <a:cs typeface="Arial Unicode MS"/>
              </a:rPr>
              <a:t>: </a:t>
            </a:r>
            <a:r>
              <a:rPr sz="1100" spc="-35" dirty="0">
                <a:latin typeface="Arial Unicode MS"/>
                <a:cs typeface="Arial Unicode MS"/>
              </a:rPr>
              <a:t>Orthogonal </a:t>
            </a:r>
            <a:r>
              <a:rPr sz="1100" spc="-50" dirty="0">
                <a:latin typeface="Arial Unicode MS"/>
                <a:cs typeface="Arial Unicode MS"/>
              </a:rPr>
              <a:t>tensor. </a:t>
            </a:r>
            <a:r>
              <a:rPr sz="1100" i="1" spc="90" dirty="0">
                <a:latin typeface="Times New Roman"/>
                <a:cs typeface="Times New Roman"/>
              </a:rPr>
              <a:t>E</a:t>
            </a:r>
            <a:r>
              <a:rPr sz="1100" spc="90" dirty="0">
                <a:latin typeface="Arial Unicode MS"/>
                <a:cs typeface="Arial Unicode MS"/>
              </a:rPr>
              <a:t>: </a:t>
            </a:r>
            <a:r>
              <a:rPr sz="1100" spc="-75" dirty="0">
                <a:latin typeface="Arial Unicode MS"/>
                <a:cs typeface="Arial Unicode MS"/>
              </a:rPr>
              <a:t>noise</a:t>
            </a:r>
            <a:r>
              <a:rPr sz="1100" spc="60" dirty="0">
                <a:latin typeface="Arial Unicode MS"/>
                <a:cs typeface="Arial Unicode MS"/>
              </a:rPr>
              <a:t> </a:t>
            </a:r>
            <a:r>
              <a:rPr sz="1100" spc="-50" dirty="0">
                <a:latin typeface="Arial Unicode MS"/>
                <a:cs typeface="Arial Unicode MS"/>
              </a:rPr>
              <a:t>tensor.</a:t>
            </a:r>
            <a:endParaRPr sz="1100" dirty="0">
              <a:latin typeface="Arial Unicode MS"/>
              <a:cs typeface="Arial Unicode MS"/>
            </a:endParaRPr>
          </a:p>
          <a:p>
            <a:pPr marL="1074420">
              <a:lnSpc>
                <a:spcPts val="1170"/>
              </a:lnSpc>
            </a:pPr>
            <a:r>
              <a:rPr sz="1100" spc="1265" dirty="0">
                <a:latin typeface="Arial"/>
                <a:cs typeface="Arial"/>
              </a:rPr>
              <a:t> 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5984" y="1903360"/>
            <a:ext cx="14579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0019B2"/>
                </a:solidFill>
                <a:latin typeface="Arial Unicode MS"/>
                <a:cs typeface="Arial Unicode MS"/>
              </a:rPr>
              <a:t>Theorem: </a:t>
            </a:r>
            <a:r>
              <a:rPr sz="1100" spc="-60" dirty="0">
                <a:latin typeface="Arial Unicode MS"/>
                <a:cs typeface="Arial Unicode MS"/>
              </a:rPr>
              <a:t>When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92300" y="1903360"/>
            <a:ext cx="139827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 Unicode MS"/>
                <a:cs typeface="Arial Unicode MS"/>
              </a:rPr>
              <a:t>,</a:t>
            </a:r>
            <a:r>
              <a:rPr sz="1100" spc="45" dirty="0"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Arial Unicode MS"/>
                <a:cs typeface="Arial Unicode MS"/>
              </a:rPr>
              <a:t>in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08323" y="1903360"/>
            <a:ext cx="718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Arial Unicode MS"/>
                <a:cs typeface="Arial Unicode MS"/>
              </a:rPr>
              <a:t>iterations</a:t>
            </a:r>
            <a:r>
              <a:rPr sz="1100" spc="5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Arial Unicode MS"/>
                <a:cs typeface="Arial Unicode MS"/>
              </a:rPr>
              <a:t>of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5981" y="2142628"/>
            <a:ext cx="4346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 Unicode MS"/>
                <a:cs typeface="Arial Unicode MS"/>
              </a:rPr>
              <a:t>power </a:t>
            </a:r>
            <a:r>
              <a:rPr sz="1100" spc="-40" dirty="0">
                <a:latin typeface="Arial Unicode MS"/>
                <a:cs typeface="Arial Unicode MS"/>
              </a:rPr>
              <a:t>method </a:t>
            </a:r>
            <a:r>
              <a:rPr sz="1100" spc="-65" dirty="0">
                <a:latin typeface="Arial Unicode MS"/>
                <a:cs typeface="Arial Unicode MS"/>
              </a:rPr>
              <a:t>and </a:t>
            </a:r>
            <a:r>
              <a:rPr sz="1100" spc="-45" dirty="0">
                <a:latin typeface="Arial Unicode MS"/>
                <a:cs typeface="Arial Unicode MS"/>
              </a:rPr>
              <a:t>linear no. </a:t>
            </a:r>
            <a:r>
              <a:rPr sz="1100" spc="-25" dirty="0">
                <a:latin typeface="Arial Unicode MS"/>
                <a:cs typeface="Arial Unicode MS"/>
              </a:rPr>
              <a:t>of </a:t>
            </a:r>
            <a:r>
              <a:rPr sz="1100" spc="-40" dirty="0">
                <a:latin typeface="Arial Unicode MS"/>
                <a:cs typeface="Arial Unicode MS"/>
              </a:rPr>
              <a:t>restarts, </a:t>
            </a:r>
            <a:r>
              <a:rPr sz="1100" spc="-65" dirty="0">
                <a:latin typeface="Arial Unicode MS"/>
                <a:cs typeface="Arial Unicode MS"/>
              </a:rPr>
              <a:t>recovery </a:t>
            </a:r>
            <a:r>
              <a:rPr sz="1100" spc="-25" dirty="0">
                <a:latin typeface="Arial Unicode MS"/>
                <a:cs typeface="Arial Unicode MS"/>
              </a:rPr>
              <a:t>of </a:t>
            </a:r>
            <a:r>
              <a:rPr sz="1100" spc="125" dirty="0">
                <a:latin typeface="Arial Unicode MS"/>
                <a:cs typeface="Arial Unicode MS"/>
              </a:rPr>
              <a:t>{</a:t>
            </a:r>
            <a:r>
              <a:rPr sz="1100" i="1" spc="125" dirty="0">
                <a:latin typeface="Times New Roman"/>
                <a:cs typeface="Times New Roman"/>
              </a:rPr>
              <a:t>v</a:t>
            </a:r>
            <a:r>
              <a:rPr sz="1200" i="1" spc="187" baseline="-10416" dirty="0">
                <a:latin typeface="Times New Roman"/>
                <a:cs typeface="Times New Roman"/>
              </a:rPr>
              <a:t>i</a:t>
            </a:r>
            <a:r>
              <a:rPr sz="1100" spc="125" dirty="0">
                <a:latin typeface="Arial Unicode MS"/>
                <a:cs typeface="Arial Unicode MS"/>
              </a:rPr>
              <a:t>} </a:t>
            </a:r>
            <a:r>
              <a:rPr sz="1100" spc="-50" dirty="0">
                <a:latin typeface="Arial Unicode MS"/>
                <a:cs typeface="Arial Unicode MS"/>
              </a:rPr>
              <a:t>up </a:t>
            </a:r>
            <a:r>
              <a:rPr sz="1100" spc="10" dirty="0">
                <a:latin typeface="Arial Unicode MS"/>
                <a:cs typeface="Arial Unicode MS"/>
              </a:rPr>
              <a:t>to </a:t>
            </a:r>
            <a:r>
              <a:rPr sz="1100" spc="-45" dirty="0">
                <a:latin typeface="Arial Unicode MS"/>
                <a:cs typeface="Arial Unicode MS"/>
              </a:rPr>
              <a:t>error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spc="160" dirty="0">
                <a:latin typeface="Arial Unicode MS"/>
                <a:cs typeface="Arial Unicode MS"/>
              </a:rPr>
              <a:t>I</a:t>
            </a:r>
            <a:r>
              <a:rPr sz="1100" i="1" spc="160" dirty="0">
                <a:latin typeface="Times New Roman"/>
                <a:cs typeface="Times New Roman"/>
              </a:rPr>
              <a:t>E</a:t>
            </a:r>
            <a:r>
              <a:rPr sz="1100" spc="160" dirty="0">
                <a:latin typeface="Arial Unicode MS"/>
                <a:cs typeface="Arial Unicode MS"/>
              </a:rPr>
              <a:t>I.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8531" y="3013354"/>
            <a:ext cx="4331208" cy="4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5984" y="3048441"/>
            <a:ext cx="404431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ts val="955"/>
              </a:lnSpc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0DDB6A9-EDA4-1840-965A-D769450B9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5" y="1868096"/>
            <a:ext cx="718820" cy="276469"/>
          </a:xfrm>
          <a:prstGeom prst="rect">
            <a:avLst/>
          </a:prstGeom>
        </p:spPr>
      </p:pic>
      <p:pic>
        <p:nvPicPr>
          <p:cNvPr id="41" name="Picture 40" descr="A close up of a clock&#10;&#10;Description automatically generated">
            <a:extLst>
              <a:ext uri="{FF2B5EF4-FFF2-40B4-BE49-F238E27FC236}">
                <a16:creationId xmlns:a16="http://schemas.microsoft.com/office/drawing/2014/main" id="{7B707CB1-0D2A-CC48-91D8-E49FB1991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41" y="1899249"/>
            <a:ext cx="1369200" cy="248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E51B941-FF5F-CB45-93DA-09551C8BF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2" y="1322254"/>
            <a:ext cx="4610100" cy="47773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46336" y="337047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67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5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5733" y="33806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51536" y="50721"/>
            <a:ext cx="4026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Perturbation </a:t>
            </a:r>
            <a:r>
              <a:rPr spc="-65" dirty="0"/>
              <a:t>Analysis </a:t>
            </a:r>
            <a:r>
              <a:rPr spc="-40" dirty="0"/>
              <a:t>for </a:t>
            </a:r>
            <a:r>
              <a:rPr spc="-60" dirty="0"/>
              <a:t>Tensor</a:t>
            </a:r>
            <a:r>
              <a:rPr spc="-15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35" name="object 35"/>
          <p:cNvSpPr/>
          <p:nvPr/>
        </p:nvSpPr>
        <p:spPr>
          <a:xfrm>
            <a:off x="1436808" y="327577"/>
            <a:ext cx="1729104" cy="1443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96075" y="1347296"/>
            <a:ext cx="14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35" dirty="0">
                <a:latin typeface="Times New Roman"/>
                <a:cs typeface="Times New Roman"/>
              </a:rPr>
              <a:t>v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51395" y="1346908"/>
            <a:ext cx="14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35" dirty="0">
                <a:latin typeface="Times New Roman"/>
                <a:cs typeface="Times New Roman"/>
              </a:rPr>
              <a:t>v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7845" y="660497"/>
            <a:ext cx="14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35" dirty="0">
                <a:latin typeface="Times New Roman"/>
                <a:cs typeface="Times New Roman"/>
              </a:rPr>
              <a:t>v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984" y="1903360"/>
            <a:ext cx="14579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0019B2"/>
                </a:solidFill>
                <a:latin typeface="Arial Unicode MS"/>
                <a:cs typeface="Arial Unicode MS"/>
              </a:rPr>
              <a:t>Theorem: </a:t>
            </a:r>
            <a:r>
              <a:rPr sz="1100" spc="-60" dirty="0">
                <a:latin typeface="Arial Unicode MS"/>
                <a:cs typeface="Arial Unicode MS"/>
              </a:rPr>
              <a:t>When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08323" y="1903360"/>
            <a:ext cx="718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Arial Unicode MS"/>
                <a:cs typeface="Arial Unicode MS"/>
              </a:rPr>
              <a:t>iterations</a:t>
            </a:r>
            <a:r>
              <a:rPr sz="1100" spc="5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Arial Unicode MS"/>
                <a:cs typeface="Arial Unicode MS"/>
              </a:rPr>
              <a:t>of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5981" y="2142628"/>
            <a:ext cx="4346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 Unicode MS"/>
                <a:cs typeface="Arial Unicode MS"/>
              </a:rPr>
              <a:t>power </a:t>
            </a:r>
            <a:r>
              <a:rPr sz="1100" spc="-40" dirty="0">
                <a:latin typeface="Arial Unicode MS"/>
                <a:cs typeface="Arial Unicode MS"/>
              </a:rPr>
              <a:t>method </a:t>
            </a:r>
            <a:r>
              <a:rPr sz="1100" spc="-65" dirty="0">
                <a:latin typeface="Arial Unicode MS"/>
                <a:cs typeface="Arial Unicode MS"/>
              </a:rPr>
              <a:t>and </a:t>
            </a:r>
            <a:r>
              <a:rPr sz="1100" spc="-45" dirty="0">
                <a:latin typeface="Arial Unicode MS"/>
                <a:cs typeface="Arial Unicode MS"/>
              </a:rPr>
              <a:t>linear no. </a:t>
            </a:r>
            <a:r>
              <a:rPr sz="1100" spc="-25" dirty="0">
                <a:latin typeface="Arial Unicode MS"/>
                <a:cs typeface="Arial Unicode MS"/>
              </a:rPr>
              <a:t>of </a:t>
            </a:r>
            <a:r>
              <a:rPr sz="1100" spc="-40" dirty="0">
                <a:latin typeface="Arial Unicode MS"/>
                <a:cs typeface="Arial Unicode MS"/>
              </a:rPr>
              <a:t>restarts, </a:t>
            </a:r>
            <a:r>
              <a:rPr sz="1100" spc="-65" dirty="0">
                <a:latin typeface="Arial Unicode MS"/>
                <a:cs typeface="Arial Unicode MS"/>
              </a:rPr>
              <a:t>recovery </a:t>
            </a:r>
            <a:r>
              <a:rPr sz="1100" spc="-25" dirty="0">
                <a:latin typeface="Arial Unicode MS"/>
                <a:cs typeface="Arial Unicode MS"/>
              </a:rPr>
              <a:t>of </a:t>
            </a:r>
            <a:r>
              <a:rPr sz="1100" spc="125" dirty="0">
                <a:latin typeface="Arial Unicode MS"/>
                <a:cs typeface="Arial Unicode MS"/>
              </a:rPr>
              <a:t>{</a:t>
            </a:r>
            <a:r>
              <a:rPr sz="1100" i="1" spc="125" dirty="0">
                <a:latin typeface="Times New Roman"/>
                <a:cs typeface="Times New Roman"/>
              </a:rPr>
              <a:t>v</a:t>
            </a:r>
            <a:r>
              <a:rPr sz="1200" i="1" spc="187" baseline="-10416" dirty="0">
                <a:latin typeface="Times New Roman"/>
                <a:cs typeface="Times New Roman"/>
              </a:rPr>
              <a:t>i</a:t>
            </a:r>
            <a:r>
              <a:rPr sz="1100" spc="125" dirty="0">
                <a:latin typeface="Arial Unicode MS"/>
                <a:cs typeface="Arial Unicode MS"/>
              </a:rPr>
              <a:t>} </a:t>
            </a:r>
            <a:r>
              <a:rPr sz="1100" spc="-50" dirty="0">
                <a:latin typeface="Arial Unicode MS"/>
                <a:cs typeface="Arial Unicode MS"/>
              </a:rPr>
              <a:t>up </a:t>
            </a:r>
            <a:r>
              <a:rPr sz="1100" spc="10" dirty="0">
                <a:latin typeface="Arial Unicode MS"/>
                <a:cs typeface="Arial Unicode MS"/>
              </a:rPr>
              <a:t>to </a:t>
            </a:r>
            <a:r>
              <a:rPr sz="1100" spc="-45" dirty="0">
                <a:latin typeface="Arial Unicode MS"/>
                <a:cs typeface="Arial Unicode MS"/>
              </a:rPr>
              <a:t>error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spc="160" dirty="0">
                <a:latin typeface="Arial Unicode MS"/>
                <a:cs typeface="Arial Unicode MS"/>
              </a:rPr>
              <a:t>I</a:t>
            </a:r>
            <a:r>
              <a:rPr sz="1100" i="1" spc="160" dirty="0">
                <a:latin typeface="Times New Roman"/>
                <a:cs typeface="Times New Roman"/>
              </a:rPr>
              <a:t>E</a:t>
            </a:r>
            <a:r>
              <a:rPr sz="1100" spc="160" dirty="0">
                <a:latin typeface="Arial Unicode MS"/>
                <a:cs typeface="Arial Unicode MS"/>
              </a:rPr>
              <a:t>I.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38531" y="3013354"/>
            <a:ext cx="4331208" cy="4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25984" y="3048441"/>
            <a:ext cx="404431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ts val="955"/>
              </a:lnSpc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DD67487C-A5A7-AB41-87CA-E88C47673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5" y="1868096"/>
            <a:ext cx="718820" cy="276469"/>
          </a:xfrm>
          <a:prstGeom prst="rect">
            <a:avLst/>
          </a:prstGeom>
        </p:spPr>
      </p:pic>
      <p:pic>
        <p:nvPicPr>
          <p:cNvPr id="52" name="Picture 51" descr="A close up of a clock&#10;&#10;Description automatically generated">
            <a:extLst>
              <a:ext uri="{FF2B5EF4-FFF2-40B4-BE49-F238E27FC236}">
                <a16:creationId xmlns:a16="http://schemas.microsoft.com/office/drawing/2014/main" id="{B2380DE0-508F-5B4D-9DD7-BAE2C9C37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41" y="1899249"/>
            <a:ext cx="1369200" cy="24804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4431" y="2016658"/>
            <a:ext cx="224028" cy="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52" y="0"/>
            <a:ext cx="4608576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336" y="337047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67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520" y="33665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5733" y="33806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51536" y="50721"/>
            <a:ext cx="4026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Perturbation </a:t>
            </a:r>
            <a:r>
              <a:rPr spc="-65" dirty="0"/>
              <a:t>Analysis </a:t>
            </a:r>
            <a:r>
              <a:rPr spc="-40" dirty="0"/>
              <a:t>for </a:t>
            </a:r>
            <a:r>
              <a:rPr spc="-60" dirty="0"/>
              <a:t>Tensor</a:t>
            </a:r>
            <a:r>
              <a:rPr spc="-15" dirty="0"/>
              <a:t> </a:t>
            </a:r>
            <a:r>
              <a:rPr spc="-30" dirty="0"/>
              <a:t>Decomposition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1892" y="871612"/>
            <a:ext cx="2437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 Unicode MS"/>
                <a:cs typeface="Arial Unicode MS"/>
              </a:rPr>
              <a:t>Require </a:t>
            </a:r>
            <a:r>
              <a:rPr sz="1100" spc="-60" dirty="0">
                <a:latin typeface="Arial Unicode MS"/>
                <a:cs typeface="Arial Unicode MS"/>
              </a:rPr>
              <a:t>datasets </a:t>
            </a:r>
            <a:r>
              <a:rPr sz="1100" dirty="0">
                <a:latin typeface="Arial Unicode MS"/>
                <a:cs typeface="Arial Unicode MS"/>
              </a:rPr>
              <a:t>with </a:t>
            </a:r>
            <a:r>
              <a:rPr sz="1100" spc="-50" dirty="0">
                <a:latin typeface="Arial Unicode MS"/>
                <a:cs typeface="Arial Unicode MS"/>
              </a:rPr>
              <a:t>good </a:t>
            </a:r>
            <a:r>
              <a:rPr sz="1100" spc="-55" dirty="0">
                <a:latin typeface="Arial Unicode MS"/>
                <a:cs typeface="Arial Unicode MS"/>
              </a:rPr>
              <a:t>model</a:t>
            </a:r>
            <a:r>
              <a:rPr sz="1100" spc="-10" dirty="0">
                <a:latin typeface="Arial Unicode MS"/>
                <a:cs typeface="Arial Unicode MS"/>
              </a:rPr>
              <a:t> </a:t>
            </a:r>
            <a:r>
              <a:rPr sz="1100" spc="10" dirty="0">
                <a:latin typeface="Arial Unicode MS"/>
                <a:cs typeface="Arial Unicode MS"/>
              </a:rPr>
              <a:t>ﬁtting.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22891" y="1223441"/>
            <a:ext cx="515620" cy="296545"/>
          </a:xfrm>
          <a:custGeom>
            <a:avLst/>
            <a:gdLst/>
            <a:ahLst/>
            <a:cxnLst/>
            <a:rect l="l" t="t" r="r" b="b"/>
            <a:pathLst>
              <a:path w="515620" h="296544">
                <a:moveTo>
                  <a:pt x="515239" y="295948"/>
                </a:moveTo>
                <a:lnTo>
                  <a:pt x="501974" y="223106"/>
                </a:lnTo>
                <a:lnTo>
                  <a:pt x="464357" y="156860"/>
                </a:lnTo>
                <a:lnTo>
                  <a:pt x="437435" y="126904"/>
                </a:lnTo>
                <a:lnTo>
                  <a:pt x="405648" y="99432"/>
                </a:lnTo>
                <a:lnTo>
                  <a:pt x="369404" y="74720"/>
                </a:lnTo>
                <a:lnTo>
                  <a:pt x="329111" y="53047"/>
                </a:lnTo>
                <a:lnTo>
                  <a:pt x="285176" y="34692"/>
                </a:lnTo>
                <a:lnTo>
                  <a:pt x="238007" y="19931"/>
                </a:lnTo>
                <a:lnTo>
                  <a:pt x="188013" y="9043"/>
                </a:lnTo>
                <a:lnTo>
                  <a:pt x="135601" y="2307"/>
                </a:lnTo>
                <a:lnTo>
                  <a:pt x="81178" y="0"/>
                </a:lnTo>
                <a:lnTo>
                  <a:pt x="60350" y="301"/>
                </a:lnTo>
                <a:lnTo>
                  <a:pt x="40398" y="1238"/>
                </a:lnTo>
                <a:lnTo>
                  <a:pt x="20542" y="2861"/>
                </a:lnTo>
                <a:lnTo>
                  <a:pt x="0" y="5219"/>
                </a:lnTo>
              </a:path>
            </a:pathLst>
          </a:custGeom>
          <a:ln w="15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8899" y="675373"/>
            <a:ext cx="515620" cy="296545"/>
          </a:xfrm>
          <a:custGeom>
            <a:avLst/>
            <a:gdLst/>
            <a:ahLst/>
            <a:cxnLst/>
            <a:rect l="l" t="t" r="r" b="b"/>
            <a:pathLst>
              <a:path w="515620" h="296544">
                <a:moveTo>
                  <a:pt x="515238" y="295935"/>
                </a:moveTo>
                <a:lnTo>
                  <a:pt x="501975" y="223094"/>
                </a:lnTo>
                <a:lnTo>
                  <a:pt x="464359" y="156850"/>
                </a:lnTo>
                <a:lnTo>
                  <a:pt x="437439" y="126896"/>
                </a:lnTo>
                <a:lnTo>
                  <a:pt x="405653" y="99425"/>
                </a:lnTo>
                <a:lnTo>
                  <a:pt x="369411" y="74715"/>
                </a:lnTo>
                <a:lnTo>
                  <a:pt x="329119" y="53043"/>
                </a:lnTo>
                <a:lnTo>
                  <a:pt x="285186" y="34689"/>
                </a:lnTo>
                <a:lnTo>
                  <a:pt x="238018" y="19929"/>
                </a:lnTo>
                <a:lnTo>
                  <a:pt x="188025" y="9042"/>
                </a:lnTo>
                <a:lnTo>
                  <a:pt x="135613" y="2307"/>
                </a:lnTo>
                <a:lnTo>
                  <a:pt x="81191" y="0"/>
                </a:lnTo>
                <a:lnTo>
                  <a:pt x="60361" y="301"/>
                </a:lnTo>
                <a:lnTo>
                  <a:pt x="40405" y="1238"/>
                </a:lnTo>
                <a:lnTo>
                  <a:pt x="20544" y="2861"/>
                </a:lnTo>
                <a:lnTo>
                  <a:pt x="0" y="5219"/>
                </a:lnTo>
              </a:path>
            </a:pathLst>
          </a:custGeom>
          <a:ln w="15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5857" y="966952"/>
            <a:ext cx="631825" cy="552450"/>
          </a:xfrm>
          <a:custGeom>
            <a:avLst/>
            <a:gdLst/>
            <a:ahLst/>
            <a:cxnLst/>
            <a:rect l="l" t="t" r="r" b="b"/>
            <a:pathLst>
              <a:path w="631825" h="552450">
                <a:moveTo>
                  <a:pt x="631355" y="0"/>
                </a:moveTo>
                <a:lnTo>
                  <a:pt x="0" y="552437"/>
                </a:lnTo>
              </a:path>
            </a:pathLst>
          </a:custGeom>
          <a:ln w="15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18903" y="679183"/>
            <a:ext cx="631825" cy="552450"/>
          </a:xfrm>
          <a:custGeom>
            <a:avLst/>
            <a:gdLst/>
            <a:ahLst/>
            <a:cxnLst/>
            <a:rect l="l" t="t" r="r" b="b"/>
            <a:pathLst>
              <a:path w="631825" h="552450">
                <a:moveTo>
                  <a:pt x="631355" y="0"/>
                </a:moveTo>
                <a:lnTo>
                  <a:pt x="0" y="552437"/>
                </a:lnTo>
              </a:path>
            </a:pathLst>
          </a:custGeom>
          <a:ln w="15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03668" y="474112"/>
            <a:ext cx="621030" cy="671830"/>
          </a:xfrm>
          <a:custGeom>
            <a:avLst/>
            <a:gdLst/>
            <a:ahLst/>
            <a:cxnLst/>
            <a:rect l="l" t="t" r="r" b="b"/>
            <a:pathLst>
              <a:path w="621029" h="671830">
                <a:moveTo>
                  <a:pt x="0" y="11511"/>
                </a:moveTo>
                <a:lnTo>
                  <a:pt x="46177" y="3544"/>
                </a:lnTo>
                <a:lnTo>
                  <a:pt x="92054" y="0"/>
                </a:lnTo>
                <a:lnTo>
                  <a:pt x="137415" y="731"/>
                </a:lnTo>
                <a:lnTo>
                  <a:pt x="182044" y="5593"/>
                </a:lnTo>
                <a:lnTo>
                  <a:pt x="225725" y="14438"/>
                </a:lnTo>
                <a:lnTo>
                  <a:pt x="268244" y="27120"/>
                </a:lnTo>
                <a:lnTo>
                  <a:pt x="309384" y="43492"/>
                </a:lnTo>
                <a:lnTo>
                  <a:pt x="348929" y="63408"/>
                </a:lnTo>
                <a:lnTo>
                  <a:pt x="386665" y="86721"/>
                </a:lnTo>
                <a:lnTo>
                  <a:pt x="422375" y="113286"/>
                </a:lnTo>
                <a:lnTo>
                  <a:pt x="455843" y="142955"/>
                </a:lnTo>
                <a:lnTo>
                  <a:pt x="486855" y="175582"/>
                </a:lnTo>
                <a:lnTo>
                  <a:pt x="515195" y="211022"/>
                </a:lnTo>
                <a:lnTo>
                  <a:pt x="540647" y="249126"/>
                </a:lnTo>
                <a:lnTo>
                  <a:pt x="562995" y="289749"/>
                </a:lnTo>
                <a:lnTo>
                  <a:pt x="582023" y="332745"/>
                </a:lnTo>
                <a:lnTo>
                  <a:pt x="597517" y="377967"/>
                </a:lnTo>
                <a:lnTo>
                  <a:pt x="609260" y="425269"/>
                </a:lnTo>
                <a:lnTo>
                  <a:pt x="617375" y="475599"/>
                </a:lnTo>
                <a:lnTo>
                  <a:pt x="620908" y="524563"/>
                </a:lnTo>
                <a:lnTo>
                  <a:pt x="619841" y="573000"/>
                </a:lnTo>
                <a:lnTo>
                  <a:pt x="614153" y="621744"/>
                </a:lnTo>
                <a:lnTo>
                  <a:pt x="603826" y="671633"/>
                </a:lnTo>
              </a:path>
            </a:pathLst>
          </a:custGeom>
          <a:ln w="9800">
            <a:solidFill>
              <a:srgbClr val="FB0002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48488" y="448735"/>
            <a:ext cx="75577" cy="79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98228" y="891108"/>
            <a:ext cx="60325" cy="64135"/>
          </a:xfrm>
          <a:custGeom>
            <a:avLst/>
            <a:gdLst/>
            <a:ahLst/>
            <a:cxnLst/>
            <a:rect l="l" t="t" r="r" b="b"/>
            <a:pathLst>
              <a:path w="60325" h="64134">
                <a:moveTo>
                  <a:pt x="29895" y="0"/>
                </a:moveTo>
                <a:lnTo>
                  <a:pt x="18264" y="2505"/>
                </a:lnTo>
                <a:lnTo>
                  <a:pt x="8761" y="9337"/>
                </a:lnTo>
                <a:lnTo>
                  <a:pt x="2351" y="19470"/>
                </a:lnTo>
                <a:lnTo>
                  <a:pt x="0" y="31876"/>
                </a:lnTo>
                <a:lnTo>
                  <a:pt x="2351" y="44285"/>
                </a:lnTo>
                <a:lnTo>
                  <a:pt x="8761" y="54422"/>
                </a:lnTo>
                <a:lnTo>
                  <a:pt x="18264" y="61259"/>
                </a:lnTo>
                <a:lnTo>
                  <a:pt x="29895" y="63766"/>
                </a:lnTo>
                <a:lnTo>
                  <a:pt x="41532" y="61259"/>
                </a:lnTo>
                <a:lnTo>
                  <a:pt x="51034" y="54422"/>
                </a:lnTo>
                <a:lnTo>
                  <a:pt x="57442" y="44285"/>
                </a:lnTo>
                <a:lnTo>
                  <a:pt x="59791" y="31876"/>
                </a:lnTo>
                <a:lnTo>
                  <a:pt x="57442" y="19470"/>
                </a:lnTo>
                <a:lnTo>
                  <a:pt x="51034" y="9337"/>
                </a:lnTo>
                <a:lnTo>
                  <a:pt x="41532" y="2505"/>
                </a:lnTo>
                <a:lnTo>
                  <a:pt x="298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98228" y="891108"/>
            <a:ext cx="60325" cy="64135"/>
          </a:xfrm>
          <a:custGeom>
            <a:avLst/>
            <a:gdLst/>
            <a:ahLst/>
            <a:cxnLst/>
            <a:rect l="l" t="t" r="r" b="b"/>
            <a:pathLst>
              <a:path w="60325" h="64134">
                <a:moveTo>
                  <a:pt x="59791" y="31876"/>
                </a:moveTo>
                <a:lnTo>
                  <a:pt x="57442" y="44285"/>
                </a:lnTo>
                <a:lnTo>
                  <a:pt x="51034" y="54422"/>
                </a:lnTo>
                <a:lnTo>
                  <a:pt x="41532" y="61259"/>
                </a:lnTo>
                <a:lnTo>
                  <a:pt x="29895" y="63766"/>
                </a:lnTo>
                <a:lnTo>
                  <a:pt x="18264" y="61259"/>
                </a:lnTo>
                <a:lnTo>
                  <a:pt x="8761" y="54422"/>
                </a:lnTo>
                <a:lnTo>
                  <a:pt x="2351" y="44285"/>
                </a:lnTo>
                <a:lnTo>
                  <a:pt x="0" y="31876"/>
                </a:lnTo>
                <a:lnTo>
                  <a:pt x="2351" y="19470"/>
                </a:lnTo>
                <a:lnTo>
                  <a:pt x="8761" y="9337"/>
                </a:lnTo>
                <a:lnTo>
                  <a:pt x="18264" y="2505"/>
                </a:lnTo>
                <a:lnTo>
                  <a:pt x="29895" y="0"/>
                </a:lnTo>
                <a:lnTo>
                  <a:pt x="41532" y="2505"/>
                </a:lnTo>
                <a:lnTo>
                  <a:pt x="51034" y="9337"/>
                </a:lnTo>
                <a:lnTo>
                  <a:pt x="57442" y="19470"/>
                </a:lnTo>
                <a:lnTo>
                  <a:pt x="59791" y="31876"/>
                </a:lnTo>
                <a:close/>
              </a:path>
            </a:pathLst>
          </a:custGeom>
          <a:ln w="1578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44074" y="938936"/>
            <a:ext cx="127635" cy="163830"/>
          </a:xfrm>
          <a:custGeom>
            <a:avLst/>
            <a:gdLst/>
            <a:ahLst/>
            <a:cxnLst/>
            <a:rect l="l" t="t" r="r" b="b"/>
            <a:pathLst>
              <a:path w="127635" h="163830">
                <a:moveTo>
                  <a:pt x="0" y="0"/>
                </a:moveTo>
                <a:lnTo>
                  <a:pt x="24970" y="32258"/>
                </a:lnTo>
                <a:lnTo>
                  <a:pt x="68254" y="87688"/>
                </a:lnTo>
                <a:lnTo>
                  <a:pt x="109297" y="140130"/>
                </a:lnTo>
                <a:lnTo>
                  <a:pt x="127546" y="163423"/>
                </a:lnTo>
              </a:path>
            </a:pathLst>
          </a:custGeom>
          <a:ln w="7886">
            <a:solidFill>
              <a:srgbClr val="FD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68311" y="1118381"/>
            <a:ext cx="75577" cy="79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73615" y="1102360"/>
            <a:ext cx="60325" cy="64135"/>
          </a:xfrm>
          <a:custGeom>
            <a:avLst/>
            <a:gdLst/>
            <a:ahLst/>
            <a:cxnLst/>
            <a:rect l="l" t="t" r="r" b="b"/>
            <a:pathLst>
              <a:path w="60325" h="64134">
                <a:moveTo>
                  <a:pt x="29895" y="0"/>
                </a:moveTo>
                <a:lnTo>
                  <a:pt x="18264" y="2507"/>
                </a:lnTo>
                <a:lnTo>
                  <a:pt x="8761" y="9344"/>
                </a:lnTo>
                <a:lnTo>
                  <a:pt x="2351" y="19481"/>
                </a:lnTo>
                <a:lnTo>
                  <a:pt x="0" y="31889"/>
                </a:lnTo>
                <a:lnTo>
                  <a:pt x="2351" y="44298"/>
                </a:lnTo>
                <a:lnTo>
                  <a:pt x="8761" y="54435"/>
                </a:lnTo>
                <a:lnTo>
                  <a:pt x="18264" y="61271"/>
                </a:lnTo>
                <a:lnTo>
                  <a:pt x="29895" y="63779"/>
                </a:lnTo>
                <a:lnTo>
                  <a:pt x="41532" y="61271"/>
                </a:lnTo>
                <a:lnTo>
                  <a:pt x="51034" y="54435"/>
                </a:lnTo>
                <a:lnTo>
                  <a:pt x="57442" y="44298"/>
                </a:lnTo>
                <a:lnTo>
                  <a:pt x="59791" y="31889"/>
                </a:lnTo>
                <a:lnTo>
                  <a:pt x="57442" y="19481"/>
                </a:lnTo>
                <a:lnTo>
                  <a:pt x="51034" y="9344"/>
                </a:lnTo>
                <a:lnTo>
                  <a:pt x="41532" y="2507"/>
                </a:lnTo>
                <a:lnTo>
                  <a:pt x="29895" y="0"/>
                </a:lnTo>
                <a:close/>
              </a:path>
            </a:pathLst>
          </a:custGeom>
          <a:solidFill>
            <a:srgbClr val="F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73615" y="1102360"/>
            <a:ext cx="60325" cy="64135"/>
          </a:xfrm>
          <a:custGeom>
            <a:avLst/>
            <a:gdLst/>
            <a:ahLst/>
            <a:cxnLst/>
            <a:rect l="l" t="t" r="r" b="b"/>
            <a:pathLst>
              <a:path w="60325" h="64134">
                <a:moveTo>
                  <a:pt x="59791" y="31889"/>
                </a:moveTo>
                <a:lnTo>
                  <a:pt x="57442" y="44298"/>
                </a:lnTo>
                <a:lnTo>
                  <a:pt x="51034" y="54435"/>
                </a:lnTo>
                <a:lnTo>
                  <a:pt x="41532" y="61271"/>
                </a:lnTo>
                <a:lnTo>
                  <a:pt x="29895" y="63779"/>
                </a:lnTo>
                <a:lnTo>
                  <a:pt x="18264" y="61271"/>
                </a:lnTo>
                <a:lnTo>
                  <a:pt x="8761" y="54435"/>
                </a:lnTo>
                <a:lnTo>
                  <a:pt x="2351" y="44298"/>
                </a:lnTo>
                <a:lnTo>
                  <a:pt x="0" y="31889"/>
                </a:lnTo>
                <a:lnTo>
                  <a:pt x="2351" y="19481"/>
                </a:lnTo>
                <a:lnTo>
                  <a:pt x="8761" y="9344"/>
                </a:lnTo>
                <a:lnTo>
                  <a:pt x="18264" y="2507"/>
                </a:lnTo>
                <a:lnTo>
                  <a:pt x="29895" y="0"/>
                </a:lnTo>
                <a:lnTo>
                  <a:pt x="41532" y="2507"/>
                </a:lnTo>
                <a:lnTo>
                  <a:pt x="51034" y="9344"/>
                </a:lnTo>
                <a:lnTo>
                  <a:pt x="57442" y="19481"/>
                </a:lnTo>
                <a:lnTo>
                  <a:pt x="59791" y="31889"/>
                </a:lnTo>
                <a:close/>
              </a:path>
            </a:pathLst>
          </a:custGeom>
          <a:ln w="15786">
            <a:solidFill>
              <a:srgbClr val="F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961773" y="537199"/>
            <a:ext cx="463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Arial Unicode MS"/>
                <a:cs typeface="Arial Unicode MS"/>
              </a:rPr>
              <a:t>Dataset</a:t>
            </a:r>
            <a:r>
              <a:rPr sz="800" spc="20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1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89320" y="760420"/>
            <a:ext cx="463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Arial Unicode MS"/>
                <a:cs typeface="Arial Unicode MS"/>
              </a:rPr>
              <a:t>Dataset</a:t>
            </a:r>
            <a:r>
              <a:rPr sz="800" spc="20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2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13800" y="696642"/>
            <a:ext cx="304165" cy="2457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604" marR="5080" indent="-2540">
              <a:lnSpc>
                <a:spcPts val="780"/>
              </a:lnSpc>
              <a:spcBef>
                <a:spcPts val="270"/>
              </a:spcBef>
            </a:pPr>
            <a:r>
              <a:rPr sz="800" spc="35" dirty="0">
                <a:latin typeface="Arial Unicode MS"/>
                <a:cs typeface="Arial Unicode MS"/>
              </a:rPr>
              <a:t>M</a:t>
            </a:r>
            <a:r>
              <a:rPr sz="800" spc="40" dirty="0">
                <a:latin typeface="Arial Unicode MS"/>
                <a:cs typeface="Arial Unicode MS"/>
              </a:rPr>
              <a:t>o</a:t>
            </a:r>
            <a:r>
              <a:rPr sz="800" spc="-15" dirty="0">
                <a:latin typeface="Arial Unicode MS"/>
                <a:cs typeface="Arial Unicode MS"/>
              </a:rPr>
              <a:t>d</a:t>
            </a:r>
            <a:r>
              <a:rPr sz="800" spc="-75" dirty="0">
                <a:latin typeface="Arial Unicode MS"/>
                <a:cs typeface="Arial Unicode MS"/>
              </a:rPr>
              <a:t>e</a:t>
            </a:r>
            <a:r>
              <a:rPr sz="800" spc="25" dirty="0">
                <a:latin typeface="Arial Unicode MS"/>
                <a:cs typeface="Arial Unicode MS"/>
              </a:rPr>
              <a:t>l  </a:t>
            </a:r>
            <a:r>
              <a:rPr sz="800" spc="-45" dirty="0">
                <a:latin typeface="Arial Unicode MS"/>
                <a:cs typeface="Arial Unicode MS"/>
              </a:rPr>
              <a:t>Class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5984" y="1903360"/>
            <a:ext cx="14579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0019B2"/>
                </a:solidFill>
                <a:latin typeface="Arial Unicode MS"/>
                <a:cs typeface="Arial Unicode MS"/>
              </a:rPr>
              <a:t>Theorem: </a:t>
            </a:r>
            <a:r>
              <a:rPr sz="1100" spc="-60" dirty="0">
                <a:latin typeface="Arial Unicode MS"/>
                <a:cs typeface="Arial Unicode MS"/>
              </a:rPr>
              <a:t>When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06571" y="1885821"/>
            <a:ext cx="882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45" dirty="0">
                <a:latin typeface="Times New Roman"/>
                <a:cs typeface="Times New Roman"/>
              </a:rPr>
              <a:t>λ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08323" y="1903360"/>
            <a:ext cx="718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Arial Unicode MS"/>
                <a:cs typeface="Arial Unicode MS"/>
              </a:rPr>
              <a:t>iterations</a:t>
            </a:r>
            <a:r>
              <a:rPr sz="1100" spc="5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Arial Unicode MS"/>
                <a:cs typeface="Arial Unicode MS"/>
              </a:rPr>
              <a:t>of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5981" y="2142628"/>
            <a:ext cx="4346575" cy="516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 Unicode MS"/>
                <a:cs typeface="Arial Unicode MS"/>
              </a:rPr>
              <a:t>power </a:t>
            </a:r>
            <a:r>
              <a:rPr sz="1100" spc="-40" dirty="0">
                <a:latin typeface="Arial Unicode MS"/>
                <a:cs typeface="Arial Unicode MS"/>
              </a:rPr>
              <a:t>method </a:t>
            </a:r>
            <a:r>
              <a:rPr sz="1100" spc="-65" dirty="0">
                <a:latin typeface="Arial Unicode MS"/>
                <a:cs typeface="Arial Unicode MS"/>
              </a:rPr>
              <a:t>and </a:t>
            </a:r>
            <a:r>
              <a:rPr sz="1100" spc="-45" dirty="0">
                <a:latin typeface="Arial Unicode MS"/>
                <a:cs typeface="Arial Unicode MS"/>
              </a:rPr>
              <a:t>linear no. </a:t>
            </a:r>
            <a:r>
              <a:rPr sz="1100" spc="-25" dirty="0">
                <a:latin typeface="Arial Unicode MS"/>
                <a:cs typeface="Arial Unicode MS"/>
              </a:rPr>
              <a:t>of </a:t>
            </a:r>
            <a:r>
              <a:rPr sz="1100" spc="-40" dirty="0">
                <a:latin typeface="Arial Unicode MS"/>
                <a:cs typeface="Arial Unicode MS"/>
              </a:rPr>
              <a:t>restarts, </a:t>
            </a:r>
            <a:r>
              <a:rPr sz="1100" spc="-65" dirty="0">
                <a:latin typeface="Arial Unicode MS"/>
                <a:cs typeface="Arial Unicode MS"/>
              </a:rPr>
              <a:t>recovery </a:t>
            </a:r>
            <a:r>
              <a:rPr sz="1100" spc="-25" dirty="0">
                <a:latin typeface="Arial Unicode MS"/>
                <a:cs typeface="Arial Unicode MS"/>
              </a:rPr>
              <a:t>of </a:t>
            </a:r>
            <a:r>
              <a:rPr sz="1100" spc="125" dirty="0">
                <a:latin typeface="Arial Unicode MS"/>
                <a:cs typeface="Arial Unicode MS"/>
              </a:rPr>
              <a:t>{</a:t>
            </a:r>
            <a:r>
              <a:rPr sz="1100" i="1" spc="125" dirty="0">
                <a:latin typeface="Times New Roman"/>
                <a:cs typeface="Times New Roman"/>
              </a:rPr>
              <a:t>v</a:t>
            </a:r>
            <a:r>
              <a:rPr sz="1200" i="1" spc="187" baseline="-10416" dirty="0">
                <a:latin typeface="Times New Roman"/>
                <a:cs typeface="Times New Roman"/>
              </a:rPr>
              <a:t>i</a:t>
            </a:r>
            <a:r>
              <a:rPr sz="1100" spc="125" dirty="0">
                <a:latin typeface="Arial Unicode MS"/>
                <a:cs typeface="Arial Unicode MS"/>
              </a:rPr>
              <a:t>} </a:t>
            </a:r>
            <a:r>
              <a:rPr sz="1100" spc="-50" dirty="0">
                <a:latin typeface="Arial Unicode MS"/>
                <a:cs typeface="Arial Unicode MS"/>
              </a:rPr>
              <a:t>up </a:t>
            </a:r>
            <a:r>
              <a:rPr sz="1100" spc="10" dirty="0">
                <a:latin typeface="Arial Unicode MS"/>
                <a:cs typeface="Arial Unicode MS"/>
              </a:rPr>
              <a:t>to </a:t>
            </a:r>
            <a:r>
              <a:rPr sz="1100" spc="-45" dirty="0">
                <a:latin typeface="Arial Unicode MS"/>
                <a:cs typeface="Arial Unicode MS"/>
              </a:rPr>
              <a:t>error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spc="160" dirty="0">
                <a:latin typeface="Arial Unicode MS"/>
                <a:cs typeface="Arial Unicode MS"/>
              </a:rPr>
              <a:t>I</a:t>
            </a:r>
            <a:r>
              <a:rPr sz="1100" i="1" spc="160" dirty="0">
                <a:latin typeface="Times New Roman"/>
                <a:cs typeface="Times New Roman"/>
              </a:rPr>
              <a:t>E</a:t>
            </a:r>
            <a:r>
              <a:rPr sz="1100" spc="160" dirty="0">
                <a:latin typeface="Arial Unicode MS"/>
                <a:cs typeface="Arial Unicode MS"/>
              </a:rPr>
              <a:t>I.</a:t>
            </a:r>
            <a:endParaRPr sz="1100">
              <a:latin typeface="Arial Unicode MS"/>
              <a:cs typeface="Arial Unicode MS"/>
            </a:endParaRPr>
          </a:p>
          <a:p>
            <a:pPr marL="8255" algn="ctr">
              <a:lnSpc>
                <a:spcPct val="100000"/>
              </a:lnSpc>
              <a:spcBef>
                <a:spcPts val="1235"/>
              </a:spcBef>
            </a:pPr>
            <a:r>
              <a:rPr sz="1100" spc="-45" dirty="0">
                <a:solidFill>
                  <a:srgbClr val="FF0000"/>
                </a:solidFill>
                <a:latin typeface="Arial Unicode MS"/>
                <a:cs typeface="Arial Unicode MS"/>
              </a:rPr>
              <a:t>Polynomial</a:t>
            </a:r>
            <a:r>
              <a:rPr sz="1100" spc="7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Arial Unicode MS"/>
                <a:cs typeface="Arial Unicode MS"/>
              </a:rPr>
              <a:t>computational</a:t>
            </a:r>
            <a:r>
              <a:rPr sz="1100" spc="5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Arial Unicode MS"/>
                <a:cs typeface="Arial Unicode MS"/>
              </a:rPr>
              <a:t>and</a:t>
            </a:r>
            <a:r>
              <a:rPr sz="1100" spc="6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75" dirty="0">
                <a:solidFill>
                  <a:srgbClr val="FF0000"/>
                </a:solidFill>
                <a:latin typeface="Arial Unicode MS"/>
                <a:cs typeface="Arial Unicode MS"/>
              </a:rPr>
              <a:t>sample</a:t>
            </a:r>
            <a:r>
              <a:rPr sz="11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Arial Unicode MS"/>
                <a:cs typeface="Arial Unicode MS"/>
              </a:rPr>
              <a:t>complexity</a:t>
            </a:r>
            <a:r>
              <a:rPr sz="1100" spc="8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Arial Unicode MS"/>
                <a:cs typeface="Arial Unicode MS"/>
              </a:rPr>
              <a:t>for</a:t>
            </a:r>
            <a:r>
              <a:rPr sz="1100" spc="6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Arial Unicode MS"/>
                <a:cs typeface="Arial Unicode MS"/>
              </a:rPr>
              <a:t>tensor</a:t>
            </a:r>
            <a:r>
              <a:rPr sz="1100" spc="7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Arial Unicode MS"/>
                <a:cs typeface="Arial Unicode MS"/>
              </a:rPr>
              <a:t>methods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1975" y="2478430"/>
            <a:ext cx="4084320" cy="2103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531" y="3013354"/>
            <a:ext cx="4331208" cy="45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25984" y="3048441"/>
            <a:ext cx="404431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800" spc="15" dirty="0">
                <a:solidFill>
                  <a:srgbClr val="FF0000"/>
                </a:solidFill>
                <a:latin typeface="Arial Unicode MS"/>
                <a:cs typeface="Arial Unicode MS"/>
              </a:rPr>
              <a:t>A.</a:t>
            </a:r>
            <a:r>
              <a:rPr sz="800" spc="15" dirty="0">
                <a:latin typeface="Arial Unicode MS"/>
                <a:cs typeface="Arial Unicode MS"/>
              </a:rPr>
              <a:t>,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10" dirty="0">
                <a:latin typeface="Arial Unicode MS"/>
                <a:cs typeface="Arial Unicode MS"/>
              </a:rPr>
              <a:t>R.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45" dirty="0">
                <a:latin typeface="Arial Unicode MS"/>
                <a:cs typeface="Arial Unicode MS"/>
              </a:rPr>
              <a:t>Ge,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20" dirty="0">
                <a:latin typeface="Arial Unicode MS"/>
                <a:cs typeface="Arial Unicode MS"/>
              </a:rPr>
              <a:t>D.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Hsu,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Arial Unicode MS"/>
                <a:cs typeface="Arial Unicode MS"/>
              </a:rPr>
              <a:t>S.</a:t>
            </a:r>
            <a:r>
              <a:rPr sz="800" spc="6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Kakade,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45" dirty="0">
                <a:latin typeface="Arial Unicode MS"/>
                <a:cs typeface="Arial Unicode MS"/>
              </a:rPr>
              <a:t>M.</a:t>
            </a:r>
            <a:r>
              <a:rPr sz="800" spc="5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Arial Unicode MS"/>
                <a:cs typeface="Arial Unicode MS"/>
              </a:rPr>
              <a:t>Telgarsky,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-5" dirty="0">
                <a:latin typeface="Arial Unicode MS"/>
                <a:cs typeface="Arial Unicode MS"/>
              </a:rPr>
              <a:t>“Tensor</a:t>
            </a:r>
            <a:r>
              <a:rPr sz="800" spc="80" dirty="0">
                <a:latin typeface="Arial Unicode MS"/>
                <a:cs typeface="Arial Unicode MS"/>
              </a:rPr>
              <a:t> </a:t>
            </a:r>
            <a:r>
              <a:rPr sz="800" spc="-15" dirty="0">
                <a:latin typeface="Arial Unicode MS"/>
                <a:cs typeface="Arial Unicode MS"/>
              </a:rPr>
              <a:t>Decompositions</a:t>
            </a:r>
            <a:r>
              <a:rPr sz="800" spc="105" dirty="0">
                <a:latin typeface="Arial Unicode MS"/>
                <a:cs typeface="Arial Unicode MS"/>
              </a:rPr>
              <a:t> </a:t>
            </a:r>
            <a:r>
              <a:rPr sz="800" dirty="0">
                <a:latin typeface="Arial Unicode MS"/>
                <a:cs typeface="Arial Unicode MS"/>
              </a:rPr>
              <a:t>for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Learning</a:t>
            </a:r>
            <a:r>
              <a:rPr sz="800" spc="75" dirty="0">
                <a:latin typeface="Arial Unicode MS"/>
                <a:cs typeface="Arial Unicode MS"/>
              </a:rPr>
              <a:t> </a:t>
            </a:r>
            <a:r>
              <a:rPr sz="800" spc="5" dirty="0">
                <a:latin typeface="Arial Unicode MS"/>
                <a:cs typeface="Arial Unicode MS"/>
              </a:rPr>
              <a:t>Latent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ts val="955"/>
              </a:lnSpc>
            </a:pPr>
            <a:r>
              <a:rPr sz="800" spc="-15" dirty="0">
                <a:latin typeface="Arial Unicode MS"/>
                <a:cs typeface="Arial Unicode MS"/>
              </a:rPr>
              <a:t>Variable </a:t>
            </a:r>
            <a:r>
              <a:rPr sz="800" spc="10" dirty="0">
                <a:latin typeface="Arial Unicode MS"/>
                <a:cs typeface="Arial Unicode MS"/>
              </a:rPr>
              <a:t>Models,” JMLR</a:t>
            </a:r>
            <a:r>
              <a:rPr sz="800" spc="-30" dirty="0">
                <a:latin typeface="Arial Unicode MS"/>
                <a:cs typeface="Arial Unicode MS"/>
              </a:rPr>
              <a:t> </a:t>
            </a:r>
            <a:r>
              <a:rPr sz="800" spc="-20" dirty="0">
                <a:latin typeface="Arial Unicode MS"/>
                <a:cs typeface="Arial Unicode MS"/>
              </a:rPr>
              <a:t>2014.</a:t>
            </a:r>
            <a:endParaRPr sz="800">
              <a:latin typeface="Arial Unicode MS"/>
              <a:cs typeface="Arial Unicode MS"/>
            </a:endParaRP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59C46ACD-422F-6947-8752-3F3C151743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5" y="1868096"/>
            <a:ext cx="718820" cy="276469"/>
          </a:xfrm>
          <a:prstGeom prst="rect">
            <a:avLst/>
          </a:prstGeom>
        </p:spPr>
      </p:pic>
      <p:pic>
        <p:nvPicPr>
          <p:cNvPr id="65" name="Picture 64" descr="A close up of a clock&#10;&#10;Description automatically generated">
            <a:extLst>
              <a:ext uri="{FF2B5EF4-FFF2-40B4-BE49-F238E27FC236}">
                <a16:creationId xmlns:a16="http://schemas.microsoft.com/office/drawing/2014/main" id="{6F2E5DA8-7A67-5B45-BD7A-218606A3B8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41" y="1899249"/>
            <a:ext cx="1369200" cy="24804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BA29-E2AF-8C4B-9188-4CA573D5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296313"/>
            <a:ext cx="3581400" cy="646331"/>
          </a:xfrm>
        </p:spPr>
        <p:txBody>
          <a:bodyPr/>
          <a:lstStyle/>
          <a:p>
            <a:pPr algn="ctr"/>
            <a:r>
              <a:rPr lang="en-US" b="0" dirty="0"/>
              <a:t>Implications and next steps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874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311A757-6AB3-694E-8268-85A37BB4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52"/>
            <a:ext cx="4610100" cy="323561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3604488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" name="object 3"/>
          <p:cNvSpPr/>
          <p:nvPr/>
        </p:nvSpPr>
        <p:spPr>
          <a:xfrm>
            <a:off x="3515751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3591812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3604488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3591812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3604488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3866769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3879446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3879446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3790708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3866769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3879446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4141714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4154391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4154391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4141714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4154391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7" name="object 50">
            <a:extLst>
              <a:ext uri="{FF2B5EF4-FFF2-40B4-BE49-F238E27FC236}">
                <a16:creationId xmlns:a16="http://schemas.microsoft.com/office/drawing/2014/main" id="{48D79559-4418-2B4B-8417-CCAA34878FA9}"/>
              </a:ext>
            </a:extLst>
          </p:cNvPr>
          <p:cNvSpPr txBox="1">
            <a:spLocks/>
          </p:cNvSpPr>
          <p:nvPr/>
        </p:nvSpPr>
        <p:spPr>
          <a:xfrm>
            <a:off x="0" y="50721"/>
            <a:ext cx="46101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3333B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pc="-5" dirty="0"/>
              <a:t>NN-LIFT: </a:t>
            </a:r>
            <a:r>
              <a:rPr lang="en-US" spc="-55" dirty="0"/>
              <a:t>Neural Network-</a:t>
            </a:r>
            <a:r>
              <a:rPr lang="en-US" spc="-55" dirty="0" err="1"/>
              <a:t>LearnIng</a:t>
            </a:r>
            <a:r>
              <a:rPr lang="en-US" spc="-55" dirty="0"/>
              <a:t> </a:t>
            </a:r>
            <a:r>
              <a:rPr lang="en-US" spc="-70" dirty="0"/>
              <a:t>using </a:t>
            </a:r>
            <a:r>
              <a:rPr lang="en-US" spc="-65" dirty="0"/>
              <a:t>Feature</a:t>
            </a:r>
            <a:r>
              <a:rPr lang="en-US" spc="225" dirty="0"/>
              <a:t> </a:t>
            </a:r>
            <a:r>
              <a:rPr lang="en-US" spc="-95" dirty="0"/>
              <a:t>Tensors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92157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D0CA-646E-7A44-9D16-D43C15D2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52378"/>
            <a:ext cx="2971800" cy="215444"/>
          </a:xfrm>
        </p:spPr>
        <p:txBody>
          <a:bodyPr/>
          <a:lstStyle/>
          <a:p>
            <a:r>
              <a:rPr lang="en-US" b="0" dirty="0"/>
              <a:t>Overparameterization as a solution?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A8D3F095-497B-BB44-AD33-732B76BDB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5"/>
          <a:stretch/>
        </p:blipFill>
        <p:spPr>
          <a:xfrm>
            <a:off x="318770" y="660400"/>
            <a:ext cx="3972560" cy="76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882016-836C-AF4E-B465-7CC496C11FB7}"/>
              </a:ext>
            </a:extLst>
          </p:cNvPr>
          <p:cNvSpPr txBox="1"/>
          <p:nvPr/>
        </p:nvSpPr>
        <p:spPr>
          <a:xfrm>
            <a:off x="171450" y="2124840"/>
            <a:ext cx="4178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932" indent="-143932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Gradient descent (no stochasticity)</a:t>
            </a:r>
          </a:p>
          <a:p>
            <a:pPr marL="143932" indent="-143932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Width of each layer exponentially large in number of layers for fully connected but polynomial for 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ConvNets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Resnets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(but requires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overparameterization in each layer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63167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8A70F-4A6B-6C44-A906-B86FF94F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2008" y="635508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B3C5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3B7A0-53A2-F54D-9648-F327F30980BF}"/>
              </a:ext>
            </a:extLst>
          </p:cNvPr>
          <p:cNvSpPr txBox="1"/>
          <p:nvPr/>
        </p:nvSpPr>
        <p:spPr>
          <a:xfrm>
            <a:off x="3661253" y="3268721"/>
            <a:ext cx="699230" cy="162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3" dirty="0"/>
              <a:t>Slides from Ben </a:t>
            </a:r>
            <a:r>
              <a:rPr lang="en-US" sz="453" dirty="0" err="1"/>
              <a:t>Recht</a:t>
            </a:r>
            <a:endParaRPr lang="en-US" sz="453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176319-9ED2-D64D-80DC-3530C45CE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" y="700717"/>
            <a:ext cx="3347444" cy="2466538"/>
          </a:xfr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2AC77A5D-3BB2-C74B-9514-309E3FFA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70" y="183916"/>
            <a:ext cx="3972560" cy="215444"/>
          </a:xfrm>
        </p:spPr>
        <p:txBody>
          <a:bodyPr/>
          <a:lstStyle/>
          <a:p>
            <a:pPr algn="ctr"/>
            <a:r>
              <a:rPr lang="en-US" dirty="0"/>
              <a:t>So what is the cost?</a:t>
            </a:r>
          </a:p>
        </p:txBody>
      </p:sp>
    </p:spTree>
    <p:extLst>
      <p:ext uri="{BB962C8B-B14F-4D97-AF65-F5344CB8AC3E}">
        <p14:creationId xmlns:p14="http://schemas.microsoft.com/office/powerpoint/2010/main" val="2850390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D87A-6412-C24B-981D-4949480D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59" y="50800"/>
            <a:ext cx="2794382" cy="430887"/>
          </a:xfrm>
        </p:spPr>
        <p:txBody>
          <a:bodyPr/>
          <a:lstStyle/>
          <a:p>
            <a:r>
              <a:rPr lang="en-US" b="0" dirty="0"/>
              <a:t>Optimization is only part of picture..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50471F2B-C418-544D-A7FB-C7FFC32BB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4612928" cy="9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7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2F20-8C92-374F-9ECE-9F6D60A9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68" y="50721"/>
            <a:ext cx="2693162" cy="215444"/>
          </a:xfrm>
        </p:spPr>
        <p:txBody>
          <a:bodyPr/>
          <a:lstStyle/>
          <a:p>
            <a:pPr algn="ctr"/>
            <a:r>
              <a:rPr lang="en-US" b="0" dirty="0"/>
              <a:t>Classical Theory</a:t>
            </a:r>
          </a:p>
        </p:txBody>
      </p:sp>
      <p:pic>
        <p:nvPicPr>
          <p:cNvPr id="3" name="Content Placeholder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86CDA974-23C3-B649-9A62-BF58E3CFA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4" y="492918"/>
            <a:ext cx="3809750" cy="24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2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6963" y="50721"/>
            <a:ext cx="4031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5" dirty="0"/>
              <a:t>Matrix </a:t>
            </a:r>
            <a:r>
              <a:rPr spc="-70" dirty="0"/>
              <a:t>vs. </a:t>
            </a:r>
            <a:r>
              <a:rPr spc="-55" dirty="0"/>
              <a:t>Tensor: </a:t>
            </a:r>
            <a:r>
              <a:rPr spc="15" dirty="0"/>
              <a:t>Why </a:t>
            </a:r>
            <a:r>
              <a:rPr spc="-75" dirty="0"/>
              <a:t>Tensors </a:t>
            </a:r>
            <a:r>
              <a:rPr spc="-45" dirty="0"/>
              <a:t>are</a:t>
            </a:r>
            <a:r>
              <a:rPr spc="-75" dirty="0"/>
              <a:t> </a:t>
            </a:r>
            <a:r>
              <a:rPr spc="-70" dirty="0"/>
              <a:t>Necessary?</a:t>
            </a:r>
          </a:p>
        </p:txBody>
      </p:sp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23AB1B35-7807-5042-841C-78C0E523C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" y="362902"/>
            <a:ext cx="4610100" cy="1109737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1F00288-D5F0-A84C-995F-655C81716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9" y="660400"/>
            <a:ext cx="3934178" cy="115146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11D423-4847-964F-9A27-41AD6E3B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2008" y="635508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B3C5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009EAA-CAB6-5841-9F28-A7DA4B9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68" y="50721"/>
            <a:ext cx="2693162" cy="215444"/>
          </a:xfrm>
        </p:spPr>
        <p:txBody>
          <a:bodyPr/>
          <a:lstStyle/>
          <a:p>
            <a:pPr algn="ctr"/>
            <a:r>
              <a:rPr lang="en-US" dirty="0"/>
              <a:t>Theory for Modern NN?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65C13-72D5-EB48-87C9-91261A4602E4}"/>
              </a:ext>
            </a:extLst>
          </p:cNvPr>
          <p:cNvSpPr txBox="1"/>
          <p:nvPr/>
        </p:nvSpPr>
        <p:spPr>
          <a:xfrm>
            <a:off x="349016" y="3175000"/>
            <a:ext cx="3873685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" dirty="0">
                <a:latin typeface="Arial" panose="020B0604020202020204" pitchFamily="34" charset="0"/>
                <a:cs typeface="Arial" panose="020B0604020202020204" pitchFamily="34" charset="0"/>
              </a:rPr>
              <a:t>Belkin </a:t>
            </a:r>
            <a:r>
              <a:rPr lang="en-US" sz="756" dirty="0" err="1">
                <a:latin typeface="Arial" panose="020B0604020202020204" pitchFamily="34" charset="0"/>
                <a:cs typeface="Arial" panose="020B0604020202020204" pitchFamily="34" charset="0"/>
              </a:rPr>
              <a:t>et.al</a:t>
            </a:r>
            <a:r>
              <a:rPr lang="en-US" sz="756" dirty="0">
                <a:latin typeface="Arial" panose="020B0604020202020204" pitchFamily="34" charset="0"/>
                <a:cs typeface="Arial" panose="020B0604020202020204" pitchFamily="34" charset="0"/>
              </a:rPr>
              <a:t>, “Reconciling modern machine learning and the bias-variance trade-off”</a:t>
            </a:r>
          </a:p>
        </p:txBody>
      </p:sp>
    </p:spTree>
    <p:extLst>
      <p:ext uri="{BB962C8B-B14F-4D97-AF65-F5344CB8AC3E}">
        <p14:creationId xmlns:p14="http://schemas.microsoft.com/office/powerpoint/2010/main" val="3422924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488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" name="object 3"/>
          <p:cNvSpPr/>
          <p:nvPr/>
        </p:nvSpPr>
        <p:spPr>
          <a:xfrm>
            <a:off x="3515751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4" name="object 4"/>
          <p:cNvSpPr/>
          <p:nvPr/>
        </p:nvSpPr>
        <p:spPr>
          <a:xfrm>
            <a:off x="3591812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5" name="object 5"/>
          <p:cNvSpPr/>
          <p:nvPr/>
        </p:nvSpPr>
        <p:spPr>
          <a:xfrm>
            <a:off x="3604488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6" name="object 6"/>
          <p:cNvSpPr/>
          <p:nvPr/>
        </p:nvSpPr>
        <p:spPr>
          <a:xfrm>
            <a:off x="3591812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7" name="object 7"/>
          <p:cNvSpPr/>
          <p:nvPr/>
        </p:nvSpPr>
        <p:spPr>
          <a:xfrm>
            <a:off x="3604488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8" name="object 8"/>
          <p:cNvSpPr/>
          <p:nvPr/>
        </p:nvSpPr>
        <p:spPr>
          <a:xfrm>
            <a:off x="3866769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9" name="object 9"/>
          <p:cNvSpPr/>
          <p:nvPr/>
        </p:nvSpPr>
        <p:spPr>
          <a:xfrm>
            <a:off x="3879446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" name="object 10"/>
          <p:cNvSpPr/>
          <p:nvPr/>
        </p:nvSpPr>
        <p:spPr>
          <a:xfrm>
            <a:off x="3879446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1" name="object 11"/>
          <p:cNvSpPr/>
          <p:nvPr/>
        </p:nvSpPr>
        <p:spPr>
          <a:xfrm>
            <a:off x="3790708" y="3239009"/>
            <a:ext cx="202827" cy="3803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2" name="object 12"/>
          <p:cNvSpPr/>
          <p:nvPr/>
        </p:nvSpPr>
        <p:spPr>
          <a:xfrm>
            <a:off x="3866769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3" name="object 13"/>
          <p:cNvSpPr/>
          <p:nvPr/>
        </p:nvSpPr>
        <p:spPr>
          <a:xfrm>
            <a:off x="3879446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4" name="object 14"/>
          <p:cNvSpPr/>
          <p:nvPr/>
        </p:nvSpPr>
        <p:spPr>
          <a:xfrm>
            <a:off x="4141714" y="3232671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5" name="object 15"/>
          <p:cNvSpPr/>
          <p:nvPr/>
        </p:nvSpPr>
        <p:spPr>
          <a:xfrm>
            <a:off x="4154391" y="3245347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6" name="object 16"/>
          <p:cNvSpPr/>
          <p:nvPr/>
        </p:nvSpPr>
        <p:spPr>
          <a:xfrm>
            <a:off x="4154391" y="3258024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object 17"/>
          <p:cNvSpPr/>
          <p:nvPr/>
        </p:nvSpPr>
        <p:spPr>
          <a:xfrm>
            <a:off x="4141714" y="3270702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object 18"/>
          <p:cNvSpPr/>
          <p:nvPr/>
        </p:nvSpPr>
        <p:spPr>
          <a:xfrm>
            <a:off x="4154391" y="3283378"/>
            <a:ext cx="3803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9" name="object 19"/>
          <p:cNvSpPr/>
          <p:nvPr/>
        </p:nvSpPr>
        <p:spPr>
          <a:xfrm>
            <a:off x="4447095" y="3263096"/>
            <a:ext cx="20283" cy="20283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0" name="object 20"/>
          <p:cNvSpPr/>
          <p:nvPr/>
        </p:nvSpPr>
        <p:spPr>
          <a:xfrm>
            <a:off x="4420081" y="3236649"/>
            <a:ext cx="30424" cy="30424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1" name="object 21"/>
          <p:cNvSpPr/>
          <p:nvPr/>
        </p:nvSpPr>
        <p:spPr>
          <a:xfrm>
            <a:off x="4340610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2" name="object 22"/>
          <p:cNvSpPr/>
          <p:nvPr/>
        </p:nvSpPr>
        <p:spPr>
          <a:xfrm>
            <a:off x="432539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3" name="object 23"/>
          <p:cNvSpPr/>
          <p:nvPr/>
        </p:nvSpPr>
        <p:spPr>
          <a:xfrm>
            <a:off x="4492732" y="3232670"/>
            <a:ext cx="50707" cy="50707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4" name="object 24"/>
          <p:cNvSpPr/>
          <p:nvPr/>
        </p:nvSpPr>
        <p:spPr>
          <a:xfrm>
            <a:off x="4528228" y="3250419"/>
            <a:ext cx="30424" cy="1267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07" name="object 50">
            <a:extLst>
              <a:ext uri="{FF2B5EF4-FFF2-40B4-BE49-F238E27FC236}">
                <a16:creationId xmlns:a16="http://schemas.microsoft.com/office/drawing/2014/main" id="{48D79559-4418-2B4B-8417-CCAA34878FA9}"/>
              </a:ext>
            </a:extLst>
          </p:cNvPr>
          <p:cNvSpPr txBox="1">
            <a:spLocks/>
          </p:cNvSpPr>
          <p:nvPr/>
        </p:nvSpPr>
        <p:spPr>
          <a:xfrm>
            <a:off x="0" y="50721"/>
            <a:ext cx="46101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3333B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pc="-5" dirty="0"/>
              <a:t>Role of Generative Process</a:t>
            </a:r>
            <a:endParaRPr lang="en-US" dirty="0"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5112F8B6-2908-E049-A63B-BA348BD16601}"/>
              </a:ext>
            </a:extLst>
          </p:cNvPr>
          <p:cNvSpPr/>
          <p:nvPr/>
        </p:nvSpPr>
        <p:spPr>
          <a:xfrm>
            <a:off x="634061" y="862789"/>
            <a:ext cx="1415987" cy="230716"/>
          </a:xfrm>
          <a:custGeom>
            <a:avLst/>
            <a:gdLst/>
            <a:ahLst/>
            <a:cxnLst/>
            <a:rect l="l" t="t" r="r" b="b"/>
            <a:pathLst>
              <a:path w="1418589" h="231140">
                <a:moveTo>
                  <a:pt x="1367770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80290"/>
                </a:lnTo>
                <a:lnTo>
                  <a:pt x="3977" y="199991"/>
                </a:lnTo>
                <a:lnTo>
                  <a:pt x="14823" y="216078"/>
                </a:lnTo>
                <a:lnTo>
                  <a:pt x="30910" y="226924"/>
                </a:lnTo>
                <a:lnTo>
                  <a:pt x="50610" y="230901"/>
                </a:lnTo>
                <a:lnTo>
                  <a:pt x="1367770" y="230901"/>
                </a:lnTo>
                <a:lnTo>
                  <a:pt x="1387470" y="226924"/>
                </a:lnTo>
                <a:lnTo>
                  <a:pt x="1403557" y="216078"/>
                </a:lnTo>
                <a:lnTo>
                  <a:pt x="1414404" y="199991"/>
                </a:lnTo>
                <a:lnTo>
                  <a:pt x="1418381" y="180290"/>
                </a:lnTo>
                <a:lnTo>
                  <a:pt x="1418381" y="50610"/>
                </a:lnTo>
                <a:lnTo>
                  <a:pt x="1414404" y="30910"/>
                </a:lnTo>
                <a:lnTo>
                  <a:pt x="1403557" y="14823"/>
                </a:lnTo>
                <a:lnTo>
                  <a:pt x="1387470" y="3977"/>
                </a:lnTo>
                <a:lnTo>
                  <a:pt x="1367770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E0ED8A4C-8517-1246-A416-D9089E97BB89}"/>
              </a:ext>
            </a:extLst>
          </p:cNvPr>
          <p:cNvSpPr/>
          <p:nvPr/>
        </p:nvSpPr>
        <p:spPr>
          <a:xfrm>
            <a:off x="2634884" y="340730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5">
                <a:moveTo>
                  <a:pt x="0" y="207435"/>
                </a:moveTo>
                <a:lnTo>
                  <a:pt x="207802" y="207435"/>
                </a:lnTo>
                <a:lnTo>
                  <a:pt x="207802" y="0"/>
                </a:lnTo>
                <a:lnTo>
                  <a:pt x="0" y="0"/>
                </a:lnTo>
                <a:lnTo>
                  <a:pt x="0" y="207435"/>
                </a:lnTo>
                <a:close/>
              </a:path>
            </a:pathLst>
          </a:custGeom>
          <a:solidFill>
            <a:srgbClr val="7F006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C5D2770C-9DD2-A247-A7E5-4E13E64C8744}"/>
              </a:ext>
            </a:extLst>
          </p:cNvPr>
          <p:cNvSpPr/>
          <p:nvPr/>
        </p:nvSpPr>
        <p:spPr>
          <a:xfrm>
            <a:off x="2634884" y="550476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D400A9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9EF24A56-B3F3-AE46-BA58-9FE420F96B5E}"/>
              </a:ext>
            </a:extLst>
          </p:cNvPr>
          <p:cNvSpPr/>
          <p:nvPr/>
        </p:nvSpPr>
        <p:spPr>
          <a:xfrm>
            <a:off x="2634884" y="760189"/>
            <a:ext cx="207897" cy="207264"/>
          </a:xfrm>
          <a:custGeom>
            <a:avLst/>
            <a:gdLst/>
            <a:ahLst/>
            <a:cxnLst/>
            <a:rect l="l" t="t" r="r" b="b"/>
            <a:pathLst>
              <a:path w="208280" h="207644">
                <a:moveTo>
                  <a:pt x="0" y="207408"/>
                </a:moveTo>
                <a:lnTo>
                  <a:pt x="207802" y="207408"/>
                </a:lnTo>
                <a:lnTo>
                  <a:pt x="207802" y="0"/>
                </a:lnTo>
                <a:lnTo>
                  <a:pt x="0" y="0"/>
                </a:lnTo>
                <a:lnTo>
                  <a:pt x="0" y="207408"/>
                </a:lnTo>
                <a:close/>
              </a:path>
            </a:pathLst>
          </a:custGeom>
          <a:solidFill>
            <a:srgbClr val="FF54DD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B8B53BD6-BD52-7549-9C57-2341359E7889}"/>
              </a:ext>
            </a:extLst>
          </p:cNvPr>
          <p:cNvSpPr txBox="1"/>
          <p:nvPr/>
        </p:nvSpPr>
        <p:spPr>
          <a:xfrm>
            <a:off x="349619" y="348097"/>
            <a:ext cx="3441089" cy="1076556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lang="en-US"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endParaRPr sz="1098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346" dirty="0">
              <a:latin typeface="Times New Roman"/>
              <a:cs typeface="Times New Roman"/>
            </a:endParaRPr>
          </a:p>
          <a:p>
            <a:pPr marL="330239">
              <a:spcBef>
                <a:spcPts val="5"/>
              </a:spcBef>
            </a:pPr>
            <a:r>
              <a:rPr lang="en-US" sz="1098" i="1" u="sng" spc="50" dirty="0">
                <a:uFill>
                  <a:solidFill>
                    <a:srgbClr val="008D7F"/>
                  </a:solidFill>
                </a:uFill>
                <a:latin typeface="Menlo"/>
                <a:cs typeface="Menlo"/>
              </a:rPr>
              <a:t> </a:t>
            </a:r>
            <a:endParaRPr lang="en-US" sz="1098" dirty="0">
              <a:latin typeface="Arial"/>
              <a:cs typeface="Arial"/>
            </a:endParaRPr>
          </a:p>
          <a:p>
            <a:pPr marL="2219767">
              <a:spcBef>
                <a:spcPts val="85"/>
              </a:spcBef>
              <a:tabLst>
                <a:tab pos="2773124" algn="l"/>
              </a:tabLst>
            </a:pPr>
            <a:r>
              <a:rPr lang="en-US" sz="1098" spc="-15" dirty="0">
                <a:latin typeface="Arial"/>
                <a:cs typeface="Arial"/>
              </a:rPr>
              <a:t> </a:t>
            </a:r>
            <a:endParaRPr lang="en-US" sz="1198" baseline="27777" dirty="0">
              <a:latin typeface="Arial"/>
              <a:cs typeface="Arial"/>
            </a:endParaRPr>
          </a:p>
          <a:p>
            <a:pPr marL="2185539">
              <a:spcBef>
                <a:spcPts val="40"/>
              </a:spcBef>
            </a:pPr>
            <a:r>
              <a:rPr sz="1098" i="1" spc="130" dirty="0">
                <a:solidFill>
                  <a:srgbClr val="7F007F"/>
                </a:solidFill>
                <a:latin typeface="Times New Roman"/>
                <a:cs typeface="Times New Roman"/>
              </a:rPr>
              <a:t>x </a:t>
            </a:r>
            <a:r>
              <a:rPr sz="1098" i="1" spc="60" dirty="0">
                <a:solidFill>
                  <a:srgbClr val="7F007F"/>
                </a:solidFill>
                <a:latin typeface="Menlo"/>
                <a:cs typeface="Menlo"/>
              </a:rPr>
              <a:t>∈</a:t>
            </a:r>
            <a:r>
              <a:rPr sz="1098" i="1" spc="-474" dirty="0">
                <a:solidFill>
                  <a:srgbClr val="7F007F"/>
                </a:solidFill>
                <a:latin typeface="Menlo"/>
                <a:cs typeface="Menlo"/>
              </a:rPr>
              <a:t> </a:t>
            </a:r>
            <a:r>
              <a:rPr sz="1098" spc="-10" dirty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1198" i="1" spc="-15" baseline="27777" dirty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</p:txBody>
      </p:sp>
      <p:sp>
        <p:nvSpPr>
          <p:cNvPr id="32" name="object 36">
            <a:extLst>
              <a:ext uri="{FF2B5EF4-FFF2-40B4-BE49-F238E27FC236}">
                <a16:creationId xmlns:a16="http://schemas.microsoft.com/office/drawing/2014/main" id="{CF74C54C-1DC4-7742-96E2-FA9726F18C25}"/>
              </a:ext>
            </a:extLst>
          </p:cNvPr>
          <p:cNvSpPr/>
          <p:nvPr/>
        </p:nvSpPr>
        <p:spPr>
          <a:xfrm>
            <a:off x="2894123" y="654265"/>
            <a:ext cx="350511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1021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AD7A47C1-13C8-7F43-84EE-D5626C12BA9B}"/>
              </a:ext>
            </a:extLst>
          </p:cNvPr>
          <p:cNvSpPr/>
          <p:nvPr/>
        </p:nvSpPr>
        <p:spPr>
          <a:xfrm>
            <a:off x="3224800" y="627997"/>
            <a:ext cx="24720" cy="52608"/>
          </a:xfrm>
          <a:custGeom>
            <a:avLst/>
            <a:gdLst/>
            <a:ahLst/>
            <a:cxnLst/>
            <a:rect l="l" t="t" r="r" b="b"/>
            <a:pathLst>
              <a:path w="24764" h="52705">
                <a:moveTo>
                  <a:pt x="0" y="0"/>
                </a:moveTo>
                <a:lnTo>
                  <a:pt x="3855" y="8044"/>
                </a:lnTo>
                <a:lnTo>
                  <a:pt x="11102" y="16242"/>
                </a:lnTo>
                <a:lnTo>
                  <a:pt x="18966" y="22898"/>
                </a:lnTo>
                <a:lnTo>
                  <a:pt x="24671" y="26316"/>
                </a:lnTo>
                <a:lnTo>
                  <a:pt x="18966" y="29734"/>
                </a:lnTo>
                <a:lnTo>
                  <a:pt x="11102" y="36391"/>
                </a:lnTo>
                <a:lnTo>
                  <a:pt x="3855" y="44589"/>
                </a:lnTo>
                <a:lnTo>
                  <a:pt x="0" y="52633"/>
                </a:lnTo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4" name="object 28">
            <a:extLst>
              <a:ext uri="{FF2B5EF4-FFF2-40B4-BE49-F238E27FC236}">
                <a16:creationId xmlns:a16="http://schemas.microsoft.com/office/drawing/2014/main" id="{8924916F-95DA-BC4B-B3FB-B4B2B026744E}"/>
              </a:ext>
            </a:extLst>
          </p:cNvPr>
          <p:cNvSpPr txBox="1"/>
          <p:nvPr/>
        </p:nvSpPr>
        <p:spPr>
          <a:xfrm>
            <a:off x="349619" y="304399"/>
            <a:ext cx="1777272" cy="444952"/>
          </a:xfrm>
          <a:prstGeom prst="rect">
            <a:avLst/>
          </a:prstGeom>
        </p:spPr>
        <p:txBody>
          <a:bodyPr vert="horz" wrap="square" lIns="0" tIns="55143" rIns="0" bIns="0" rtlCol="0">
            <a:spAutoFit/>
          </a:bodyPr>
          <a:lstStyle/>
          <a:p>
            <a:pPr marL="12677">
              <a:spcBef>
                <a:spcPts val="4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spc="-50" dirty="0">
                <a:latin typeface="Arial"/>
                <a:cs typeface="Arial"/>
              </a:rPr>
              <a:t>Continuous </a:t>
            </a:r>
            <a:r>
              <a:rPr sz="1098" i="1" spc="130" dirty="0">
                <a:latin typeface="Times New Roman"/>
                <a:cs typeface="Times New Roman"/>
              </a:rPr>
              <a:t>x </a:t>
            </a:r>
            <a:r>
              <a:rPr sz="1098" dirty="0">
                <a:latin typeface="Arial"/>
                <a:cs typeface="Arial"/>
              </a:rPr>
              <a:t>with </a:t>
            </a:r>
            <a:r>
              <a:rPr sz="1098" spc="-15" dirty="0">
                <a:latin typeface="Arial"/>
                <a:cs typeface="Arial"/>
              </a:rPr>
              <a:t>pdf</a:t>
            </a:r>
            <a:r>
              <a:rPr sz="1098" spc="-50" dirty="0">
                <a:latin typeface="Arial"/>
                <a:cs typeface="Arial"/>
              </a:rPr>
              <a:t> </a:t>
            </a:r>
            <a:r>
              <a:rPr sz="1098" i="1" spc="-55" dirty="0">
                <a:latin typeface="Times New Roman"/>
                <a:cs typeface="Times New Roman"/>
              </a:rPr>
              <a:t>p</a:t>
            </a:r>
            <a:r>
              <a:rPr sz="1098" spc="-55" dirty="0">
                <a:latin typeface="Arial"/>
                <a:cs typeface="Arial"/>
              </a:rPr>
              <a:t>(</a:t>
            </a:r>
            <a:r>
              <a:rPr sz="1098" i="1" spc="-55" dirty="0">
                <a:latin typeface="Menlo"/>
                <a:cs typeface="Menlo"/>
              </a:rPr>
              <a:t>·</a:t>
            </a:r>
            <a:r>
              <a:rPr sz="1098" spc="-55" dirty="0">
                <a:latin typeface="Arial"/>
                <a:cs typeface="Arial"/>
              </a:rPr>
              <a:t>):</a:t>
            </a:r>
            <a:endParaRPr sz="1098" dirty="0">
              <a:latin typeface="Arial"/>
              <a:cs typeface="Arial"/>
            </a:endParaRPr>
          </a:p>
          <a:p>
            <a:pPr marL="12677">
              <a:spcBef>
                <a:spcPts val="333"/>
              </a:spcBef>
            </a:pPr>
            <a:r>
              <a:rPr sz="1198" spc="202" baseline="6944" dirty="0">
                <a:solidFill>
                  <a:srgbClr val="3333B2"/>
                </a:solidFill>
                <a:latin typeface="Arial Unicode MS"/>
                <a:cs typeface="Arial Unicode MS"/>
              </a:rPr>
              <a:t>► </a:t>
            </a:r>
            <a:r>
              <a:rPr sz="1098" i="1" dirty="0">
                <a:latin typeface="Times New Roman"/>
                <a:cs typeface="Times New Roman"/>
              </a:rPr>
              <a:t>m</a:t>
            </a:r>
            <a:r>
              <a:rPr sz="898" baseline="37037" dirty="0">
                <a:latin typeface="Arial"/>
                <a:cs typeface="Arial"/>
              </a:rPr>
              <a:t>th</a:t>
            </a:r>
            <a:r>
              <a:rPr sz="1098" dirty="0">
                <a:latin typeface="Arial"/>
                <a:cs typeface="Arial"/>
              </a:rPr>
              <a:t>-order </a:t>
            </a:r>
            <a:r>
              <a:rPr sz="1098" spc="-85" dirty="0">
                <a:latin typeface="Arial"/>
                <a:cs typeface="Arial"/>
              </a:rPr>
              <a:t>score</a:t>
            </a:r>
            <a:r>
              <a:rPr sz="1098" spc="-90" dirty="0">
                <a:latin typeface="Arial"/>
                <a:cs typeface="Arial"/>
              </a:rPr>
              <a:t> </a:t>
            </a:r>
            <a:r>
              <a:rPr sz="1098" spc="-20" dirty="0">
                <a:latin typeface="Arial"/>
                <a:cs typeface="Arial"/>
              </a:rPr>
              <a:t>function: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35" name="object 29">
            <a:extLst>
              <a:ext uri="{FF2B5EF4-FFF2-40B4-BE49-F238E27FC236}">
                <a16:creationId xmlns:a16="http://schemas.microsoft.com/office/drawing/2014/main" id="{C3BA9B33-ACCD-7041-9ED5-79F092DB2FDC}"/>
              </a:ext>
            </a:extLst>
          </p:cNvPr>
          <p:cNvSpPr/>
          <p:nvPr/>
        </p:nvSpPr>
        <p:spPr>
          <a:xfrm>
            <a:off x="512627" y="862790"/>
            <a:ext cx="1658746" cy="441148"/>
          </a:xfrm>
          <a:custGeom>
            <a:avLst/>
            <a:gdLst/>
            <a:ahLst/>
            <a:cxnLst/>
            <a:rect l="l" t="t" r="r" b="b"/>
            <a:pathLst>
              <a:path w="1661795" h="441959">
                <a:moveTo>
                  <a:pt x="1611085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91338"/>
                </a:lnTo>
                <a:lnTo>
                  <a:pt x="3977" y="411039"/>
                </a:lnTo>
                <a:lnTo>
                  <a:pt x="14823" y="427126"/>
                </a:lnTo>
                <a:lnTo>
                  <a:pt x="30910" y="437972"/>
                </a:lnTo>
                <a:lnTo>
                  <a:pt x="50610" y="441949"/>
                </a:lnTo>
                <a:lnTo>
                  <a:pt x="1611085" y="441949"/>
                </a:lnTo>
                <a:lnTo>
                  <a:pt x="1630785" y="437972"/>
                </a:lnTo>
                <a:lnTo>
                  <a:pt x="1646872" y="427126"/>
                </a:lnTo>
                <a:lnTo>
                  <a:pt x="1657718" y="411039"/>
                </a:lnTo>
                <a:lnTo>
                  <a:pt x="1661695" y="391338"/>
                </a:lnTo>
                <a:lnTo>
                  <a:pt x="1661695" y="50610"/>
                </a:lnTo>
                <a:lnTo>
                  <a:pt x="1657718" y="30910"/>
                </a:lnTo>
                <a:lnTo>
                  <a:pt x="1646872" y="14823"/>
                </a:lnTo>
                <a:lnTo>
                  <a:pt x="1630785" y="3977"/>
                </a:lnTo>
                <a:lnTo>
                  <a:pt x="1611085" y="0"/>
                </a:lnTo>
                <a:close/>
              </a:path>
            </a:pathLst>
          </a:custGeom>
          <a:solidFill>
            <a:srgbClr val="A0D5B5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2958753A-0FDF-1B48-9CFC-45BAAC5C7911}"/>
              </a:ext>
            </a:extLst>
          </p:cNvPr>
          <p:cNvSpPr txBox="1"/>
          <p:nvPr/>
        </p:nvSpPr>
        <p:spPr>
          <a:xfrm>
            <a:off x="1424730" y="883877"/>
            <a:ext cx="69785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198" i="1" spc="120" baseline="-20833" dirty="0">
                <a:latin typeface="Arial"/>
                <a:cs typeface="Arial"/>
              </a:rPr>
              <a:t>m</a:t>
            </a:r>
            <a:r>
              <a:rPr sz="1198" i="1" spc="-150" baseline="-20833" dirty="0">
                <a:latin typeface="Arial"/>
                <a:cs typeface="Arial"/>
              </a:rPr>
              <a:t> </a:t>
            </a:r>
            <a:r>
              <a:rPr sz="1098" i="1" spc="90" dirty="0">
                <a:latin typeface="Menlo"/>
                <a:cs typeface="Menlo"/>
              </a:rPr>
              <a:t>∇</a:t>
            </a:r>
            <a:r>
              <a:rPr sz="1198" spc="135" baseline="27777" dirty="0">
                <a:latin typeface="Arial"/>
                <a:cs typeface="Arial"/>
              </a:rPr>
              <a:t>(</a:t>
            </a:r>
            <a:r>
              <a:rPr sz="1198" i="1" spc="135" baseline="27777" dirty="0">
                <a:latin typeface="Arial"/>
                <a:cs typeface="Arial"/>
              </a:rPr>
              <a:t>m</a:t>
            </a:r>
            <a:r>
              <a:rPr sz="1198" spc="135" baseline="27777" dirty="0">
                <a:latin typeface="Arial"/>
                <a:cs typeface="Arial"/>
              </a:rPr>
              <a:t>)</a:t>
            </a:r>
            <a:r>
              <a:rPr sz="1098" i="1" spc="90" dirty="0">
                <a:latin typeface="Times New Roman"/>
                <a:cs typeface="Times New Roman"/>
              </a:rPr>
              <a:t>p</a:t>
            </a:r>
            <a:r>
              <a:rPr sz="1098" spc="90" dirty="0">
                <a:latin typeface="Arial"/>
                <a:cs typeface="Arial"/>
              </a:rPr>
              <a:t>(</a:t>
            </a:r>
            <a:r>
              <a:rPr sz="1098" i="1" spc="90" dirty="0">
                <a:latin typeface="Times New Roman"/>
                <a:cs typeface="Times New Roman"/>
              </a:rPr>
              <a:t>x</a:t>
            </a:r>
            <a:r>
              <a:rPr sz="1098" spc="90" dirty="0">
                <a:latin typeface="Arial"/>
                <a:cs typeface="Arial"/>
              </a:rPr>
              <a:t>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A79E1BCE-AD3C-4742-8C14-1010299FB7E7}"/>
              </a:ext>
            </a:extLst>
          </p:cNvPr>
          <p:cNvSpPr/>
          <p:nvPr/>
        </p:nvSpPr>
        <p:spPr>
          <a:xfrm>
            <a:off x="1553841" y="1093817"/>
            <a:ext cx="556507" cy="0"/>
          </a:xfrm>
          <a:custGeom>
            <a:avLst/>
            <a:gdLst/>
            <a:ahLst/>
            <a:cxnLst/>
            <a:rect l="l" t="t" r="r" b="b"/>
            <a:pathLst>
              <a:path w="557530">
                <a:moveTo>
                  <a:pt x="0" y="0"/>
                </a:moveTo>
                <a:lnTo>
                  <a:pt x="5571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F6481025-F0F3-404F-A9EE-4D9473A4DDFF}"/>
              </a:ext>
            </a:extLst>
          </p:cNvPr>
          <p:cNvSpPr txBox="1"/>
          <p:nvPr/>
        </p:nvSpPr>
        <p:spPr>
          <a:xfrm>
            <a:off x="1691167" y="1072291"/>
            <a:ext cx="281423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-5" dirty="0">
                <a:latin typeface="Times New Roman"/>
                <a:cs typeface="Times New Roman"/>
              </a:rPr>
              <a:t>p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130" dirty="0">
                <a:latin typeface="Times New Roman"/>
                <a:cs typeface="Times New Roman"/>
              </a:rPr>
              <a:t>x</a:t>
            </a:r>
            <a:r>
              <a:rPr sz="1098" spc="55" dirty="0">
                <a:latin typeface="Arial"/>
                <a:cs typeface="Arial"/>
              </a:rPr>
              <a:t>)</a:t>
            </a:r>
            <a:endParaRPr sz="1098">
              <a:latin typeface="Arial"/>
              <a:cs typeface="Arial"/>
            </a:endParaRPr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A5DA5E8F-77A5-FC4C-BBF4-CCF2BD1AA364}"/>
              </a:ext>
            </a:extLst>
          </p:cNvPr>
          <p:cNvSpPr txBox="1"/>
          <p:nvPr/>
        </p:nvSpPr>
        <p:spPr>
          <a:xfrm>
            <a:off x="546057" y="977431"/>
            <a:ext cx="904481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75" dirty="0">
                <a:latin typeface="Menlo"/>
                <a:cs typeface="Menlo"/>
              </a:rPr>
              <a:t>S</a:t>
            </a:r>
            <a:r>
              <a:rPr sz="1198" i="1" spc="112" baseline="-10416" dirty="0">
                <a:latin typeface="Arial"/>
                <a:cs typeface="Arial"/>
              </a:rPr>
              <a:t>m</a:t>
            </a:r>
            <a:r>
              <a:rPr sz="1098" spc="75" dirty="0">
                <a:latin typeface="Arial"/>
                <a:cs typeface="Arial"/>
              </a:rPr>
              <a:t>(</a:t>
            </a:r>
            <a:r>
              <a:rPr sz="1098" i="1" spc="75" dirty="0">
                <a:latin typeface="Times New Roman"/>
                <a:cs typeface="Times New Roman"/>
              </a:rPr>
              <a:t>x</a:t>
            </a:r>
            <a:r>
              <a:rPr sz="1098" spc="75" dirty="0">
                <a:latin typeface="Arial"/>
                <a:cs typeface="Arial"/>
              </a:rPr>
              <a:t>) </a:t>
            </a:r>
            <a:r>
              <a:rPr sz="1098" spc="100" dirty="0">
                <a:latin typeface="Arial"/>
                <a:cs typeface="Arial"/>
              </a:rPr>
              <a:t>:=</a:t>
            </a:r>
            <a:r>
              <a:rPr sz="1098" spc="-155" dirty="0">
                <a:latin typeface="Arial"/>
                <a:cs typeface="Arial"/>
              </a:rPr>
              <a:t> </a:t>
            </a:r>
            <a:r>
              <a:rPr sz="1098" spc="55" dirty="0">
                <a:latin typeface="Arial"/>
                <a:cs typeface="Arial"/>
              </a:rPr>
              <a:t>(</a:t>
            </a:r>
            <a:r>
              <a:rPr sz="1098" i="1" spc="55" dirty="0">
                <a:latin typeface="Menlo"/>
                <a:cs typeface="Menlo"/>
              </a:rPr>
              <a:t>−</a:t>
            </a:r>
            <a:r>
              <a:rPr sz="1098" spc="55" dirty="0">
                <a:latin typeface="Arial"/>
                <a:cs typeface="Arial"/>
              </a:rPr>
              <a:t>1)</a:t>
            </a:r>
            <a:endParaRPr sz="1098" dirty="0">
              <a:latin typeface="Arial"/>
              <a:cs typeface="Arial"/>
            </a:endParaRPr>
          </a:p>
        </p:txBody>
      </p:sp>
      <p:sp>
        <p:nvSpPr>
          <p:cNvPr id="40" name="object 48">
            <a:extLst>
              <a:ext uri="{FF2B5EF4-FFF2-40B4-BE49-F238E27FC236}">
                <a16:creationId xmlns:a16="http://schemas.microsoft.com/office/drawing/2014/main" id="{9CCAF667-55F5-7D43-9CB3-5484E5AD8136}"/>
              </a:ext>
            </a:extLst>
          </p:cNvPr>
          <p:cNvSpPr txBox="1"/>
          <p:nvPr/>
        </p:nvSpPr>
        <p:spPr>
          <a:xfrm>
            <a:off x="2556809" y="1040207"/>
            <a:ext cx="1467962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  <a:tabLst>
                <a:tab pos="661747" algn="l"/>
              </a:tabLst>
            </a:pPr>
            <a:r>
              <a:rPr sz="1098" spc="-15" dirty="0">
                <a:latin typeface="Arial"/>
                <a:cs typeface="Arial"/>
              </a:rPr>
              <a:t>Input:	</a:t>
            </a:r>
            <a:endParaRPr sz="1198" baseline="27777" dirty="0">
              <a:latin typeface="Arial"/>
              <a:cs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8272E7-2718-0B4D-B211-798DE1B5956A}"/>
              </a:ext>
            </a:extLst>
          </p:cNvPr>
          <p:cNvGrpSpPr/>
          <p:nvPr/>
        </p:nvGrpSpPr>
        <p:grpSpPr>
          <a:xfrm>
            <a:off x="3394612" y="335883"/>
            <a:ext cx="774003" cy="633547"/>
            <a:chOff x="3404956" y="583742"/>
            <a:chExt cx="774003" cy="633547"/>
          </a:xfrm>
        </p:grpSpPr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42C978C2-7A39-DD45-AFA1-0CF48C20B46E}"/>
                </a:ext>
              </a:extLst>
            </p:cNvPr>
            <p:cNvSpPr/>
            <p:nvPr/>
          </p:nvSpPr>
          <p:spPr>
            <a:xfrm>
              <a:off x="3405023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604D1265-2FA6-5643-99A7-77905F293D31}"/>
                </a:ext>
              </a:extLst>
            </p:cNvPr>
            <p:cNvSpPr/>
            <p:nvPr/>
          </p:nvSpPr>
          <p:spPr>
            <a:xfrm>
              <a:off x="3687876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ED95D5E5-A193-C445-A117-9469B5D3102D}"/>
                </a:ext>
              </a:extLst>
            </p:cNvPr>
            <p:cNvSpPr/>
            <p:nvPr/>
          </p:nvSpPr>
          <p:spPr>
            <a:xfrm>
              <a:off x="3405023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3" y="139636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A4862931-E4EF-1B43-A700-93E4107E99F8}"/>
                </a:ext>
              </a:extLst>
            </p:cNvPr>
            <p:cNvSpPr/>
            <p:nvPr/>
          </p:nvSpPr>
          <p:spPr>
            <a:xfrm>
              <a:off x="3687876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3" y="139636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45F1652E-D0D9-464C-9D8C-FF5356A48E93}"/>
                </a:ext>
              </a:extLst>
            </p:cNvPr>
            <p:cNvSpPr/>
            <p:nvPr/>
          </p:nvSpPr>
          <p:spPr>
            <a:xfrm>
              <a:off x="3546440" y="936652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36"/>
                  </a:moveTo>
                  <a:lnTo>
                    <a:pt x="139885" y="139636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36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BBD18B7C-0327-7940-9DA0-0C31C288E1C8}"/>
                </a:ext>
              </a:extLst>
            </p:cNvPr>
            <p:cNvSpPr/>
            <p:nvPr/>
          </p:nvSpPr>
          <p:spPr>
            <a:xfrm>
              <a:off x="3546440" y="795479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5" y="139620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2359EBBC-22CC-EA49-93C5-6DE36925A0E3}"/>
                </a:ext>
              </a:extLst>
            </p:cNvPr>
            <p:cNvSpPr/>
            <p:nvPr/>
          </p:nvSpPr>
          <p:spPr>
            <a:xfrm>
              <a:off x="3546440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5" y="139620"/>
                  </a:lnTo>
                  <a:lnTo>
                    <a:pt x="139885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D6A748E8-6F79-2E40-92B5-5686C287E4F5}"/>
                </a:ext>
              </a:extLst>
            </p:cNvPr>
            <p:cNvSpPr/>
            <p:nvPr/>
          </p:nvSpPr>
          <p:spPr>
            <a:xfrm>
              <a:off x="3687876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C0B25F6B-C596-B249-86C5-5B25715E2F6D}"/>
                </a:ext>
              </a:extLst>
            </p:cNvPr>
            <p:cNvSpPr/>
            <p:nvPr/>
          </p:nvSpPr>
          <p:spPr>
            <a:xfrm>
              <a:off x="3405023" y="1077845"/>
              <a:ext cx="140078" cy="139444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0" y="139620"/>
                  </a:moveTo>
                  <a:lnTo>
                    <a:pt x="139883" y="139620"/>
                  </a:lnTo>
                  <a:lnTo>
                    <a:pt x="139883" y="0"/>
                  </a:lnTo>
                  <a:lnTo>
                    <a:pt x="0" y="0"/>
                  </a:lnTo>
                  <a:lnTo>
                    <a:pt x="0" y="13962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472CFC4F-C83B-504C-89D1-1AC8656B880C}"/>
                </a:ext>
              </a:extLst>
            </p:cNvPr>
            <p:cNvSpPr/>
            <p:nvPr/>
          </p:nvSpPr>
          <p:spPr>
            <a:xfrm>
              <a:off x="3831204" y="726121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5"/>
                  </a:lnTo>
                  <a:lnTo>
                    <a:pt x="0" y="20930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D7BE0438-BFAD-0846-90BB-D1A571B77847}"/>
                </a:ext>
              </a:extLst>
            </p:cNvPr>
            <p:cNvSpPr/>
            <p:nvPr/>
          </p:nvSpPr>
          <p:spPr>
            <a:xfrm>
              <a:off x="3831204" y="86726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3"/>
                  </a:lnTo>
                  <a:lnTo>
                    <a:pt x="0" y="20928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42D2E614-61F7-714D-BB50-AEC7B55AAF8B}"/>
                </a:ext>
              </a:extLst>
            </p:cNvPr>
            <p:cNvSpPr/>
            <p:nvPr/>
          </p:nvSpPr>
          <p:spPr>
            <a:xfrm>
              <a:off x="3831204" y="1007981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42" y="0"/>
                  </a:moveTo>
                  <a:lnTo>
                    <a:pt x="0" y="69666"/>
                  </a:lnTo>
                  <a:lnTo>
                    <a:pt x="0" y="209303"/>
                  </a:lnTo>
                  <a:lnTo>
                    <a:pt x="115042" y="139620"/>
                  </a:lnTo>
                  <a:lnTo>
                    <a:pt x="115042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BDC7BE00-0CF7-EA40-95FD-8D331B8B5397}"/>
                </a:ext>
              </a:extLst>
            </p:cNvPr>
            <p:cNvSpPr/>
            <p:nvPr/>
          </p:nvSpPr>
          <p:spPr>
            <a:xfrm>
              <a:off x="3688741" y="725846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13" y="0"/>
                  </a:moveTo>
                  <a:lnTo>
                    <a:pt x="113704" y="242"/>
                  </a:lnTo>
                  <a:lnTo>
                    <a:pt x="0" y="68716"/>
                  </a:lnTo>
                  <a:lnTo>
                    <a:pt x="140013" y="68469"/>
                  </a:lnTo>
                  <a:lnTo>
                    <a:pt x="253713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52BD40D2-EC8F-4041-A2EE-E6560C3D23FF}"/>
                </a:ext>
              </a:extLst>
            </p:cNvPr>
            <p:cNvSpPr/>
            <p:nvPr/>
          </p:nvSpPr>
          <p:spPr>
            <a:xfrm>
              <a:off x="3546440" y="726043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32" y="0"/>
                  </a:moveTo>
                  <a:lnTo>
                    <a:pt x="113717" y="242"/>
                  </a:lnTo>
                  <a:lnTo>
                    <a:pt x="0" y="68716"/>
                  </a:lnTo>
                  <a:lnTo>
                    <a:pt x="140014" y="68469"/>
                  </a:lnTo>
                  <a:lnTo>
                    <a:pt x="253732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CB10A8A8-FB66-FA4E-8179-62D2CDA5D997}"/>
                </a:ext>
              </a:extLst>
            </p:cNvPr>
            <p:cNvSpPr/>
            <p:nvPr/>
          </p:nvSpPr>
          <p:spPr>
            <a:xfrm>
              <a:off x="3404956" y="726334"/>
              <a:ext cx="253534" cy="69088"/>
            </a:xfrm>
            <a:custGeom>
              <a:avLst/>
              <a:gdLst/>
              <a:ahLst/>
              <a:cxnLst/>
              <a:rect l="l" t="t" r="r" b="b"/>
              <a:pathLst>
                <a:path w="254000" h="69215">
                  <a:moveTo>
                    <a:pt x="253730" y="0"/>
                  </a:moveTo>
                  <a:lnTo>
                    <a:pt x="113720" y="246"/>
                  </a:lnTo>
                  <a:lnTo>
                    <a:pt x="0" y="68716"/>
                  </a:lnTo>
                  <a:lnTo>
                    <a:pt x="140014" y="68469"/>
                  </a:lnTo>
                  <a:lnTo>
                    <a:pt x="25373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647215C8-BF9D-CC42-BFE5-46AA47DD8036}"/>
                </a:ext>
              </a:extLst>
            </p:cNvPr>
            <p:cNvSpPr/>
            <p:nvPr/>
          </p:nvSpPr>
          <p:spPr>
            <a:xfrm>
              <a:off x="3947714" y="65554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8"/>
                  </a:lnTo>
                  <a:lnTo>
                    <a:pt x="0" y="209298"/>
                  </a:lnTo>
                  <a:lnTo>
                    <a:pt x="115030" y="139637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9FF92C8F-391C-2D42-A0E6-74670B2DB184}"/>
                </a:ext>
              </a:extLst>
            </p:cNvPr>
            <p:cNvSpPr/>
            <p:nvPr/>
          </p:nvSpPr>
          <p:spPr>
            <a:xfrm>
              <a:off x="3947714" y="796686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8"/>
                  </a:lnTo>
                  <a:lnTo>
                    <a:pt x="0" y="209299"/>
                  </a:lnTo>
                  <a:lnTo>
                    <a:pt x="115030" y="139637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55804278-4271-784E-94E3-8A9D0EFFCBB4}"/>
                </a:ext>
              </a:extLst>
            </p:cNvPr>
            <p:cNvSpPr/>
            <p:nvPr/>
          </p:nvSpPr>
          <p:spPr>
            <a:xfrm>
              <a:off x="3947714" y="937404"/>
              <a:ext cx="115358" cy="209166"/>
            </a:xfrm>
            <a:custGeom>
              <a:avLst/>
              <a:gdLst/>
              <a:ahLst/>
              <a:cxnLst/>
              <a:rect l="l" t="t" r="r" b="b"/>
              <a:pathLst>
                <a:path w="115570" h="209550">
                  <a:moveTo>
                    <a:pt x="115030" y="0"/>
                  </a:moveTo>
                  <a:lnTo>
                    <a:pt x="0" y="69677"/>
                  </a:lnTo>
                  <a:lnTo>
                    <a:pt x="0" y="209298"/>
                  </a:lnTo>
                  <a:lnTo>
                    <a:pt x="115030" y="139636"/>
                  </a:lnTo>
                  <a:lnTo>
                    <a:pt x="11503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23FFF7F1-AE0D-3E42-B648-7AE6ADFCD4D6}"/>
                </a:ext>
              </a:extLst>
            </p:cNvPr>
            <p:cNvSpPr/>
            <p:nvPr/>
          </p:nvSpPr>
          <p:spPr>
            <a:xfrm>
              <a:off x="3805594" y="654679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59"/>
                  </a:lnTo>
                  <a:lnTo>
                    <a:pt x="0" y="69598"/>
                  </a:lnTo>
                  <a:lnTo>
                    <a:pt x="140243" y="69352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ACBB4CC9-F39F-1041-A24B-3674CC5B69AC}"/>
                </a:ext>
              </a:extLst>
            </p:cNvPr>
            <p:cNvSpPr/>
            <p:nvPr/>
          </p:nvSpPr>
          <p:spPr>
            <a:xfrm>
              <a:off x="3663082" y="654892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42"/>
                  </a:lnTo>
                  <a:lnTo>
                    <a:pt x="0" y="69577"/>
                  </a:lnTo>
                  <a:lnTo>
                    <a:pt x="140243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EFE7558C-3EB2-DD47-823C-3671558A1ABE}"/>
                </a:ext>
              </a:extLst>
            </p:cNvPr>
            <p:cNvSpPr/>
            <p:nvPr/>
          </p:nvSpPr>
          <p:spPr>
            <a:xfrm>
              <a:off x="3521354" y="655185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17" y="246"/>
                  </a:lnTo>
                  <a:lnTo>
                    <a:pt x="0" y="69582"/>
                  </a:lnTo>
                  <a:lnTo>
                    <a:pt x="140239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201E66C8-057C-184F-90F1-9CF653F1546B}"/>
                </a:ext>
              </a:extLst>
            </p:cNvPr>
            <p:cNvSpPr/>
            <p:nvPr/>
          </p:nvSpPr>
          <p:spPr>
            <a:xfrm>
              <a:off x="3920752" y="583742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900" y="242"/>
                  </a:lnTo>
                  <a:lnTo>
                    <a:pt x="0" y="69594"/>
                  </a:lnTo>
                  <a:lnTo>
                    <a:pt x="140243" y="69335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4" name="object 61">
              <a:extLst>
                <a:ext uri="{FF2B5EF4-FFF2-40B4-BE49-F238E27FC236}">
                  <a16:creationId xmlns:a16="http://schemas.microsoft.com/office/drawing/2014/main" id="{701243A6-509C-9447-B6A6-C98F161DD3A9}"/>
                </a:ext>
              </a:extLst>
            </p:cNvPr>
            <p:cNvSpPr/>
            <p:nvPr/>
          </p:nvSpPr>
          <p:spPr>
            <a:xfrm>
              <a:off x="3778226" y="583935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40" y="0"/>
                  </a:moveTo>
                  <a:lnTo>
                    <a:pt x="113896" y="246"/>
                  </a:lnTo>
                  <a:lnTo>
                    <a:pt x="0" y="69598"/>
                  </a:lnTo>
                  <a:lnTo>
                    <a:pt x="140239" y="69356"/>
                  </a:lnTo>
                  <a:lnTo>
                    <a:pt x="254140" y="0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5" name="object 62">
              <a:extLst>
                <a:ext uri="{FF2B5EF4-FFF2-40B4-BE49-F238E27FC236}">
                  <a16:creationId xmlns:a16="http://schemas.microsoft.com/office/drawing/2014/main" id="{27846EE6-4134-9C42-9165-6DB4E1FE669D}"/>
                </a:ext>
              </a:extLst>
            </p:cNvPr>
            <p:cNvSpPr/>
            <p:nvPr/>
          </p:nvSpPr>
          <p:spPr>
            <a:xfrm>
              <a:off x="3636513" y="584231"/>
              <a:ext cx="254168" cy="69722"/>
            </a:xfrm>
            <a:custGeom>
              <a:avLst/>
              <a:gdLst/>
              <a:ahLst/>
              <a:cxnLst/>
              <a:rect l="l" t="t" r="r" b="b"/>
              <a:pathLst>
                <a:path w="254635" h="69850">
                  <a:moveTo>
                    <a:pt x="254139" y="0"/>
                  </a:moveTo>
                  <a:lnTo>
                    <a:pt x="113900" y="242"/>
                  </a:lnTo>
                  <a:lnTo>
                    <a:pt x="0" y="69598"/>
                  </a:lnTo>
                  <a:lnTo>
                    <a:pt x="140242" y="69352"/>
                  </a:lnTo>
                  <a:lnTo>
                    <a:pt x="254139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 sz="1797"/>
            </a:p>
          </p:txBody>
        </p:sp>
        <p:sp>
          <p:nvSpPr>
            <p:cNvPr id="66" name="object 63">
              <a:extLst>
                <a:ext uri="{FF2B5EF4-FFF2-40B4-BE49-F238E27FC236}">
                  <a16:creationId xmlns:a16="http://schemas.microsoft.com/office/drawing/2014/main" id="{CEEF08EF-6FDF-A64C-9F80-DEAA8686E639}"/>
                </a:ext>
              </a:extLst>
            </p:cNvPr>
            <p:cNvSpPr/>
            <p:nvPr/>
          </p:nvSpPr>
          <p:spPr>
            <a:xfrm>
              <a:off x="4064128" y="584427"/>
              <a:ext cx="114831" cy="490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97"/>
            </a:p>
          </p:txBody>
        </p:sp>
      </p:grpSp>
      <p:sp>
        <p:nvSpPr>
          <p:cNvPr id="67" name="object 64">
            <a:extLst>
              <a:ext uri="{FF2B5EF4-FFF2-40B4-BE49-F238E27FC236}">
                <a16:creationId xmlns:a16="http://schemas.microsoft.com/office/drawing/2014/main" id="{CD7E1537-1FAD-D741-BBC7-172100FF0D7C}"/>
              </a:ext>
            </a:extLst>
          </p:cNvPr>
          <p:cNvSpPr txBox="1"/>
          <p:nvPr/>
        </p:nvSpPr>
        <p:spPr>
          <a:xfrm>
            <a:off x="3277772" y="1040332"/>
            <a:ext cx="957724" cy="180168"/>
          </a:xfrm>
          <a:prstGeom prst="rect">
            <a:avLst/>
          </a:prstGeom>
        </p:spPr>
        <p:txBody>
          <a:bodyPr vert="horz" wrap="square" lIns="0" tIns="11409" rIns="0" bIns="0" rtlCol="0">
            <a:spAutoFit/>
          </a:bodyPr>
          <a:lstStyle/>
          <a:p>
            <a:pPr marL="12677">
              <a:spcBef>
                <a:spcPts val="90"/>
              </a:spcBef>
            </a:pPr>
            <a:r>
              <a:rPr sz="1098" i="1" spc="50" dirty="0">
                <a:solidFill>
                  <a:srgbClr val="008D7F"/>
                </a:solidFill>
                <a:latin typeface="Menlo"/>
                <a:cs typeface="Menlo"/>
              </a:rPr>
              <a:t>S</a:t>
            </a:r>
            <a:r>
              <a:rPr sz="1198" spc="75" baseline="-10416" dirty="0">
                <a:solidFill>
                  <a:srgbClr val="008D7F"/>
                </a:solidFill>
                <a:latin typeface="Arial"/>
                <a:cs typeface="Arial"/>
              </a:rPr>
              <a:t>3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(</a:t>
            </a:r>
            <a:r>
              <a:rPr sz="1098" i="1" spc="50" dirty="0">
                <a:solidFill>
                  <a:srgbClr val="008D7F"/>
                </a:solidFill>
                <a:latin typeface="Times New Roman"/>
                <a:cs typeface="Times New Roman"/>
              </a:rPr>
              <a:t>x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) </a:t>
            </a:r>
            <a:r>
              <a:rPr sz="1098" i="1" spc="60" dirty="0">
                <a:solidFill>
                  <a:srgbClr val="008D7F"/>
                </a:solidFill>
                <a:latin typeface="Menlo"/>
                <a:cs typeface="Menlo"/>
              </a:rPr>
              <a:t>∈</a:t>
            </a:r>
            <a:r>
              <a:rPr sz="1098" i="1" spc="-464" dirty="0">
                <a:solidFill>
                  <a:srgbClr val="008D7F"/>
                </a:solidFill>
                <a:latin typeface="Menlo"/>
                <a:cs typeface="Menlo"/>
              </a:rPr>
              <a:t> </a:t>
            </a:r>
            <a:r>
              <a:rPr sz="1098" spc="50" dirty="0">
                <a:solidFill>
                  <a:srgbClr val="008D7F"/>
                </a:solidFill>
                <a:latin typeface="Arial"/>
                <a:cs typeface="Arial"/>
              </a:rPr>
              <a:t>R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r>
              <a:rPr sz="1198" i="1" spc="75" baseline="27777" dirty="0">
                <a:solidFill>
                  <a:srgbClr val="008D7F"/>
                </a:solidFill>
                <a:latin typeface="Menlo"/>
                <a:cs typeface="Menlo"/>
              </a:rPr>
              <a:t>×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r>
              <a:rPr sz="1198" i="1" spc="75" baseline="27777" dirty="0">
                <a:solidFill>
                  <a:srgbClr val="008D7F"/>
                </a:solidFill>
                <a:latin typeface="Menlo"/>
                <a:cs typeface="Menlo"/>
              </a:rPr>
              <a:t>×</a:t>
            </a:r>
            <a:r>
              <a:rPr sz="1198" i="1" spc="75" baseline="27777" dirty="0">
                <a:solidFill>
                  <a:srgbClr val="008D7F"/>
                </a:solidFill>
                <a:latin typeface="Arial"/>
                <a:cs typeface="Arial"/>
              </a:rPr>
              <a:t>d</a:t>
            </a:r>
            <a:endParaRPr sz="1198" baseline="27777" dirty="0">
              <a:latin typeface="Arial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37002F-BB9F-CB44-BB9A-5BCC36D77C9A}"/>
              </a:ext>
            </a:extLst>
          </p:cNvPr>
          <p:cNvSpPr txBox="1"/>
          <p:nvPr/>
        </p:nvSpPr>
        <p:spPr>
          <a:xfrm>
            <a:off x="212098" y="1575705"/>
            <a:ext cx="427197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Score functions: need generative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Shows role of generative process in discriminative learning.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Estimating this is hard in general.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More relevant in system ID setting where p(x) is known.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control, wireless networks (channel estimation)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Open question: how to optimally select p(x)?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Also, how to generalize it to multi-layer networks? </a:t>
            </a:r>
          </a:p>
        </p:txBody>
      </p:sp>
    </p:spTree>
    <p:extLst>
      <p:ext uri="{BB962C8B-B14F-4D97-AF65-F5344CB8AC3E}">
        <p14:creationId xmlns:p14="http://schemas.microsoft.com/office/powerpoint/2010/main" val="399668056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6963" y="50721"/>
            <a:ext cx="4031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5" dirty="0"/>
              <a:t>Matrix </a:t>
            </a:r>
            <a:r>
              <a:rPr spc="-70" dirty="0"/>
              <a:t>vs. </a:t>
            </a:r>
            <a:r>
              <a:rPr spc="-55" dirty="0"/>
              <a:t>Tensor: </a:t>
            </a:r>
            <a:r>
              <a:rPr spc="15" dirty="0"/>
              <a:t>Why </a:t>
            </a:r>
            <a:r>
              <a:rPr spc="-75" dirty="0"/>
              <a:t>Tensors </a:t>
            </a:r>
            <a:r>
              <a:rPr spc="-45" dirty="0"/>
              <a:t>are</a:t>
            </a:r>
            <a:r>
              <a:rPr spc="-75" dirty="0"/>
              <a:t> </a:t>
            </a:r>
            <a:r>
              <a:rPr spc="-70" dirty="0"/>
              <a:t>Necessary?</a:t>
            </a:r>
          </a:p>
        </p:txBody>
      </p:sp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23AB1B35-7807-5042-841C-78C0E523C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" y="362902"/>
            <a:ext cx="4610100" cy="11097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B26329E-B344-0D46-8F14-7EB3513AD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" y="1413215"/>
            <a:ext cx="4610100" cy="15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3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6963" y="50721"/>
            <a:ext cx="4031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5" dirty="0"/>
              <a:t>Matrix </a:t>
            </a:r>
            <a:r>
              <a:rPr spc="-70" dirty="0"/>
              <a:t>vs. </a:t>
            </a:r>
            <a:r>
              <a:rPr spc="-55" dirty="0"/>
              <a:t>Tensor: </a:t>
            </a:r>
            <a:r>
              <a:rPr spc="15" dirty="0"/>
              <a:t>Why </a:t>
            </a:r>
            <a:r>
              <a:rPr spc="-75" dirty="0"/>
              <a:t>Tensors </a:t>
            </a:r>
            <a:r>
              <a:rPr spc="-45" dirty="0"/>
              <a:t>are</a:t>
            </a:r>
            <a:r>
              <a:rPr spc="-75" dirty="0"/>
              <a:t> </a:t>
            </a:r>
            <a:r>
              <a:rPr spc="-70" dirty="0"/>
              <a:t>Necessary?</a:t>
            </a:r>
          </a:p>
        </p:txBody>
      </p:sp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23AB1B35-7807-5042-841C-78C0E523C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" y="362902"/>
            <a:ext cx="4610100" cy="11097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B26329E-B344-0D46-8F14-7EB3513AD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" y="1413215"/>
            <a:ext cx="4610100" cy="1599976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CA4105B6-643F-A04F-84EA-E53D71DD0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9257"/>
            <a:ext cx="4610100" cy="122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3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223" y="33703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20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6384" y="33601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2564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0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840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60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0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60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30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928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1628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1628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2728" y="33665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8928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1628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4771" y="33601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33728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471" y="3385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4771" y="3398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7471" y="3410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96" y="339064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19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4032" y="33641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4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815" y="3360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76" y="337794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6963" y="50721"/>
            <a:ext cx="4031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5" dirty="0"/>
              <a:t>Matrix </a:t>
            </a:r>
            <a:r>
              <a:rPr spc="-70" dirty="0"/>
              <a:t>vs. </a:t>
            </a:r>
            <a:r>
              <a:rPr spc="-55" dirty="0"/>
              <a:t>Tensor: </a:t>
            </a:r>
            <a:r>
              <a:rPr spc="15" dirty="0"/>
              <a:t>Why </a:t>
            </a:r>
            <a:r>
              <a:rPr spc="-75" dirty="0"/>
              <a:t>Tensors </a:t>
            </a:r>
            <a:r>
              <a:rPr spc="-45" dirty="0"/>
              <a:t>are</a:t>
            </a:r>
            <a:r>
              <a:rPr spc="-75" dirty="0"/>
              <a:t> </a:t>
            </a:r>
            <a:r>
              <a:rPr spc="-70" dirty="0"/>
              <a:t>Necessary?</a:t>
            </a:r>
          </a:p>
        </p:txBody>
      </p:sp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23AB1B35-7807-5042-841C-78C0E523C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" y="362902"/>
            <a:ext cx="4610100" cy="11097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B26329E-B344-0D46-8F14-7EB3513AD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" y="1413215"/>
            <a:ext cx="4610100" cy="1599976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CA4105B6-643F-A04F-84EA-E53D71DD0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9257"/>
            <a:ext cx="4610100" cy="1229008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74AEF05D-24D2-1A44-A76B-254355885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963" y="2336800"/>
            <a:ext cx="914400" cy="914400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F46E66B3-B2EB-D044-BDEE-83562EF4F8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5570" y="2318327"/>
            <a:ext cx="914400" cy="914400"/>
          </a:xfrm>
          <a:prstGeom prst="rect">
            <a:avLst/>
          </a:prstGeom>
        </p:spPr>
      </p:pic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75EC2AF0-B211-B94C-9411-8A867921AC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0722" y="23057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</TotalTime>
  <Words>3120</Words>
  <Application>Microsoft Macintosh PowerPoint</Application>
  <PresentationFormat>Custom</PresentationFormat>
  <Paragraphs>563</Paragraphs>
  <Slides>61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 Unicode MS</vt:lpstr>
      <vt:lpstr>Arial</vt:lpstr>
      <vt:lpstr>Calibri</vt:lpstr>
      <vt:lpstr>Helvetica</vt:lpstr>
      <vt:lpstr>Menlo</vt:lpstr>
      <vt:lpstr>Times New Roman</vt:lpstr>
      <vt:lpstr>Office Theme</vt:lpstr>
      <vt:lpstr>PowerPoint Presentation</vt:lpstr>
      <vt:lpstr>Non-Convex Optimization</vt:lpstr>
      <vt:lpstr>Local Optima in Neural Networks</vt:lpstr>
      <vt:lpstr>Guaranteed Learning through Tensor Methods</vt:lpstr>
      <vt:lpstr>Why Tensors? Method of Moments   </vt:lpstr>
      <vt:lpstr>Matrix vs. Tensor: Why Tensors are Necessary?</vt:lpstr>
      <vt:lpstr>Matrix vs. Tensor: Why Tensors are Necessary?</vt:lpstr>
      <vt:lpstr>Matrix vs. Tensor: Why Tensors are Necessary?</vt:lpstr>
      <vt:lpstr>Matrix vs. Tensor: Why Tensors are Necessary?</vt:lpstr>
      <vt:lpstr>From Matrix to Tensor</vt:lpstr>
      <vt:lpstr>From Matrix to Tensor</vt:lpstr>
      <vt:lpstr>From Matrix to Tensor</vt:lpstr>
      <vt:lpstr>Guaranteed Training of Neural Networks using Tensor Decomposition   </vt:lpstr>
      <vt:lpstr>PowerPoint Presentation</vt:lpstr>
      <vt:lpstr>PowerPoint Presentation</vt:lpstr>
      <vt:lpstr>Moments of a Neural Network y</vt:lpstr>
      <vt:lpstr>Moments of a Neural Network y</vt:lpstr>
      <vt:lpstr>Moments of a Neural Network y</vt:lpstr>
      <vt:lpstr>Moments of a Neural Network y</vt:lpstr>
      <vt:lpstr>Moments of a Neural Network y</vt:lpstr>
      <vt:lpstr>Moments of a Neural Network y</vt:lpstr>
      <vt:lpstr>Stein’s Lemma through Score functions</vt:lpstr>
      <vt:lpstr>Stein’s Lemma through Score functions</vt:lpstr>
      <vt:lpstr>Stein’s Lemma through Score functions</vt:lpstr>
      <vt:lpstr>Stein’s Lemma through Score functions</vt:lpstr>
      <vt:lpstr>Stein’s Lemma through Score functions</vt:lpstr>
      <vt:lpstr>Stein’s Lemma through Score functions</vt:lpstr>
      <vt:lpstr>PowerPoint Presentation</vt:lpstr>
      <vt:lpstr>PowerPoint Presentation</vt:lpstr>
      <vt:lpstr>Realizable: E[y · Sm(x)] has CP tensor decomposition.</vt:lpstr>
      <vt:lpstr>Training Neural Networks with Tensors</vt:lpstr>
      <vt:lpstr>Training Neural Networks with Tensors</vt:lpstr>
      <vt:lpstr>Background on optimization landscape of tensor decomposition   </vt:lpstr>
      <vt:lpstr>Notion of Tensor Contraction</vt:lpstr>
      <vt:lpstr>PowerPoint Presentation</vt:lpstr>
      <vt:lpstr>Symmetric Tensor Decomposition</vt:lpstr>
      <vt:lpstr>Symmetric Tensor Decomposition</vt:lpstr>
      <vt:lpstr>Symmetric Tensor Decomposition</vt:lpstr>
      <vt:lpstr>Symmetric Tensor Decomposition</vt:lpstr>
      <vt:lpstr>Symmetric Tensor Decomposition</vt:lpstr>
      <vt:lpstr>Symmetric Tensor Decomposition</vt:lpstr>
      <vt:lpstr>PowerPoint Presentation</vt:lpstr>
      <vt:lpstr>PowerPoint Presentation</vt:lpstr>
      <vt:lpstr>PowerPoint Presentation</vt:lpstr>
      <vt:lpstr>PowerPoint Presentation</vt:lpstr>
      <vt:lpstr>Non-orthogonal Tensor Decomposition</vt:lpstr>
      <vt:lpstr>Non-orthogonal Tensor Decomposition</vt:lpstr>
      <vt:lpstr>Non-orthogonal Tensor Decomposition</vt:lpstr>
      <vt:lpstr>Non-orthogonal Tensor Decomposition</vt:lpstr>
      <vt:lpstr>Perturbation Analysis for Tensor Decomposition</vt:lpstr>
      <vt:lpstr>Perturbation Analysis for Tensor Decomposition</vt:lpstr>
      <vt:lpstr>Perturbation Analysis for Tensor Decomposition</vt:lpstr>
      <vt:lpstr>Perturbation Analysis for Tensor Decomposition</vt:lpstr>
      <vt:lpstr>Implications and next steps   </vt:lpstr>
      <vt:lpstr>PowerPoint Presentation</vt:lpstr>
      <vt:lpstr>Overparameterization as a solution?</vt:lpstr>
      <vt:lpstr>So what is the cost?</vt:lpstr>
      <vt:lpstr>Optimization is only part of picture..</vt:lpstr>
      <vt:lpstr>Classical Theory</vt:lpstr>
      <vt:lpstr>Theory for Modern NN?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Guaranteed Non-convex Machine Learning  Using Tensor Methods</dc:title>
  <cp:lastModifiedBy>Anandkumar, Animashree (Anima)</cp:lastModifiedBy>
  <cp:revision>52</cp:revision>
  <dcterms:created xsi:type="dcterms:W3CDTF">2019-06-11T17:04:01Z</dcterms:created>
  <dcterms:modified xsi:type="dcterms:W3CDTF">2019-06-15T06:04:01Z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LastSaved">
    <vt:filetime>2019-06-11T00:00:00Z</vt:filetime>
  </property>
</Properties>
</file>