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2"/>
  </p:notesMasterIdLst>
  <p:sldIdLst>
    <p:sldId id="256" r:id="rId4"/>
    <p:sldId id="286" r:id="rId5"/>
    <p:sldId id="287" r:id="rId6"/>
    <p:sldId id="288" r:id="rId7"/>
    <p:sldId id="265" r:id="rId8"/>
    <p:sldId id="266" r:id="rId9"/>
    <p:sldId id="267" r:id="rId10"/>
    <p:sldId id="269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70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1A"/>
    <a:srgbClr val="B7DEE8"/>
    <a:srgbClr val="FBA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>
      <p:cViewPr varScale="1">
        <p:scale>
          <a:sx n="77" d="100"/>
          <a:sy n="77" d="100"/>
        </p:scale>
        <p:origin x="75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349EE-9326-46DB-9054-A6F076322573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6C8D1-309D-4205-845F-AEE377384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56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Technically, Gaussian rounded to the nearest lattice points, since our fingerprint distribution is on the lattice points, but a rounded Gaussian is less natural, so, next vignette for this too.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43D496-ED5C-4541-BAA0-9157FF2D886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45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3681-3085-4328-8241-534E7659D0A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B224-82C3-4BEA-BB8E-39CFAD40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9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3681-3085-4328-8241-534E7659D0A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B224-82C3-4BEA-BB8E-39CFAD40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3681-3085-4328-8241-534E7659D0A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B224-82C3-4BEA-BB8E-39CFAD40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06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7498-4D3D-46CC-81FB-1B98D87AA6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3660-D3D0-44B2-BBEB-A9BAAF948D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317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7498-4D3D-46CC-81FB-1B98D87AA6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3660-D3D0-44B2-BBEB-A9BAAF948D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458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7498-4D3D-46CC-81FB-1B98D87AA6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3660-D3D0-44B2-BBEB-A9BAAF948D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82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7498-4D3D-46CC-81FB-1B98D87AA6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3660-D3D0-44B2-BBEB-A9BAAF948D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7498-4D3D-46CC-81FB-1B98D87AA6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3660-D3D0-44B2-BBEB-A9BAAF948D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40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7498-4D3D-46CC-81FB-1B98D87AA6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3660-D3D0-44B2-BBEB-A9BAAF948D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781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7498-4D3D-46CC-81FB-1B98D87AA6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3660-D3D0-44B2-BBEB-A9BAAF948D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740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7498-4D3D-46CC-81FB-1B98D87AA6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3660-D3D0-44B2-BBEB-A9BAAF948D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85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3681-3085-4328-8241-534E7659D0A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B224-82C3-4BEA-BB8E-39CFAD40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77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7498-4D3D-46CC-81FB-1B98D87AA6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3660-D3D0-44B2-BBEB-A9BAAF948D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128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7498-4D3D-46CC-81FB-1B98D87AA6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3660-D3D0-44B2-BBEB-A9BAAF948D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807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7498-4D3D-46CC-81FB-1B98D87AA6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3660-D3D0-44B2-BBEB-A9BAAF948D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3556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2A9C-A327-4726-A046-45A20B535E7C}" type="datetimeFigureOut">
              <a:rPr lang="en-US" smtClean="0">
                <a:solidFill>
                  <a:srgbClr val="D6ECFF"/>
                </a:solidFill>
              </a:rPr>
              <a:pPr/>
              <a:t>6/15/2019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8F9A-94C9-4A19-8889-3C6BB50B8AD9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7566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2A9C-A327-4726-A046-45A20B535E7C}" type="datetimeFigureOut">
              <a:rPr lang="en-US" smtClean="0">
                <a:solidFill>
                  <a:srgbClr val="D6ECFF"/>
                </a:solidFill>
              </a:rPr>
              <a:pPr/>
              <a:t>6/15/2019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8F9A-94C9-4A19-8889-3C6BB50B8AD9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3862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2A9C-A327-4726-A046-45A20B535E7C}" type="datetimeFigureOut">
              <a:rPr lang="en-US" smtClean="0">
                <a:solidFill>
                  <a:srgbClr val="D6ECFF"/>
                </a:solidFill>
              </a:rPr>
              <a:pPr/>
              <a:t>6/15/2019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8F9A-94C9-4A19-8889-3C6BB50B8AD9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1726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2A9C-A327-4726-A046-45A20B535E7C}" type="datetimeFigureOut">
              <a:rPr lang="en-US" smtClean="0">
                <a:solidFill>
                  <a:srgbClr val="D6ECFF"/>
                </a:solidFill>
              </a:rPr>
              <a:pPr/>
              <a:t>6/15/2019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8F9A-94C9-4A19-8889-3C6BB50B8AD9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438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2A9C-A327-4726-A046-45A20B535E7C}" type="datetimeFigureOut">
              <a:rPr lang="en-US" smtClean="0">
                <a:solidFill>
                  <a:srgbClr val="D6ECFF"/>
                </a:solidFill>
              </a:rPr>
              <a:pPr/>
              <a:t>6/15/2019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8F9A-94C9-4A19-8889-3C6BB50B8AD9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2203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2A9C-A327-4726-A046-45A20B535E7C}" type="datetimeFigureOut">
              <a:rPr lang="en-US" smtClean="0">
                <a:solidFill>
                  <a:srgbClr val="D6ECFF"/>
                </a:solidFill>
              </a:rPr>
              <a:pPr/>
              <a:t>6/15/2019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8F9A-94C9-4A19-8889-3C6BB50B8AD9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5883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2A9C-A327-4726-A046-45A20B535E7C}" type="datetimeFigureOut">
              <a:rPr lang="en-US" smtClean="0">
                <a:solidFill>
                  <a:srgbClr val="D6ECFF"/>
                </a:solidFill>
              </a:rPr>
              <a:pPr/>
              <a:t>6/15/2019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8F9A-94C9-4A19-8889-3C6BB50B8AD9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0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3681-3085-4328-8241-534E7659D0A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B224-82C3-4BEA-BB8E-39CFAD40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575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2A9C-A327-4726-A046-45A20B535E7C}" type="datetimeFigureOut">
              <a:rPr lang="en-US" smtClean="0">
                <a:solidFill>
                  <a:srgbClr val="D6ECFF"/>
                </a:solidFill>
              </a:rPr>
              <a:pPr/>
              <a:t>6/15/2019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8F9A-94C9-4A19-8889-3C6BB50B8AD9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4856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30F32A9C-A327-4726-A046-45A20B535E7C}" type="datetimeFigureOut">
              <a:rPr lang="en-US" smtClean="0">
                <a:solidFill>
                  <a:srgbClr val="D6ECFF"/>
                </a:solidFill>
              </a:rPr>
              <a:pPr/>
              <a:t>6/15/2019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15238F9A-94C9-4A19-8889-3C6BB50B8AD9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099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2A9C-A327-4726-A046-45A20B535E7C}" type="datetimeFigureOut">
              <a:rPr lang="en-US" smtClean="0">
                <a:solidFill>
                  <a:srgbClr val="D6ECFF"/>
                </a:solidFill>
              </a:rPr>
              <a:pPr/>
              <a:t>6/15/2019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8F9A-94C9-4A19-8889-3C6BB50B8AD9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197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2A9C-A327-4726-A046-45A20B535E7C}" type="datetimeFigureOut">
              <a:rPr lang="en-US" smtClean="0">
                <a:solidFill>
                  <a:srgbClr val="D6ECFF"/>
                </a:solidFill>
              </a:rPr>
              <a:pPr/>
              <a:t>6/15/2019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8F9A-94C9-4A19-8889-3C6BB50B8AD9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16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3681-3085-4328-8241-534E7659D0A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B224-82C3-4BEA-BB8E-39CFAD40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6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3681-3085-4328-8241-534E7659D0A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B224-82C3-4BEA-BB8E-39CFAD40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5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3681-3085-4328-8241-534E7659D0A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B224-82C3-4BEA-BB8E-39CFAD40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3681-3085-4328-8241-534E7659D0A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B224-82C3-4BEA-BB8E-39CFAD40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1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3681-3085-4328-8241-534E7659D0A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B224-82C3-4BEA-BB8E-39CFAD40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2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3681-3085-4328-8241-534E7659D0A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B224-82C3-4BEA-BB8E-39CFAD40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2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73681-3085-4328-8241-534E7659D0A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8B224-82C3-4BEA-BB8E-39CFAD40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3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57498-4D3D-46CC-81FB-1B98D87AA6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63660-D3D0-44B2-BBEB-A9BAAF948D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01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0F32A9C-A327-4726-A046-45A20B535E7C}" type="datetimeFigureOut">
              <a:rPr lang="en-US" smtClean="0">
                <a:solidFill>
                  <a:srgbClr val="D6ECFF"/>
                </a:solidFill>
              </a:rPr>
              <a:pPr/>
              <a:t>6/15/2019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5238F9A-94C9-4A19-8889-3C6BB50B8AD9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02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Paul </a:t>
            </a:r>
            <a:r>
              <a:rPr 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Valiant</a:t>
            </a:r>
            <a:endParaRPr lang="en-US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Brown University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49094"/>
            <a:ext cx="9390993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The Ornstein-</a:t>
            </a:r>
            <a:r>
              <a:rPr lang="en-US" dirty="0" err="1" smtClean="0">
                <a:solidFill>
                  <a:srgbClr val="FFFF00"/>
                </a:solidFill>
              </a:rPr>
              <a:t>Uhlenbeck</a:t>
            </a:r>
            <a:r>
              <a:rPr lang="en-US" dirty="0" smtClean="0">
                <a:solidFill>
                  <a:srgbClr val="FFFF00"/>
                </a:solidFill>
              </a:rPr>
              <a:t> process 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  <a:sym typeface="Symbol" panose="05050102010706020507" pitchFamily="18" charset="2"/>
              </a:rPr>
              <a:t>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 Generalization </a:t>
            </a:r>
            <a:r>
              <a:rPr lang="en-US" dirty="0">
                <a:solidFill>
                  <a:srgbClr val="FFFF00"/>
                </a:solidFill>
              </a:rPr>
              <a:t>for deep learning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72075" y="5459498"/>
            <a:ext cx="79178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Joint work with:</a:t>
            </a:r>
          </a:p>
          <a:p>
            <a:pPr algn="ctr"/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Guy Blanc, Neha Gupta, and Gregory Valiant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67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939" y="15767"/>
            <a:ext cx="106522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92D050"/>
                </a:solidFill>
                <a:latin typeface="Calibri"/>
              </a:rPr>
              <a:t>Results</a:t>
            </a:r>
          </a:p>
          <a:p>
            <a:pPr algn="ctr"/>
            <a:r>
              <a:rPr lang="en-US" sz="4000" dirty="0" smtClean="0">
                <a:solidFill>
                  <a:srgbClr val="92D050"/>
                </a:solidFill>
                <a:latin typeface="Calibri"/>
              </a:rPr>
              <a:t>(in pictures)</a:t>
            </a:r>
            <a:endParaRPr lang="en-US" sz="4000" dirty="0">
              <a:solidFill>
                <a:srgbClr val="92D050"/>
              </a:solid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316" t="4533" r="96" b="2497"/>
          <a:stretch/>
        </p:blipFill>
        <p:spPr>
          <a:xfrm>
            <a:off x="2948151" y="1518744"/>
            <a:ext cx="6274677" cy="28236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029" t="5445" r="1867"/>
          <a:stretch/>
        </p:blipFill>
        <p:spPr>
          <a:xfrm>
            <a:off x="2948151" y="4183117"/>
            <a:ext cx="6274677" cy="2829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359" y="2596055"/>
            <a:ext cx="2900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ReLU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network, </a:t>
            </a:r>
          </a:p>
          <a:p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 trainable layers</a:t>
            </a:r>
            <a:endParaRPr lang="en-US" sz="28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3756398"/>
            <a:ext cx="685800" cy="30479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09600" y="3908797"/>
            <a:ext cx="685800" cy="1524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9600" y="4061197"/>
            <a:ext cx="6858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9600" y="4061197"/>
            <a:ext cx="685800" cy="1524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09600" y="4061197"/>
            <a:ext cx="685800" cy="3048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295400" y="3756398"/>
            <a:ext cx="533400" cy="30479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295400" y="4061197"/>
            <a:ext cx="533400" cy="3048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295400" y="4061197"/>
            <a:ext cx="533400" cy="1524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95400" y="4061197"/>
            <a:ext cx="5334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95400" y="3908797"/>
            <a:ext cx="533400" cy="1524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0359" y="386718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inp</a:t>
            </a:r>
            <a:endParaRPr lang="en-US" sz="16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28800" y="38524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out</a:t>
            </a:r>
            <a:endParaRPr lang="en-US" sz="16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59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939" y="15767"/>
            <a:ext cx="106522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92D050"/>
                </a:solidFill>
                <a:latin typeface="Calibri"/>
              </a:rPr>
              <a:t>Results</a:t>
            </a:r>
          </a:p>
          <a:p>
            <a:pPr algn="ctr"/>
            <a:r>
              <a:rPr lang="en-US" sz="4000" dirty="0" smtClean="0">
                <a:solidFill>
                  <a:srgbClr val="92D050"/>
                </a:solidFill>
                <a:latin typeface="Calibri"/>
              </a:rPr>
              <a:t>(in pictures)</a:t>
            </a:r>
            <a:endParaRPr lang="en-US" sz="4000" dirty="0">
              <a:solidFill>
                <a:srgbClr val="92D050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359" y="2596055"/>
            <a:ext cx="2900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ReLU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network, </a:t>
            </a:r>
          </a:p>
          <a:p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 trainable layers</a:t>
            </a:r>
            <a:endParaRPr lang="en-US" sz="28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3756398"/>
            <a:ext cx="685800" cy="30479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09600" y="3908797"/>
            <a:ext cx="685800" cy="1524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9600" y="4061197"/>
            <a:ext cx="6858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9600" y="4061197"/>
            <a:ext cx="685800" cy="1524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09600" y="4061197"/>
            <a:ext cx="685800" cy="3048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295400" y="3756398"/>
            <a:ext cx="533400" cy="30479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295400" y="4061197"/>
            <a:ext cx="533400" cy="3048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295400" y="4061197"/>
            <a:ext cx="533400" cy="1524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95400" y="4061197"/>
            <a:ext cx="5334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95400" y="3908797"/>
            <a:ext cx="533400" cy="1524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0359" y="386718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inp</a:t>
            </a:r>
            <a:endParaRPr lang="en-US" sz="16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28800" y="38524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out</a:t>
            </a:r>
            <a:endParaRPr lang="en-US" sz="16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000"/>
          <a:stretch/>
        </p:blipFill>
        <p:spPr>
          <a:xfrm>
            <a:off x="4038600" y="1339206"/>
            <a:ext cx="3657625" cy="29368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57" r="2350"/>
          <a:stretch/>
        </p:blipFill>
        <p:spPr>
          <a:xfrm>
            <a:off x="4038600" y="4114800"/>
            <a:ext cx="3657600" cy="27895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29600" y="215821"/>
            <a:ext cx="373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Intuitively, label noise makes this (shallow) network train with the characteristics of deep learning:</a:t>
            </a:r>
            <a:endParaRPr lang="en-US" sz="28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01000" y="2478355"/>
            <a:ext cx="365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Seems: generalization is helped not hurt by </a:t>
            </a:r>
            <a:r>
              <a:rPr lang="en-US" sz="2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overparameterization</a:t>
            </a:r>
            <a:endParaRPr lang="en-US" sz="2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1736"/>
            <a:ext cx="2961253" cy="2592536"/>
            <a:chOff x="2948151" y="1518744"/>
            <a:chExt cx="6274677" cy="549339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/>
            <a:srcRect l="3316" t="4533" r="96" b="2497"/>
            <a:stretch/>
          </p:blipFill>
          <p:spPr>
            <a:xfrm>
              <a:off x="2948151" y="1518744"/>
              <a:ext cx="6274677" cy="282360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5"/>
            <a:srcRect l="2029" t="5445" r="1867"/>
            <a:stretch/>
          </p:blipFill>
          <p:spPr>
            <a:xfrm>
              <a:off x="2948151" y="4183117"/>
              <a:ext cx="6274677" cy="2829019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8001000" y="3915568"/>
            <a:ext cx="365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Performance continues improving long after training error converges</a:t>
            </a:r>
            <a:endParaRPr lang="en-US" sz="2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18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939" y="15767"/>
            <a:ext cx="10652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92D050"/>
                </a:solidFill>
                <a:latin typeface="Calibri"/>
              </a:rPr>
              <a:t>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359" y="5029200"/>
            <a:ext cx="2900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ReLU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network, </a:t>
            </a:r>
          </a:p>
          <a:p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 trainable layers</a:t>
            </a:r>
            <a:endParaRPr lang="en-US" sz="28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6189543"/>
            <a:ext cx="685800" cy="30479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09600" y="6341942"/>
            <a:ext cx="685800" cy="1524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9600" y="6494342"/>
            <a:ext cx="6858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9600" y="6494342"/>
            <a:ext cx="685800" cy="1524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09600" y="6494342"/>
            <a:ext cx="685800" cy="3048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295400" y="6189543"/>
            <a:ext cx="533400" cy="30479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295400" y="6494342"/>
            <a:ext cx="533400" cy="3048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295400" y="6494342"/>
            <a:ext cx="533400" cy="1524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95400" y="6494342"/>
            <a:ext cx="5334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95400" y="6341942"/>
            <a:ext cx="533400" cy="1524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0359" y="6300331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inp</a:t>
            </a:r>
            <a:endParaRPr lang="en-US" sz="16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28800" y="6285591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out</a:t>
            </a:r>
            <a:endParaRPr lang="en-US" sz="16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1736"/>
            <a:ext cx="2961253" cy="2592536"/>
            <a:chOff x="2948151" y="1518744"/>
            <a:chExt cx="6274677" cy="549339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/>
            <a:srcRect l="3316" t="4533" r="96" b="2497"/>
            <a:stretch/>
          </p:blipFill>
          <p:spPr>
            <a:xfrm>
              <a:off x="2948151" y="1518744"/>
              <a:ext cx="6274677" cy="282360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/>
            <a:srcRect l="2029" t="5445" r="1867"/>
            <a:stretch/>
          </p:blipFill>
          <p:spPr>
            <a:xfrm>
              <a:off x="2948151" y="4183117"/>
              <a:ext cx="6274677" cy="2829019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3429000" y="838200"/>
            <a:ext cx="5943600" cy="310854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1. L2 SGD with label noise induces an Ornstein-</a:t>
            </a:r>
            <a:r>
              <a:rPr lang="en-US" sz="28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Uhlenbeck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process on the model parameters which implicitly adds a regularization term to the objective function. </a:t>
            </a:r>
            <a:r>
              <a:rPr lang="en-US" sz="2800" dirty="0" smtClean="0">
                <a:solidFill>
                  <a:srgbClr val="92D050"/>
                </a:solidFill>
              </a:rPr>
              <a:t>Any stable point of the dynamics, with 0 training error, must be a local minimum of the </a:t>
            </a:r>
            <a:r>
              <a:rPr lang="en-US" sz="2800" dirty="0" err="1" smtClean="0">
                <a:solidFill>
                  <a:srgbClr val="92D050"/>
                </a:solidFill>
              </a:rPr>
              <a:t>regularizer</a:t>
            </a:r>
            <a:r>
              <a:rPr lang="en-US" sz="2800" dirty="0" smtClean="0">
                <a:solidFill>
                  <a:srgbClr val="92D050"/>
                </a:solidFill>
              </a:rPr>
              <a:t>.</a:t>
            </a:r>
            <a:endParaRPr lang="en-US" sz="2800" dirty="0" smtClean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2800" y="5244405"/>
            <a:ext cx="6096000" cy="138499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rgbClr val="92D050"/>
                </a:solidFill>
              </a:rPr>
              <a:t>2. In the 1d setting, local minima of the </a:t>
            </a:r>
            <a:r>
              <a:rPr lang="en-US" sz="2800" dirty="0" err="1" smtClean="0">
                <a:solidFill>
                  <a:srgbClr val="92D050"/>
                </a:solidFill>
              </a:rPr>
              <a:t>regularizer</a:t>
            </a:r>
            <a:r>
              <a:rPr lang="en-US" sz="2800" dirty="0" smtClean="0">
                <a:solidFill>
                  <a:srgbClr val="92D050"/>
                </a:solidFill>
              </a:rPr>
              <a:t> are piecewise linear with the fewest possible kinks subject to the data.</a:t>
            </a:r>
            <a:endParaRPr lang="en-US" sz="2800" dirty="0" smtClean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638800" y="3867227"/>
                <a:ext cx="3856985" cy="1390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𝜂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accent6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6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𝑑</m:t>
                                          </m:r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6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6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800" b="0" i="1" smtClean="0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accent6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6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6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867227"/>
                <a:ext cx="3856985" cy="1390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652344" y="4320519"/>
            <a:ext cx="2748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Regularizer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  <a:endParaRPr lang="en-US" sz="2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67596" y="3352800"/>
            <a:ext cx="18104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Subtly pushes the model to be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simpler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800" dirty="0" smtClean="0">
                <a:solidFill>
                  <a:srgbClr val="FBA1FF"/>
                </a:solidFill>
              </a:rPr>
              <a:t>generalize better</a:t>
            </a:r>
          </a:p>
        </p:txBody>
      </p:sp>
    </p:spTree>
    <p:extLst>
      <p:ext uri="{BB962C8B-B14F-4D97-AF65-F5344CB8AC3E}">
        <p14:creationId xmlns:p14="http://schemas.microsoft.com/office/powerpoint/2010/main" val="56632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7" grpId="0"/>
      <p:bldP spid="38" grpId="0"/>
      <p:bldP spid="4" grpId="0" animBg="1"/>
      <p:bldP spid="27" grpId="0"/>
      <p:bldP spid="11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939" y="15767"/>
            <a:ext cx="10652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92D050"/>
                </a:solidFill>
                <a:latin typeface="Calibri"/>
              </a:rPr>
              <a:t>Intuition (1/2)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3716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Given:</a:t>
            </a:r>
            <a:endParaRPr lang="en-US" sz="28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902703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100M trainable parameters</a:t>
            </a:r>
            <a:endParaRPr lang="en-US" sz="28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5146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1M items of training data</a:t>
            </a:r>
            <a:endParaRPr lang="en-US" sz="28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04800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99M-dimensional</a:t>
            </a:r>
          </a:p>
          <a:p>
            <a:r>
              <a:rPr lang="en-US" sz="2800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“manifold of 0 training error”</a:t>
            </a:r>
            <a:endParaRPr lang="en-US" sz="2800" u="sng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https://i.ebayimg.com/images/g/jn0AAOSwvYha1XB4/s-l16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52800"/>
            <a:ext cx="419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007773" y="1187909"/>
            <a:ext cx="3736427" cy="95410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are the dynamics  of SGD on the manifold?</a:t>
            </a:r>
            <a:endParaRPr lang="en-US" sz="2800" u="sng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8086" y="2624995"/>
            <a:ext cx="449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</a:rPr>
              <a:t>Label noise </a:t>
            </a:r>
            <a:r>
              <a:rPr lang="en-US" sz="28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 noise term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</a:rPr>
              <a:t>(Re-)minimizing training error </a:t>
            </a: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 mean </a:t>
            </a:r>
            <a:r>
              <a:rPr lang="en-US" sz="2800" dirty="0" smtClean="0">
                <a:solidFill>
                  <a:srgbClr val="FFFF00"/>
                </a:solidFill>
                <a:sym typeface="Wingdings" panose="05000000000000000000" pitchFamily="2" charset="2"/>
              </a:rPr>
              <a:t>reversion</a:t>
            </a:r>
            <a:endParaRPr lang="en-US" sz="2800" u="sng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15200" y="419100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…Ornstein-</a:t>
            </a:r>
            <a:r>
              <a:rPr lang="en-US" sz="28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Uhlenbeck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:</a:t>
            </a:r>
            <a:endParaRPr lang="en-US" sz="28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704286" y="4648200"/>
                <a:ext cx="4343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BA1FF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800" b="0" i="1" smtClean="0">
                          <a:solidFill>
                            <a:srgbClr val="FBA1FF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solidFill>
                            <a:srgbClr val="FBA1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solidFill>
                            <a:srgbClr val="FBA1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rgbClr val="FBA1FF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solidFill>
                            <a:srgbClr val="FBA1FF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800" b="0" i="1" smtClean="0">
                          <a:solidFill>
                            <a:srgbClr val="FBA1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FBA1FF"/>
                          </a:solidFill>
                          <a:latin typeface="Cambria Math" panose="02040503050406030204" pitchFamily="18" charset="0"/>
                        </a:rPr>
                        <m:t>𝐵𝑑𝑊</m:t>
                      </m:r>
                    </m:oMath>
                  </m:oMathPara>
                </a14:m>
                <a:endParaRPr lang="en-US" sz="2800" dirty="0" smtClean="0">
                  <a:solidFill>
                    <a:srgbClr val="FBA1FF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286" y="4648200"/>
                <a:ext cx="43434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315200" y="5287148"/>
                <a:ext cx="4343400" cy="812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>
                    <a:solidFill>
                      <a:srgbClr val="FBA1FF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BA1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BA1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BA1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FBA1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FBA1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BA1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FBA1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FBA1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FBA1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BA1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BA1FF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BA1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solidFill>
                          <a:srgbClr val="FBA1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solidFill>
                          <a:srgbClr val="FBA1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FBA1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BA1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BA1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BA1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FBA1FF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solidFill>
                          <a:srgbClr val="FBA1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>
                  <a:solidFill>
                    <a:srgbClr val="FBA1FF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5287148"/>
                <a:ext cx="4343400" cy="812402"/>
              </a:xfrm>
              <a:prstGeom prst="rect">
                <a:avLst/>
              </a:prstGeom>
              <a:blipFill>
                <a:blip r:embed="rId4"/>
                <a:stretch>
                  <a:fillRect l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137848" y="4654143"/>
                <a:ext cx="39485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BA1FF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800" b="0" i="1" smtClean="0">
                          <a:solidFill>
                            <a:srgbClr val="FBA1FF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solidFill>
                            <a:srgbClr val="FBA1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solidFill>
                            <a:srgbClr val="FBA1FF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BA1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BA1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BA1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FBA1FF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solidFill>
                            <a:srgbClr val="FBA1FF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800" b="0" i="1" smtClean="0">
                          <a:solidFill>
                            <a:srgbClr val="FBA1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FBA1FF"/>
                          </a:solidFill>
                          <a:latin typeface="Cambria Math" panose="02040503050406030204" pitchFamily="18" charset="0"/>
                        </a:rPr>
                        <m:t>𝐷𝑑𝑊</m:t>
                      </m:r>
                    </m:oMath>
                  </m:oMathPara>
                </a14:m>
                <a:endParaRPr lang="en-US" sz="2800" dirty="0" smtClean="0">
                  <a:solidFill>
                    <a:srgbClr val="FBA1FF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848" y="4654143"/>
                <a:ext cx="394854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7168055" y="6221221"/>
            <a:ext cx="32769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BA1FF"/>
                </a:solidFill>
              </a:rPr>
              <a:t>Spherical covariance!</a:t>
            </a:r>
            <a:endParaRPr lang="en-US" sz="2800" dirty="0"/>
          </a:p>
        </p:txBody>
      </p:sp>
      <p:sp>
        <p:nvSpPr>
          <p:cNvPr id="19" name="Oval 18"/>
          <p:cNvSpPr/>
          <p:nvPr/>
        </p:nvSpPr>
        <p:spPr>
          <a:xfrm>
            <a:off x="10210800" y="5843089"/>
            <a:ext cx="1295400" cy="1147131"/>
          </a:xfrm>
          <a:prstGeom prst="ellipse">
            <a:avLst/>
          </a:prstGeom>
          <a:solidFill>
            <a:srgbClr val="FF0000"/>
          </a:solidFill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19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2" grpId="0"/>
      <p:bldP spid="10" grpId="0"/>
      <p:bldP spid="15" grpId="0"/>
      <p:bldP spid="15" grpId="1"/>
      <p:bldP spid="16" grpId="0"/>
      <p:bldP spid="17" grpId="0"/>
      <p:bldP spid="14" grpId="0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939" y="15767"/>
            <a:ext cx="10652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92D050"/>
                </a:solidFill>
                <a:latin typeface="Calibri"/>
              </a:rPr>
              <a:t>Intuition (2/2)</a:t>
            </a:r>
          </a:p>
        </p:txBody>
      </p:sp>
      <p:pic>
        <p:nvPicPr>
          <p:cNvPr id="3" name="Picture 2" descr="https://i.ebayimg.com/images/g/jn0AAOSwvYha1XB4/s-l16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-620076"/>
            <a:ext cx="419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2916400"/>
            <a:ext cx="3736427" cy="95410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are the dynamics  of SGD on the manifold?</a:t>
            </a:r>
            <a:endParaRPr lang="en-US" sz="2800" u="sng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1179493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Short timescales:</a:t>
            </a:r>
            <a:endParaRPr lang="en-US" sz="28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4029" y="1053643"/>
            <a:ext cx="3957144" cy="138499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Noise and (re)minimizing training error 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spherical Ornstein-</a:t>
            </a:r>
            <a:r>
              <a:rPr lang="en-US" sz="2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Uhlenbeck</a:t>
            </a:r>
            <a:endParaRPr lang="en-US" sz="2800" u="sng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6028" y="2971800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Medium timescales:</a:t>
            </a:r>
            <a:endParaRPr lang="en-US" sz="28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51028" y="2743200"/>
            <a:ext cx="5759669" cy="181588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Drift on manifold, seeking to minimize objective value of Ornstein-</a:t>
            </a:r>
            <a:r>
              <a:rPr lang="en-US" sz="2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Uhlenbeck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neighborhood. Effectively: SGD on </a:t>
            </a:r>
            <a:r>
              <a:rPr lang="en-US" sz="2800" dirty="0" err="1" smtClean="0">
                <a:solidFill>
                  <a:srgbClr val="FBA1FF"/>
                </a:solidFill>
              </a:rPr>
              <a:t>regularizer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instead of </a:t>
            </a:r>
            <a:r>
              <a:rPr lang="en-US" sz="2800" dirty="0" smtClean="0">
                <a:solidFill>
                  <a:srgbClr val="92D050"/>
                </a:solidFill>
              </a:rPr>
              <a:t>objective</a:t>
            </a:r>
            <a:endParaRPr lang="en-US" sz="2800" u="sng" dirty="0" smtClean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367456" y="4172027"/>
                <a:ext cx="3856985" cy="1390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BA1FF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𝜂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solidFill>
                                <a:srgbClr val="FBA1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solidFill>
                                <a:srgbClr val="FBA1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BA1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FBA1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FBA1FF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solidFill>
                                        <a:srgbClr val="FBA1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 smtClean="0">
                                          <a:solidFill>
                                            <a:srgbClr val="FBA1FF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solidFill>
                                            <a:srgbClr val="FBA1FF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solidFill>
                                                <a:srgbClr val="FBA1FF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rgbClr val="FBA1FF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𝑑</m:t>
                                          </m:r>
                                          <m:r>
                                            <a:rPr lang="en-US" sz="2800" b="0" i="1" smtClean="0">
                                              <a:solidFill>
                                                <a:srgbClr val="FBA1FF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rgbClr val="FBA1FF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800" b="0" i="1" smtClean="0">
                                      <a:solidFill>
                                        <a:srgbClr val="FBA1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solidFill>
                                            <a:srgbClr val="FBA1FF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solidFill>
                                                <a:srgbClr val="FBA1FF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rgbClr val="FBA1FF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rgbClr val="FBA1FF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FBA1FF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FBA1FF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 smtClean="0">
                  <a:solidFill>
                    <a:srgbClr val="FBA1FF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456" y="4172027"/>
                <a:ext cx="3856985" cy="1390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81000" y="4625319"/>
            <a:ext cx="2748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BA1FF"/>
                </a:solidFill>
              </a:rPr>
              <a:t>Regularizer</a:t>
            </a:r>
            <a:r>
              <a:rPr lang="en-US" sz="2800" dirty="0" smtClean="0">
                <a:solidFill>
                  <a:srgbClr val="FBA1FF"/>
                </a:solidFill>
              </a:rPr>
              <a:t>:</a:t>
            </a:r>
            <a:endParaRPr lang="en-US" sz="2800" dirty="0" smtClean="0">
              <a:solidFill>
                <a:srgbClr val="FBA1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5480235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Long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timescales:</a:t>
            </a:r>
            <a:endParaRPr lang="en-US" sz="28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17829" y="5354385"/>
            <a:ext cx="3807371" cy="138499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</a:rPr>
              <a:t>End up at local minimum of </a:t>
            </a:r>
            <a:r>
              <a:rPr lang="en-US" sz="2800" dirty="0" err="1" smtClean="0">
                <a:solidFill>
                  <a:schemeClr val="accent6"/>
                </a:solidFill>
              </a:rPr>
              <a:t>regularizer</a:t>
            </a:r>
            <a:r>
              <a:rPr lang="en-US" sz="2800" dirty="0" smtClean="0">
                <a:solidFill>
                  <a:schemeClr val="accent6"/>
                </a:solidFill>
              </a:rPr>
              <a:t>, subject to 0 training error</a:t>
            </a:r>
            <a:endParaRPr lang="en-US" sz="2800" u="sng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85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11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939" y="15767"/>
            <a:ext cx="10652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92D050"/>
                </a:solidFill>
                <a:latin typeface="Calibri"/>
              </a:rPr>
              <a:t>The </a:t>
            </a:r>
            <a:r>
              <a:rPr lang="en-US" sz="4000" dirty="0" err="1" smtClean="0">
                <a:solidFill>
                  <a:srgbClr val="92D050"/>
                </a:solidFill>
                <a:latin typeface="Calibri"/>
              </a:rPr>
              <a:t>Regularizer</a:t>
            </a:r>
            <a:endParaRPr lang="en-US" sz="4000" dirty="0" smtClean="0">
              <a:solidFill>
                <a:srgbClr val="92D050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335015" y="152400"/>
                <a:ext cx="3856985" cy="1390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solidFill>
                                <a:srgbClr val="FBA1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solidFill>
                                <a:srgbClr val="FBA1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BA1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FBA1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FBA1FF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solidFill>
                                        <a:srgbClr val="FBA1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 smtClean="0">
                                          <a:solidFill>
                                            <a:srgbClr val="FBA1FF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solidFill>
                                            <a:srgbClr val="FBA1FF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solidFill>
                                                <a:srgbClr val="FBA1FF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rgbClr val="FBA1FF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𝑑</m:t>
                                          </m:r>
                                          <m:r>
                                            <a:rPr lang="en-US" sz="2800" b="0" i="1" smtClean="0">
                                              <a:solidFill>
                                                <a:srgbClr val="FBA1FF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rgbClr val="FBA1FF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800" b="0" i="1" smtClean="0">
                                      <a:solidFill>
                                        <a:srgbClr val="FBA1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solidFill>
                                            <a:srgbClr val="FBA1FF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solidFill>
                                                <a:srgbClr val="FBA1FF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rgbClr val="FBA1FF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rgbClr val="FBA1FF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FBA1FF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FBA1FF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 smtClean="0">
                  <a:solidFill>
                    <a:srgbClr val="FBA1FF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015" y="152400"/>
                <a:ext cx="3856985" cy="13905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85800" y="1066800"/>
            <a:ext cx="6324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Arises naturally in this context. </a:t>
            </a:r>
          </a:p>
          <a:p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And if you morally believe these results, then you would want to use it in general.</a:t>
            </a:r>
            <a:endParaRPr lang="en-US" sz="28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2451795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Side story:</a:t>
            </a:r>
            <a:endParaRPr lang="en-US" sz="2800" dirty="0" smtClean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1242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Compressive sensing:</a:t>
            </a:r>
            <a:endParaRPr lang="en-US" sz="2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0" y="2667000"/>
            <a:ext cx="609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Unknown, low rank matrix 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Given: measurements of products of random vectors with 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Recover A (&lt;&lt; samples than full rank)</a:t>
            </a:r>
            <a:endParaRPr lang="en-US" sz="2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4482882"/>
            <a:ext cx="350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Surprising algorithm: L2 gradient descent on full </a:t>
            </a:r>
            <a:r>
              <a:rPr lang="en-US" sz="28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</a:t>
            </a:r>
            <a:r>
              <a:rPr lang="en-US" sz="28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sym typeface="Symbol" panose="05050102010706020507" pitchFamily="18" charset="2"/>
              </a:rPr>
              <a:t>n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Symbol" panose="05050102010706020507" pitchFamily="18" charset="2"/>
              </a:rPr>
              <a:t> matrices, from </a:t>
            </a:r>
            <a:r>
              <a:rPr lang="en-US" sz="2800" dirty="0" smtClean="0">
                <a:solidFill>
                  <a:srgbClr val="00B0F0"/>
                </a:solidFill>
                <a:sym typeface="Symbol" panose="05050102010706020507" pitchFamily="18" charset="2"/>
              </a:rPr>
              <a:t>small initialization</a:t>
            </a:r>
            <a:endParaRPr lang="en-US" sz="2800" dirty="0" smtClean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769" y="6298764"/>
            <a:ext cx="4101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[Li, Ma, Zhang, COLT 2018 best paper]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9200" y="4724400"/>
            <a:ext cx="670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BA1FF"/>
                </a:solidFill>
              </a:rPr>
              <a:t>New observation [</a:t>
            </a:r>
            <a:r>
              <a:rPr lang="en-US" sz="2800" dirty="0" err="1" smtClean="0">
                <a:solidFill>
                  <a:srgbClr val="FBA1FF"/>
                </a:solidFill>
              </a:rPr>
              <a:t>Hongyang</a:t>
            </a:r>
            <a:r>
              <a:rPr lang="en-US" sz="2800" dirty="0" smtClean="0">
                <a:solidFill>
                  <a:srgbClr val="FBA1FF"/>
                </a:solidFill>
              </a:rPr>
              <a:t> Zhang]: with our </a:t>
            </a:r>
            <a:r>
              <a:rPr lang="en-US" sz="2800" dirty="0" err="1" smtClean="0">
                <a:solidFill>
                  <a:srgbClr val="FBA1FF"/>
                </a:solidFill>
              </a:rPr>
              <a:t>regularizer</a:t>
            </a:r>
            <a:r>
              <a:rPr lang="en-US" sz="2800" dirty="0" smtClean="0">
                <a:solidFill>
                  <a:srgbClr val="FBA1FF"/>
                </a:solidFill>
              </a:rPr>
              <a:t>, works from any initialization! </a:t>
            </a:r>
            <a:r>
              <a:rPr lang="en-US" sz="2800" dirty="0" err="1" smtClean="0">
                <a:solidFill>
                  <a:srgbClr val="FBA1FF"/>
                </a:solidFill>
              </a:rPr>
              <a:t>Regularizer</a:t>
            </a:r>
            <a:r>
              <a:rPr lang="en-US" sz="2800" dirty="0" smtClean="0">
                <a:solidFill>
                  <a:srgbClr val="FBA1FF"/>
                </a:solidFill>
              </a:rPr>
              <a:t> </a:t>
            </a:r>
            <a:r>
              <a:rPr lang="en-US" sz="2800" dirty="0" smtClean="0">
                <a:solidFill>
                  <a:srgbClr val="FBA1FF"/>
                </a:solidFill>
                <a:sym typeface="Wingdings" panose="05000000000000000000" pitchFamily="2" charset="2"/>
              </a:rPr>
              <a:t> nuclear norm. (L1 of sing. </a:t>
            </a:r>
            <a:r>
              <a:rPr lang="en-US" sz="2800" dirty="0">
                <a:solidFill>
                  <a:srgbClr val="FBA1FF"/>
                </a:solidFill>
                <a:sym typeface="Wingdings" panose="05000000000000000000" pitchFamily="2" charset="2"/>
              </a:rPr>
              <a:t>v</a:t>
            </a:r>
            <a:r>
              <a:rPr lang="en-US" sz="2800" dirty="0" smtClean="0">
                <a:solidFill>
                  <a:srgbClr val="FBA1FF"/>
                </a:solidFill>
                <a:sym typeface="Wingdings" panose="05000000000000000000" pitchFamily="2" charset="2"/>
              </a:rPr>
              <a:t>al.)</a:t>
            </a:r>
          </a:p>
          <a:p>
            <a:r>
              <a:rPr lang="en-US" sz="2800" dirty="0" smtClean="0">
                <a:solidFill>
                  <a:srgbClr val="FBA1FF"/>
                </a:solidFill>
                <a:sym typeface="Wingdings" panose="05000000000000000000" pitchFamily="2" charset="2"/>
              </a:rPr>
              <a:t>Gives new motivation for nuclear norm.</a:t>
            </a:r>
            <a:endParaRPr lang="en-US" sz="2800" dirty="0" smtClean="0">
              <a:solidFill>
                <a:srgbClr val="FBA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2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939" y="15767"/>
            <a:ext cx="10652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92D050"/>
                </a:solidFill>
                <a:latin typeface="Calibri"/>
              </a:rPr>
              <a:t>Conclusions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-1736"/>
            <a:ext cx="2961253" cy="2592536"/>
            <a:chOff x="2948151" y="1518744"/>
            <a:chExt cx="6274677" cy="54933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3316" t="4533" r="96" b="2497"/>
            <a:stretch/>
          </p:blipFill>
          <p:spPr>
            <a:xfrm>
              <a:off x="2948151" y="1518744"/>
              <a:ext cx="6274677" cy="282360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2029" t="5445" r="1867"/>
            <a:stretch/>
          </p:blipFill>
          <p:spPr>
            <a:xfrm>
              <a:off x="2948151" y="4183117"/>
              <a:ext cx="6274677" cy="2829019"/>
            </a:xfrm>
            <a:prstGeom prst="rect">
              <a:avLst/>
            </a:prstGeom>
          </p:spPr>
        </p:pic>
      </p:grpSp>
      <p:pic>
        <p:nvPicPr>
          <p:cNvPr id="6" name="Picture 5" descr="https://i.ebayimg.com/images/g/jn0AAOSwvYha1XB4/s-l16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72" y="2090108"/>
            <a:ext cx="3079276" cy="307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4661118"/>
            <a:ext cx="4180490" cy="181588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Dynamics of SGD on the 0-training-error manifold: slow implicit </a:t>
            </a:r>
            <a:r>
              <a:rPr lang="en-US" sz="2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regularizer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minimization.</a:t>
            </a:r>
            <a:endParaRPr lang="en-US" sz="2800" u="sng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212020" y="5105400"/>
                <a:ext cx="3856985" cy="1390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BA1FF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𝜂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solidFill>
                                <a:srgbClr val="FBA1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solidFill>
                                <a:srgbClr val="FBA1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BA1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FBA1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FBA1FF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solidFill>
                                        <a:srgbClr val="FBA1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 smtClean="0">
                                          <a:solidFill>
                                            <a:srgbClr val="FBA1FF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solidFill>
                                            <a:srgbClr val="FBA1FF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solidFill>
                                                <a:srgbClr val="FBA1FF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rgbClr val="FBA1FF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𝑑</m:t>
                                          </m:r>
                                          <m:r>
                                            <a:rPr lang="en-US" sz="2800" b="0" i="1" smtClean="0">
                                              <a:solidFill>
                                                <a:srgbClr val="FBA1FF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rgbClr val="FBA1FF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800" b="0" i="1" smtClean="0">
                                      <a:solidFill>
                                        <a:srgbClr val="FBA1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solidFill>
                                            <a:srgbClr val="FBA1FF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solidFill>
                                                <a:srgbClr val="FBA1FF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rgbClr val="FBA1FF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rgbClr val="FBA1FF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FBA1FF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FBA1FF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 smtClean="0">
                  <a:solidFill>
                    <a:srgbClr val="FBA1FF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020" y="5105400"/>
                <a:ext cx="3856985" cy="1390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90600" y="6477000"/>
            <a:ext cx="1242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Arxiv</a:t>
            </a:r>
            <a:r>
              <a:rPr lang="en-US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2000" u="sng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Implicit </a:t>
            </a:r>
            <a:r>
              <a:rPr lang="en-US" sz="2000" u="sng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regularization for deep neural networks driven by an Ornstein-</a:t>
            </a:r>
            <a:r>
              <a:rPr lang="en-US" sz="2000" u="sng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Uhlenbeck</a:t>
            </a:r>
            <a:r>
              <a:rPr lang="en-US" sz="2000" u="sng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like process</a:t>
            </a:r>
            <a:endParaRPr lang="en-US" sz="2000" u="sng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7600" y="914400"/>
            <a:ext cx="8153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More parameters </a:t>
            </a: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 more paths through manifold</a:t>
            </a: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Ornstein-</a:t>
            </a:r>
            <a:r>
              <a:rPr lang="en-US" sz="28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Uhlenbeck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dynamics are crucial to ML, DL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Provable results</a:t>
            </a:r>
            <a:endParaRPr lang="en-US" sz="28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Tons of open questions: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Characterize minima of </a:t>
            </a:r>
            <a:r>
              <a:rPr lang="en-US" sz="28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regularizer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beyond 1d, or compressed sensing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Huge scale of deep learning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 any other crucial 2</a:t>
            </a:r>
            <a:r>
              <a:rPr lang="en-US" sz="2800" baseline="300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nd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-order effects in other stochastic processes?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06200" y="922283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28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80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457" y="2601312"/>
            <a:ext cx="10652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92D050"/>
                </a:solidFill>
                <a:latin typeface="Calibri"/>
              </a:rPr>
              <a:t>Thanks!</a:t>
            </a:r>
            <a:endParaRPr lang="en-US" sz="7200" dirty="0">
              <a:solidFill>
                <a:srgbClr val="92D05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590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977" t="25683" r="14996" b="5058"/>
          <a:stretch/>
        </p:blipFill>
        <p:spPr>
          <a:xfrm>
            <a:off x="1524001" y="1203435"/>
            <a:ext cx="7590806" cy="49346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8939" y="15767"/>
            <a:ext cx="10652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92D050"/>
                </a:solidFill>
                <a:latin typeface="Calibri"/>
              </a:rPr>
              <a:t>Generalization and Overfitting</a:t>
            </a:r>
            <a:endParaRPr lang="en-US" sz="4000" dirty="0">
              <a:solidFill>
                <a:srgbClr val="92D050"/>
              </a:solidFill>
              <a:latin typeface="Calibri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7367751" y="4782207"/>
            <a:ext cx="294290" cy="294289"/>
          </a:xfrm>
          <a:prstGeom prst="rightBrace">
            <a:avLst>
              <a:gd name="adj1" fmla="val 8333"/>
              <a:gd name="adj2" fmla="val 10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80937" y="3216165"/>
            <a:ext cx="31110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BA1FF"/>
                </a:solidFill>
              </a:rPr>
              <a:t>Can’t say “deep learning produces only nice models” if it will fit literally anything!</a:t>
            </a:r>
          </a:p>
        </p:txBody>
      </p:sp>
    </p:spTree>
    <p:extLst>
      <p:ext uri="{BB962C8B-B14F-4D97-AF65-F5344CB8AC3E}">
        <p14:creationId xmlns:p14="http://schemas.microsoft.com/office/powerpoint/2010/main" val="377690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luranim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10063" y="4245442"/>
            <a:ext cx="3571875" cy="17859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9401" y="1219201"/>
            <a:ext cx="655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B7DEE8"/>
                </a:solidFill>
                <a:latin typeface="Corbel"/>
              </a:rPr>
              <a:t>Goal: </a:t>
            </a:r>
            <a:r>
              <a:rPr lang="en-US" sz="3200" dirty="0">
                <a:solidFill>
                  <a:srgbClr val="FFFF00"/>
                </a:solidFill>
                <a:latin typeface="Corbel"/>
                <a:sym typeface="Symbol"/>
              </a:rPr>
              <a:t></a:t>
            </a:r>
            <a:r>
              <a:rPr lang="en-US" sz="3200" baseline="-25000" dirty="0">
                <a:solidFill>
                  <a:srgbClr val="FFFF00"/>
                </a:solidFill>
                <a:latin typeface="Corbel"/>
                <a:sym typeface="Symbol"/>
              </a:rPr>
              <a:t>i</a:t>
            </a:r>
            <a:r>
              <a:rPr lang="en-US" sz="3200" dirty="0">
                <a:solidFill>
                  <a:srgbClr val="FFFF00"/>
                </a:solidFill>
                <a:latin typeface="Corbel"/>
                <a:sym typeface="Symbol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Corbel"/>
                <a:sym typeface="Symbol"/>
              </a:rPr>
              <a:t>Z</a:t>
            </a:r>
            <a:r>
              <a:rPr lang="en-US" sz="3200" baseline="-25000" dirty="0" err="1">
                <a:solidFill>
                  <a:srgbClr val="FFFF00"/>
                </a:solidFill>
                <a:latin typeface="Corbel"/>
                <a:sym typeface="Symbol"/>
              </a:rPr>
              <a:t>i</a:t>
            </a:r>
            <a:r>
              <a:rPr lang="en-US" sz="3200" dirty="0">
                <a:solidFill>
                  <a:srgbClr val="FFFF00"/>
                </a:solidFill>
                <a:latin typeface="Corbel"/>
                <a:sym typeface="Symbol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Corbel"/>
                <a:sym typeface="Symbol"/>
              </a:rPr>
              <a:t>≈ G</a:t>
            </a:r>
            <a:r>
              <a:rPr lang="en-US" sz="3200" dirty="0">
                <a:solidFill>
                  <a:srgbClr val="FFFF00"/>
                </a:solidFill>
                <a:latin typeface="Corbel"/>
              </a:rPr>
              <a:t> </a:t>
            </a:r>
            <a:r>
              <a:rPr lang="en-US" sz="3200" dirty="0">
                <a:solidFill>
                  <a:srgbClr val="B7DEE8"/>
                </a:solidFill>
                <a:latin typeface="Corbel"/>
              </a:rPr>
              <a:t>(</a:t>
            </a:r>
            <a:r>
              <a:rPr lang="en-US" sz="3200" dirty="0">
                <a:solidFill>
                  <a:srgbClr val="B7DEE8"/>
                </a:solidFill>
                <a:latin typeface="Corbel"/>
                <a:sym typeface="Symbol"/>
              </a:rPr>
              <a:t>multivariate Gaussian)</a:t>
            </a:r>
            <a:endParaRPr lang="en-US" sz="3200" dirty="0">
              <a:solidFill>
                <a:srgbClr val="B7DEE8"/>
              </a:solidFill>
              <a:latin typeface="Corbe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981200" y="1905000"/>
                <a:ext cx="8382000" cy="1094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B7DEE8"/>
                    </a:solidFill>
                    <a:latin typeface="Corbel"/>
                  </a:rPr>
                  <a:t>General tool: for </a:t>
                </a:r>
                <a:r>
                  <a:rPr lang="en-US" sz="2800" dirty="0">
                    <a:solidFill>
                      <a:srgbClr val="00B0F0"/>
                    </a:solidFill>
                    <a:latin typeface="Corbel"/>
                  </a:rPr>
                  <a:t>a class H of “test functions”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B7DEE8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B7DEE8"/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sz="2800" i="1">
                            <a:solidFill>
                              <a:srgbClr val="B7DEE8"/>
                            </a:solidFill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sz="2800" i="1">
                            <a:solidFill>
                              <a:srgbClr val="B7DEE8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800" i="1">
                            <a:solidFill>
                              <a:srgbClr val="B7DEE8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r>
                      <a:rPr lang="en-US" sz="2800" i="1">
                        <a:solidFill>
                          <a:srgbClr val="B7DEE8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800" i="1">
                        <a:solidFill>
                          <a:srgbClr val="B7DEE8"/>
                        </a:solidFill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sz="2800" dirty="0">
                    <a:solidFill>
                      <a:srgbClr val="B7DEE8"/>
                    </a:solidFill>
                    <a:latin typeface="Corbel"/>
                  </a:rPr>
                  <a:t>, </a:t>
                </a:r>
                <a:r>
                  <a:rPr lang="en-US" sz="2800" dirty="0">
                    <a:solidFill>
                      <a:srgbClr val="FFC000"/>
                    </a:solidFill>
                    <a:latin typeface="Corbel"/>
                  </a:rPr>
                  <a:t>bound</a:t>
                </a:r>
                <a:r>
                  <a:rPr lang="en-US" sz="2800" dirty="0">
                    <a:solidFill>
                      <a:srgbClr val="C00000"/>
                    </a:solidFill>
                    <a:latin typeface="Corbel"/>
                  </a:rPr>
                  <a:t>:</a:t>
                </a:r>
                <a:r>
                  <a:rPr lang="en-US" sz="2800" dirty="0">
                    <a:solidFill>
                      <a:prstClr val="white"/>
                    </a:solidFill>
                    <a:latin typeface="Corbel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i="1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h</m:t>
                            </m:r>
                            <m:r>
                              <a:rPr lang="en-US" sz="2800" i="1">
                                <a:solidFill>
                                  <a:srgbClr val="FFC000"/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sz="2800" i="1">
                                <a:solidFill>
                                  <a:srgbClr val="FFC000"/>
                                </a:solidFill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lim>
                        </m:limLow>
                      </m:fName>
                      <m:e>
                        <m:r>
                          <a:rPr lang="en-US" sz="2800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8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800" i="1">
                                        <a:solidFill>
                                          <a:srgbClr val="FFC00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FFC000"/>
                                            </a:solidFill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rgbClr val="FFC000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r>
                              <a:rPr lang="en-US" sz="2800" i="1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i="1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FFC000"/>
                                    </a:solidFill>
                                    <a:latin typeface="Cambria Math"/>
                                  </a:rPr>
                                  <m:t>𝐺</m:t>
                                </m:r>
                              </m:e>
                            </m:d>
                          </m:e>
                        </m:d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FFC000"/>
                            </a:solidFill>
                            <a:latin typeface="Corbel"/>
                          </a:rPr>
                          <m:t> </m:t>
                        </m:r>
                      </m:e>
                    </m:func>
                  </m:oMath>
                </a14:m>
                <a:endParaRPr lang="en-US" sz="2800" dirty="0">
                  <a:solidFill>
                    <a:prstClr val="white"/>
                  </a:solidFill>
                  <a:latin typeface="Corbel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905000"/>
                <a:ext cx="8382000" cy="1094595"/>
              </a:xfrm>
              <a:prstGeom prst="rect">
                <a:avLst/>
              </a:prstGeom>
              <a:blipFill>
                <a:blip r:embed="rId6"/>
                <a:stretch>
                  <a:fillRect l="-1382" t="-5028" r="-2327" b="-3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209800" y="3124200"/>
                <a:ext cx="8153400" cy="954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B7DEE8"/>
                    </a:solidFill>
                    <a:latin typeface="Corbel"/>
                  </a:rPr>
                  <a:t>Big idea: </a:t>
                </a:r>
              </a:p>
              <a:p>
                <a:r>
                  <a:rPr lang="en-US" sz="2800" dirty="0">
                    <a:solidFill>
                      <a:srgbClr val="FFFF00"/>
                    </a:solidFill>
                    <a:latin typeface="Corbel"/>
                  </a:rPr>
                  <a:t>smoothly transform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solidFill>
                      <a:srgbClr val="FFFF00"/>
                    </a:solidFill>
                    <a:latin typeface="Corbel"/>
                  </a:rPr>
                  <a:t> into G and watch closely</a:t>
                </a:r>
                <a:endParaRPr lang="en-US" sz="2800" dirty="0">
                  <a:solidFill>
                    <a:srgbClr val="FFFF00"/>
                  </a:solidFill>
                  <a:latin typeface="Corbel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124200"/>
                <a:ext cx="8153400" cy="954428"/>
              </a:xfrm>
              <a:prstGeom prst="rect">
                <a:avLst/>
              </a:prstGeom>
              <a:blipFill>
                <a:blip r:embed="rId7"/>
                <a:stretch>
                  <a:fillRect l="-1571" t="-6410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895600" y="41910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7DEE8"/>
                </a:solidFill>
                <a:latin typeface="Corbel"/>
              </a:rPr>
              <a:t>(Bonus: </a:t>
            </a:r>
            <a:r>
              <a:rPr lang="en-US" sz="2800" i="1" dirty="0">
                <a:solidFill>
                  <a:srgbClr val="B7DEE8"/>
                </a:solidFill>
                <a:latin typeface="Corbel"/>
              </a:rPr>
              <a:t>simulate</a:t>
            </a:r>
            <a:r>
              <a:rPr lang="en-US" sz="2800" dirty="0">
                <a:solidFill>
                  <a:srgbClr val="B7DEE8"/>
                </a:solidFill>
                <a:latin typeface="Corbel"/>
              </a:rPr>
              <a:t> doing this, changing only </a:t>
            </a:r>
            <a:r>
              <a:rPr lang="en-US" sz="2800" i="1" dirty="0">
                <a:solidFill>
                  <a:srgbClr val="B7DEE8"/>
                </a:solidFill>
                <a:latin typeface="Corbel"/>
              </a:rPr>
              <a:t>h</a:t>
            </a:r>
            <a:r>
              <a:rPr lang="en-US" sz="2800" dirty="0">
                <a:solidFill>
                  <a:srgbClr val="B7DEE8"/>
                </a:solidFill>
                <a:latin typeface="Corbel"/>
              </a:rPr>
              <a:t>)</a:t>
            </a:r>
            <a:endParaRPr lang="en-US" sz="2800" dirty="0">
              <a:solidFill>
                <a:srgbClr val="B7DEE8"/>
              </a:solidFill>
              <a:latin typeface="Corbe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5562601"/>
            <a:ext cx="1066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Ornstein-</a:t>
            </a:r>
            <a:r>
              <a:rPr lang="en-US" sz="2800" dirty="0" err="1" smtClean="0">
                <a:solidFill>
                  <a:srgbClr val="92D050"/>
                </a:solidFill>
              </a:rPr>
              <a:t>Uhlenbeck</a:t>
            </a:r>
            <a:r>
              <a:rPr lang="en-US" sz="2800" dirty="0" smtClean="0">
                <a:solidFill>
                  <a:srgbClr val="92D050"/>
                </a:solidFill>
              </a:rPr>
              <a:t>: 1) add noise, 2) rescale towards center</a:t>
            </a:r>
            <a:endParaRPr lang="en-US" sz="2800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886200" y="6064449"/>
                <a:ext cx="3954737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4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6064449"/>
                <a:ext cx="3954737" cy="7935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771900" y="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92D050"/>
                </a:solidFill>
                <a:latin typeface="Calibri"/>
              </a:rPr>
              <a:t>Stein’s Method</a:t>
            </a:r>
            <a:endParaRPr lang="en-US" sz="4000" dirty="0">
              <a:solidFill>
                <a:srgbClr val="92D05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32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  <p:bldLst>
      <p:bldP spid="9" grpId="0"/>
      <p:bldP spid="10" grpId="0"/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09600" y="762000"/>
            <a:ext cx="2438400" cy="88669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i="1" dirty="0">
                <a:solidFill>
                  <a:prstClr val="black"/>
                </a:solidFill>
              </a:rPr>
              <a:t>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5564" y="1981200"/>
            <a:ext cx="2666471" cy="1652015"/>
            <a:chOff x="609600" y="2310384"/>
            <a:chExt cx="3504286" cy="2171085"/>
          </a:xfrm>
        </p:grpSpPr>
        <p:pic>
          <p:nvPicPr>
            <p:cNvPr id="3" name="Picture 2" descr="C:\Users\gvaliant\AppData\Local\Microsoft\Windows\Temporary Internet Files\Content.IE5\HQUFYPJX\MC900052717[1].wmf"/>
            <p:cNvPicPr>
              <a:picLocks noChangeAspect="1" noChangeArrowheads="1"/>
            </p:cNvPicPr>
            <p:nvPr/>
          </p:nvPicPr>
          <p:blipFill>
            <a:blip r:embed="rId2" cstate="print">
              <a:lum bright="6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310384"/>
              <a:ext cx="762000" cy="671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 descr="C:\Users\gvaliant\AppData\Local\Microsoft\Windows\Temporary Internet Files\Content.IE5\HQUFYPJX\MC900233594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2310384"/>
              <a:ext cx="1396327" cy="701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C:\Users\gvaliant\AppData\Local\Microsoft\Windows\Temporary Internet Files\Content.IE5\6YR6V57B\MC900391220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2370962"/>
              <a:ext cx="913486" cy="65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Users\gvaliant\AppData\Local\Microsoft\Windows\Temporary Internet Files\Content.IE5\HQUFYPJX\MC900052717[1].wmf"/>
            <p:cNvPicPr>
              <a:picLocks noChangeAspect="1" noChangeArrowheads="1"/>
            </p:cNvPicPr>
            <p:nvPr/>
          </p:nvPicPr>
          <p:blipFill>
            <a:blip r:embed="rId2" cstate="print">
              <a:lum bright="6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3062331"/>
              <a:ext cx="762000" cy="671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Users\gvaliant\AppData\Local\Microsoft\Windows\Temporary Internet Files\Content.IE5\HQUFYPJX\MC900052717[1].wmf"/>
            <p:cNvPicPr>
              <a:picLocks noChangeAspect="1" noChangeArrowheads="1"/>
            </p:cNvPicPr>
            <p:nvPr/>
          </p:nvPicPr>
          <p:blipFill>
            <a:blip r:embed="rId2" cstate="print">
              <a:lum bright="6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3810000"/>
              <a:ext cx="762000" cy="671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C:\Users\gvaliant\AppData\Local\Microsoft\Windows\Temporary Internet Files\Content.IE5\6YR6V57B\MC900391220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3151632"/>
              <a:ext cx="913486" cy="65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3771900" y="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92D050"/>
                </a:solidFill>
                <a:latin typeface="Calibri"/>
              </a:rPr>
              <a:t>On Counting Fish</a:t>
            </a:r>
            <a:endParaRPr lang="en-US" sz="4000" dirty="0">
              <a:solidFill>
                <a:srgbClr val="92D050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3962400"/>
            <a:ext cx="381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B7DEE8"/>
                </a:solidFill>
              </a:rPr>
              <a:t>Fishing Poi(k) times:</a:t>
            </a:r>
          </a:p>
          <a:p>
            <a:r>
              <a:rPr lang="en-US" sz="2800" dirty="0" smtClean="0">
                <a:solidFill>
                  <a:srgbClr val="B7DEE8"/>
                </a:solidFill>
              </a:rPr>
              <a:t>A fish of probability p</a:t>
            </a:r>
            <a:r>
              <a:rPr lang="en-US" sz="2800" baseline="-25000" dirty="0" smtClean="0">
                <a:solidFill>
                  <a:srgbClr val="B7DEE8"/>
                </a:solidFill>
              </a:rPr>
              <a:t>i </a:t>
            </a:r>
            <a:r>
              <a:rPr lang="en-US" sz="2800" dirty="0" smtClean="0">
                <a:solidFill>
                  <a:srgbClr val="B7DEE8"/>
                </a:solidFill>
                <a:sym typeface="Wingdings" panose="05000000000000000000" pitchFamily="2" charset="2"/>
              </a:rPr>
              <a:t></a:t>
            </a:r>
            <a:endParaRPr lang="en-US" sz="2800" dirty="0">
              <a:solidFill>
                <a:srgbClr val="B7DEE8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60802"/>
              </p:ext>
            </p:extLst>
          </p:nvPr>
        </p:nvGraphicFramePr>
        <p:xfrm>
          <a:off x="152400" y="5181600"/>
          <a:ext cx="7010400" cy="765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79024324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28531938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32423057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05651935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694237"/>
                    </a:ext>
                  </a:extLst>
                </a:gridCol>
              </a:tblGrid>
              <a:tr h="38266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</a:t>
                      </a:r>
                      <a:r>
                        <a:rPr lang="en-US" dirty="0" smtClean="0"/>
                        <a:t>[0</a:t>
                      </a:r>
                      <a:r>
                        <a:rPr lang="en-US" baseline="0" dirty="0" smtClean="0"/>
                        <a:t> catches]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</a:t>
                      </a:r>
                      <a:r>
                        <a:rPr lang="en-US" dirty="0" smtClean="0"/>
                        <a:t>[1 catch]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</a:t>
                      </a:r>
                      <a:r>
                        <a:rPr lang="en-US" dirty="0" smtClean="0"/>
                        <a:t>[2 catches]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</a:t>
                      </a:r>
                      <a:r>
                        <a:rPr lang="en-US" dirty="0" smtClean="0"/>
                        <a:t>[3 catches]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288103"/>
                  </a:ext>
                </a:extLst>
              </a:tr>
              <a:tr h="38266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</a:t>
                      </a:r>
                      <a:r>
                        <a:rPr lang="en-US" dirty="0" smtClean="0"/>
                        <a:t>[Poi(k</a:t>
                      </a:r>
                      <a:r>
                        <a:rPr lang="en-US" baseline="0" dirty="0" smtClean="0"/>
                        <a:t> p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baseline="0" dirty="0" smtClean="0"/>
                        <a:t>) = 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Pr</a:t>
                      </a:r>
                      <a:r>
                        <a:rPr lang="en-US" dirty="0" smtClean="0"/>
                        <a:t>[Poi(k</a:t>
                      </a:r>
                      <a:r>
                        <a:rPr lang="en-US" baseline="0" dirty="0" smtClean="0"/>
                        <a:t> p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baseline="0" dirty="0" smtClean="0"/>
                        <a:t>) = 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Pr</a:t>
                      </a:r>
                      <a:r>
                        <a:rPr lang="en-US" dirty="0" smtClean="0"/>
                        <a:t>[Poi(k</a:t>
                      </a:r>
                      <a:r>
                        <a:rPr lang="en-US" baseline="0" dirty="0" smtClean="0"/>
                        <a:t> p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baseline="0" dirty="0" smtClean="0"/>
                        <a:t>) = 2]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Pr</a:t>
                      </a:r>
                      <a:r>
                        <a:rPr lang="en-US" dirty="0" smtClean="0"/>
                        <a:t>[Poi(k</a:t>
                      </a:r>
                      <a:r>
                        <a:rPr lang="en-US" baseline="0" dirty="0" smtClean="0"/>
                        <a:t> p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baseline="0" dirty="0" smtClean="0"/>
                        <a:t>) = 3]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02722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9600" y="61722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B7DEE8"/>
                </a:solidFill>
              </a:rPr>
              <a:t>“Generalized multinomial distribution”</a:t>
            </a:r>
            <a:endParaRPr lang="en-US" sz="2400" dirty="0">
              <a:solidFill>
                <a:srgbClr val="B7DEE8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6800" y="1066800"/>
            <a:ext cx="601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B7DEE8"/>
                </a:solidFill>
              </a:rPr>
              <a:t>Goal: characterize generalized multinomial distributions, so we can easily estimate their TV distance from each other (so we can know whether algorithms are impossible or not)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6800" y="2837527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B7DEE8"/>
                </a:solidFill>
              </a:rPr>
              <a:t>Aim: compare to Gaussians (rounded to the nearest lattice point), in TV distance.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3000" y="39624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Intermediate step: Compare with (unrounded) Gaussians, in earthmover distance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Stein’s method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77400" y="3253025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(Poisson distribution not flexible enough)</a:t>
            </a:r>
          </a:p>
        </p:txBody>
      </p:sp>
    </p:spTree>
    <p:extLst>
      <p:ext uri="{BB962C8B-B14F-4D97-AF65-F5344CB8AC3E}">
        <p14:creationId xmlns:p14="http://schemas.microsoft.com/office/powerpoint/2010/main" val="265377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962400" y="990600"/>
                <a:ext cx="7848600" cy="2616101"/>
              </a:xfrm>
              <a:prstGeom prst="rect">
                <a:avLst/>
              </a:prstGeom>
              <a:solidFill>
                <a:srgbClr val="003A1A"/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dirty="0" err="1" smtClean="0">
                    <a:solidFill>
                      <a:prstClr val="white"/>
                    </a:solidFill>
                  </a:rPr>
                  <a:t>Thm</a:t>
                </a:r>
                <a:r>
                  <a:rPr lang="en-US" sz="2800" dirty="0" smtClean="0">
                    <a:solidFill>
                      <a:prstClr val="white"/>
                    </a:solidFill>
                  </a:rPr>
                  <a:t>:   Given </a:t>
                </a:r>
                <a:r>
                  <a:rPr lang="en-US" sz="2800" i="1" dirty="0" smtClean="0">
                    <a:solidFill>
                      <a:prstClr val="white"/>
                    </a:solidFill>
                  </a:rPr>
                  <a:t> </a:t>
                </a:r>
                <a:r>
                  <a:rPr lang="en-US" sz="2800" i="1" dirty="0">
                    <a:solidFill>
                      <a:prstClr val="white"/>
                    </a:solidFill>
                  </a:rPr>
                  <a:t>n</a:t>
                </a:r>
                <a:r>
                  <a:rPr lang="en-US" sz="2800" dirty="0">
                    <a:solidFill>
                      <a:prstClr val="white"/>
                    </a:solidFill>
                  </a:rPr>
                  <a:t> independent random variables {</a:t>
                </a:r>
                <a:r>
                  <a:rPr lang="en-US" sz="2800" i="1" dirty="0" err="1">
                    <a:solidFill>
                      <a:prstClr val="white"/>
                    </a:solidFill>
                  </a:rPr>
                  <a:t>Z</a:t>
                </a:r>
                <a:r>
                  <a:rPr lang="en-US" sz="2800" baseline="-25000" dirty="0" err="1">
                    <a:solidFill>
                      <a:prstClr val="white"/>
                    </a:solidFill>
                  </a:rPr>
                  <a:t>i</a:t>
                </a:r>
                <a:r>
                  <a:rPr lang="en-US" sz="2800" dirty="0">
                    <a:solidFill>
                      <a:prstClr val="white"/>
                    </a:solidFill>
                  </a:rPr>
                  <a:t>} in </a:t>
                </a:r>
                <a:r>
                  <a:rPr lang="en-US" sz="2800" b="1" dirty="0" err="1">
                    <a:solidFill>
                      <a:prstClr val="white"/>
                    </a:solidFill>
                  </a:rPr>
                  <a:t>R</a:t>
                </a:r>
                <a:r>
                  <a:rPr lang="en-US" sz="2800" baseline="30000" dirty="0" err="1">
                    <a:solidFill>
                      <a:prstClr val="white"/>
                    </a:solidFill>
                  </a:rPr>
                  <a:t>k</a:t>
                </a:r>
                <a:r>
                  <a:rPr lang="en-US" sz="2800" dirty="0">
                    <a:solidFill>
                      <a:prstClr val="white"/>
                    </a:solidFill>
                  </a:rPr>
                  <a:t> and a bound </a:t>
                </a:r>
                <a:r>
                  <a:rPr lang="en-US" sz="2800" i="1" dirty="0">
                    <a:solidFill>
                      <a:prstClr val="white"/>
                    </a:solidFill>
                  </a:rPr>
                  <a:t>B </a:t>
                </a:r>
                <a:r>
                  <a:rPr lang="en-US" sz="2800" i="1" dirty="0" err="1">
                    <a:solidFill>
                      <a:prstClr val="white"/>
                    </a:solidFill>
                  </a:rPr>
                  <a:t>s.t.</a:t>
                </a:r>
                <a:r>
                  <a:rPr lang="en-US" sz="2800" i="1" dirty="0">
                    <a:solidFill>
                      <a:prstClr val="white"/>
                    </a:solidFill>
                  </a:rPr>
                  <a:t> ||</a:t>
                </a:r>
                <a:r>
                  <a:rPr lang="en-US" sz="2800" dirty="0">
                    <a:solidFill>
                      <a:prstClr val="white"/>
                    </a:solidFill>
                  </a:rPr>
                  <a:t> </a:t>
                </a:r>
                <a:r>
                  <a:rPr lang="en-US" sz="2800" i="1" dirty="0" err="1">
                    <a:solidFill>
                      <a:prstClr val="white"/>
                    </a:solidFill>
                  </a:rPr>
                  <a:t>Z</a:t>
                </a:r>
                <a:r>
                  <a:rPr lang="en-US" sz="2800" baseline="-25000" dirty="0" err="1">
                    <a:solidFill>
                      <a:prstClr val="white"/>
                    </a:solidFill>
                  </a:rPr>
                  <a:t>i</a:t>
                </a:r>
                <a:r>
                  <a:rPr lang="en-US" sz="2800" dirty="0">
                    <a:solidFill>
                      <a:prstClr val="white"/>
                    </a:solidFill>
                  </a:rPr>
                  <a:t>||&lt;</a:t>
                </a:r>
                <a:r>
                  <a:rPr lang="en-US" sz="2800" i="1" dirty="0">
                    <a:solidFill>
                      <a:prstClr val="white"/>
                    </a:solidFill>
                  </a:rPr>
                  <a:t>B </a:t>
                </a:r>
                <a:r>
                  <a:rPr lang="en-US" sz="2800" dirty="0">
                    <a:solidFill>
                      <a:prstClr val="white"/>
                    </a:solidFill>
                  </a:rPr>
                  <a:t>then the earthmover distance between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 smtClean="0">
                    <a:solidFill>
                      <a:prstClr val="white"/>
                    </a:solidFill>
                  </a:rPr>
                  <a:t> </a:t>
                </a:r>
                <a:r>
                  <a:rPr lang="en-US" sz="2800" dirty="0">
                    <a:solidFill>
                      <a:prstClr val="white"/>
                    </a:solidFill>
                  </a:rPr>
                  <a:t>and the </a:t>
                </a:r>
                <a:r>
                  <a:rPr lang="en-US" sz="2800" dirty="0" smtClean="0">
                    <a:solidFill>
                      <a:prstClr val="white"/>
                    </a:solidFill>
                  </a:rPr>
                  <a:t>Gaussian </a:t>
                </a:r>
                <a:r>
                  <a:rPr lang="en-US" sz="2800" dirty="0" smtClean="0">
                    <a:solidFill>
                      <a:prstClr val="white"/>
                    </a:solidFill>
                  </a:rPr>
                  <a:t>of </a:t>
                </a:r>
                <a:r>
                  <a:rPr lang="en-US" sz="2800" dirty="0">
                    <a:solidFill>
                      <a:prstClr val="white"/>
                    </a:solidFill>
                  </a:rPr>
                  <a:t>corresponding mean and covariance is at most</a:t>
                </a:r>
              </a:p>
              <a:p>
                <a:endParaRPr lang="en-US" sz="1400" dirty="0">
                  <a:solidFill>
                    <a:prstClr val="white"/>
                  </a:solidFill>
                </a:endParaRPr>
              </a:p>
              <a:p>
                <a:pPr algn="just"/>
                <a:r>
                  <a:rPr lang="en-US" sz="2800" dirty="0">
                    <a:solidFill>
                      <a:prstClr val="white"/>
                    </a:solidFill>
                  </a:rPr>
                  <a:t>                                  </a:t>
                </a:r>
                <a:r>
                  <a:rPr lang="en-US" sz="2800" i="1" dirty="0">
                    <a:solidFill>
                      <a:srgbClr val="FFFF00"/>
                    </a:solidFill>
                  </a:rPr>
                  <a:t>B</a:t>
                </a:r>
                <a:r>
                  <a:rPr lang="en-US" sz="2800" dirty="0">
                    <a:solidFill>
                      <a:srgbClr val="FFFF00"/>
                    </a:solidFill>
                  </a:rPr>
                  <a:t> </a:t>
                </a:r>
                <a:r>
                  <a:rPr lang="en-US" sz="2800" i="1" dirty="0">
                    <a:solidFill>
                      <a:srgbClr val="FFFF00"/>
                    </a:solidFill>
                  </a:rPr>
                  <a:t>k </a:t>
                </a:r>
                <a:r>
                  <a:rPr lang="en-US" sz="2800" dirty="0">
                    <a:solidFill>
                      <a:srgbClr val="FFFF00"/>
                    </a:solidFill>
                  </a:rPr>
                  <a:t>(2.7 + 0.83 log </a:t>
                </a:r>
                <a:r>
                  <a:rPr lang="en-US" sz="2800" i="1" dirty="0">
                    <a:solidFill>
                      <a:srgbClr val="FFFF00"/>
                    </a:solidFill>
                  </a:rPr>
                  <a:t>n</a:t>
                </a:r>
                <a:r>
                  <a:rPr lang="en-US" sz="2800" dirty="0" smtClean="0">
                    <a:solidFill>
                      <a:srgbClr val="FFFF00"/>
                    </a:solidFill>
                  </a:rPr>
                  <a:t>)</a:t>
                </a:r>
                <a:endParaRPr lang="en-US" sz="2800" dirty="0" smtClean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990600"/>
                <a:ext cx="7848600" cy="2616101"/>
              </a:xfrm>
              <a:prstGeom prst="rect">
                <a:avLst/>
              </a:prstGeom>
              <a:blipFill>
                <a:blip r:embed="rId2"/>
                <a:stretch>
                  <a:fillRect l="-1472" t="-2083" r="-1317" b="-1620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124200" y="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92D050"/>
                </a:solidFill>
                <a:latin typeface="Calibri"/>
              </a:rPr>
              <a:t>On Counting Fish: Theorems</a:t>
            </a:r>
            <a:endParaRPr lang="en-US" sz="4000" dirty="0">
              <a:solidFill>
                <a:srgbClr val="92D050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2238" y="4566207"/>
            <a:ext cx="8564563" cy="2203450"/>
          </a:xfrm>
          <a:prstGeom prst="rect">
            <a:avLst/>
          </a:prstGeom>
          <a:solidFill>
            <a:srgbClr val="00B05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9100" y="4598611"/>
            <a:ext cx="8610600" cy="2176301"/>
          </a:xfrm>
          <a:prstGeom prst="rect">
            <a:avLst/>
          </a:prstGeom>
          <a:blipFill rotWithShape="1">
            <a:blip r:embed="rId3"/>
            <a:stretch>
              <a:fillRect l="-1487" t="-2521" b="-7283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10668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B7DEE8"/>
                </a:solidFill>
              </a:rPr>
              <a:t>Earthmover </a:t>
            </a:r>
            <a:r>
              <a:rPr lang="en-US" sz="2400" dirty="0" smtClean="0">
                <a:solidFill>
                  <a:srgbClr val="B7DEE8"/>
                </a:solidFill>
                <a:sym typeface="Wingdings" panose="05000000000000000000" pitchFamily="2" charset="2"/>
              </a:rPr>
              <a:t> TV: convolve both sides with a binomial bump</a:t>
            </a:r>
            <a:endParaRPr lang="en-US" sz="2400" dirty="0" smtClean="0">
              <a:solidFill>
                <a:srgbClr val="B7DEE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00" y="2572208"/>
            <a:ext cx="327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B7DEE8"/>
                </a:solidFill>
              </a:rPr>
              <a:t>Convolving with a bump doesn’t change G much in TV sense (G’s pdf is unimodal and bounded)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7200" y="3657600"/>
            <a:ext cx="4042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B7DEE8"/>
                </a:solidFill>
              </a:rPr>
              <a:t>Generalized </a:t>
            </a:r>
            <a:r>
              <a:rPr lang="en-US" sz="2400" dirty="0" err="1">
                <a:solidFill>
                  <a:srgbClr val="B7DEE8"/>
                </a:solidFill>
              </a:rPr>
              <a:t>m</a:t>
            </a:r>
            <a:r>
              <a:rPr lang="en-US" sz="2400" dirty="0" err="1" smtClean="0">
                <a:solidFill>
                  <a:srgbClr val="B7DEE8"/>
                </a:solidFill>
              </a:rPr>
              <a:t>ultinomials</a:t>
            </a:r>
            <a:r>
              <a:rPr lang="en-US" sz="2400" dirty="0" smtClean="0">
                <a:solidFill>
                  <a:srgbClr val="B7DEE8"/>
                </a:solidFill>
              </a:rPr>
              <a:t> are unimodal in any coordinate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8200" y="3834905"/>
            <a:ext cx="2509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rgbClr val="B7DEE8"/>
                </a:solidFill>
              </a:rPr>
              <a:t>Does it change M?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25000" y="4724400"/>
            <a:ext cx="228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B7DEE8"/>
                </a:solidFill>
              </a:rPr>
              <a:t>Lemma: enough for the </a:t>
            </a:r>
            <a:r>
              <a:rPr lang="en-US" sz="2400" i="1" dirty="0" smtClean="0">
                <a:solidFill>
                  <a:srgbClr val="B7DEE8"/>
                </a:solidFill>
              </a:rPr>
              <a:t>other</a:t>
            </a:r>
            <a:r>
              <a:rPr lang="en-US" sz="2400" dirty="0" smtClean="0">
                <a:solidFill>
                  <a:srgbClr val="B7DEE8"/>
                </a:solidFill>
              </a:rPr>
              <a:t> distribution (G) to be bounded</a:t>
            </a:r>
          </a:p>
        </p:txBody>
      </p:sp>
      <p:cxnSp>
        <p:nvCxnSpPr>
          <p:cNvPr id="13" name="Straight Arrow Connector 12"/>
          <p:cNvCxnSpPr>
            <a:endCxn id="6" idx="3"/>
          </p:cNvCxnSpPr>
          <p:nvPr/>
        </p:nvCxnSpPr>
        <p:spPr>
          <a:xfrm flipH="1">
            <a:off x="3124200" y="1666964"/>
            <a:ext cx="609600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28800" y="2261873"/>
            <a:ext cx="0" cy="3641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21824" y="3954840"/>
            <a:ext cx="533400" cy="762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360858" y="4063444"/>
            <a:ext cx="512704" cy="222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439400" y="4488597"/>
            <a:ext cx="0" cy="38820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9144000" y="5509230"/>
            <a:ext cx="36260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08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1900" y="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92D050"/>
                </a:solidFill>
                <a:latin typeface="Calibri"/>
              </a:rPr>
              <a:t>Deep Learning</a:t>
            </a:r>
            <a:endParaRPr lang="en-US" sz="4000" dirty="0">
              <a:solidFill>
                <a:srgbClr val="92D050"/>
              </a:solidFill>
              <a:latin typeface="Calibri"/>
            </a:endParaRPr>
          </a:p>
        </p:txBody>
      </p:sp>
      <p:pic>
        <p:nvPicPr>
          <p:cNvPr id="1026" name="Picture 2" descr="Image result for alpha go nature 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59" y="901912"/>
            <a:ext cx="4193628" cy="41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eep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418" y="666430"/>
            <a:ext cx="4749210" cy="293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formation dog bottlene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365" y="3722897"/>
            <a:ext cx="5573516" cy="313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66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1900" y="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92D050"/>
                </a:solidFill>
                <a:latin typeface="Calibri"/>
              </a:rPr>
              <a:t>Deep Learning</a:t>
            </a:r>
            <a:endParaRPr lang="en-US" sz="4000" dirty="0">
              <a:solidFill>
                <a:srgbClr val="92D050"/>
              </a:solid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"/>
          <a:stretch/>
        </p:blipFill>
        <p:spPr>
          <a:xfrm>
            <a:off x="3200400" y="872358"/>
            <a:ext cx="6096000" cy="604735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7399283" y="1671145"/>
            <a:ext cx="2748455" cy="109833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59311" y="707886"/>
            <a:ext cx="27326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&gt;100M trainable weights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59311" y="2911366"/>
            <a:ext cx="26906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Parameters </a:t>
            </a:r>
            <a:r>
              <a:rPr lang="en-US" sz="2800" i="1" dirty="0" smtClean="0">
                <a:solidFill>
                  <a:srgbClr val="FFC000"/>
                </a:solidFill>
              </a:rPr>
              <a:t>optimized</a:t>
            </a:r>
            <a:r>
              <a:rPr lang="en-US" sz="2800" dirty="0" smtClean="0">
                <a:solidFill>
                  <a:srgbClr val="FFC000"/>
                </a:solidFill>
              </a:rPr>
              <a:t> via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8142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939" y="15767"/>
            <a:ext cx="10652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92D050"/>
                </a:solidFill>
                <a:latin typeface="Calibri"/>
              </a:rPr>
              <a:t>The Unreasonable Effectiveness of Deep Learning</a:t>
            </a:r>
            <a:endParaRPr lang="en-US" sz="4000" dirty="0">
              <a:solidFill>
                <a:srgbClr val="92D050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385" y="1198179"/>
            <a:ext cx="10704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It has revolutionized </a:t>
            </a:r>
            <a:r>
              <a:rPr lang="en-US" sz="3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many ML areas </a:t>
            </a:r>
            <a:r>
              <a:rPr lang="en-US" sz="3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overnight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“</a:t>
            </a:r>
            <a:r>
              <a:rPr lang="en-US" sz="3600" dirty="0" smtClean="0">
                <a:solidFill>
                  <a:srgbClr val="B7DEE8"/>
                </a:solidFill>
              </a:rPr>
              <a:t>Gold rush</a:t>
            </a:r>
            <a:r>
              <a:rPr lang="en-US" sz="3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” mentality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C000"/>
                </a:solidFill>
              </a:rPr>
              <a:t>As a theoretician: why? Explanations missing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5572" y="3783724"/>
            <a:ext cx="2060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THEORY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03682" y="4813739"/>
            <a:ext cx="2343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BA1FF"/>
                </a:solidFill>
              </a:rPr>
              <a:t>PRACTICE</a:t>
            </a:r>
          </a:p>
        </p:txBody>
      </p:sp>
      <p:sp>
        <p:nvSpPr>
          <p:cNvPr id="6" name="Circular Arrow 5"/>
          <p:cNvSpPr/>
          <p:nvPr/>
        </p:nvSpPr>
        <p:spPr>
          <a:xfrm rot="16200000">
            <a:off x="3749175" y="3995507"/>
            <a:ext cx="1306693" cy="1347951"/>
          </a:xfrm>
          <a:prstGeom prst="circularArrow">
            <a:avLst>
              <a:gd name="adj1" fmla="val 10196"/>
              <a:gd name="adj2" fmla="val 1142319"/>
              <a:gd name="adj3" fmla="val 20907574"/>
              <a:gd name="adj4" fmla="val 10800000"/>
              <a:gd name="adj5" fmla="val 142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7" name="Circular Arrow 6"/>
          <p:cNvSpPr/>
          <p:nvPr/>
        </p:nvSpPr>
        <p:spPr>
          <a:xfrm rot="5400000">
            <a:off x="6295303" y="3978699"/>
            <a:ext cx="1306693" cy="1347951"/>
          </a:xfrm>
          <a:prstGeom prst="circularArrow">
            <a:avLst>
              <a:gd name="adj1" fmla="val 10196"/>
              <a:gd name="adj2" fmla="val 1142319"/>
              <a:gd name="adj3" fmla="val 20907574"/>
              <a:gd name="adj4" fmla="val 10800000"/>
              <a:gd name="adj5" fmla="val 142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79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me\AppData\Local\Microsoft\Windows\Temporary Internet Files\Content.IE5\W49BPZ00\MP900182514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768" y="4225160"/>
            <a:ext cx="1778741" cy="26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8939" y="15767"/>
            <a:ext cx="10652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92D050"/>
                </a:solidFill>
                <a:latin typeface="Calibri"/>
              </a:rPr>
              <a:t>Generalization and Overfitting</a:t>
            </a:r>
            <a:endParaRPr lang="en-US" sz="4000" dirty="0">
              <a:solidFill>
                <a:srgbClr val="92D050"/>
              </a:solid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57" y="945932"/>
            <a:ext cx="5715872" cy="38905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12978" y="4487917"/>
            <a:ext cx="268539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 Complexity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2221" y="3163614"/>
            <a:ext cx="1108841" cy="262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39164" y="2686560"/>
            <a:ext cx="27326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&gt;100M trainable weights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294145" y="3758965"/>
            <a:ext cx="526255" cy="563636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20" y="2209800"/>
            <a:ext cx="31110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Unless… maybe deep models can only express simple, natural concepts?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20" y="3928241"/>
            <a:ext cx="3240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rgbClr val="FBA1FF"/>
                </a:solidFill>
              </a:rPr>
              <a:t>No! Deep models can fit </a:t>
            </a:r>
            <a:r>
              <a:rPr lang="en-US" sz="2800" u="sng" dirty="0" smtClean="0">
                <a:solidFill>
                  <a:srgbClr val="FBA1FF"/>
                </a:solidFill>
              </a:rPr>
              <a:t>arbitrary</a:t>
            </a:r>
            <a:r>
              <a:rPr lang="en-US" sz="2800" dirty="0" smtClean="0">
                <a:solidFill>
                  <a:srgbClr val="FBA1FF"/>
                </a:solidFill>
              </a:rPr>
              <a:t> data.</a:t>
            </a:r>
            <a:endParaRPr lang="en-US" sz="2800" dirty="0" smtClean="0">
              <a:solidFill>
                <a:srgbClr val="FBA1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5540" y="4942493"/>
            <a:ext cx="40867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BA1FF"/>
                </a:solidFill>
              </a:rPr>
              <a:t>Deeper (more expressive) models tend to generalize </a:t>
            </a:r>
            <a:r>
              <a:rPr lang="en-US" sz="2800" u="sng" dirty="0" smtClean="0">
                <a:solidFill>
                  <a:srgbClr val="FBA1FF"/>
                </a:solidFill>
              </a:rPr>
              <a:t>better</a:t>
            </a:r>
            <a:r>
              <a:rPr lang="en-US" sz="2800" dirty="0" smtClean="0">
                <a:solidFill>
                  <a:srgbClr val="FBA1FF"/>
                </a:solidFill>
              </a:rPr>
              <a:t>.</a:t>
            </a:r>
            <a:endParaRPr lang="en-US" sz="2800" dirty="0" smtClean="0">
              <a:solidFill>
                <a:srgbClr val="FBA1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0" y="5956626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Modeling issue: deep learning means &gt;100M parameters; how to get a simple model?</a:t>
            </a:r>
            <a:endParaRPr lang="en-US" sz="28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49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4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939" y="15767"/>
            <a:ext cx="10652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92D050"/>
                </a:solidFill>
                <a:latin typeface="Calibri"/>
              </a:rPr>
              <a:t>Our Model</a:t>
            </a:r>
            <a:endParaRPr lang="en-US" sz="4000" dirty="0">
              <a:solidFill>
                <a:srgbClr val="92D050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8786" y="723653"/>
            <a:ext cx="4776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(One unmotivated sidestep)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0082" y="1681655"/>
            <a:ext cx="7614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Stochastic gradient descent (SGD) </a:t>
            </a:r>
            <a:r>
              <a:rPr lang="en-US" sz="2800" dirty="0" smtClean="0">
                <a:solidFill>
                  <a:srgbClr val="FFFF00"/>
                </a:solidFill>
              </a:rPr>
              <a:t>with label noise: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1240" y="2359573"/>
            <a:ext cx="7614745" cy="267765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At each time step,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ick a random piece of training data (</a:t>
            </a:r>
            <a:r>
              <a:rPr lang="en-US" sz="28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x</a:t>
            </a:r>
            <a:r>
              <a:rPr lang="en-US" sz="2800" baseline="-250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28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,y</a:t>
            </a:r>
            <a:r>
              <a:rPr lang="en-US" sz="2800" baseline="-250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</a:rPr>
              <a:t>Add </a:t>
            </a:r>
            <a:r>
              <a:rPr lang="en-US" sz="2800" dirty="0" err="1" smtClean="0">
                <a:solidFill>
                  <a:srgbClr val="FFFF00"/>
                </a:solidFill>
              </a:rPr>
              <a:t>iid</a:t>
            </a:r>
            <a:r>
              <a:rPr lang="en-US" sz="2800" dirty="0" smtClean="0">
                <a:solidFill>
                  <a:srgbClr val="FFFF00"/>
                </a:solidFill>
              </a:rPr>
              <a:t> noise to the label </a:t>
            </a:r>
            <a:r>
              <a:rPr lang="en-US" sz="2800" dirty="0" err="1" smtClean="0">
                <a:solidFill>
                  <a:srgbClr val="FFFF00"/>
                </a:solidFill>
              </a:rPr>
              <a:t>y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i</a:t>
            </a:r>
            <a:endParaRPr lang="en-US" sz="2800" baseline="-25000" dirty="0" smtClean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Adjust the parameters of the hypothesis h (via gradient descent) so that h(x</a:t>
            </a:r>
            <a:r>
              <a:rPr lang="en-US" sz="2800" baseline="-25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) more closely matches </a:t>
            </a:r>
            <a:r>
              <a:rPr lang="en-US" sz="2800" dirty="0" err="1" smtClean="0">
                <a:solidFill>
                  <a:srgbClr val="FFFF00"/>
                </a:solidFill>
              </a:rPr>
              <a:t>y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i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393" y="5805406"/>
            <a:ext cx="101950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Not so unrealistic: captures the case of “impossible to fit” data where the same (or similar) x</a:t>
            </a:r>
            <a:r>
              <a:rPr lang="en-US" sz="2800" baseline="-25000" dirty="0" smtClean="0">
                <a:solidFill>
                  <a:srgbClr val="FFFF00"/>
                </a:solidFill>
              </a:rPr>
              <a:t>i</a:t>
            </a:r>
            <a:r>
              <a:rPr lang="en-US" sz="2800" dirty="0" smtClean="0">
                <a:solidFill>
                  <a:srgbClr val="FFFF00"/>
                </a:solidFill>
              </a:rPr>
              <a:t> is associated with multiple different </a:t>
            </a:r>
            <a:r>
              <a:rPr lang="en-US" sz="2800" dirty="0" err="1" smtClean="0">
                <a:solidFill>
                  <a:srgbClr val="FFFF00"/>
                </a:solidFill>
              </a:rPr>
              <a:t>y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i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8600" y="4648200"/>
            <a:ext cx="4856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(adjust proportionally to </a:t>
            </a:r>
            <a:r>
              <a:rPr lang="en-US" dirty="0" err="1" smtClean="0">
                <a:solidFill>
                  <a:srgbClr val="FFFF00"/>
                </a:solidFill>
              </a:rPr>
              <a:t>y</a:t>
            </a:r>
            <a:r>
              <a:rPr lang="en-US" baseline="-25000" dirty="0" err="1" smtClean="0">
                <a:solidFill>
                  <a:srgbClr val="FFFF00"/>
                </a:solidFill>
              </a:rPr>
              <a:t>i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-h(x</a:t>
            </a:r>
            <a:r>
              <a:rPr lang="en-US" baseline="-25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), namely, L2 norm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3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accent5">
                <a:lumMod val="40000"/>
                <a:lumOff val="60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B7DEE8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1027</Words>
  <Application>Microsoft Office PowerPoint</Application>
  <PresentationFormat>Widescreen</PresentationFormat>
  <Paragraphs>146</Paragraphs>
  <Slides>18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Consolas</vt:lpstr>
      <vt:lpstr>Corbel</vt:lpstr>
      <vt:lpstr>Symbol</vt:lpstr>
      <vt:lpstr>Wingdings</vt:lpstr>
      <vt:lpstr>Wingdings 2</vt:lpstr>
      <vt:lpstr>Wingdings 3</vt:lpstr>
      <vt:lpstr>Office Theme</vt:lpstr>
      <vt:lpstr>1_Office Theme</vt:lpstr>
      <vt:lpstr>5_Metro</vt:lpstr>
      <vt:lpstr>The Ornstein-Uhlenbeck process    Generalization for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Star-Convexity and Robust Deep Learning: Two Perspectives from Stochastic Optimization</dc:title>
  <dc:creator>me</dc:creator>
  <cp:lastModifiedBy>me</cp:lastModifiedBy>
  <cp:revision>55</cp:revision>
  <dcterms:created xsi:type="dcterms:W3CDTF">2018-10-23T07:09:30Z</dcterms:created>
  <dcterms:modified xsi:type="dcterms:W3CDTF">2019-06-15T22:28:25Z</dcterms:modified>
</cp:coreProperties>
</file>