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sldIdLst>
    <p:sldId id="312" r:id="rId5"/>
    <p:sldId id="309" r:id="rId6"/>
    <p:sldId id="313" r:id="rId7"/>
    <p:sldId id="315" r:id="rId8"/>
    <p:sldId id="314" r:id="rId9"/>
    <p:sldId id="318" r:id="rId10"/>
    <p:sldId id="316" r:id="rId11"/>
    <p:sldId id="319" r:id="rId12"/>
    <p:sldId id="320" r:id="rId13"/>
    <p:sldId id="32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1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296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981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0462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39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689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84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0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3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1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9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1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altimorecity.gov/Public-Safety/BPD-Part-1-Victim-Based-Crime-Data/wsfq-mvij/data" TargetMode="External"/><Relationship Id="rId2" Type="http://schemas.openxmlformats.org/officeDocument/2006/relationships/hyperlink" Target="https://data.baltimorecity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oursquare.com/" TargetMode="External"/><Relationship Id="rId5" Type="http://schemas.openxmlformats.org/officeDocument/2006/relationships/hyperlink" Target="https://data.baltimorecity.gov/Geographic/Neighborhoods/h8i5-gvdz" TargetMode="External"/><Relationship Id="rId4" Type="http://schemas.openxmlformats.org/officeDocument/2006/relationships/hyperlink" Target="https://data.baltimorecity.gov/Housing-Development/Vacant-Buildings/qqcv-ihn5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B70E-31BA-43DC-BB65-1A395260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68974"/>
            <a:ext cx="7766936" cy="1646302"/>
          </a:xfrm>
        </p:spPr>
        <p:txBody>
          <a:bodyPr/>
          <a:lstStyle/>
          <a:p>
            <a:r>
              <a:rPr lang="en-US" dirty="0"/>
              <a:t>Baltimore, Maryland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A074-42BF-4A96-AA79-6804978A2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15273"/>
            <a:ext cx="7766936" cy="1096899"/>
          </a:xfrm>
        </p:spPr>
        <p:txBody>
          <a:bodyPr/>
          <a:lstStyle/>
          <a:p>
            <a:r>
              <a:rPr lang="en-US" dirty="0"/>
              <a:t>Neighborhoods Explored by Number of Crimes and Vacant Buildings</a:t>
            </a:r>
          </a:p>
        </p:txBody>
      </p:sp>
    </p:spTree>
    <p:extLst>
      <p:ext uri="{BB962C8B-B14F-4D97-AF65-F5344CB8AC3E}">
        <p14:creationId xmlns:p14="http://schemas.microsoft.com/office/powerpoint/2010/main" val="115311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618C-3915-4849-8755-C7CE9E7B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322"/>
          </a:xfrm>
        </p:spPr>
        <p:txBody>
          <a:bodyPr/>
          <a:lstStyle/>
          <a:p>
            <a:r>
              <a:rPr lang="en-US" dirty="0"/>
              <a:t>Top Venues in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3D40DC-0A46-4D0F-B0FA-96B14E993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79" y="1791479"/>
            <a:ext cx="8794823" cy="3797559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569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4E85-CA1D-4432-88F7-FFEE6692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E31-669D-4D98-8F36-A3522ABD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/>
          </a:bodyPr>
          <a:lstStyle/>
          <a:p>
            <a:r>
              <a:rPr lang="en-US" dirty="0"/>
              <a:t>Weak correlation between crime number and number of vacant buildings</a:t>
            </a:r>
          </a:p>
          <a:p>
            <a:pPr lvl="1"/>
            <a:r>
              <a:rPr lang="en-US" sz="1800" dirty="0"/>
              <a:t>Unexpected result</a:t>
            </a:r>
          </a:p>
          <a:p>
            <a:pPr lvl="1"/>
            <a:r>
              <a:rPr lang="en-US" sz="1800" dirty="0"/>
              <a:t>Happens when modeling information</a:t>
            </a:r>
          </a:p>
          <a:p>
            <a:r>
              <a:rPr lang="en-US" dirty="0"/>
              <a:t>Areas with high vacancy or high crime have few amenities</a:t>
            </a:r>
          </a:p>
          <a:p>
            <a:r>
              <a:rPr lang="en-US" dirty="0"/>
              <a:t>Exception are two high tourist areas, Downtown and Inner Harbor</a:t>
            </a:r>
          </a:p>
          <a:p>
            <a:pPr lvl="1"/>
            <a:r>
              <a:rPr lang="en-US" sz="1800" dirty="0"/>
              <a:t>More exploration needed to determine if outliers</a:t>
            </a:r>
          </a:p>
          <a:p>
            <a:pPr lvl="1"/>
            <a:r>
              <a:rPr lang="en-US" sz="1800" dirty="0"/>
              <a:t>Possible high tourist areas attract crime</a:t>
            </a:r>
          </a:p>
          <a:p>
            <a:r>
              <a:rPr lang="en-US" dirty="0"/>
              <a:t>Further Study</a:t>
            </a:r>
          </a:p>
          <a:p>
            <a:pPr lvl="1"/>
            <a:r>
              <a:rPr lang="en-US" sz="1800" dirty="0"/>
              <a:t>Compare type of crimes across neighborhoods</a:t>
            </a:r>
          </a:p>
          <a:p>
            <a:pPr lvl="1"/>
            <a:r>
              <a:rPr lang="en-US" sz="1800" dirty="0"/>
              <a:t>Determine true percentage of vacant buildings vs pure numbers</a:t>
            </a:r>
          </a:p>
        </p:txBody>
      </p:sp>
    </p:spTree>
    <p:extLst>
      <p:ext uri="{BB962C8B-B14F-4D97-AF65-F5344CB8AC3E}">
        <p14:creationId xmlns:p14="http://schemas.microsoft.com/office/powerpoint/2010/main" val="13581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4A7-A356-415E-A074-53BB4B2F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/>
          <a:lstStyle/>
          <a:p>
            <a:r>
              <a:rPr lang="en-US" dirty="0"/>
              <a:t>Baltimore in Trouble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C174-4A9D-4FC6-B9D0-0D3C14D1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388"/>
            <a:ext cx="4909734" cy="4657179"/>
          </a:xfrm>
        </p:spPr>
        <p:txBody>
          <a:bodyPr/>
          <a:lstStyle/>
          <a:p>
            <a:r>
              <a:rPr lang="en-US" dirty="0"/>
              <a:t>“Charm City” has a shrinking population, high crime rate, and bleak outlook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explore the problems of the city we are looking at the relationship between</a:t>
            </a:r>
          </a:p>
          <a:p>
            <a:pPr lvl="1"/>
            <a:r>
              <a:rPr lang="en-US" sz="1800" dirty="0"/>
              <a:t>Number of Crimes</a:t>
            </a:r>
          </a:p>
          <a:p>
            <a:pPr lvl="1"/>
            <a:r>
              <a:rPr lang="en-US" sz="1800" dirty="0"/>
              <a:t>Number of Vacant Buildings</a:t>
            </a:r>
          </a:p>
          <a:p>
            <a:endParaRPr lang="en-US" sz="2000" dirty="0"/>
          </a:p>
          <a:p>
            <a:r>
              <a:rPr lang="en-US" dirty="0"/>
              <a:t>Explore venues available in the top 5 neighborhoods by crime and vacant buildings </a:t>
            </a:r>
          </a:p>
          <a:p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BA5A4D-B955-44E8-99E0-DA104F3AD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59682" y="1493242"/>
            <a:ext cx="3389153" cy="4126098"/>
          </a:xfrm>
          <a:prstGeom prst="rect">
            <a:avLst/>
          </a:prstGeom>
          <a:noFill/>
          <a:ln w="158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0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A24D-C27D-426A-A39A-F58586A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F41B-E369-4CF0-8FE3-8BAFB756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461"/>
            <a:ext cx="8596668" cy="4715901"/>
          </a:xfrm>
        </p:spPr>
        <p:txBody>
          <a:bodyPr/>
          <a:lstStyle/>
          <a:p>
            <a:r>
              <a:rPr lang="en-US" dirty="0"/>
              <a:t>Data comes from open city data for Baltimore City, Maryland</a:t>
            </a:r>
          </a:p>
          <a:p>
            <a:pPr marL="400050" lvl="1" indent="0">
              <a:buNone/>
            </a:pPr>
            <a:r>
              <a:rPr lang="en-US" u="sng" dirty="0">
                <a:hlinkClick r:id="rId2"/>
              </a:rPr>
              <a:t>https://data.baltimorecity.gov/</a:t>
            </a:r>
            <a:endParaRPr lang="en-US" dirty="0"/>
          </a:p>
          <a:p>
            <a:pPr lvl="1"/>
            <a:r>
              <a:rPr lang="en-US" sz="1800" dirty="0"/>
              <a:t>Crime Data</a:t>
            </a:r>
          </a:p>
          <a:p>
            <a:pPr marL="857250" lvl="2" indent="0">
              <a:buNone/>
            </a:pPr>
            <a:r>
              <a:rPr lang="en-US" sz="1800" u="sng" dirty="0">
                <a:hlinkClick r:id="rId3"/>
              </a:rPr>
              <a:t>https://data.baltimorecity.gov/Public-Safety/BPD-Part-1-Victim-Based-Crime-Data/wsfq-mvij/data</a:t>
            </a:r>
            <a:endParaRPr lang="en-US" sz="1800" u="sng" dirty="0"/>
          </a:p>
          <a:p>
            <a:pPr lvl="1"/>
            <a:r>
              <a:rPr lang="en-US" sz="1800" dirty="0"/>
              <a:t>Vacant Building Data</a:t>
            </a:r>
          </a:p>
          <a:p>
            <a:pPr marL="857250" lvl="2" indent="0">
              <a:buNone/>
            </a:pPr>
            <a:r>
              <a:rPr lang="en-US" sz="1800" u="sng" dirty="0">
                <a:hlinkClick r:id="rId4"/>
              </a:rPr>
              <a:t>https://data.baltimorecity.gov/Housing-Development/Vacant-Buildings/qqcv-ihn5/data</a:t>
            </a:r>
            <a:r>
              <a:rPr lang="en-US" sz="1800" dirty="0"/>
              <a:t> </a:t>
            </a:r>
          </a:p>
          <a:p>
            <a:pPr lvl="1"/>
            <a:r>
              <a:rPr lang="en-US" sz="1800" dirty="0"/>
              <a:t>Neighborhood GIS information</a:t>
            </a:r>
          </a:p>
          <a:p>
            <a:pPr marL="857250" lvl="2" indent="0">
              <a:buNone/>
            </a:pPr>
            <a:r>
              <a:rPr lang="en-US" sz="1800" u="sng" dirty="0">
                <a:hlinkClick r:id="rId5"/>
              </a:rPr>
              <a:t>https://data.baltimorecity.gov/Geographic/Neighborhoods/h8i5-gvdz</a:t>
            </a:r>
            <a:endParaRPr lang="en-US" sz="1800" u="sng" dirty="0"/>
          </a:p>
          <a:p>
            <a:pPr marL="400050"/>
            <a:r>
              <a:rPr lang="en-US" dirty="0"/>
              <a:t>Foursquare</a:t>
            </a:r>
          </a:p>
          <a:p>
            <a:pPr marL="457200" lvl="1" indent="0">
              <a:buNone/>
            </a:pPr>
            <a:r>
              <a:rPr lang="en-US" sz="1800" dirty="0">
                <a:hlinkClick r:id="rId6"/>
              </a:rPr>
              <a:t>https://api.foursquare.com</a:t>
            </a:r>
            <a:endParaRPr lang="en-US" sz="1800" dirty="0"/>
          </a:p>
          <a:p>
            <a:pPr marL="400050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4103-73FB-4ABD-BE9D-8556FAA3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r>
              <a:rPr lang="en-US" dirty="0"/>
              <a:t>Crime vs Vacant Buildings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0E20-B3C3-4775-8B44-4E6ED6BA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70" y="1623527"/>
            <a:ext cx="4501072" cy="392882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1800" dirty="0"/>
              <a:t>Number of Crimes by Neighborhood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A85ED6-557D-46C9-B1F8-36ED2EC27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739" y="2016409"/>
            <a:ext cx="4501072" cy="37560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1C81-4CF3-49A9-8204-25D5B7EEB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62617" y="1623527"/>
            <a:ext cx="4771998" cy="424109"/>
          </a:xfr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1800" dirty="0"/>
              <a:t>Number of Vacant Builders by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F044F8-0C6D-4514-A3CE-B78AABBCB5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53286" y="2016409"/>
            <a:ext cx="4771999" cy="37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9017-0239-4C86-BFAC-BCB33277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361"/>
          </a:xfrm>
        </p:spPr>
        <p:txBody>
          <a:bodyPr/>
          <a:lstStyle/>
          <a:p>
            <a:r>
              <a:rPr lang="en-US" dirty="0"/>
              <a:t>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0B4D-36D0-410B-B1C4-191EB0416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07503"/>
            <a:ext cx="3176209" cy="3573624"/>
          </a:xfrm>
        </p:spPr>
        <p:txBody>
          <a:bodyPr/>
          <a:lstStyle/>
          <a:p>
            <a:r>
              <a:rPr lang="en-US" dirty="0"/>
              <a:t>Maps show little overlap between high crime and high vacancies</a:t>
            </a:r>
          </a:p>
          <a:p>
            <a:r>
              <a:rPr lang="en-US" dirty="0"/>
              <a:t>Using a regression model to view relationship</a:t>
            </a:r>
          </a:p>
          <a:p>
            <a:r>
              <a:rPr lang="en-US" dirty="0"/>
              <a:t>Correlation coefficient of only 0.344</a:t>
            </a:r>
          </a:p>
          <a:p>
            <a:endParaRPr lang="en-US" dirty="0"/>
          </a:p>
          <a:p>
            <a:r>
              <a:rPr lang="en-US" dirty="0"/>
              <a:t>WEAK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02CB0-B5FB-45BF-948B-4D0EC16E8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153" r="4662"/>
          <a:stretch/>
        </p:blipFill>
        <p:spPr>
          <a:xfrm>
            <a:off x="4046875" y="1609532"/>
            <a:ext cx="5600977" cy="37695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57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B2F78D-AF1D-4284-A0C9-F9441055E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24969" y="795366"/>
            <a:ext cx="2854712" cy="2197617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65561-31E6-40E9-B442-48DBB12F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B570-2E72-4F45-9208-FFBF85F1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3"/>
            <a:ext cx="3185539" cy="3008741"/>
          </a:xfrm>
        </p:spPr>
        <p:txBody>
          <a:bodyPr>
            <a:normAutofit/>
          </a:bodyPr>
          <a:lstStyle/>
          <a:p>
            <a:r>
              <a:rPr lang="en-US" dirty="0"/>
              <a:t>K-cluster to group the neighborhoods </a:t>
            </a:r>
          </a:p>
          <a:p>
            <a:r>
              <a:rPr lang="en-US" dirty="0"/>
              <a:t>Get the mean values for the labels</a:t>
            </a:r>
          </a:p>
          <a:p>
            <a:r>
              <a:rPr lang="en-US" dirty="0"/>
              <a:t>Compare the numbers for crime and vacant buildings </a:t>
            </a:r>
          </a:p>
          <a:p>
            <a:r>
              <a:rPr lang="en-US" dirty="0"/>
              <a:t>Create labels for each category 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B4FC113-3370-4645-BC13-77C6F675B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2"/>
          <a:stretch/>
        </p:blipFill>
        <p:spPr>
          <a:xfrm>
            <a:off x="6662974" y="2566138"/>
            <a:ext cx="4851692" cy="3427293"/>
          </a:xfrm>
          <a:prstGeom prst="rect">
            <a:avLst/>
          </a:prstGeom>
          <a:ln>
            <a:solidFill>
              <a:srgbClr val="92D050"/>
            </a:solidFill>
          </a:ln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77E8BB-569A-4DD4-8FC8-ED4CEB020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07699"/>
              </p:ext>
            </p:extLst>
          </p:nvPr>
        </p:nvGraphicFramePr>
        <p:xfrm>
          <a:off x="2120124" y="4595706"/>
          <a:ext cx="400663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61">
                  <a:extLst>
                    <a:ext uri="{9D8B030D-6E8A-4147-A177-3AD203B41FA5}">
                      <a16:colId xmlns:a16="http://schemas.microsoft.com/office/drawing/2014/main" val="3323105559"/>
                    </a:ext>
                  </a:extLst>
                </a:gridCol>
                <a:gridCol w="3069771">
                  <a:extLst>
                    <a:ext uri="{9D8B030D-6E8A-4147-A177-3AD203B41FA5}">
                      <a16:colId xmlns:a16="http://schemas.microsoft.com/office/drawing/2014/main" val="3578489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90034"/>
                  </a:ext>
                </a:extLst>
              </a:tr>
              <a:tr h="276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Crime, Low Vacancy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51822"/>
                  </a:ext>
                </a:extLst>
              </a:tr>
              <a:tr h="276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Crime, High Vacancy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62146"/>
                  </a:ext>
                </a:extLst>
              </a:tr>
              <a:tr h="276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Highest Crime, Med Vacancy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08411"/>
                  </a:ext>
                </a:extLst>
              </a:tr>
              <a:tr h="276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 Crime, Med Vacancy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37552"/>
                  </a:ext>
                </a:extLst>
              </a:tr>
              <a:tr h="276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Crime, Med Vacancy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4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1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A881-7102-474F-AEFA-1822D36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702"/>
          </a:xfrm>
        </p:spPr>
        <p:txBody>
          <a:bodyPr/>
          <a:lstStyle/>
          <a:p>
            <a:r>
              <a:rPr lang="en-US" dirty="0"/>
              <a:t>Clusters Mapped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2421-E3F4-4635-9DE3-679776B98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2868" y="1572760"/>
            <a:ext cx="4184035" cy="3880772"/>
          </a:xfrm>
        </p:spPr>
        <p:txBody>
          <a:bodyPr/>
          <a:lstStyle/>
          <a:p>
            <a:r>
              <a:rPr lang="en-US" dirty="0"/>
              <a:t>Low Crime and Low Vacancy areas matched up which was expected</a:t>
            </a:r>
          </a:p>
          <a:p>
            <a:r>
              <a:rPr lang="en-US" dirty="0"/>
              <a:t>Unexpected is that the Highest Crime areas had a Medium Vacancy number</a:t>
            </a:r>
          </a:p>
          <a:p>
            <a:r>
              <a:rPr lang="en-US" dirty="0"/>
              <a:t>The Medium Vacancy number had crime Numbers in the Low, Medium, and High range</a:t>
            </a:r>
          </a:p>
          <a:p>
            <a:r>
              <a:rPr lang="en-US" dirty="0"/>
              <a:t>Due to the weak correlation, that is not unexpected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D7E35-3781-4D79-92E8-2D9DB8C0F6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814" r="10774"/>
          <a:stretch/>
        </p:blipFill>
        <p:spPr>
          <a:xfrm>
            <a:off x="499304" y="1572760"/>
            <a:ext cx="4749796" cy="430552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292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BAA5-43D8-4D37-AE78-CF2B17A1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en-US" dirty="0"/>
              <a:t>Exploring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84C0-51A2-49D2-BF0D-17A6D9C41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352" y="1468074"/>
            <a:ext cx="8977278" cy="1070965"/>
          </a:xfrm>
        </p:spPr>
        <p:txBody>
          <a:bodyPr/>
          <a:lstStyle/>
          <a:p>
            <a:r>
              <a:rPr lang="en-US" dirty="0"/>
              <a:t>Taking the top five neighborhoods by number of vacant buildings and number of crimes respectively</a:t>
            </a:r>
          </a:p>
          <a:p>
            <a:r>
              <a:rPr lang="en-US" dirty="0"/>
              <a:t>Combine into one top ten neighborhoods of interest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E8193-F9B1-446C-BA00-43F34587C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60646" y="2640547"/>
            <a:ext cx="4221435" cy="380162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05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9C4-C5FB-4BBC-AAD0-823B2B3F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878"/>
          </a:xfrm>
        </p:spPr>
        <p:txBody>
          <a:bodyPr/>
          <a:lstStyle/>
          <a:p>
            <a:r>
              <a:rPr lang="en-US" dirty="0"/>
              <a:t>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4E16-B5F5-411A-B345-FF6FABA0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488614"/>
            <a:ext cx="7542936" cy="559632"/>
          </a:xfrm>
        </p:spPr>
        <p:txBody>
          <a:bodyPr/>
          <a:lstStyle/>
          <a:p>
            <a:r>
              <a:rPr lang="en-US" dirty="0"/>
              <a:t>Neighborhoods of Interest have few venues with two exceptions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10C139-57E4-4FD3-A616-4850EF484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645"/>
              </p:ext>
            </p:extLst>
          </p:nvPr>
        </p:nvGraphicFramePr>
        <p:xfrm>
          <a:off x="789301" y="2204720"/>
          <a:ext cx="424923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148">
                  <a:extLst>
                    <a:ext uri="{9D8B030D-6E8A-4147-A177-3AD203B41FA5}">
                      <a16:colId xmlns:a16="http://schemas.microsoft.com/office/drawing/2014/main" val="3456227222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1596494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9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Belair-Edison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5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Broadway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Brooklyn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Carrollton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0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Central Park Heights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8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Frankford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3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Harlem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3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Inner Harbor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5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Sandtown</a:t>
                      </a:r>
                      <a:r>
                        <a:rPr lang="en-US" sz="1600" dirty="0"/>
                        <a:t>-Winchester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1202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587B78B-B2BC-4E79-8627-393F614CD923}"/>
              </a:ext>
            </a:extLst>
          </p:cNvPr>
          <p:cNvSpPr/>
          <p:nvPr/>
        </p:nvSpPr>
        <p:spPr>
          <a:xfrm>
            <a:off x="867747" y="4413380"/>
            <a:ext cx="3480318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A79E0F-5AFB-4DE7-9219-3327878FBCE0}"/>
              </a:ext>
            </a:extLst>
          </p:cNvPr>
          <p:cNvSpPr/>
          <p:nvPr/>
        </p:nvSpPr>
        <p:spPr>
          <a:xfrm>
            <a:off x="867747" y="5474719"/>
            <a:ext cx="3480318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AF30E4-8D2F-4DE3-859C-E7C64EC207F0}"/>
              </a:ext>
            </a:extLst>
          </p:cNvPr>
          <p:cNvSpPr txBox="1">
            <a:spLocks/>
          </p:cNvSpPr>
          <p:nvPr/>
        </p:nvSpPr>
        <p:spPr>
          <a:xfrm>
            <a:off x="5271105" y="2204720"/>
            <a:ext cx="4002897" cy="390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Downtown and Inner Harbor were pulled as top five neighborhood in terms of crime</a:t>
            </a:r>
          </a:p>
          <a:p>
            <a:r>
              <a:rPr lang="en-US" dirty="0"/>
              <a:t>Crime may be a result of large number of people in neighborhood</a:t>
            </a:r>
          </a:p>
          <a:p>
            <a:r>
              <a:rPr lang="en-US" dirty="0"/>
              <a:t>Most neighborhoods with high vacancy or high crime have few amenities</a:t>
            </a:r>
          </a:p>
        </p:txBody>
      </p:sp>
    </p:spTree>
    <p:extLst>
      <p:ext uri="{BB962C8B-B14F-4D97-AF65-F5344CB8AC3E}">
        <p14:creationId xmlns:p14="http://schemas.microsoft.com/office/powerpoint/2010/main" val="1536627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469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Baltimore, Maryland</vt:lpstr>
      <vt:lpstr>Baltimore in Trouble</vt:lpstr>
      <vt:lpstr>Data</vt:lpstr>
      <vt:lpstr>Crime vs Vacant Buildings</vt:lpstr>
      <vt:lpstr>Correlation?</vt:lpstr>
      <vt:lpstr>Clusters</vt:lpstr>
      <vt:lpstr>Clusters Mapped</vt:lpstr>
      <vt:lpstr>Exploring Neighborhoods</vt:lpstr>
      <vt:lpstr>Venues</vt:lpstr>
      <vt:lpstr>Top Venues in Neighborhoods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2020-05-21T16:50:33Z</dcterms:created>
  <dcterms:modified xsi:type="dcterms:W3CDTF">2020-05-22T02:04:03Z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