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4694"/>
  </p:normalViewPr>
  <p:slideViewPr>
    <p:cSldViewPr snapToGrid="0" snapToObjects="1">
      <p:cViewPr varScale="1">
        <p:scale>
          <a:sx n="138" d="100"/>
          <a:sy n="138"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5616-2DC3-7C44-BAA8-D2356A69F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16CB3B-611A-A24D-AC56-5E62754CF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4F25B4-9AF7-9D4E-9C73-C6B8467F83A3}"/>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5" name="Footer Placeholder 4">
            <a:extLst>
              <a:ext uri="{FF2B5EF4-FFF2-40B4-BE49-F238E27FC236}">
                <a16:creationId xmlns:a16="http://schemas.microsoft.com/office/drawing/2014/main" id="{5B1729A1-8B01-C149-B576-4B4C59343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E7B5D-6040-F54D-A157-2F66CC5C4630}"/>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150395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5493-1B08-2146-811C-011088C6A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6F18A-4D1E-7C4F-BDEC-2DC18C52A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D6D24-3000-0D4C-93C9-1D22EADDF844}"/>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5" name="Footer Placeholder 4">
            <a:extLst>
              <a:ext uri="{FF2B5EF4-FFF2-40B4-BE49-F238E27FC236}">
                <a16:creationId xmlns:a16="http://schemas.microsoft.com/office/drawing/2014/main" id="{495A7FF4-2312-D24B-8465-970A92E6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4F294-6389-8348-BBC1-03A559E5D47D}"/>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403107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2493F-9CDA-A04C-B2C8-F626BDB68C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638A09-098E-1C43-82C6-CC3581D14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743D3-F7A0-514B-910F-1953A5D25C1F}"/>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5" name="Footer Placeholder 4">
            <a:extLst>
              <a:ext uri="{FF2B5EF4-FFF2-40B4-BE49-F238E27FC236}">
                <a16:creationId xmlns:a16="http://schemas.microsoft.com/office/drawing/2014/main" id="{0B80F40C-3236-6745-83BC-C140605C8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13081-F4F3-2E42-9D92-FB7D45684F3E}"/>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212569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7607-E35D-1F41-B36D-982BFF53B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95E1C8-F5F5-2142-B072-5F12B726F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F9423-F3EC-F644-8F51-8A5D6CC286F1}"/>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5" name="Footer Placeholder 4">
            <a:extLst>
              <a:ext uri="{FF2B5EF4-FFF2-40B4-BE49-F238E27FC236}">
                <a16:creationId xmlns:a16="http://schemas.microsoft.com/office/drawing/2014/main" id="{11C51B2B-B3AC-654B-A360-F9731F48E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5D3BA-10B6-0A42-B505-0B33CB6F99B5}"/>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189713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FA48-063A-F94E-8F96-EE78291FF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8BA74D-73EF-1146-ADE4-F1B9EC9C6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A8702-1933-6A4D-BB82-9CE52D5FC4D1}"/>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5" name="Footer Placeholder 4">
            <a:extLst>
              <a:ext uri="{FF2B5EF4-FFF2-40B4-BE49-F238E27FC236}">
                <a16:creationId xmlns:a16="http://schemas.microsoft.com/office/drawing/2014/main" id="{EE207605-B40E-574E-9492-905B83ABC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5599F-B74E-2D4F-BA5F-689DEBFEB1AA}"/>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7152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8466-32A2-EF40-BDAF-BC7200519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9EBFB-2C5F-4847-BFEB-8DC701048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BFAE37-0CA0-9545-A4B6-409E62F547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DAAE82-A296-444F-8AAB-4BB9696697EE}"/>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6" name="Footer Placeholder 5">
            <a:extLst>
              <a:ext uri="{FF2B5EF4-FFF2-40B4-BE49-F238E27FC236}">
                <a16:creationId xmlns:a16="http://schemas.microsoft.com/office/drawing/2014/main" id="{00FE9DFF-7759-E54F-90DC-F6CFD08F9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629B2-491E-1747-9A09-23709FB784C8}"/>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116724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B695-837A-DB4A-BD48-119DE94628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AABAE7-0952-0E48-B9D6-E4E3C30FB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59F2E6-58EC-8041-8F8F-7FED3EA61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6F9A28-0176-9847-8F04-13E79E350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37A9F-C5E7-8B42-8BEE-FF064D4E1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16EA6-31CA-9E4F-BE25-7CD53145435C}"/>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8" name="Footer Placeholder 7">
            <a:extLst>
              <a:ext uri="{FF2B5EF4-FFF2-40B4-BE49-F238E27FC236}">
                <a16:creationId xmlns:a16="http://schemas.microsoft.com/office/drawing/2014/main" id="{29FEBEFA-A738-484C-815D-B10515AF03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1F3AF-B916-504B-8C0B-A55A47A2DBB1}"/>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91069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7A29-5659-2A48-8C52-5EEDEE3F38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629770-4BFD-3841-8B00-C2EC66E28EBB}"/>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4" name="Footer Placeholder 3">
            <a:extLst>
              <a:ext uri="{FF2B5EF4-FFF2-40B4-BE49-F238E27FC236}">
                <a16:creationId xmlns:a16="http://schemas.microsoft.com/office/drawing/2014/main" id="{9FA41F7E-753F-F243-8432-C0FF115978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B666CB-2CC4-7E46-8F45-C53CB0D4C899}"/>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9208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2F0B8-E278-F743-9329-C88269EC25C2}"/>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3" name="Footer Placeholder 2">
            <a:extLst>
              <a:ext uri="{FF2B5EF4-FFF2-40B4-BE49-F238E27FC236}">
                <a16:creationId xmlns:a16="http://schemas.microsoft.com/office/drawing/2014/main" id="{FF685325-04CD-304A-90F9-DD502DA56C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8FAB06-BE3F-3C43-B86E-DD8BEF5013D1}"/>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382297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B770-0125-B84B-A046-A60335B5C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5F8961-504C-3F48-9CFC-C2D640F76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8954FC-FE3B-1345-8E8A-2CF1B82E8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A584F-786F-4F4F-92B4-4D38D566D5A3}"/>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6" name="Footer Placeholder 5">
            <a:extLst>
              <a:ext uri="{FF2B5EF4-FFF2-40B4-BE49-F238E27FC236}">
                <a16:creationId xmlns:a16="http://schemas.microsoft.com/office/drawing/2014/main" id="{56CA2F19-3682-2049-8343-8B6EB1B90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B3CFA-5B77-3341-9E06-04E6827C3AC6}"/>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350680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2C86-810A-C64C-BBBA-8096F50AE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3F51F5-01C6-F140-8806-C849CCE28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4EF48-27F3-9849-945D-360FCA785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1ABDB-EC55-3440-AA65-48C917A4BFBE}"/>
              </a:ext>
            </a:extLst>
          </p:cNvPr>
          <p:cNvSpPr>
            <a:spLocks noGrp="1"/>
          </p:cNvSpPr>
          <p:nvPr>
            <p:ph type="dt" sz="half" idx="10"/>
          </p:nvPr>
        </p:nvSpPr>
        <p:spPr/>
        <p:txBody>
          <a:bodyPr/>
          <a:lstStyle/>
          <a:p>
            <a:fld id="{D5033B7D-1AC5-704F-9F9A-C4F6AA728F80}" type="datetimeFigureOut">
              <a:rPr lang="en-US" smtClean="0"/>
              <a:t>5/8/19</a:t>
            </a:fld>
            <a:endParaRPr lang="en-US"/>
          </a:p>
        </p:txBody>
      </p:sp>
      <p:sp>
        <p:nvSpPr>
          <p:cNvPr id="6" name="Footer Placeholder 5">
            <a:extLst>
              <a:ext uri="{FF2B5EF4-FFF2-40B4-BE49-F238E27FC236}">
                <a16:creationId xmlns:a16="http://schemas.microsoft.com/office/drawing/2014/main" id="{7A3F7EF3-BB9B-5F43-93BA-18921690E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9013F-59D9-0D4A-9338-6EE565AFE503}"/>
              </a:ext>
            </a:extLst>
          </p:cNvPr>
          <p:cNvSpPr>
            <a:spLocks noGrp="1"/>
          </p:cNvSpPr>
          <p:nvPr>
            <p:ph type="sldNum" sz="quarter" idx="12"/>
          </p:nvPr>
        </p:nvSpPr>
        <p:spPr/>
        <p:txBody>
          <a:bodyPr/>
          <a:lstStyle/>
          <a:p>
            <a:fld id="{7619D8C3-390E-EF47-BF56-DDD62BFB20DD}" type="slidenum">
              <a:rPr lang="en-US" smtClean="0"/>
              <a:t>‹#›</a:t>
            </a:fld>
            <a:endParaRPr lang="en-US"/>
          </a:p>
        </p:txBody>
      </p:sp>
    </p:spTree>
    <p:extLst>
      <p:ext uri="{BB962C8B-B14F-4D97-AF65-F5344CB8AC3E}">
        <p14:creationId xmlns:p14="http://schemas.microsoft.com/office/powerpoint/2010/main" val="266682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A8084-5AF4-4441-AF6A-79F80DFCE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B8A219-0E1D-9440-8A17-D2022E4C7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35B-5E73-1749-9C9D-2ABBFA85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33B7D-1AC5-704F-9F9A-C4F6AA728F80}" type="datetimeFigureOut">
              <a:rPr lang="en-US" smtClean="0"/>
              <a:t>5/8/19</a:t>
            </a:fld>
            <a:endParaRPr lang="en-US"/>
          </a:p>
        </p:txBody>
      </p:sp>
      <p:sp>
        <p:nvSpPr>
          <p:cNvPr id="5" name="Footer Placeholder 4">
            <a:extLst>
              <a:ext uri="{FF2B5EF4-FFF2-40B4-BE49-F238E27FC236}">
                <a16:creationId xmlns:a16="http://schemas.microsoft.com/office/drawing/2014/main" id="{09338064-784F-014B-B1BE-19C110A95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942977-A76C-A741-8EB3-35F99E26A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9D8C3-390E-EF47-BF56-DDD62BFB20DD}" type="slidenum">
              <a:rPr lang="en-US" smtClean="0"/>
              <a:t>‹#›</a:t>
            </a:fld>
            <a:endParaRPr lang="en-US"/>
          </a:p>
        </p:txBody>
      </p:sp>
    </p:spTree>
    <p:extLst>
      <p:ext uri="{BB962C8B-B14F-4D97-AF65-F5344CB8AC3E}">
        <p14:creationId xmlns:p14="http://schemas.microsoft.com/office/powerpoint/2010/main" val="2820640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aws.amazon.com/IAM/latest/UserGuide/cross-acct-access-walkthrough.html" TargetMode="External"/><Relationship Id="rId2" Type="http://schemas.openxmlformats.org/officeDocument/2006/relationships/hyperlink" Target="http://docs.aws.amazon.com/AmazonS3/latest/dev/AccessPolicyLanguage_UseCases_s3_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EE92-C426-5241-AF57-84D7F5A4E730}"/>
              </a:ext>
            </a:extLst>
          </p:cNvPr>
          <p:cNvSpPr>
            <a:spLocks noGrp="1"/>
          </p:cNvSpPr>
          <p:nvPr>
            <p:ph type="ctrTitle"/>
          </p:nvPr>
        </p:nvSpPr>
        <p:spPr/>
        <p:txBody>
          <a:bodyPr/>
          <a:lstStyle/>
          <a:p>
            <a:r>
              <a:rPr lang="en-US" dirty="0"/>
              <a:t>AWS Security </a:t>
            </a:r>
            <a:r>
              <a:rPr lang="en-US" dirty="0" err="1"/>
              <a:t>speaciality</a:t>
            </a:r>
            <a:r>
              <a:rPr lang="en-US" dirty="0"/>
              <a:t> IAM, S3</a:t>
            </a:r>
          </a:p>
        </p:txBody>
      </p:sp>
      <p:sp>
        <p:nvSpPr>
          <p:cNvPr id="3" name="Subtitle 2">
            <a:extLst>
              <a:ext uri="{FF2B5EF4-FFF2-40B4-BE49-F238E27FC236}">
                <a16:creationId xmlns:a16="http://schemas.microsoft.com/office/drawing/2014/main" id="{16794A34-D31F-E94C-B179-D464A1D1CDF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714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54DB-65C3-0042-A9E2-7F45D519A46D}"/>
              </a:ext>
            </a:extLst>
          </p:cNvPr>
          <p:cNvSpPr>
            <a:spLocks noGrp="1"/>
          </p:cNvSpPr>
          <p:nvPr>
            <p:ph type="title"/>
          </p:nvPr>
        </p:nvSpPr>
        <p:spPr/>
        <p:txBody>
          <a:bodyPr/>
          <a:lstStyle/>
          <a:p>
            <a:r>
              <a:rPr lang="en-US" dirty="0"/>
              <a:t>IAM</a:t>
            </a:r>
          </a:p>
        </p:txBody>
      </p:sp>
      <p:sp>
        <p:nvSpPr>
          <p:cNvPr id="3" name="Content Placeholder 2">
            <a:extLst>
              <a:ext uri="{FF2B5EF4-FFF2-40B4-BE49-F238E27FC236}">
                <a16:creationId xmlns:a16="http://schemas.microsoft.com/office/drawing/2014/main" id="{94F77A73-409F-1B43-9DB7-ECE3D7D253B6}"/>
              </a:ext>
            </a:extLst>
          </p:cNvPr>
          <p:cNvSpPr>
            <a:spLocks noGrp="1"/>
          </p:cNvSpPr>
          <p:nvPr>
            <p:ph idx="1"/>
          </p:nvPr>
        </p:nvSpPr>
        <p:spPr/>
        <p:txBody>
          <a:bodyPr/>
          <a:lstStyle/>
          <a:p>
            <a:r>
              <a:rPr lang="en-US" dirty="0"/>
              <a:t>Users, Groups, Roles – can be assigned to AWS resources</a:t>
            </a:r>
          </a:p>
          <a:p>
            <a:r>
              <a:rPr lang="en-US" dirty="0"/>
              <a:t>Policies – document that defines permissions</a:t>
            </a:r>
          </a:p>
        </p:txBody>
      </p:sp>
    </p:spTree>
    <p:extLst>
      <p:ext uri="{BB962C8B-B14F-4D97-AF65-F5344CB8AC3E}">
        <p14:creationId xmlns:p14="http://schemas.microsoft.com/office/powerpoint/2010/main" val="330932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C695-6766-3B43-A12A-87295D08C484}"/>
              </a:ext>
            </a:extLst>
          </p:cNvPr>
          <p:cNvSpPr>
            <a:spLocks noGrp="1"/>
          </p:cNvSpPr>
          <p:nvPr>
            <p:ph type="title"/>
          </p:nvPr>
        </p:nvSpPr>
        <p:spPr/>
        <p:txBody>
          <a:bodyPr/>
          <a:lstStyle/>
          <a:p>
            <a:r>
              <a:rPr lang="en-US" dirty="0"/>
              <a:t>IAM Root User Scenario</a:t>
            </a:r>
          </a:p>
        </p:txBody>
      </p:sp>
      <p:sp>
        <p:nvSpPr>
          <p:cNvPr id="3" name="Content Placeholder 2">
            <a:extLst>
              <a:ext uri="{FF2B5EF4-FFF2-40B4-BE49-F238E27FC236}">
                <a16:creationId xmlns:a16="http://schemas.microsoft.com/office/drawing/2014/main" id="{31938ABD-0734-3942-A8CE-C8553C11B5AD}"/>
              </a:ext>
            </a:extLst>
          </p:cNvPr>
          <p:cNvSpPr>
            <a:spLocks noGrp="1"/>
          </p:cNvSpPr>
          <p:nvPr>
            <p:ph idx="1"/>
          </p:nvPr>
        </p:nvSpPr>
        <p:spPr/>
        <p:txBody>
          <a:bodyPr/>
          <a:lstStyle/>
          <a:p>
            <a:r>
              <a:rPr lang="en-US" dirty="0"/>
              <a:t>If root user leaves – </a:t>
            </a:r>
          </a:p>
          <a:p>
            <a:r>
              <a:rPr lang="en-US" dirty="0"/>
              <a:t>Change root password</a:t>
            </a:r>
          </a:p>
          <a:p>
            <a:r>
              <a:rPr lang="en-US" dirty="0"/>
              <a:t>Deactivate and re enable</a:t>
            </a:r>
          </a:p>
          <a:p>
            <a:r>
              <a:rPr lang="en-US" dirty="0"/>
              <a:t>Delete access keys</a:t>
            </a:r>
          </a:p>
          <a:p>
            <a:endParaRPr lang="en-US" dirty="0"/>
          </a:p>
        </p:txBody>
      </p:sp>
    </p:spTree>
    <p:extLst>
      <p:ext uri="{BB962C8B-B14F-4D97-AF65-F5344CB8AC3E}">
        <p14:creationId xmlns:p14="http://schemas.microsoft.com/office/powerpoint/2010/main" val="47385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9F5B-A2B5-724F-97D7-C11DE25D516B}"/>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6C47EC02-296F-7845-9BB0-0FBA8528AE84}"/>
              </a:ext>
            </a:extLst>
          </p:cNvPr>
          <p:cNvSpPr>
            <a:spLocks noGrp="1"/>
          </p:cNvSpPr>
          <p:nvPr>
            <p:ph idx="1"/>
          </p:nvPr>
        </p:nvSpPr>
        <p:spPr/>
        <p:txBody>
          <a:bodyPr/>
          <a:lstStyle/>
          <a:p>
            <a:r>
              <a:rPr lang="en-US" dirty="0"/>
              <a:t>AWS managed policies – standard templates managed by AWS</a:t>
            </a:r>
          </a:p>
          <a:p>
            <a:r>
              <a:rPr lang="en-US" dirty="0"/>
              <a:t>Customer managed policy – you build it and attach it to entities such as roles, groups, users</a:t>
            </a:r>
          </a:p>
          <a:p>
            <a:r>
              <a:rPr lang="en-US" dirty="0"/>
              <a:t>Inline policy – to </a:t>
            </a:r>
            <a:r>
              <a:rPr lang="en-US"/>
              <a:t>avoid sharing</a:t>
            </a:r>
          </a:p>
        </p:txBody>
      </p:sp>
    </p:spTree>
    <p:extLst>
      <p:ext uri="{BB962C8B-B14F-4D97-AF65-F5344CB8AC3E}">
        <p14:creationId xmlns:p14="http://schemas.microsoft.com/office/powerpoint/2010/main" val="38948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58ED-676A-5D41-8472-A4CE9C582098}"/>
              </a:ext>
            </a:extLst>
          </p:cNvPr>
          <p:cNvSpPr>
            <a:spLocks noGrp="1"/>
          </p:cNvSpPr>
          <p:nvPr>
            <p:ph type="title"/>
          </p:nvPr>
        </p:nvSpPr>
        <p:spPr/>
        <p:txBody>
          <a:bodyPr/>
          <a:lstStyle/>
          <a:p>
            <a:r>
              <a:rPr lang="en-US" dirty="0"/>
              <a:t>S3 bucket policies</a:t>
            </a:r>
          </a:p>
        </p:txBody>
      </p:sp>
      <p:sp>
        <p:nvSpPr>
          <p:cNvPr id="3" name="Content Placeholder 2">
            <a:extLst>
              <a:ext uri="{FF2B5EF4-FFF2-40B4-BE49-F238E27FC236}">
                <a16:creationId xmlns:a16="http://schemas.microsoft.com/office/drawing/2014/main" id="{7F0996AF-31BF-2F4A-9F4D-3EC33CAD9DBF}"/>
              </a:ext>
            </a:extLst>
          </p:cNvPr>
          <p:cNvSpPr>
            <a:spLocks noGrp="1"/>
          </p:cNvSpPr>
          <p:nvPr>
            <p:ph idx="1"/>
          </p:nvPr>
        </p:nvSpPr>
        <p:spPr/>
        <p:txBody>
          <a:bodyPr/>
          <a:lstStyle/>
          <a:p>
            <a:r>
              <a:rPr lang="en-US" dirty="0"/>
              <a:t>Policies specific for S3</a:t>
            </a:r>
          </a:p>
          <a:p>
            <a:r>
              <a:rPr lang="en-US" dirty="0"/>
              <a:t>Allows cross account access without need for IAM</a:t>
            </a:r>
          </a:p>
          <a:p>
            <a:r>
              <a:rPr lang="en-US" dirty="0"/>
              <a:t>IAM policies have size limits, s3 size can be up to 20kb</a:t>
            </a:r>
          </a:p>
          <a:p>
            <a:r>
              <a:rPr lang="en-US" dirty="0"/>
              <a:t>Customization to specific bucket security</a:t>
            </a:r>
          </a:p>
          <a:p>
            <a:r>
              <a:rPr lang="en-US" dirty="0"/>
              <a:t>Explicit deny always overrides allow</a:t>
            </a:r>
          </a:p>
          <a:p>
            <a:r>
              <a:rPr lang="en-US" dirty="0"/>
              <a:t>Policy conflicts – IAM conflicts with S3 policy with ACL</a:t>
            </a:r>
          </a:p>
          <a:p>
            <a:r>
              <a:rPr lang="en-US" dirty="0"/>
              <a:t>Least privilege – always deny first, explicit </a:t>
            </a:r>
            <a:r>
              <a:rPr lang="en-US" dirty="0" err="1"/>
              <a:t>deny’s</a:t>
            </a:r>
            <a:r>
              <a:rPr lang="en-US" dirty="0"/>
              <a:t> override allows, if not explicit deny and allow exists, then allow or else deny</a:t>
            </a:r>
          </a:p>
          <a:p>
            <a:endParaRPr lang="en-US" dirty="0"/>
          </a:p>
          <a:p>
            <a:endParaRPr lang="en-US" dirty="0"/>
          </a:p>
        </p:txBody>
      </p:sp>
    </p:spTree>
    <p:extLst>
      <p:ext uri="{BB962C8B-B14F-4D97-AF65-F5344CB8AC3E}">
        <p14:creationId xmlns:p14="http://schemas.microsoft.com/office/powerpoint/2010/main" val="291234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BC52-25C3-4E4C-91E6-C11715129135}"/>
              </a:ext>
            </a:extLst>
          </p:cNvPr>
          <p:cNvSpPr>
            <a:spLocks noGrp="1"/>
          </p:cNvSpPr>
          <p:nvPr>
            <p:ph type="title"/>
          </p:nvPr>
        </p:nvSpPr>
        <p:spPr/>
        <p:txBody>
          <a:bodyPr/>
          <a:lstStyle/>
          <a:p>
            <a:r>
              <a:rPr lang="en-US" dirty="0"/>
              <a:t>Bucket policy	</a:t>
            </a:r>
          </a:p>
        </p:txBody>
      </p:sp>
      <p:sp>
        <p:nvSpPr>
          <p:cNvPr id="3" name="Content Placeholder 2">
            <a:extLst>
              <a:ext uri="{FF2B5EF4-FFF2-40B4-BE49-F238E27FC236}">
                <a16:creationId xmlns:a16="http://schemas.microsoft.com/office/drawing/2014/main" id="{EE981EE4-3DAE-E142-8F5B-78E5ED3E526B}"/>
              </a:ext>
            </a:extLst>
          </p:cNvPr>
          <p:cNvSpPr>
            <a:spLocks noGrp="1"/>
          </p:cNvSpPr>
          <p:nvPr>
            <p:ph idx="1"/>
          </p:nvPr>
        </p:nvSpPr>
        <p:spPr/>
        <p:txBody>
          <a:bodyPr/>
          <a:lstStyle/>
          <a:p>
            <a:r>
              <a:rPr lang="en-US" dirty="0"/>
              <a:t>Principal – the </a:t>
            </a:r>
            <a:r>
              <a:rPr lang="en-US" dirty="0" err="1"/>
              <a:t>arn</a:t>
            </a:r>
            <a:r>
              <a:rPr lang="en-US" dirty="0"/>
              <a:t> it is applying to</a:t>
            </a:r>
          </a:p>
          <a:p>
            <a:r>
              <a:rPr lang="en-US" dirty="0"/>
              <a:t>Action – API call</a:t>
            </a:r>
          </a:p>
          <a:p>
            <a:r>
              <a:rPr lang="en-US" dirty="0"/>
              <a:t>Effect – allow/deny</a:t>
            </a:r>
          </a:p>
          <a:p>
            <a:r>
              <a:rPr lang="en-US" dirty="0"/>
              <a:t>Resource – AWS service for e.g. s3, ec2</a:t>
            </a:r>
          </a:p>
          <a:p>
            <a:r>
              <a:rPr lang="en-US" dirty="0"/>
              <a:t>Explicit deny always overrides allow</a:t>
            </a:r>
          </a:p>
        </p:txBody>
      </p:sp>
    </p:spTree>
    <p:extLst>
      <p:ext uri="{BB962C8B-B14F-4D97-AF65-F5344CB8AC3E}">
        <p14:creationId xmlns:p14="http://schemas.microsoft.com/office/powerpoint/2010/main" val="119820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4CC2-AAF3-4040-92B3-8ED5DA30CDFE}"/>
              </a:ext>
            </a:extLst>
          </p:cNvPr>
          <p:cNvSpPr>
            <a:spLocks noGrp="1"/>
          </p:cNvSpPr>
          <p:nvPr>
            <p:ph type="title"/>
          </p:nvPr>
        </p:nvSpPr>
        <p:spPr/>
        <p:txBody>
          <a:bodyPr/>
          <a:lstStyle/>
          <a:p>
            <a:r>
              <a:rPr lang="en-US" dirty="0"/>
              <a:t>Bucket policy vs IAM policy</a:t>
            </a:r>
          </a:p>
        </p:txBody>
      </p:sp>
      <p:sp>
        <p:nvSpPr>
          <p:cNvPr id="3" name="Content Placeholder 2">
            <a:extLst>
              <a:ext uri="{FF2B5EF4-FFF2-40B4-BE49-F238E27FC236}">
                <a16:creationId xmlns:a16="http://schemas.microsoft.com/office/drawing/2014/main" id="{C46622F7-99E9-4842-9C48-62D5A03D363E}"/>
              </a:ext>
            </a:extLst>
          </p:cNvPr>
          <p:cNvSpPr>
            <a:spLocks noGrp="1"/>
          </p:cNvSpPr>
          <p:nvPr>
            <p:ph idx="1"/>
          </p:nvPr>
        </p:nvSpPr>
        <p:spPr/>
        <p:txBody>
          <a:bodyPr>
            <a:normAutofit fontScale="77500" lnSpcReduction="20000"/>
          </a:bodyPr>
          <a:lstStyle/>
          <a:p>
            <a:r>
              <a:rPr lang="en-US" dirty="0"/>
              <a:t>Use IAM policies if:</a:t>
            </a:r>
          </a:p>
          <a:p>
            <a:r>
              <a:rPr lang="en-US" dirty="0"/>
              <a:t>You need to control access to AWS services other than S3. IAM policies will be easier to manage since you can centrally manage all of your permissions in IAM, instead of spreading them between IAM and S3.</a:t>
            </a:r>
          </a:p>
          <a:p>
            <a:r>
              <a:rPr lang="en-US" dirty="0"/>
              <a:t> You have numerous S3 buckets each with different permissions requirements. IAM policies will be easier to manage since you don’t have to define a large number of S3 bucket policies and can instead rely on fewer, more detailed IAM policies.</a:t>
            </a:r>
          </a:p>
          <a:p>
            <a:r>
              <a:rPr lang="en-US" dirty="0"/>
              <a:t>You prefer to keep access control policies in the IAM environment.</a:t>
            </a:r>
          </a:p>
          <a:p>
            <a:r>
              <a:rPr lang="en-US" dirty="0"/>
              <a:t>Use S3 bucket policies if:</a:t>
            </a:r>
          </a:p>
          <a:p>
            <a:r>
              <a:rPr lang="en-US" dirty="0"/>
              <a:t>You want a simple way to grant </a:t>
            </a:r>
            <a:r>
              <a:rPr lang="en-US" dirty="0">
                <a:hlinkClick r:id="rId2"/>
              </a:rPr>
              <a:t>cross-account access</a:t>
            </a:r>
            <a:r>
              <a:rPr lang="en-US" dirty="0"/>
              <a:t> to your S3 environment, without using </a:t>
            </a:r>
            <a:r>
              <a:rPr lang="en-US" dirty="0">
                <a:hlinkClick r:id="rId3"/>
              </a:rPr>
              <a:t>IAM roles</a:t>
            </a:r>
            <a:r>
              <a:rPr lang="en-US" dirty="0"/>
              <a:t>.</a:t>
            </a:r>
          </a:p>
          <a:p>
            <a:r>
              <a:rPr lang="en-US" dirty="0"/>
              <a:t>Your IAM policies bump up against the size limit (up to 2 kb for users, 5 kb for groups, and 10 kb for roles). S3 supports bucket policies of up 20 kb.</a:t>
            </a:r>
          </a:p>
          <a:p>
            <a:r>
              <a:rPr lang="en-US" dirty="0"/>
              <a:t>You prefer to keep access control policies in the S3 environment.</a:t>
            </a:r>
          </a:p>
          <a:p>
            <a:endParaRPr lang="en-US" dirty="0"/>
          </a:p>
        </p:txBody>
      </p:sp>
    </p:spTree>
    <p:extLst>
      <p:ext uri="{BB962C8B-B14F-4D97-AF65-F5344CB8AC3E}">
        <p14:creationId xmlns:p14="http://schemas.microsoft.com/office/powerpoint/2010/main" val="63737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A083-A4D3-994A-B5B9-16EAEA6C7567}"/>
              </a:ext>
            </a:extLst>
          </p:cNvPr>
          <p:cNvSpPr>
            <a:spLocks noGrp="1"/>
          </p:cNvSpPr>
          <p:nvPr>
            <p:ph type="title"/>
          </p:nvPr>
        </p:nvSpPr>
        <p:spPr/>
        <p:txBody>
          <a:bodyPr/>
          <a:lstStyle/>
          <a:p>
            <a:r>
              <a:rPr lang="en-US" dirty="0"/>
              <a:t>Authorization flow</a:t>
            </a:r>
          </a:p>
        </p:txBody>
      </p:sp>
      <p:pic>
        <p:nvPicPr>
          <p:cNvPr id="4" name="Content Placeholder 3">
            <a:extLst>
              <a:ext uri="{FF2B5EF4-FFF2-40B4-BE49-F238E27FC236}">
                <a16:creationId xmlns:a16="http://schemas.microsoft.com/office/drawing/2014/main" id="{1BF78FDB-3E6A-644D-B210-E1159F3DD020}"/>
              </a:ext>
            </a:extLst>
          </p:cNvPr>
          <p:cNvPicPr>
            <a:picLocks noGrp="1" noChangeAspect="1"/>
          </p:cNvPicPr>
          <p:nvPr>
            <p:ph idx="1"/>
          </p:nvPr>
        </p:nvPicPr>
        <p:blipFill>
          <a:blip r:embed="rId2"/>
          <a:stretch>
            <a:fillRect/>
          </a:stretch>
        </p:blipFill>
        <p:spPr>
          <a:xfrm>
            <a:off x="1936750" y="2629694"/>
            <a:ext cx="8318500" cy="2743200"/>
          </a:xfrm>
          <a:prstGeom prst="rect">
            <a:avLst/>
          </a:prstGeom>
        </p:spPr>
      </p:pic>
    </p:spTree>
    <p:extLst>
      <p:ext uri="{BB962C8B-B14F-4D97-AF65-F5344CB8AC3E}">
        <p14:creationId xmlns:p14="http://schemas.microsoft.com/office/powerpoint/2010/main" val="307849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CB0-A84F-004D-8651-91A4DD60AC00}"/>
              </a:ext>
            </a:extLst>
          </p:cNvPr>
          <p:cNvSpPr>
            <a:spLocks noGrp="1"/>
          </p:cNvSpPr>
          <p:nvPr>
            <p:ph type="title"/>
          </p:nvPr>
        </p:nvSpPr>
        <p:spPr/>
        <p:txBody>
          <a:bodyPr/>
          <a:lstStyle/>
          <a:p>
            <a:r>
              <a:rPr lang="en-US" dirty="0"/>
              <a:t>S3 forced encryption</a:t>
            </a:r>
          </a:p>
        </p:txBody>
      </p:sp>
      <p:sp>
        <p:nvSpPr>
          <p:cNvPr id="3" name="Content Placeholder 2">
            <a:extLst>
              <a:ext uri="{FF2B5EF4-FFF2-40B4-BE49-F238E27FC236}">
                <a16:creationId xmlns:a16="http://schemas.microsoft.com/office/drawing/2014/main" id="{7A8954D9-02EE-D042-93CF-7B23D0C61124}"/>
              </a:ext>
            </a:extLst>
          </p:cNvPr>
          <p:cNvSpPr>
            <a:spLocks noGrp="1"/>
          </p:cNvSpPr>
          <p:nvPr>
            <p:ph idx="1"/>
          </p:nvPr>
        </p:nvSpPr>
        <p:spPr/>
        <p:txBody>
          <a:bodyPr/>
          <a:lstStyle/>
          <a:p>
            <a:r>
              <a:rPr lang="en-US" dirty="0"/>
              <a:t>SSL transport check – add condition BOOL – `</a:t>
            </a:r>
            <a:r>
              <a:rPr lang="en-US" dirty="0" err="1"/>
              <a:t>aws:secureTransport</a:t>
            </a:r>
            <a:r>
              <a:rPr lang="en-US" dirty="0"/>
              <a:t>: false`, then deny</a:t>
            </a:r>
          </a:p>
          <a:p>
            <a:r>
              <a:rPr lang="en-US" dirty="0"/>
              <a:t>Unencrypted object upload check – add condition “</a:t>
            </a:r>
            <a:r>
              <a:rPr lang="en-US" dirty="0" err="1"/>
              <a:t>StringNotEquals</a:t>
            </a:r>
            <a:r>
              <a:rPr lang="en-US" dirty="0"/>
              <a:t>: s3:x-amz-server-side-encryption: AES256” or “</a:t>
            </a:r>
            <a:r>
              <a:rPr lang="en-US" dirty="0" err="1"/>
              <a:t>aws:kms</a:t>
            </a:r>
            <a:r>
              <a:rPr lang="en-US" dirty="0"/>
              <a:t>” for </a:t>
            </a:r>
            <a:r>
              <a:rPr lang="en-US" dirty="0" err="1"/>
              <a:t>putObject</a:t>
            </a:r>
            <a:r>
              <a:rPr lang="en-US" dirty="0"/>
              <a:t> action</a:t>
            </a:r>
          </a:p>
        </p:txBody>
      </p:sp>
    </p:spTree>
    <p:extLst>
      <p:ext uri="{BB962C8B-B14F-4D97-AF65-F5344CB8AC3E}">
        <p14:creationId xmlns:p14="http://schemas.microsoft.com/office/powerpoint/2010/main" val="3065615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285</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AWS Security speaciality IAM, S3</vt:lpstr>
      <vt:lpstr>IAM</vt:lpstr>
      <vt:lpstr>IAM Root User Scenario</vt:lpstr>
      <vt:lpstr>Policies</vt:lpstr>
      <vt:lpstr>S3 bucket policies</vt:lpstr>
      <vt:lpstr>Bucket policy </vt:lpstr>
      <vt:lpstr>Bucket policy vs IAM policy</vt:lpstr>
      <vt:lpstr>Authorization flow</vt:lpstr>
      <vt:lpstr>S3 forced encryption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 Telang</dc:creator>
  <cp:lastModifiedBy>Sid Telang</cp:lastModifiedBy>
  <cp:revision>26</cp:revision>
  <dcterms:created xsi:type="dcterms:W3CDTF">2019-05-06T19:07:07Z</dcterms:created>
  <dcterms:modified xsi:type="dcterms:W3CDTF">2019-05-08T15:49:09Z</dcterms:modified>
</cp:coreProperties>
</file>