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85"/>
    <p:restoredTop sz="94694"/>
  </p:normalViewPr>
  <p:slideViewPr>
    <p:cSldViewPr snapToGrid="0" snapToObjects="1">
      <p:cViewPr varScale="1">
        <p:scale>
          <a:sx n="112" d="100"/>
          <a:sy n="112" d="100"/>
        </p:scale>
        <p:origin x="21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hyperlink" Target="https://aws.amazon.com/identity/federation/" TargetMode="External"/><Relationship Id="rId1" Type="http://schemas.openxmlformats.org/officeDocument/2006/relationships/hyperlink" Target="https://aws.amazon.com/iam/details/manage-permissions/" TargetMode="Externa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hyperlink" Target="http://docs.aws.amazon.com/IAM/latest/APIReference/API_SimulatePrincipalPolicy.html" TargetMode="Externa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diagrams/_rels/data4.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hyperlink" Target="https://csrc.nist.gov/projects/cryptographic-module-validation-program/Certificate/3139" TargetMode="Externa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hyperlink" Target="https://aws.amazon.com/identity/federation/" TargetMode="External"/><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6.svg"/><Relationship Id="rId12" Type="http://schemas.openxmlformats.org/officeDocument/2006/relationships/image" Target="../media/image10.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hyperlink" Target="https://aws.amazon.com/iam/details/manage-permissions/" TargetMode="External"/><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 Id="rId1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hyperlink" Target="http://docs.aws.amazon.com/IAM/latest/APIReference/API_SimulatePrincipalPolicy.html" TargetMode="External"/><Relationship Id="rId7" Type="http://schemas.openxmlformats.org/officeDocument/2006/relationships/image" Target="../media/image4.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csrc.nist.gov/projects/cryptographic-module-validation-program/Certificate/3139" TargetMode="External"/><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46AC3E-7AD4-4812-A740-E57421A7417C}"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C747BAD6-56D8-4C93-8136-B8D83802D7C0}">
      <dgm:prSet/>
      <dgm:spPr/>
      <dgm:t>
        <a:bodyPr/>
        <a:lstStyle/>
        <a:p>
          <a:pPr>
            <a:defRPr cap="all"/>
          </a:pPr>
          <a:r>
            <a:rPr lang="en-US"/>
            <a:t>securely control individual and group access to your AWS resources</a:t>
          </a:r>
        </a:p>
      </dgm:t>
    </dgm:pt>
    <dgm:pt modelId="{1B3E444B-5B72-43E8-8A3A-C31A01AF71AE}" type="parTrans" cxnId="{9A99F68E-2C12-4FE7-A49B-D90911C5D5B9}">
      <dgm:prSet/>
      <dgm:spPr/>
      <dgm:t>
        <a:bodyPr/>
        <a:lstStyle/>
        <a:p>
          <a:endParaRPr lang="en-US"/>
        </a:p>
      </dgm:t>
    </dgm:pt>
    <dgm:pt modelId="{08341EBC-6F80-4AFD-8AD8-A5E38ADBBAE6}" type="sibTrans" cxnId="{9A99F68E-2C12-4FE7-A49B-D90911C5D5B9}">
      <dgm:prSet/>
      <dgm:spPr/>
      <dgm:t>
        <a:bodyPr/>
        <a:lstStyle/>
        <a:p>
          <a:endParaRPr lang="en-US"/>
        </a:p>
      </dgm:t>
    </dgm:pt>
    <dgm:pt modelId="{87EEAD28-6801-4EA0-99DA-7045F96C2E33}">
      <dgm:prSet/>
      <dgm:spPr/>
      <dgm:t>
        <a:bodyPr/>
        <a:lstStyle/>
        <a:p>
          <a:pPr>
            <a:defRPr cap="all"/>
          </a:pPr>
          <a:r>
            <a:rPr lang="en-US"/>
            <a:t>create and manage user identities ("IAM users") and grant </a:t>
          </a:r>
          <a:r>
            <a:rPr lang="en-US">
              <a:hlinkClick xmlns:r="http://schemas.openxmlformats.org/officeDocument/2006/relationships" r:id="rId1"/>
            </a:rPr>
            <a:t>permissions</a:t>
          </a:r>
          <a:r>
            <a:rPr lang="en-US"/>
            <a:t> for those IAM users to access your resources</a:t>
          </a:r>
        </a:p>
      </dgm:t>
    </dgm:pt>
    <dgm:pt modelId="{58AD6D49-0CCD-4868-B26E-4D37DAAE878F}" type="parTrans" cxnId="{CD1A913A-47C2-4150-B87B-5C816BA24D73}">
      <dgm:prSet/>
      <dgm:spPr/>
      <dgm:t>
        <a:bodyPr/>
        <a:lstStyle/>
        <a:p>
          <a:endParaRPr lang="en-US"/>
        </a:p>
      </dgm:t>
    </dgm:pt>
    <dgm:pt modelId="{61D0A026-E078-4E82-A149-671DEDAAFCFB}" type="sibTrans" cxnId="{CD1A913A-47C2-4150-B87B-5C816BA24D73}">
      <dgm:prSet/>
      <dgm:spPr/>
      <dgm:t>
        <a:bodyPr/>
        <a:lstStyle/>
        <a:p>
          <a:endParaRPr lang="en-US"/>
        </a:p>
      </dgm:t>
    </dgm:pt>
    <dgm:pt modelId="{9DB8461E-8299-442A-9C3A-8C08147D8236}">
      <dgm:prSet/>
      <dgm:spPr/>
      <dgm:t>
        <a:bodyPr/>
        <a:lstStyle/>
        <a:p>
          <a:pPr>
            <a:defRPr cap="all"/>
          </a:pPr>
          <a:r>
            <a:rPr lang="en-US"/>
            <a:t>can also grant permissions for users outside of AWS (</a:t>
          </a:r>
          <a:r>
            <a:rPr lang="en-US">
              <a:hlinkClick xmlns:r="http://schemas.openxmlformats.org/officeDocument/2006/relationships" r:id="rId2"/>
            </a:rPr>
            <a:t>federated users</a:t>
          </a:r>
          <a:r>
            <a:rPr lang="en-US"/>
            <a:t>)</a:t>
          </a:r>
        </a:p>
      </dgm:t>
    </dgm:pt>
    <dgm:pt modelId="{7D5F579C-92C2-4A1C-98FF-7E020F54F0DC}" type="parTrans" cxnId="{600EC463-B306-4718-B168-955A91CD7F5D}">
      <dgm:prSet/>
      <dgm:spPr/>
      <dgm:t>
        <a:bodyPr/>
        <a:lstStyle/>
        <a:p>
          <a:endParaRPr lang="en-US"/>
        </a:p>
      </dgm:t>
    </dgm:pt>
    <dgm:pt modelId="{46CD6980-BE8C-4295-9393-B9BCCF14BBF7}" type="sibTrans" cxnId="{600EC463-B306-4718-B168-955A91CD7F5D}">
      <dgm:prSet/>
      <dgm:spPr/>
      <dgm:t>
        <a:bodyPr/>
        <a:lstStyle/>
        <a:p>
          <a:endParaRPr lang="en-US"/>
        </a:p>
      </dgm:t>
    </dgm:pt>
    <dgm:pt modelId="{7B157E55-4ABC-47AB-873D-B5CFCF7BDB17}">
      <dgm:prSet/>
      <dgm:spPr/>
      <dgm:t>
        <a:bodyPr/>
        <a:lstStyle/>
        <a:p>
          <a:pPr>
            <a:defRPr cap="all"/>
          </a:pPr>
          <a:r>
            <a:rPr lang="en-US"/>
            <a:t>MFA</a:t>
          </a:r>
        </a:p>
      </dgm:t>
    </dgm:pt>
    <dgm:pt modelId="{5B900F4E-487F-41E5-A5DF-D31648EE320C}" type="parTrans" cxnId="{6F89AF8E-1002-4751-AB71-97BA46D5FFE5}">
      <dgm:prSet/>
      <dgm:spPr/>
      <dgm:t>
        <a:bodyPr/>
        <a:lstStyle/>
        <a:p>
          <a:endParaRPr lang="en-US"/>
        </a:p>
      </dgm:t>
    </dgm:pt>
    <dgm:pt modelId="{3F16D0B3-9FFA-4F91-8707-3753A0EBB8B5}" type="sibTrans" cxnId="{6F89AF8E-1002-4751-AB71-97BA46D5FFE5}">
      <dgm:prSet/>
      <dgm:spPr/>
      <dgm:t>
        <a:bodyPr/>
        <a:lstStyle/>
        <a:p>
          <a:endParaRPr lang="en-US"/>
        </a:p>
      </dgm:t>
    </dgm:pt>
    <dgm:pt modelId="{AE2BCA6D-4ECF-4D5D-9601-A44858A80C20}">
      <dgm:prSet/>
      <dgm:spPr/>
      <dgm:t>
        <a:bodyPr/>
        <a:lstStyle/>
        <a:p>
          <a:pPr>
            <a:defRPr cap="all"/>
          </a:pPr>
          <a:r>
            <a:rPr lang="en-US"/>
            <a:t>Password rotation policy</a:t>
          </a:r>
        </a:p>
      </dgm:t>
    </dgm:pt>
    <dgm:pt modelId="{717CB22E-BDAA-4466-97ED-DCB4E6692AB5}" type="parTrans" cxnId="{49E2D12C-DC9F-445C-B8E6-E8EC2A3F22C7}">
      <dgm:prSet/>
      <dgm:spPr/>
      <dgm:t>
        <a:bodyPr/>
        <a:lstStyle/>
        <a:p>
          <a:endParaRPr lang="en-US"/>
        </a:p>
      </dgm:t>
    </dgm:pt>
    <dgm:pt modelId="{2A72F6A4-9F80-44FD-A1C0-C08668E353D5}" type="sibTrans" cxnId="{49E2D12C-DC9F-445C-B8E6-E8EC2A3F22C7}">
      <dgm:prSet/>
      <dgm:spPr/>
      <dgm:t>
        <a:bodyPr/>
        <a:lstStyle/>
        <a:p>
          <a:endParaRPr lang="en-US"/>
        </a:p>
      </dgm:t>
    </dgm:pt>
    <dgm:pt modelId="{92C7E6D1-B5E4-44E8-89BD-A2FFBAD5829E}">
      <dgm:prSet/>
      <dgm:spPr/>
      <dgm:t>
        <a:bodyPr/>
        <a:lstStyle/>
        <a:p>
          <a:pPr>
            <a:defRPr cap="all"/>
          </a:pPr>
          <a:r>
            <a:rPr lang="en-US" dirty="0"/>
            <a:t>Supports PCI DSS compliance (credit cards)</a:t>
          </a:r>
        </a:p>
      </dgm:t>
    </dgm:pt>
    <dgm:pt modelId="{C061F368-0A9A-4A0B-A056-154E32F03847}" type="parTrans" cxnId="{93EB8E94-A520-47F0-A82E-C0525E28C73E}">
      <dgm:prSet/>
      <dgm:spPr/>
      <dgm:t>
        <a:bodyPr/>
        <a:lstStyle/>
        <a:p>
          <a:endParaRPr lang="en-US"/>
        </a:p>
      </dgm:t>
    </dgm:pt>
    <dgm:pt modelId="{C8A26C35-EB0E-4083-B015-B5955502CF94}" type="sibTrans" cxnId="{93EB8E94-A520-47F0-A82E-C0525E28C73E}">
      <dgm:prSet/>
      <dgm:spPr/>
      <dgm:t>
        <a:bodyPr/>
        <a:lstStyle/>
        <a:p>
          <a:endParaRPr lang="en-US"/>
        </a:p>
      </dgm:t>
    </dgm:pt>
    <dgm:pt modelId="{589C6B69-CF8D-4EAE-8E0E-8D3BDD9887F3}" type="pres">
      <dgm:prSet presAssocID="{F946AC3E-7AD4-4812-A740-E57421A7417C}" presName="root" presStyleCnt="0">
        <dgm:presLayoutVars>
          <dgm:dir/>
          <dgm:resizeHandles val="exact"/>
        </dgm:presLayoutVars>
      </dgm:prSet>
      <dgm:spPr/>
    </dgm:pt>
    <dgm:pt modelId="{33072499-61FE-4585-99EA-7D8CC6BF3D74}" type="pres">
      <dgm:prSet presAssocID="{C747BAD6-56D8-4C93-8136-B8D83802D7C0}" presName="compNode" presStyleCnt="0"/>
      <dgm:spPr/>
    </dgm:pt>
    <dgm:pt modelId="{5A088612-4899-4480-BCF5-9E361C4BB241}" type="pres">
      <dgm:prSet presAssocID="{C747BAD6-56D8-4C93-8136-B8D83802D7C0}" presName="iconBgRect" presStyleLbl="bgShp" presStyleIdx="0" presStyleCnt="6"/>
      <dgm:spPr/>
    </dgm:pt>
    <dgm:pt modelId="{029DE17F-174E-4ECD-BD9D-A3E48E4934C5}" type="pres">
      <dgm:prSet presAssocID="{C747BAD6-56D8-4C93-8136-B8D83802D7C0}" presName="iconRect" presStyleLbl="node1" presStyleIdx="0"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FCC9E13D-1DFE-4831-92E4-FB2E4E795635}" type="pres">
      <dgm:prSet presAssocID="{C747BAD6-56D8-4C93-8136-B8D83802D7C0}" presName="spaceRect" presStyleCnt="0"/>
      <dgm:spPr/>
    </dgm:pt>
    <dgm:pt modelId="{EFF38E79-80B2-419A-BFBC-1A9180D8753A}" type="pres">
      <dgm:prSet presAssocID="{C747BAD6-56D8-4C93-8136-B8D83802D7C0}" presName="textRect" presStyleLbl="revTx" presStyleIdx="0" presStyleCnt="6">
        <dgm:presLayoutVars>
          <dgm:chMax val="1"/>
          <dgm:chPref val="1"/>
        </dgm:presLayoutVars>
      </dgm:prSet>
      <dgm:spPr/>
    </dgm:pt>
    <dgm:pt modelId="{0E0B6D21-A3AE-48FE-A013-36F3A3BC6346}" type="pres">
      <dgm:prSet presAssocID="{08341EBC-6F80-4AFD-8AD8-A5E38ADBBAE6}" presName="sibTrans" presStyleCnt="0"/>
      <dgm:spPr/>
    </dgm:pt>
    <dgm:pt modelId="{259EABC5-9D2D-4802-8FF3-2F61314DFF72}" type="pres">
      <dgm:prSet presAssocID="{87EEAD28-6801-4EA0-99DA-7045F96C2E33}" presName="compNode" presStyleCnt="0"/>
      <dgm:spPr/>
    </dgm:pt>
    <dgm:pt modelId="{7D9C0AD8-B73C-4F93-9E6D-7DA9680B9692}" type="pres">
      <dgm:prSet presAssocID="{87EEAD28-6801-4EA0-99DA-7045F96C2E33}" presName="iconBgRect" presStyleLbl="bgShp" presStyleIdx="1" presStyleCnt="6"/>
      <dgm:spPr/>
    </dgm:pt>
    <dgm:pt modelId="{9E63776A-2684-4B91-B482-8FB0C0BDB6E8}" type="pres">
      <dgm:prSet presAssocID="{87EEAD28-6801-4EA0-99DA-7045F96C2E33}" presName="iconRect" presStyleLbl="node1" presStyleIdx="1"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F0D5C345-A0D0-4C01-A3D8-BE948634AAA0}" type="pres">
      <dgm:prSet presAssocID="{87EEAD28-6801-4EA0-99DA-7045F96C2E33}" presName="spaceRect" presStyleCnt="0"/>
      <dgm:spPr/>
    </dgm:pt>
    <dgm:pt modelId="{136A5058-6DAD-4167-8644-11F868A34FDF}" type="pres">
      <dgm:prSet presAssocID="{87EEAD28-6801-4EA0-99DA-7045F96C2E33}" presName="textRect" presStyleLbl="revTx" presStyleIdx="1" presStyleCnt="6">
        <dgm:presLayoutVars>
          <dgm:chMax val="1"/>
          <dgm:chPref val="1"/>
        </dgm:presLayoutVars>
      </dgm:prSet>
      <dgm:spPr/>
    </dgm:pt>
    <dgm:pt modelId="{58D2C671-2069-4041-9309-74373664F2C7}" type="pres">
      <dgm:prSet presAssocID="{61D0A026-E078-4E82-A149-671DEDAAFCFB}" presName="sibTrans" presStyleCnt="0"/>
      <dgm:spPr/>
    </dgm:pt>
    <dgm:pt modelId="{62AD1495-765C-425D-B910-3DB13323226F}" type="pres">
      <dgm:prSet presAssocID="{9DB8461E-8299-442A-9C3A-8C08147D8236}" presName="compNode" presStyleCnt="0"/>
      <dgm:spPr/>
    </dgm:pt>
    <dgm:pt modelId="{F52D4E4E-BA5D-4087-AA5C-F73D968BE123}" type="pres">
      <dgm:prSet presAssocID="{9DB8461E-8299-442A-9C3A-8C08147D8236}" presName="iconBgRect" presStyleLbl="bgShp" presStyleIdx="2" presStyleCnt="6"/>
      <dgm:spPr/>
    </dgm:pt>
    <dgm:pt modelId="{E4BAA205-AD1C-48EF-AD3F-3CB5AF2C55AB}" type="pres">
      <dgm:prSet presAssocID="{9DB8461E-8299-442A-9C3A-8C08147D8236}" presName="iconRect" presStyleLbl="node1" presStyleIdx="2"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43157DD5-DF1A-4DA2-B0C8-8530DBCE76D6}" type="pres">
      <dgm:prSet presAssocID="{9DB8461E-8299-442A-9C3A-8C08147D8236}" presName="spaceRect" presStyleCnt="0"/>
      <dgm:spPr/>
    </dgm:pt>
    <dgm:pt modelId="{9925BED6-744F-48A1-889C-A8DEF65A7C2D}" type="pres">
      <dgm:prSet presAssocID="{9DB8461E-8299-442A-9C3A-8C08147D8236}" presName="textRect" presStyleLbl="revTx" presStyleIdx="2" presStyleCnt="6">
        <dgm:presLayoutVars>
          <dgm:chMax val="1"/>
          <dgm:chPref val="1"/>
        </dgm:presLayoutVars>
      </dgm:prSet>
      <dgm:spPr/>
    </dgm:pt>
    <dgm:pt modelId="{651B563A-374C-43B0-9C43-670C813BCEDF}" type="pres">
      <dgm:prSet presAssocID="{46CD6980-BE8C-4295-9393-B9BCCF14BBF7}" presName="sibTrans" presStyleCnt="0"/>
      <dgm:spPr/>
    </dgm:pt>
    <dgm:pt modelId="{41A5F161-E23F-4837-AC1B-D0F614F4C060}" type="pres">
      <dgm:prSet presAssocID="{7B157E55-4ABC-47AB-873D-B5CFCF7BDB17}" presName="compNode" presStyleCnt="0"/>
      <dgm:spPr/>
    </dgm:pt>
    <dgm:pt modelId="{C3AE314B-C691-40E4-ADFB-92330F77FF6D}" type="pres">
      <dgm:prSet presAssocID="{7B157E55-4ABC-47AB-873D-B5CFCF7BDB17}" presName="iconBgRect" presStyleLbl="bgShp" presStyleIdx="3" presStyleCnt="6"/>
      <dgm:spPr/>
    </dgm:pt>
    <dgm:pt modelId="{0F7A388E-4F89-4D04-AB27-0CE35BC5695B}" type="pres">
      <dgm:prSet presAssocID="{7B157E55-4ABC-47AB-873D-B5CFCF7BDB17}" presName="iconRect" presStyleLbl="node1" presStyleIdx="3"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16CAB587-293E-42FB-BE92-B2F91DBD0E8E}" type="pres">
      <dgm:prSet presAssocID="{7B157E55-4ABC-47AB-873D-B5CFCF7BDB17}" presName="spaceRect" presStyleCnt="0"/>
      <dgm:spPr/>
    </dgm:pt>
    <dgm:pt modelId="{ACFEC747-44A5-4770-8D59-65FD1585B8D0}" type="pres">
      <dgm:prSet presAssocID="{7B157E55-4ABC-47AB-873D-B5CFCF7BDB17}" presName="textRect" presStyleLbl="revTx" presStyleIdx="3" presStyleCnt="6">
        <dgm:presLayoutVars>
          <dgm:chMax val="1"/>
          <dgm:chPref val="1"/>
        </dgm:presLayoutVars>
      </dgm:prSet>
      <dgm:spPr/>
    </dgm:pt>
    <dgm:pt modelId="{9554A15A-9469-4927-81AD-DD419E75D501}" type="pres">
      <dgm:prSet presAssocID="{3F16D0B3-9FFA-4F91-8707-3753A0EBB8B5}" presName="sibTrans" presStyleCnt="0"/>
      <dgm:spPr/>
    </dgm:pt>
    <dgm:pt modelId="{2DDF874C-0E4D-4D96-914B-31B8EF692BAB}" type="pres">
      <dgm:prSet presAssocID="{AE2BCA6D-4ECF-4D5D-9601-A44858A80C20}" presName="compNode" presStyleCnt="0"/>
      <dgm:spPr/>
    </dgm:pt>
    <dgm:pt modelId="{2EFAE3EE-2314-4A80-B913-31F81E2F4B3A}" type="pres">
      <dgm:prSet presAssocID="{AE2BCA6D-4ECF-4D5D-9601-A44858A80C20}" presName="iconBgRect" presStyleLbl="bgShp" presStyleIdx="4" presStyleCnt="6"/>
      <dgm:spPr/>
    </dgm:pt>
    <dgm:pt modelId="{B39568CD-7952-4B59-8DC4-B5674BBF1A35}" type="pres">
      <dgm:prSet presAssocID="{AE2BCA6D-4ECF-4D5D-9601-A44858A80C20}" presName="iconRect" presStyleLbl="node1" presStyleIdx="4"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ey"/>
        </a:ext>
      </dgm:extLst>
    </dgm:pt>
    <dgm:pt modelId="{577DEFCC-296D-49EA-92C6-0153E32497E2}" type="pres">
      <dgm:prSet presAssocID="{AE2BCA6D-4ECF-4D5D-9601-A44858A80C20}" presName="spaceRect" presStyleCnt="0"/>
      <dgm:spPr/>
    </dgm:pt>
    <dgm:pt modelId="{B2911EF2-1F9C-442F-A971-FBF1F8B27190}" type="pres">
      <dgm:prSet presAssocID="{AE2BCA6D-4ECF-4D5D-9601-A44858A80C20}" presName="textRect" presStyleLbl="revTx" presStyleIdx="4" presStyleCnt="6">
        <dgm:presLayoutVars>
          <dgm:chMax val="1"/>
          <dgm:chPref val="1"/>
        </dgm:presLayoutVars>
      </dgm:prSet>
      <dgm:spPr/>
    </dgm:pt>
    <dgm:pt modelId="{5DA064DA-15D7-4C9C-A952-B70529D47B13}" type="pres">
      <dgm:prSet presAssocID="{2A72F6A4-9F80-44FD-A1C0-C08668E353D5}" presName="sibTrans" presStyleCnt="0"/>
      <dgm:spPr/>
    </dgm:pt>
    <dgm:pt modelId="{1A22627A-D544-4CA3-BCC1-786858BAA434}" type="pres">
      <dgm:prSet presAssocID="{92C7E6D1-B5E4-44E8-89BD-A2FFBAD5829E}" presName="compNode" presStyleCnt="0"/>
      <dgm:spPr/>
    </dgm:pt>
    <dgm:pt modelId="{FEDAAB05-D3E8-41AB-A262-3236C9A02F54}" type="pres">
      <dgm:prSet presAssocID="{92C7E6D1-B5E4-44E8-89BD-A2FFBAD5829E}" presName="iconBgRect" presStyleLbl="bgShp" presStyleIdx="5" presStyleCnt="6"/>
      <dgm:spPr/>
    </dgm:pt>
    <dgm:pt modelId="{541F0578-E690-45FE-BC70-114CB43AE0FB}" type="pres">
      <dgm:prSet presAssocID="{92C7E6D1-B5E4-44E8-89BD-A2FFBAD5829E}" presName="iconRect" presStyleLbl="node1" presStyleIdx="5" presStyleCnt="6"/>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redit card"/>
        </a:ext>
      </dgm:extLst>
    </dgm:pt>
    <dgm:pt modelId="{9F8A3311-81D7-4124-96A5-F35E57F744C8}" type="pres">
      <dgm:prSet presAssocID="{92C7E6D1-B5E4-44E8-89BD-A2FFBAD5829E}" presName="spaceRect" presStyleCnt="0"/>
      <dgm:spPr/>
    </dgm:pt>
    <dgm:pt modelId="{2FA95AB4-438E-4737-A0D6-FCB03E2C3745}" type="pres">
      <dgm:prSet presAssocID="{92C7E6D1-B5E4-44E8-89BD-A2FFBAD5829E}" presName="textRect" presStyleLbl="revTx" presStyleIdx="5" presStyleCnt="6">
        <dgm:presLayoutVars>
          <dgm:chMax val="1"/>
          <dgm:chPref val="1"/>
        </dgm:presLayoutVars>
      </dgm:prSet>
      <dgm:spPr/>
    </dgm:pt>
  </dgm:ptLst>
  <dgm:cxnLst>
    <dgm:cxn modelId="{5EBE4713-8B15-4B82-A51D-9F47FE405575}" type="presOf" srcId="{92C7E6D1-B5E4-44E8-89BD-A2FFBAD5829E}" destId="{2FA95AB4-438E-4737-A0D6-FCB03E2C3745}" srcOrd="0" destOrd="0" presId="urn:microsoft.com/office/officeart/2018/5/layout/IconCircleLabelList"/>
    <dgm:cxn modelId="{9CA1F123-518D-4825-8664-E283E7519450}" type="presOf" srcId="{7B157E55-4ABC-47AB-873D-B5CFCF7BDB17}" destId="{ACFEC747-44A5-4770-8D59-65FD1585B8D0}" srcOrd="0" destOrd="0" presId="urn:microsoft.com/office/officeart/2018/5/layout/IconCircleLabelList"/>
    <dgm:cxn modelId="{49E2D12C-DC9F-445C-B8E6-E8EC2A3F22C7}" srcId="{F946AC3E-7AD4-4812-A740-E57421A7417C}" destId="{AE2BCA6D-4ECF-4D5D-9601-A44858A80C20}" srcOrd="4" destOrd="0" parTransId="{717CB22E-BDAA-4466-97ED-DCB4E6692AB5}" sibTransId="{2A72F6A4-9F80-44FD-A1C0-C08668E353D5}"/>
    <dgm:cxn modelId="{CD1A913A-47C2-4150-B87B-5C816BA24D73}" srcId="{F946AC3E-7AD4-4812-A740-E57421A7417C}" destId="{87EEAD28-6801-4EA0-99DA-7045F96C2E33}" srcOrd="1" destOrd="0" parTransId="{58AD6D49-0CCD-4868-B26E-4D37DAAE878F}" sibTransId="{61D0A026-E078-4E82-A149-671DEDAAFCFB}"/>
    <dgm:cxn modelId="{C9146460-2A85-4211-A27C-7088ABAF0852}" type="presOf" srcId="{87EEAD28-6801-4EA0-99DA-7045F96C2E33}" destId="{136A5058-6DAD-4167-8644-11F868A34FDF}" srcOrd="0" destOrd="0" presId="urn:microsoft.com/office/officeart/2018/5/layout/IconCircleLabelList"/>
    <dgm:cxn modelId="{600EC463-B306-4718-B168-955A91CD7F5D}" srcId="{F946AC3E-7AD4-4812-A740-E57421A7417C}" destId="{9DB8461E-8299-442A-9C3A-8C08147D8236}" srcOrd="2" destOrd="0" parTransId="{7D5F579C-92C2-4A1C-98FF-7E020F54F0DC}" sibTransId="{46CD6980-BE8C-4295-9393-B9BCCF14BBF7}"/>
    <dgm:cxn modelId="{6F89AF8E-1002-4751-AB71-97BA46D5FFE5}" srcId="{F946AC3E-7AD4-4812-A740-E57421A7417C}" destId="{7B157E55-4ABC-47AB-873D-B5CFCF7BDB17}" srcOrd="3" destOrd="0" parTransId="{5B900F4E-487F-41E5-A5DF-D31648EE320C}" sibTransId="{3F16D0B3-9FFA-4F91-8707-3753A0EBB8B5}"/>
    <dgm:cxn modelId="{9A99F68E-2C12-4FE7-A49B-D90911C5D5B9}" srcId="{F946AC3E-7AD4-4812-A740-E57421A7417C}" destId="{C747BAD6-56D8-4C93-8136-B8D83802D7C0}" srcOrd="0" destOrd="0" parTransId="{1B3E444B-5B72-43E8-8A3A-C31A01AF71AE}" sibTransId="{08341EBC-6F80-4AFD-8AD8-A5E38ADBBAE6}"/>
    <dgm:cxn modelId="{93EB8E94-A520-47F0-A82E-C0525E28C73E}" srcId="{F946AC3E-7AD4-4812-A740-E57421A7417C}" destId="{92C7E6D1-B5E4-44E8-89BD-A2FFBAD5829E}" srcOrd="5" destOrd="0" parTransId="{C061F368-0A9A-4A0B-A056-154E32F03847}" sibTransId="{C8A26C35-EB0E-4083-B015-B5955502CF94}"/>
    <dgm:cxn modelId="{10B60D9D-02AE-4374-BC6D-9220A42E85BA}" type="presOf" srcId="{AE2BCA6D-4ECF-4D5D-9601-A44858A80C20}" destId="{B2911EF2-1F9C-442F-A971-FBF1F8B27190}" srcOrd="0" destOrd="0" presId="urn:microsoft.com/office/officeart/2018/5/layout/IconCircleLabelList"/>
    <dgm:cxn modelId="{802068B7-F059-4F47-AFCC-1D870DE32F01}" type="presOf" srcId="{C747BAD6-56D8-4C93-8136-B8D83802D7C0}" destId="{EFF38E79-80B2-419A-BFBC-1A9180D8753A}" srcOrd="0" destOrd="0" presId="urn:microsoft.com/office/officeart/2018/5/layout/IconCircleLabelList"/>
    <dgm:cxn modelId="{D05580D7-C5A9-43E4-8D40-458F18CF60CF}" type="presOf" srcId="{F946AC3E-7AD4-4812-A740-E57421A7417C}" destId="{589C6B69-CF8D-4EAE-8E0E-8D3BDD9887F3}" srcOrd="0" destOrd="0" presId="urn:microsoft.com/office/officeart/2018/5/layout/IconCircleLabelList"/>
    <dgm:cxn modelId="{A92BC9E2-6B6D-4927-A184-EB98AE99A92A}" type="presOf" srcId="{9DB8461E-8299-442A-9C3A-8C08147D8236}" destId="{9925BED6-744F-48A1-889C-A8DEF65A7C2D}" srcOrd="0" destOrd="0" presId="urn:microsoft.com/office/officeart/2018/5/layout/IconCircleLabelList"/>
    <dgm:cxn modelId="{0247124B-87BC-46A9-9511-27D65ADC66A9}" type="presParOf" srcId="{589C6B69-CF8D-4EAE-8E0E-8D3BDD9887F3}" destId="{33072499-61FE-4585-99EA-7D8CC6BF3D74}" srcOrd="0" destOrd="0" presId="urn:microsoft.com/office/officeart/2018/5/layout/IconCircleLabelList"/>
    <dgm:cxn modelId="{2680E526-2BC3-483C-A18C-6B3B8A1B5E06}" type="presParOf" srcId="{33072499-61FE-4585-99EA-7D8CC6BF3D74}" destId="{5A088612-4899-4480-BCF5-9E361C4BB241}" srcOrd="0" destOrd="0" presId="urn:microsoft.com/office/officeart/2018/5/layout/IconCircleLabelList"/>
    <dgm:cxn modelId="{2D8D19A2-56B6-4998-AD76-2505F44F5D33}" type="presParOf" srcId="{33072499-61FE-4585-99EA-7D8CC6BF3D74}" destId="{029DE17F-174E-4ECD-BD9D-A3E48E4934C5}" srcOrd="1" destOrd="0" presId="urn:microsoft.com/office/officeart/2018/5/layout/IconCircleLabelList"/>
    <dgm:cxn modelId="{0E2F4119-C262-4C3D-86CB-4F6623867247}" type="presParOf" srcId="{33072499-61FE-4585-99EA-7D8CC6BF3D74}" destId="{FCC9E13D-1DFE-4831-92E4-FB2E4E795635}" srcOrd="2" destOrd="0" presId="urn:microsoft.com/office/officeart/2018/5/layout/IconCircleLabelList"/>
    <dgm:cxn modelId="{03E4467A-C80C-4BA5-B74A-70B9526D96EA}" type="presParOf" srcId="{33072499-61FE-4585-99EA-7D8CC6BF3D74}" destId="{EFF38E79-80B2-419A-BFBC-1A9180D8753A}" srcOrd="3" destOrd="0" presId="urn:microsoft.com/office/officeart/2018/5/layout/IconCircleLabelList"/>
    <dgm:cxn modelId="{4E21C98F-17AE-40E2-A419-B90CE554C1DE}" type="presParOf" srcId="{589C6B69-CF8D-4EAE-8E0E-8D3BDD9887F3}" destId="{0E0B6D21-A3AE-48FE-A013-36F3A3BC6346}" srcOrd="1" destOrd="0" presId="urn:microsoft.com/office/officeart/2018/5/layout/IconCircleLabelList"/>
    <dgm:cxn modelId="{946EA9F1-F66D-4D8A-980B-40DAC8565EBA}" type="presParOf" srcId="{589C6B69-CF8D-4EAE-8E0E-8D3BDD9887F3}" destId="{259EABC5-9D2D-4802-8FF3-2F61314DFF72}" srcOrd="2" destOrd="0" presId="urn:microsoft.com/office/officeart/2018/5/layout/IconCircleLabelList"/>
    <dgm:cxn modelId="{C2C32797-56C6-4846-88FA-14151612221E}" type="presParOf" srcId="{259EABC5-9D2D-4802-8FF3-2F61314DFF72}" destId="{7D9C0AD8-B73C-4F93-9E6D-7DA9680B9692}" srcOrd="0" destOrd="0" presId="urn:microsoft.com/office/officeart/2018/5/layout/IconCircleLabelList"/>
    <dgm:cxn modelId="{28741C63-3B40-48AF-8691-B5B08ECEE99F}" type="presParOf" srcId="{259EABC5-9D2D-4802-8FF3-2F61314DFF72}" destId="{9E63776A-2684-4B91-B482-8FB0C0BDB6E8}" srcOrd="1" destOrd="0" presId="urn:microsoft.com/office/officeart/2018/5/layout/IconCircleLabelList"/>
    <dgm:cxn modelId="{C47E8B88-DBE5-48BE-9CD8-9E2814FA94BB}" type="presParOf" srcId="{259EABC5-9D2D-4802-8FF3-2F61314DFF72}" destId="{F0D5C345-A0D0-4C01-A3D8-BE948634AAA0}" srcOrd="2" destOrd="0" presId="urn:microsoft.com/office/officeart/2018/5/layout/IconCircleLabelList"/>
    <dgm:cxn modelId="{4CC85AC3-97CD-4DB7-9764-A71614A816C0}" type="presParOf" srcId="{259EABC5-9D2D-4802-8FF3-2F61314DFF72}" destId="{136A5058-6DAD-4167-8644-11F868A34FDF}" srcOrd="3" destOrd="0" presId="urn:microsoft.com/office/officeart/2018/5/layout/IconCircleLabelList"/>
    <dgm:cxn modelId="{86DD155E-DADF-4CC7-871D-C90676561E7C}" type="presParOf" srcId="{589C6B69-CF8D-4EAE-8E0E-8D3BDD9887F3}" destId="{58D2C671-2069-4041-9309-74373664F2C7}" srcOrd="3" destOrd="0" presId="urn:microsoft.com/office/officeart/2018/5/layout/IconCircleLabelList"/>
    <dgm:cxn modelId="{61EE2889-52CF-4722-AC23-009E574CD5B6}" type="presParOf" srcId="{589C6B69-CF8D-4EAE-8E0E-8D3BDD9887F3}" destId="{62AD1495-765C-425D-B910-3DB13323226F}" srcOrd="4" destOrd="0" presId="urn:microsoft.com/office/officeart/2018/5/layout/IconCircleLabelList"/>
    <dgm:cxn modelId="{11664372-8352-4F4B-89F5-313CD1C4481F}" type="presParOf" srcId="{62AD1495-765C-425D-B910-3DB13323226F}" destId="{F52D4E4E-BA5D-4087-AA5C-F73D968BE123}" srcOrd="0" destOrd="0" presId="urn:microsoft.com/office/officeart/2018/5/layout/IconCircleLabelList"/>
    <dgm:cxn modelId="{EC1227F4-DA19-41EF-B48D-7C45C6FAD544}" type="presParOf" srcId="{62AD1495-765C-425D-B910-3DB13323226F}" destId="{E4BAA205-AD1C-48EF-AD3F-3CB5AF2C55AB}" srcOrd="1" destOrd="0" presId="urn:microsoft.com/office/officeart/2018/5/layout/IconCircleLabelList"/>
    <dgm:cxn modelId="{93901730-2351-48B5-8C0D-6D09BE72D3E0}" type="presParOf" srcId="{62AD1495-765C-425D-B910-3DB13323226F}" destId="{43157DD5-DF1A-4DA2-B0C8-8530DBCE76D6}" srcOrd="2" destOrd="0" presId="urn:microsoft.com/office/officeart/2018/5/layout/IconCircleLabelList"/>
    <dgm:cxn modelId="{9BB8CC27-EF5D-44BB-ABDE-ECD9C8FC831F}" type="presParOf" srcId="{62AD1495-765C-425D-B910-3DB13323226F}" destId="{9925BED6-744F-48A1-889C-A8DEF65A7C2D}" srcOrd="3" destOrd="0" presId="urn:microsoft.com/office/officeart/2018/5/layout/IconCircleLabelList"/>
    <dgm:cxn modelId="{E83C69F4-76DE-40E6-A2AB-EACA21AE5FD9}" type="presParOf" srcId="{589C6B69-CF8D-4EAE-8E0E-8D3BDD9887F3}" destId="{651B563A-374C-43B0-9C43-670C813BCEDF}" srcOrd="5" destOrd="0" presId="urn:microsoft.com/office/officeart/2018/5/layout/IconCircleLabelList"/>
    <dgm:cxn modelId="{0D1F9FDD-CBEB-4E5F-94F7-B3F74C66FC72}" type="presParOf" srcId="{589C6B69-CF8D-4EAE-8E0E-8D3BDD9887F3}" destId="{41A5F161-E23F-4837-AC1B-D0F614F4C060}" srcOrd="6" destOrd="0" presId="urn:microsoft.com/office/officeart/2018/5/layout/IconCircleLabelList"/>
    <dgm:cxn modelId="{A2DE739A-2FF5-41AB-BA97-CA84C30CF8C3}" type="presParOf" srcId="{41A5F161-E23F-4837-AC1B-D0F614F4C060}" destId="{C3AE314B-C691-40E4-ADFB-92330F77FF6D}" srcOrd="0" destOrd="0" presId="urn:microsoft.com/office/officeart/2018/5/layout/IconCircleLabelList"/>
    <dgm:cxn modelId="{A63736B3-4D08-4B30-8AF3-5AFC7C289C94}" type="presParOf" srcId="{41A5F161-E23F-4837-AC1B-D0F614F4C060}" destId="{0F7A388E-4F89-4D04-AB27-0CE35BC5695B}" srcOrd="1" destOrd="0" presId="urn:microsoft.com/office/officeart/2018/5/layout/IconCircleLabelList"/>
    <dgm:cxn modelId="{C2C22385-FBE7-4D0D-A4F7-AA870E155136}" type="presParOf" srcId="{41A5F161-E23F-4837-AC1B-D0F614F4C060}" destId="{16CAB587-293E-42FB-BE92-B2F91DBD0E8E}" srcOrd="2" destOrd="0" presId="urn:microsoft.com/office/officeart/2018/5/layout/IconCircleLabelList"/>
    <dgm:cxn modelId="{8A2901D2-2130-46BA-8E26-6AFFF4DD2087}" type="presParOf" srcId="{41A5F161-E23F-4837-AC1B-D0F614F4C060}" destId="{ACFEC747-44A5-4770-8D59-65FD1585B8D0}" srcOrd="3" destOrd="0" presId="urn:microsoft.com/office/officeart/2018/5/layout/IconCircleLabelList"/>
    <dgm:cxn modelId="{A1A2995E-B035-4094-BA43-9B7071FFFC5A}" type="presParOf" srcId="{589C6B69-CF8D-4EAE-8E0E-8D3BDD9887F3}" destId="{9554A15A-9469-4927-81AD-DD419E75D501}" srcOrd="7" destOrd="0" presId="urn:microsoft.com/office/officeart/2018/5/layout/IconCircleLabelList"/>
    <dgm:cxn modelId="{AC3608CF-80FC-460C-A70F-5EA790AA6DCB}" type="presParOf" srcId="{589C6B69-CF8D-4EAE-8E0E-8D3BDD9887F3}" destId="{2DDF874C-0E4D-4D96-914B-31B8EF692BAB}" srcOrd="8" destOrd="0" presId="urn:microsoft.com/office/officeart/2018/5/layout/IconCircleLabelList"/>
    <dgm:cxn modelId="{C8B3E05B-F2ED-45DD-95E7-FFABE1A31636}" type="presParOf" srcId="{2DDF874C-0E4D-4D96-914B-31B8EF692BAB}" destId="{2EFAE3EE-2314-4A80-B913-31F81E2F4B3A}" srcOrd="0" destOrd="0" presId="urn:microsoft.com/office/officeart/2018/5/layout/IconCircleLabelList"/>
    <dgm:cxn modelId="{6206DFE4-DAD9-402D-96CF-FC1B891F781B}" type="presParOf" srcId="{2DDF874C-0E4D-4D96-914B-31B8EF692BAB}" destId="{B39568CD-7952-4B59-8DC4-B5674BBF1A35}" srcOrd="1" destOrd="0" presId="urn:microsoft.com/office/officeart/2018/5/layout/IconCircleLabelList"/>
    <dgm:cxn modelId="{5EC53586-5F31-4FCA-98C6-28792C198DAE}" type="presParOf" srcId="{2DDF874C-0E4D-4D96-914B-31B8EF692BAB}" destId="{577DEFCC-296D-49EA-92C6-0153E32497E2}" srcOrd="2" destOrd="0" presId="urn:microsoft.com/office/officeart/2018/5/layout/IconCircleLabelList"/>
    <dgm:cxn modelId="{60E180B2-922F-4A8F-9DCE-D574266A14A2}" type="presParOf" srcId="{2DDF874C-0E4D-4D96-914B-31B8EF692BAB}" destId="{B2911EF2-1F9C-442F-A971-FBF1F8B27190}" srcOrd="3" destOrd="0" presId="urn:microsoft.com/office/officeart/2018/5/layout/IconCircleLabelList"/>
    <dgm:cxn modelId="{2F254252-7DAF-4F51-9B05-256C0490FE69}" type="presParOf" srcId="{589C6B69-CF8D-4EAE-8E0E-8D3BDD9887F3}" destId="{5DA064DA-15D7-4C9C-A952-B70529D47B13}" srcOrd="9" destOrd="0" presId="urn:microsoft.com/office/officeart/2018/5/layout/IconCircleLabelList"/>
    <dgm:cxn modelId="{5A853AE6-F30A-4863-807F-DB97B3516476}" type="presParOf" srcId="{589C6B69-CF8D-4EAE-8E0E-8D3BDD9887F3}" destId="{1A22627A-D544-4CA3-BCC1-786858BAA434}" srcOrd="10" destOrd="0" presId="urn:microsoft.com/office/officeart/2018/5/layout/IconCircleLabelList"/>
    <dgm:cxn modelId="{07DDC535-BFC7-4B73-9423-D0A853135075}" type="presParOf" srcId="{1A22627A-D544-4CA3-BCC1-786858BAA434}" destId="{FEDAAB05-D3E8-41AB-A262-3236C9A02F54}" srcOrd="0" destOrd="0" presId="urn:microsoft.com/office/officeart/2018/5/layout/IconCircleLabelList"/>
    <dgm:cxn modelId="{B52709AD-0260-4A22-9E90-0E3CFB9AF5D7}" type="presParOf" srcId="{1A22627A-D544-4CA3-BCC1-786858BAA434}" destId="{541F0578-E690-45FE-BC70-114CB43AE0FB}" srcOrd="1" destOrd="0" presId="urn:microsoft.com/office/officeart/2018/5/layout/IconCircleLabelList"/>
    <dgm:cxn modelId="{3A0E9AEC-83B5-44CF-8BA4-B36DDED52F41}" type="presParOf" srcId="{1A22627A-D544-4CA3-BCC1-786858BAA434}" destId="{9F8A3311-81D7-4124-96A5-F35E57F744C8}" srcOrd="2" destOrd="0" presId="urn:microsoft.com/office/officeart/2018/5/layout/IconCircleLabelList"/>
    <dgm:cxn modelId="{DE757A3F-6488-4740-9D87-324E3520F594}" type="presParOf" srcId="{1A22627A-D544-4CA3-BCC1-786858BAA434}" destId="{2FA95AB4-438E-4737-A0D6-FCB03E2C374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FE999F-D83B-42BA-91BB-CE27A407D22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F093E01-D3A9-4C40-8DE1-1DBD69A9A386}">
      <dgm:prSet/>
      <dgm:spPr/>
      <dgm:t>
        <a:bodyPr/>
        <a:lstStyle/>
        <a:p>
          <a:r>
            <a:rPr lang="en-US"/>
            <a:t>Users – end users, employees</a:t>
          </a:r>
        </a:p>
      </dgm:t>
    </dgm:pt>
    <dgm:pt modelId="{A974319B-24EC-43ED-A02D-061284B7DC45}" type="parTrans" cxnId="{83C12E98-51AE-4D8E-86BC-2A59D35E3621}">
      <dgm:prSet/>
      <dgm:spPr/>
      <dgm:t>
        <a:bodyPr/>
        <a:lstStyle/>
        <a:p>
          <a:endParaRPr lang="en-US"/>
        </a:p>
      </dgm:t>
    </dgm:pt>
    <dgm:pt modelId="{B5A9E5F2-0A2F-426E-AD2A-985FD2BFE98A}" type="sibTrans" cxnId="{83C12E98-51AE-4D8E-86BC-2A59D35E3621}">
      <dgm:prSet/>
      <dgm:spPr/>
      <dgm:t>
        <a:bodyPr/>
        <a:lstStyle/>
        <a:p>
          <a:endParaRPr lang="en-US"/>
        </a:p>
      </dgm:t>
    </dgm:pt>
    <dgm:pt modelId="{C345141F-7224-4D19-B1C8-31BD04CB5DB8}">
      <dgm:prSet/>
      <dgm:spPr/>
      <dgm:t>
        <a:bodyPr/>
        <a:lstStyle/>
        <a:p>
          <a:r>
            <a:rPr lang="en-US"/>
            <a:t>Groups – Collection of users</a:t>
          </a:r>
        </a:p>
      </dgm:t>
    </dgm:pt>
    <dgm:pt modelId="{D8E4729F-F0FE-43E8-BA6F-50B204CF87D5}" type="parTrans" cxnId="{E8618348-159D-4922-AAB5-6DC8DDDB205E}">
      <dgm:prSet/>
      <dgm:spPr/>
      <dgm:t>
        <a:bodyPr/>
        <a:lstStyle/>
        <a:p>
          <a:endParaRPr lang="en-US"/>
        </a:p>
      </dgm:t>
    </dgm:pt>
    <dgm:pt modelId="{96FDD2B4-A935-48B7-9178-A9D6532F8BE6}" type="sibTrans" cxnId="{E8618348-159D-4922-AAB5-6DC8DDDB205E}">
      <dgm:prSet/>
      <dgm:spPr/>
      <dgm:t>
        <a:bodyPr/>
        <a:lstStyle/>
        <a:p>
          <a:endParaRPr lang="en-US"/>
        </a:p>
      </dgm:t>
    </dgm:pt>
    <dgm:pt modelId="{BDCD2F96-38FD-4E1B-BD24-56EEA77BD036}">
      <dgm:prSet/>
      <dgm:spPr/>
      <dgm:t>
        <a:bodyPr/>
        <a:lstStyle/>
        <a:p>
          <a:r>
            <a:rPr lang="en-US"/>
            <a:t>Policies – made of documents called policy documents formatted in JSON, they give permission to user/group/role</a:t>
          </a:r>
        </a:p>
      </dgm:t>
    </dgm:pt>
    <dgm:pt modelId="{D5F6A190-AC53-4B3A-BF51-A85D0C691BAA}" type="parTrans" cxnId="{B3BC49DD-C233-4119-BB0C-4C5C5C4A1027}">
      <dgm:prSet/>
      <dgm:spPr/>
      <dgm:t>
        <a:bodyPr/>
        <a:lstStyle/>
        <a:p>
          <a:endParaRPr lang="en-US"/>
        </a:p>
      </dgm:t>
    </dgm:pt>
    <dgm:pt modelId="{66E9EF45-2EBF-4BF0-ADA6-DE2E9BC88335}" type="sibTrans" cxnId="{B3BC49DD-C233-4119-BB0C-4C5C5C4A1027}">
      <dgm:prSet/>
      <dgm:spPr/>
      <dgm:t>
        <a:bodyPr/>
        <a:lstStyle/>
        <a:p>
          <a:endParaRPr lang="en-US"/>
        </a:p>
      </dgm:t>
    </dgm:pt>
    <dgm:pt modelId="{82C0AD15-EC4E-40DC-9CB3-344D25193827}">
      <dgm:prSet/>
      <dgm:spPr/>
      <dgm:t>
        <a:bodyPr/>
        <a:lstStyle/>
        <a:p>
          <a:r>
            <a:rPr lang="en-US"/>
            <a:t>Roles – roles are assigned to AWS resources</a:t>
          </a:r>
        </a:p>
      </dgm:t>
    </dgm:pt>
    <dgm:pt modelId="{8CD5A66D-E7BA-4697-B1DF-20D9A13A5B2A}" type="parTrans" cxnId="{C79A8D56-1827-435C-99F6-73EF43DBCCCD}">
      <dgm:prSet/>
      <dgm:spPr/>
      <dgm:t>
        <a:bodyPr/>
        <a:lstStyle/>
        <a:p>
          <a:endParaRPr lang="en-US"/>
        </a:p>
      </dgm:t>
    </dgm:pt>
    <dgm:pt modelId="{BAB9DE19-9012-42C4-85B5-1E5BA8CFD9EF}" type="sibTrans" cxnId="{C79A8D56-1827-435C-99F6-73EF43DBCCCD}">
      <dgm:prSet/>
      <dgm:spPr/>
      <dgm:t>
        <a:bodyPr/>
        <a:lstStyle/>
        <a:p>
          <a:endParaRPr lang="en-US"/>
        </a:p>
      </dgm:t>
    </dgm:pt>
    <dgm:pt modelId="{960BE4A9-AA85-4F3A-A5FD-8D85F5DBEA87}" type="pres">
      <dgm:prSet presAssocID="{D6FE999F-D83B-42BA-91BB-CE27A407D22E}" presName="root" presStyleCnt="0">
        <dgm:presLayoutVars>
          <dgm:dir/>
          <dgm:resizeHandles val="exact"/>
        </dgm:presLayoutVars>
      </dgm:prSet>
      <dgm:spPr/>
    </dgm:pt>
    <dgm:pt modelId="{12AF6ECF-1EC8-46D7-990C-1E65FA8A9874}" type="pres">
      <dgm:prSet presAssocID="{D6FE999F-D83B-42BA-91BB-CE27A407D22E}" presName="container" presStyleCnt="0">
        <dgm:presLayoutVars>
          <dgm:dir/>
          <dgm:resizeHandles val="exact"/>
        </dgm:presLayoutVars>
      </dgm:prSet>
      <dgm:spPr/>
    </dgm:pt>
    <dgm:pt modelId="{F04CFB8D-562E-49A2-9E2F-A7043B8558AC}" type="pres">
      <dgm:prSet presAssocID="{1F093E01-D3A9-4C40-8DE1-1DBD69A9A386}" presName="compNode" presStyleCnt="0"/>
      <dgm:spPr/>
    </dgm:pt>
    <dgm:pt modelId="{E1932E31-0671-4686-BEC2-F36F4B47198F}" type="pres">
      <dgm:prSet presAssocID="{1F093E01-D3A9-4C40-8DE1-1DBD69A9A386}" presName="iconBgRect" presStyleLbl="bgShp" presStyleIdx="0" presStyleCnt="4"/>
      <dgm:spPr/>
    </dgm:pt>
    <dgm:pt modelId="{3694FDB4-051C-43B4-A050-282F273D6EDC}" type="pres">
      <dgm:prSet presAssocID="{1F093E01-D3A9-4C40-8DE1-1DBD69A9A3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99A94569-194C-416A-B55D-90AF6E7C5550}" type="pres">
      <dgm:prSet presAssocID="{1F093E01-D3A9-4C40-8DE1-1DBD69A9A386}" presName="spaceRect" presStyleCnt="0"/>
      <dgm:spPr/>
    </dgm:pt>
    <dgm:pt modelId="{222C4595-222A-404A-B890-32390970FEC4}" type="pres">
      <dgm:prSet presAssocID="{1F093E01-D3A9-4C40-8DE1-1DBD69A9A386}" presName="textRect" presStyleLbl="revTx" presStyleIdx="0" presStyleCnt="4">
        <dgm:presLayoutVars>
          <dgm:chMax val="1"/>
          <dgm:chPref val="1"/>
        </dgm:presLayoutVars>
      </dgm:prSet>
      <dgm:spPr/>
    </dgm:pt>
    <dgm:pt modelId="{6DD9B31A-14B6-49F3-9B57-08904AD56763}" type="pres">
      <dgm:prSet presAssocID="{B5A9E5F2-0A2F-426E-AD2A-985FD2BFE98A}" presName="sibTrans" presStyleLbl="sibTrans2D1" presStyleIdx="0" presStyleCnt="0"/>
      <dgm:spPr/>
    </dgm:pt>
    <dgm:pt modelId="{A426EA95-E4EE-4F6B-9A92-ADD4010F1C85}" type="pres">
      <dgm:prSet presAssocID="{C345141F-7224-4D19-B1C8-31BD04CB5DB8}" presName="compNode" presStyleCnt="0"/>
      <dgm:spPr/>
    </dgm:pt>
    <dgm:pt modelId="{92B5D708-B5C3-4F16-BB76-3587F737883C}" type="pres">
      <dgm:prSet presAssocID="{C345141F-7224-4D19-B1C8-31BD04CB5DB8}" presName="iconBgRect" presStyleLbl="bgShp" presStyleIdx="1" presStyleCnt="4"/>
      <dgm:spPr/>
    </dgm:pt>
    <dgm:pt modelId="{B95703C8-B0CF-4E43-8A3F-5646C3070B23}" type="pres">
      <dgm:prSet presAssocID="{C345141F-7224-4D19-B1C8-31BD04CB5D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C36E5902-ED9B-45DB-82E5-68144CAEBC0F}" type="pres">
      <dgm:prSet presAssocID="{C345141F-7224-4D19-B1C8-31BD04CB5DB8}" presName="spaceRect" presStyleCnt="0"/>
      <dgm:spPr/>
    </dgm:pt>
    <dgm:pt modelId="{FB1C9F41-298C-4621-AC0E-771FDF4941C8}" type="pres">
      <dgm:prSet presAssocID="{C345141F-7224-4D19-B1C8-31BD04CB5DB8}" presName="textRect" presStyleLbl="revTx" presStyleIdx="1" presStyleCnt="4">
        <dgm:presLayoutVars>
          <dgm:chMax val="1"/>
          <dgm:chPref val="1"/>
        </dgm:presLayoutVars>
      </dgm:prSet>
      <dgm:spPr/>
    </dgm:pt>
    <dgm:pt modelId="{ED02D62F-D699-4DCB-800D-E030B3454AC2}" type="pres">
      <dgm:prSet presAssocID="{96FDD2B4-A935-48B7-9178-A9D6532F8BE6}" presName="sibTrans" presStyleLbl="sibTrans2D1" presStyleIdx="0" presStyleCnt="0"/>
      <dgm:spPr/>
    </dgm:pt>
    <dgm:pt modelId="{2DA61FBA-E679-4F52-8C25-14D6D02D07AE}" type="pres">
      <dgm:prSet presAssocID="{BDCD2F96-38FD-4E1B-BD24-56EEA77BD036}" presName="compNode" presStyleCnt="0"/>
      <dgm:spPr/>
    </dgm:pt>
    <dgm:pt modelId="{168D9C37-C498-49E3-819B-98E56020FB79}" type="pres">
      <dgm:prSet presAssocID="{BDCD2F96-38FD-4E1B-BD24-56EEA77BD036}" presName="iconBgRect" presStyleLbl="bgShp" presStyleIdx="2" presStyleCnt="4"/>
      <dgm:spPr/>
    </dgm:pt>
    <dgm:pt modelId="{AE50527C-AC60-4241-8B14-FE967AF730EF}" type="pres">
      <dgm:prSet presAssocID="{BDCD2F96-38FD-4E1B-BD24-56EEA77BD0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2C4EE948-70FA-4A51-88A0-CCB7BE56B8B4}" type="pres">
      <dgm:prSet presAssocID="{BDCD2F96-38FD-4E1B-BD24-56EEA77BD036}" presName="spaceRect" presStyleCnt="0"/>
      <dgm:spPr/>
    </dgm:pt>
    <dgm:pt modelId="{9333AA08-42E6-4546-AB12-A6EF9B59CECF}" type="pres">
      <dgm:prSet presAssocID="{BDCD2F96-38FD-4E1B-BD24-56EEA77BD036}" presName="textRect" presStyleLbl="revTx" presStyleIdx="2" presStyleCnt="4">
        <dgm:presLayoutVars>
          <dgm:chMax val="1"/>
          <dgm:chPref val="1"/>
        </dgm:presLayoutVars>
      </dgm:prSet>
      <dgm:spPr/>
    </dgm:pt>
    <dgm:pt modelId="{99F68974-2B95-4830-B084-012AC058F381}" type="pres">
      <dgm:prSet presAssocID="{66E9EF45-2EBF-4BF0-ADA6-DE2E9BC88335}" presName="sibTrans" presStyleLbl="sibTrans2D1" presStyleIdx="0" presStyleCnt="0"/>
      <dgm:spPr/>
    </dgm:pt>
    <dgm:pt modelId="{89E17CA8-3468-449B-B71B-BBF92C548E1C}" type="pres">
      <dgm:prSet presAssocID="{82C0AD15-EC4E-40DC-9CB3-344D25193827}" presName="compNode" presStyleCnt="0"/>
      <dgm:spPr/>
    </dgm:pt>
    <dgm:pt modelId="{CA4D57C5-4ED2-4300-9017-A93CFF06E62D}" type="pres">
      <dgm:prSet presAssocID="{82C0AD15-EC4E-40DC-9CB3-344D25193827}" presName="iconBgRect" presStyleLbl="bgShp" presStyleIdx="3" presStyleCnt="4"/>
      <dgm:spPr/>
    </dgm:pt>
    <dgm:pt modelId="{6BA2858D-76B8-4BCC-A61E-97FCD2EB1463}" type="pres">
      <dgm:prSet presAssocID="{82C0AD15-EC4E-40DC-9CB3-344D251938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3BFDB594-0032-412B-90CF-92BB1B6327E9}" type="pres">
      <dgm:prSet presAssocID="{82C0AD15-EC4E-40DC-9CB3-344D25193827}" presName="spaceRect" presStyleCnt="0"/>
      <dgm:spPr/>
    </dgm:pt>
    <dgm:pt modelId="{529E5CA3-900F-4ED1-84A0-C32C4D034B2F}" type="pres">
      <dgm:prSet presAssocID="{82C0AD15-EC4E-40DC-9CB3-344D25193827}" presName="textRect" presStyleLbl="revTx" presStyleIdx="3" presStyleCnt="4">
        <dgm:presLayoutVars>
          <dgm:chMax val="1"/>
          <dgm:chPref val="1"/>
        </dgm:presLayoutVars>
      </dgm:prSet>
      <dgm:spPr/>
    </dgm:pt>
  </dgm:ptLst>
  <dgm:cxnLst>
    <dgm:cxn modelId="{5E026906-7D89-447C-B727-900708A4256F}" type="presOf" srcId="{96FDD2B4-A935-48B7-9178-A9D6532F8BE6}" destId="{ED02D62F-D699-4DCB-800D-E030B3454AC2}" srcOrd="0" destOrd="0" presId="urn:microsoft.com/office/officeart/2018/2/layout/IconCircleList"/>
    <dgm:cxn modelId="{C7C7A718-795D-4287-A067-C18B4D7E291E}" type="presOf" srcId="{82C0AD15-EC4E-40DC-9CB3-344D25193827}" destId="{529E5CA3-900F-4ED1-84A0-C32C4D034B2F}" srcOrd="0" destOrd="0" presId="urn:microsoft.com/office/officeart/2018/2/layout/IconCircleList"/>
    <dgm:cxn modelId="{76A0B71F-49B2-4B5B-87B9-F8C8D0F6E2A2}" type="presOf" srcId="{D6FE999F-D83B-42BA-91BB-CE27A407D22E}" destId="{960BE4A9-AA85-4F3A-A5FD-8D85F5DBEA87}" srcOrd="0" destOrd="0" presId="urn:microsoft.com/office/officeart/2018/2/layout/IconCircleList"/>
    <dgm:cxn modelId="{E8618348-159D-4922-AAB5-6DC8DDDB205E}" srcId="{D6FE999F-D83B-42BA-91BB-CE27A407D22E}" destId="{C345141F-7224-4D19-B1C8-31BD04CB5DB8}" srcOrd="1" destOrd="0" parTransId="{D8E4729F-F0FE-43E8-BA6F-50B204CF87D5}" sibTransId="{96FDD2B4-A935-48B7-9178-A9D6532F8BE6}"/>
    <dgm:cxn modelId="{45452649-0058-46A4-AFF3-14F79544D0C2}" type="presOf" srcId="{C345141F-7224-4D19-B1C8-31BD04CB5DB8}" destId="{FB1C9F41-298C-4621-AC0E-771FDF4941C8}" srcOrd="0" destOrd="0" presId="urn:microsoft.com/office/officeart/2018/2/layout/IconCircleList"/>
    <dgm:cxn modelId="{66368755-C51E-4A04-99BC-64F33C810E53}" type="presOf" srcId="{BDCD2F96-38FD-4E1B-BD24-56EEA77BD036}" destId="{9333AA08-42E6-4546-AB12-A6EF9B59CECF}" srcOrd="0" destOrd="0" presId="urn:microsoft.com/office/officeart/2018/2/layout/IconCircleList"/>
    <dgm:cxn modelId="{C79A8D56-1827-435C-99F6-73EF43DBCCCD}" srcId="{D6FE999F-D83B-42BA-91BB-CE27A407D22E}" destId="{82C0AD15-EC4E-40DC-9CB3-344D25193827}" srcOrd="3" destOrd="0" parTransId="{8CD5A66D-E7BA-4697-B1DF-20D9A13A5B2A}" sibTransId="{BAB9DE19-9012-42C4-85B5-1E5BA8CFD9EF}"/>
    <dgm:cxn modelId="{83C12E98-51AE-4D8E-86BC-2A59D35E3621}" srcId="{D6FE999F-D83B-42BA-91BB-CE27A407D22E}" destId="{1F093E01-D3A9-4C40-8DE1-1DBD69A9A386}" srcOrd="0" destOrd="0" parTransId="{A974319B-24EC-43ED-A02D-061284B7DC45}" sibTransId="{B5A9E5F2-0A2F-426E-AD2A-985FD2BFE98A}"/>
    <dgm:cxn modelId="{FA1523A5-0FCD-422C-B3EB-09E0C17C5DE6}" type="presOf" srcId="{B5A9E5F2-0A2F-426E-AD2A-985FD2BFE98A}" destId="{6DD9B31A-14B6-49F3-9B57-08904AD56763}" srcOrd="0" destOrd="0" presId="urn:microsoft.com/office/officeart/2018/2/layout/IconCircleList"/>
    <dgm:cxn modelId="{9F398EBA-FB5A-44D2-ACFF-B8C018EBB9D1}" type="presOf" srcId="{1F093E01-D3A9-4C40-8DE1-1DBD69A9A386}" destId="{222C4595-222A-404A-B890-32390970FEC4}" srcOrd="0" destOrd="0" presId="urn:microsoft.com/office/officeart/2018/2/layout/IconCircleList"/>
    <dgm:cxn modelId="{B3BC49DD-C233-4119-BB0C-4C5C5C4A1027}" srcId="{D6FE999F-D83B-42BA-91BB-CE27A407D22E}" destId="{BDCD2F96-38FD-4E1B-BD24-56EEA77BD036}" srcOrd="2" destOrd="0" parTransId="{D5F6A190-AC53-4B3A-BF51-A85D0C691BAA}" sibTransId="{66E9EF45-2EBF-4BF0-ADA6-DE2E9BC88335}"/>
    <dgm:cxn modelId="{685632FD-055A-446D-A9E0-4B6A0D0032DB}" type="presOf" srcId="{66E9EF45-2EBF-4BF0-ADA6-DE2E9BC88335}" destId="{99F68974-2B95-4830-B084-012AC058F381}" srcOrd="0" destOrd="0" presId="urn:microsoft.com/office/officeart/2018/2/layout/IconCircleList"/>
    <dgm:cxn modelId="{73D8AE30-1C1D-48BA-8330-2E627BB7BB95}" type="presParOf" srcId="{960BE4A9-AA85-4F3A-A5FD-8D85F5DBEA87}" destId="{12AF6ECF-1EC8-46D7-990C-1E65FA8A9874}" srcOrd="0" destOrd="0" presId="urn:microsoft.com/office/officeart/2018/2/layout/IconCircleList"/>
    <dgm:cxn modelId="{DCC8E497-D35A-411F-A8CD-71ECEC44C0BF}" type="presParOf" srcId="{12AF6ECF-1EC8-46D7-990C-1E65FA8A9874}" destId="{F04CFB8D-562E-49A2-9E2F-A7043B8558AC}" srcOrd="0" destOrd="0" presId="urn:microsoft.com/office/officeart/2018/2/layout/IconCircleList"/>
    <dgm:cxn modelId="{F5FAA4AA-D711-4E27-A30F-5982D33ADCFE}" type="presParOf" srcId="{F04CFB8D-562E-49A2-9E2F-A7043B8558AC}" destId="{E1932E31-0671-4686-BEC2-F36F4B47198F}" srcOrd="0" destOrd="0" presId="urn:microsoft.com/office/officeart/2018/2/layout/IconCircleList"/>
    <dgm:cxn modelId="{78CECF2B-63B3-4683-A5F6-0A2E574B8BA6}" type="presParOf" srcId="{F04CFB8D-562E-49A2-9E2F-A7043B8558AC}" destId="{3694FDB4-051C-43B4-A050-282F273D6EDC}" srcOrd="1" destOrd="0" presId="urn:microsoft.com/office/officeart/2018/2/layout/IconCircleList"/>
    <dgm:cxn modelId="{D02AC5C9-ECA2-44A7-894F-2E3DBF6C29B8}" type="presParOf" srcId="{F04CFB8D-562E-49A2-9E2F-A7043B8558AC}" destId="{99A94569-194C-416A-B55D-90AF6E7C5550}" srcOrd="2" destOrd="0" presId="urn:microsoft.com/office/officeart/2018/2/layout/IconCircleList"/>
    <dgm:cxn modelId="{E732A59C-60B7-4987-A043-13A3700F0C88}" type="presParOf" srcId="{F04CFB8D-562E-49A2-9E2F-A7043B8558AC}" destId="{222C4595-222A-404A-B890-32390970FEC4}" srcOrd="3" destOrd="0" presId="urn:microsoft.com/office/officeart/2018/2/layout/IconCircleList"/>
    <dgm:cxn modelId="{9CE9FF80-B021-445A-9BBD-26816DC7EAD6}" type="presParOf" srcId="{12AF6ECF-1EC8-46D7-990C-1E65FA8A9874}" destId="{6DD9B31A-14B6-49F3-9B57-08904AD56763}" srcOrd="1" destOrd="0" presId="urn:microsoft.com/office/officeart/2018/2/layout/IconCircleList"/>
    <dgm:cxn modelId="{6558F8EC-1D1F-4AE0-B56A-4FC63FD6D82A}" type="presParOf" srcId="{12AF6ECF-1EC8-46D7-990C-1E65FA8A9874}" destId="{A426EA95-E4EE-4F6B-9A92-ADD4010F1C85}" srcOrd="2" destOrd="0" presId="urn:microsoft.com/office/officeart/2018/2/layout/IconCircleList"/>
    <dgm:cxn modelId="{D964636A-CA8B-4AED-856D-CA12A10FBF1A}" type="presParOf" srcId="{A426EA95-E4EE-4F6B-9A92-ADD4010F1C85}" destId="{92B5D708-B5C3-4F16-BB76-3587F737883C}" srcOrd="0" destOrd="0" presId="urn:microsoft.com/office/officeart/2018/2/layout/IconCircleList"/>
    <dgm:cxn modelId="{9902EB13-9A87-41C7-90DB-46CF030A3EDB}" type="presParOf" srcId="{A426EA95-E4EE-4F6B-9A92-ADD4010F1C85}" destId="{B95703C8-B0CF-4E43-8A3F-5646C3070B23}" srcOrd="1" destOrd="0" presId="urn:microsoft.com/office/officeart/2018/2/layout/IconCircleList"/>
    <dgm:cxn modelId="{6D28BBF7-216A-4CD7-A112-BBED91C492CA}" type="presParOf" srcId="{A426EA95-E4EE-4F6B-9A92-ADD4010F1C85}" destId="{C36E5902-ED9B-45DB-82E5-68144CAEBC0F}" srcOrd="2" destOrd="0" presId="urn:microsoft.com/office/officeart/2018/2/layout/IconCircleList"/>
    <dgm:cxn modelId="{3C87ECFC-3E6D-47F0-B5BC-395211575610}" type="presParOf" srcId="{A426EA95-E4EE-4F6B-9A92-ADD4010F1C85}" destId="{FB1C9F41-298C-4621-AC0E-771FDF4941C8}" srcOrd="3" destOrd="0" presId="urn:microsoft.com/office/officeart/2018/2/layout/IconCircleList"/>
    <dgm:cxn modelId="{1A0CABC4-A3D2-4BF6-997E-2CB9AAE28554}" type="presParOf" srcId="{12AF6ECF-1EC8-46D7-990C-1E65FA8A9874}" destId="{ED02D62F-D699-4DCB-800D-E030B3454AC2}" srcOrd="3" destOrd="0" presId="urn:microsoft.com/office/officeart/2018/2/layout/IconCircleList"/>
    <dgm:cxn modelId="{47E78635-A1F0-406F-9657-E4F83E4D3432}" type="presParOf" srcId="{12AF6ECF-1EC8-46D7-990C-1E65FA8A9874}" destId="{2DA61FBA-E679-4F52-8C25-14D6D02D07AE}" srcOrd="4" destOrd="0" presId="urn:microsoft.com/office/officeart/2018/2/layout/IconCircleList"/>
    <dgm:cxn modelId="{EB2AB2FF-470A-4174-9BC0-4ADB92AE7204}" type="presParOf" srcId="{2DA61FBA-E679-4F52-8C25-14D6D02D07AE}" destId="{168D9C37-C498-49E3-819B-98E56020FB79}" srcOrd="0" destOrd="0" presId="urn:microsoft.com/office/officeart/2018/2/layout/IconCircleList"/>
    <dgm:cxn modelId="{0FC46ECA-0F55-4443-A782-C69EF23694B3}" type="presParOf" srcId="{2DA61FBA-E679-4F52-8C25-14D6D02D07AE}" destId="{AE50527C-AC60-4241-8B14-FE967AF730EF}" srcOrd="1" destOrd="0" presId="urn:microsoft.com/office/officeart/2018/2/layout/IconCircleList"/>
    <dgm:cxn modelId="{BE53C203-2445-4ABF-B5C9-50EC8119BEA4}" type="presParOf" srcId="{2DA61FBA-E679-4F52-8C25-14D6D02D07AE}" destId="{2C4EE948-70FA-4A51-88A0-CCB7BE56B8B4}" srcOrd="2" destOrd="0" presId="urn:microsoft.com/office/officeart/2018/2/layout/IconCircleList"/>
    <dgm:cxn modelId="{2E02E865-24B8-41E0-A5C2-500633C58BFD}" type="presParOf" srcId="{2DA61FBA-E679-4F52-8C25-14D6D02D07AE}" destId="{9333AA08-42E6-4546-AB12-A6EF9B59CECF}" srcOrd="3" destOrd="0" presId="urn:microsoft.com/office/officeart/2018/2/layout/IconCircleList"/>
    <dgm:cxn modelId="{972960AF-CCB4-41F1-9F62-DCE94405194D}" type="presParOf" srcId="{12AF6ECF-1EC8-46D7-990C-1E65FA8A9874}" destId="{99F68974-2B95-4830-B084-012AC058F381}" srcOrd="5" destOrd="0" presId="urn:microsoft.com/office/officeart/2018/2/layout/IconCircleList"/>
    <dgm:cxn modelId="{111F2299-1155-4EF1-BED4-83401CFBAEB2}" type="presParOf" srcId="{12AF6ECF-1EC8-46D7-990C-1E65FA8A9874}" destId="{89E17CA8-3468-449B-B71B-BBF92C548E1C}" srcOrd="6" destOrd="0" presId="urn:microsoft.com/office/officeart/2018/2/layout/IconCircleList"/>
    <dgm:cxn modelId="{464EBCCD-CB91-4B24-97B0-F6F7C6B0A864}" type="presParOf" srcId="{89E17CA8-3468-449B-B71B-BBF92C548E1C}" destId="{CA4D57C5-4ED2-4300-9017-A93CFF06E62D}" srcOrd="0" destOrd="0" presId="urn:microsoft.com/office/officeart/2018/2/layout/IconCircleList"/>
    <dgm:cxn modelId="{1BEB1269-A9DC-4458-8901-A858D3DEF66C}" type="presParOf" srcId="{89E17CA8-3468-449B-B71B-BBF92C548E1C}" destId="{6BA2858D-76B8-4BCC-A61E-97FCD2EB1463}" srcOrd="1" destOrd="0" presId="urn:microsoft.com/office/officeart/2018/2/layout/IconCircleList"/>
    <dgm:cxn modelId="{A0F4691E-D998-4B32-905C-E8438A7E297B}" type="presParOf" srcId="{89E17CA8-3468-449B-B71B-BBF92C548E1C}" destId="{3BFDB594-0032-412B-90CF-92BB1B6327E9}" srcOrd="2" destOrd="0" presId="urn:microsoft.com/office/officeart/2018/2/layout/IconCircleList"/>
    <dgm:cxn modelId="{EA0C9F93-183F-45AF-9A4A-8F5FCBED0078}" type="presParOf" srcId="{89E17CA8-3468-449B-B71B-BBF92C548E1C}" destId="{529E5CA3-900F-4ED1-84A0-C32C4D034B2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BE6EF6-2C9C-498C-A3DD-03E0313A7939}"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B41F2B06-4C0F-40B6-AD80-F76432A191FA}">
      <dgm:prSet/>
      <dgm:spPr/>
      <dgm:t>
        <a:bodyPr/>
        <a:lstStyle/>
        <a:p>
          <a:r>
            <a:rPr lang="en-US"/>
            <a:t>Password policy can be modified under account settings. ou can use the policy simulator using the AWS SDKs or AWS CLI in addition to the policy simulator console. Use the </a:t>
          </a:r>
          <a:r>
            <a:rPr lang="en-US">
              <a:hlinkClick xmlns:r="http://schemas.openxmlformats.org/officeDocument/2006/relationships" r:id="rId1"/>
            </a:rPr>
            <a:t>iam:SimulatePrincipalPolicy</a:t>
          </a:r>
          <a:r>
            <a:rPr lang="en-US"/>
            <a:t> API</a:t>
          </a:r>
        </a:p>
      </dgm:t>
    </dgm:pt>
    <dgm:pt modelId="{BD530E93-0DA8-473A-AEFE-45BF32EDCF15}" type="parTrans" cxnId="{3DF7B228-7C72-40DE-BE0C-250A93EBD49B}">
      <dgm:prSet/>
      <dgm:spPr/>
      <dgm:t>
        <a:bodyPr/>
        <a:lstStyle/>
        <a:p>
          <a:endParaRPr lang="en-US"/>
        </a:p>
      </dgm:t>
    </dgm:pt>
    <dgm:pt modelId="{44688E42-89F5-48C5-B2B3-9085891BFC8E}" type="sibTrans" cxnId="{3DF7B228-7C72-40DE-BE0C-250A93EBD49B}">
      <dgm:prSet/>
      <dgm:spPr/>
      <dgm:t>
        <a:bodyPr/>
        <a:lstStyle/>
        <a:p>
          <a:endParaRPr lang="en-US"/>
        </a:p>
      </dgm:t>
    </dgm:pt>
    <dgm:pt modelId="{67A3C22B-0A67-4862-8402-58C347215964}">
      <dgm:prSet/>
      <dgm:spPr/>
      <dgm:t>
        <a:bodyPr/>
        <a:lstStyle/>
        <a:p>
          <a:r>
            <a:rPr lang="en-US"/>
            <a:t>Under Security credentials – console password, MFA can be managed, SSH keys can be uploaded for access to CodeCommit repos, HTTPS Git creds can be generated</a:t>
          </a:r>
        </a:p>
      </dgm:t>
    </dgm:pt>
    <dgm:pt modelId="{21A0EA25-4499-4D6B-B1A6-9ACD636E3422}" type="parTrans" cxnId="{1A25E4D9-EE89-4C58-80EE-5B454B197751}">
      <dgm:prSet/>
      <dgm:spPr/>
      <dgm:t>
        <a:bodyPr/>
        <a:lstStyle/>
        <a:p>
          <a:endParaRPr lang="en-US"/>
        </a:p>
      </dgm:t>
    </dgm:pt>
    <dgm:pt modelId="{0BCF2A52-85A5-4C05-81F9-73DE4C4ADF65}" type="sibTrans" cxnId="{1A25E4D9-EE89-4C58-80EE-5B454B197751}">
      <dgm:prSet/>
      <dgm:spPr/>
      <dgm:t>
        <a:bodyPr/>
        <a:lstStyle/>
        <a:p>
          <a:endParaRPr lang="en-US"/>
        </a:p>
      </dgm:t>
    </dgm:pt>
    <dgm:pt modelId="{D4A0B3FC-5E0F-475E-B87A-353ECE6F2F1D}">
      <dgm:prSet/>
      <dgm:spPr/>
      <dgm:t>
        <a:bodyPr/>
        <a:lstStyle/>
        <a:p>
          <a:r>
            <a:rPr lang="en-US" dirty="0"/>
            <a:t>Roles – can be applied to AWS resources, other AWS account resources, Web Identity (Cognito), SAML 2.0. These services will perform actions on your behalf’. trusted entities </a:t>
          </a:r>
          <a:r>
            <a:rPr lang="en-US" i="1" dirty="0"/>
            <a:t>assume </a:t>
          </a:r>
          <a:r>
            <a:rPr lang="en-US" dirty="0"/>
            <a:t>roles, such as IAM users, or AWS services such as EC2. You can change roles on running EC2 instance, with ASG. Cannot assign more than one role with EC2</a:t>
          </a:r>
        </a:p>
      </dgm:t>
    </dgm:pt>
    <dgm:pt modelId="{CD152A34-F41E-46CD-91BD-6E1DAB343C98}" type="parTrans" cxnId="{BD3E7044-A3D4-455F-8FA6-B38DC34ABB14}">
      <dgm:prSet/>
      <dgm:spPr/>
      <dgm:t>
        <a:bodyPr/>
        <a:lstStyle/>
        <a:p>
          <a:endParaRPr lang="en-US"/>
        </a:p>
      </dgm:t>
    </dgm:pt>
    <dgm:pt modelId="{B97C1949-4141-4C9B-B109-54470C408146}" type="sibTrans" cxnId="{BD3E7044-A3D4-455F-8FA6-B38DC34ABB14}">
      <dgm:prSet/>
      <dgm:spPr/>
      <dgm:t>
        <a:bodyPr/>
        <a:lstStyle/>
        <a:p>
          <a:endParaRPr lang="en-US"/>
        </a:p>
      </dgm:t>
    </dgm:pt>
    <dgm:pt modelId="{058D4783-ED35-4038-9298-7674878213B5}" type="pres">
      <dgm:prSet presAssocID="{26BE6EF6-2C9C-498C-A3DD-03E0313A7939}" presName="root" presStyleCnt="0">
        <dgm:presLayoutVars>
          <dgm:dir/>
          <dgm:resizeHandles val="exact"/>
        </dgm:presLayoutVars>
      </dgm:prSet>
      <dgm:spPr/>
    </dgm:pt>
    <dgm:pt modelId="{6F307CEC-4F36-4359-9C93-11A5D05314A7}" type="pres">
      <dgm:prSet presAssocID="{B41F2B06-4C0F-40B6-AD80-F76432A191FA}" presName="compNode" presStyleCnt="0"/>
      <dgm:spPr/>
    </dgm:pt>
    <dgm:pt modelId="{823841DF-4724-4A90-8AB7-AD686D8F19A0}" type="pres">
      <dgm:prSet presAssocID="{B41F2B06-4C0F-40B6-AD80-F76432A191FA}" presName="bgRect" presStyleLbl="bgShp" presStyleIdx="0" presStyleCnt="3"/>
      <dgm:spPr/>
    </dgm:pt>
    <dgm:pt modelId="{283E37C4-C872-41B6-95A5-C179B73A8EA2}" type="pres">
      <dgm:prSet presAssocID="{B41F2B06-4C0F-40B6-AD80-F76432A191FA}"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heckmark"/>
        </a:ext>
      </dgm:extLst>
    </dgm:pt>
    <dgm:pt modelId="{55D70CE6-CC5C-4DF0-AFCA-151A1195F31E}" type="pres">
      <dgm:prSet presAssocID="{B41F2B06-4C0F-40B6-AD80-F76432A191FA}" presName="spaceRect" presStyleCnt="0"/>
      <dgm:spPr/>
    </dgm:pt>
    <dgm:pt modelId="{12EC9624-D5CC-4AFD-B12E-4D7DF7B80959}" type="pres">
      <dgm:prSet presAssocID="{B41F2B06-4C0F-40B6-AD80-F76432A191FA}" presName="parTx" presStyleLbl="revTx" presStyleIdx="0" presStyleCnt="3">
        <dgm:presLayoutVars>
          <dgm:chMax val="0"/>
          <dgm:chPref val="0"/>
        </dgm:presLayoutVars>
      </dgm:prSet>
      <dgm:spPr/>
    </dgm:pt>
    <dgm:pt modelId="{113D8750-CE56-47E4-8D13-32A861C6F3E5}" type="pres">
      <dgm:prSet presAssocID="{44688E42-89F5-48C5-B2B3-9085891BFC8E}" presName="sibTrans" presStyleCnt="0"/>
      <dgm:spPr/>
    </dgm:pt>
    <dgm:pt modelId="{DF510AE2-3608-4FBF-B703-FE716372434E}" type="pres">
      <dgm:prSet presAssocID="{67A3C22B-0A67-4862-8402-58C347215964}" presName="compNode" presStyleCnt="0"/>
      <dgm:spPr/>
    </dgm:pt>
    <dgm:pt modelId="{9C9847F6-0D86-4BFB-9701-C2DC5DB5BB7B}" type="pres">
      <dgm:prSet presAssocID="{67A3C22B-0A67-4862-8402-58C347215964}" presName="bgRect" presStyleLbl="bgShp" presStyleIdx="1" presStyleCnt="3"/>
      <dgm:spPr/>
    </dgm:pt>
    <dgm:pt modelId="{32304F18-95EF-448B-8A7C-C9277ED7479B}" type="pres">
      <dgm:prSet presAssocID="{67A3C22B-0A67-4862-8402-58C34721596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Lock"/>
        </a:ext>
      </dgm:extLst>
    </dgm:pt>
    <dgm:pt modelId="{C319E81C-20F2-4205-81DE-DAA4EA51FD52}" type="pres">
      <dgm:prSet presAssocID="{67A3C22B-0A67-4862-8402-58C347215964}" presName="spaceRect" presStyleCnt="0"/>
      <dgm:spPr/>
    </dgm:pt>
    <dgm:pt modelId="{C1FA6EB4-45FB-4B7C-BABC-049B85F2311B}" type="pres">
      <dgm:prSet presAssocID="{67A3C22B-0A67-4862-8402-58C347215964}" presName="parTx" presStyleLbl="revTx" presStyleIdx="1" presStyleCnt="3">
        <dgm:presLayoutVars>
          <dgm:chMax val="0"/>
          <dgm:chPref val="0"/>
        </dgm:presLayoutVars>
      </dgm:prSet>
      <dgm:spPr/>
    </dgm:pt>
    <dgm:pt modelId="{8CC4A664-98CF-4647-A690-623356C1086C}" type="pres">
      <dgm:prSet presAssocID="{0BCF2A52-85A5-4C05-81F9-73DE4C4ADF65}" presName="sibTrans" presStyleCnt="0"/>
      <dgm:spPr/>
    </dgm:pt>
    <dgm:pt modelId="{A47B1922-0983-485D-8DC4-6D1B358C3609}" type="pres">
      <dgm:prSet presAssocID="{D4A0B3FC-5E0F-475E-B87A-353ECE6F2F1D}" presName="compNode" presStyleCnt="0"/>
      <dgm:spPr/>
    </dgm:pt>
    <dgm:pt modelId="{4B51378C-173B-438E-9F07-D670F81EEADB}" type="pres">
      <dgm:prSet presAssocID="{D4A0B3FC-5E0F-475E-B87A-353ECE6F2F1D}" presName="bgRect" presStyleLbl="bgShp" presStyleIdx="2" presStyleCnt="3"/>
      <dgm:spPr/>
    </dgm:pt>
    <dgm:pt modelId="{AD9BFE11-0C96-4380-BD9F-4A0F5BAF1FA5}" type="pres">
      <dgm:prSet presAssocID="{D4A0B3FC-5E0F-475E-B87A-353ECE6F2F1D}"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User"/>
        </a:ext>
      </dgm:extLst>
    </dgm:pt>
    <dgm:pt modelId="{FA0B0576-285F-4697-A566-374453C5E245}" type="pres">
      <dgm:prSet presAssocID="{D4A0B3FC-5E0F-475E-B87A-353ECE6F2F1D}" presName="spaceRect" presStyleCnt="0"/>
      <dgm:spPr/>
    </dgm:pt>
    <dgm:pt modelId="{2E248351-4BC5-4CA5-AFF0-686B7AE8CC7E}" type="pres">
      <dgm:prSet presAssocID="{D4A0B3FC-5E0F-475E-B87A-353ECE6F2F1D}" presName="parTx" presStyleLbl="revTx" presStyleIdx="2" presStyleCnt="3">
        <dgm:presLayoutVars>
          <dgm:chMax val="0"/>
          <dgm:chPref val="0"/>
        </dgm:presLayoutVars>
      </dgm:prSet>
      <dgm:spPr/>
    </dgm:pt>
  </dgm:ptLst>
  <dgm:cxnLst>
    <dgm:cxn modelId="{7923A727-CBF3-43EB-9960-00EC424DF059}" type="presOf" srcId="{D4A0B3FC-5E0F-475E-B87A-353ECE6F2F1D}" destId="{2E248351-4BC5-4CA5-AFF0-686B7AE8CC7E}" srcOrd="0" destOrd="0" presId="urn:microsoft.com/office/officeart/2018/2/layout/IconVerticalSolidList"/>
    <dgm:cxn modelId="{3DF7B228-7C72-40DE-BE0C-250A93EBD49B}" srcId="{26BE6EF6-2C9C-498C-A3DD-03E0313A7939}" destId="{B41F2B06-4C0F-40B6-AD80-F76432A191FA}" srcOrd="0" destOrd="0" parTransId="{BD530E93-0DA8-473A-AEFE-45BF32EDCF15}" sibTransId="{44688E42-89F5-48C5-B2B3-9085891BFC8E}"/>
    <dgm:cxn modelId="{BD3E7044-A3D4-455F-8FA6-B38DC34ABB14}" srcId="{26BE6EF6-2C9C-498C-A3DD-03E0313A7939}" destId="{D4A0B3FC-5E0F-475E-B87A-353ECE6F2F1D}" srcOrd="2" destOrd="0" parTransId="{CD152A34-F41E-46CD-91BD-6E1DAB343C98}" sibTransId="{B97C1949-4141-4C9B-B109-54470C408146}"/>
    <dgm:cxn modelId="{DC6B626B-702B-4E4D-B173-500CB7F2CFF1}" type="presOf" srcId="{67A3C22B-0A67-4862-8402-58C347215964}" destId="{C1FA6EB4-45FB-4B7C-BABC-049B85F2311B}" srcOrd="0" destOrd="0" presId="urn:microsoft.com/office/officeart/2018/2/layout/IconVerticalSolidList"/>
    <dgm:cxn modelId="{A1E61C86-EEE8-4F81-BA23-E40670ABD62B}" type="presOf" srcId="{26BE6EF6-2C9C-498C-A3DD-03E0313A7939}" destId="{058D4783-ED35-4038-9298-7674878213B5}" srcOrd="0" destOrd="0" presId="urn:microsoft.com/office/officeart/2018/2/layout/IconVerticalSolidList"/>
    <dgm:cxn modelId="{A6DBEBB0-81F4-42A0-A460-F0F5A31AE16C}" type="presOf" srcId="{B41F2B06-4C0F-40B6-AD80-F76432A191FA}" destId="{12EC9624-D5CC-4AFD-B12E-4D7DF7B80959}" srcOrd="0" destOrd="0" presId="urn:microsoft.com/office/officeart/2018/2/layout/IconVerticalSolidList"/>
    <dgm:cxn modelId="{1A25E4D9-EE89-4C58-80EE-5B454B197751}" srcId="{26BE6EF6-2C9C-498C-A3DD-03E0313A7939}" destId="{67A3C22B-0A67-4862-8402-58C347215964}" srcOrd="1" destOrd="0" parTransId="{21A0EA25-4499-4D6B-B1A6-9ACD636E3422}" sibTransId="{0BCF2A52-85A5-4C05-81F9-73DE4C4ADF65}"/>
    <dgm:cxn modelId="{653F9DCF-3473-44EC-8523-E7548C26BFFA}" type="presParOf" srcId="{058D4783-ED35-4038-9298-7674878213B5}" destId="{6F307CEC-4F36-4359-9C93-11A5D05314A7}" srcOrd="0" destOrd="0" presId="urn:microsoft.com/office/officeart/2018/2/layout/IconVerticalSolidList"/>
    <dgm:cxn modelId="{1FE65FE9-3D01-4772-9968-DA71F194E487}" type="presParOf" srcId="{6F307CEC-4F36-4359-9C93-11A5D05314A7}" destId="{823841DF-4724-4A90-8AB7-AD686D8F19A0}" srcOrd="0" destOrd="0" presId="urn:microsoft.com/office/officeart/2018/2/layout/IconVerticalSolidList"/>
    <dgm:cxn modelId="{08079E53-A141-448C-93F8-168B0998E823}" type="presParOf" srcId="{6F307CEC-4F36-4359-9C93-11A5D05314A7}" destId="{283E37C4-C872-41B6-95A5-C179B73A8EA2}" srcOrd="1" destOrd="0" presId="urn:microsoft.com/office/officeart/2018/2/layout/IconVerticalSolidList"/>
    <dgm:cxn modelId="{B161D8C6-26F8-439D-BF0D-20344071C4AF}" type="presParOf" srcId="{6F307CEC-4F36-4359-9C93-11A5D05314A7}" destId="{55D70CE6-CC5C-4DF0-AFCA-151A1195F31E}" srcOrd="2" destOrd="0" presId="urn:microsoft.com/office/officeart/2018/2/layout/IconVerticalSolidList"/>
    <dgm:cxn modelId="{07D317C7-1A7C-4812-835A-1FDD8066A3F7}" type="presParOf" srcId="{6F307CEC-4F36-4359-9C93-11A5D05314A7}" destId="{12EC9624-D5CC-4AFD-B12E-4D7DF7B80959}" srcOrd="3" destOrd="0" presId="urn:microsoft.com/office/officeart/2018/2/layout/IconVerticalSolidList"/>
    <dgm:cxn modelId="{35DE9E82-D6CE-4A9B-8568-187DD42BA43E}" type="presParOf" srcId="{058D4783-ED35-4038-9298-7674878213B5}" destId="{113D8750-CE56-47E4-8D13-32A861C6F3E5}" srcOrd="1" destOrd="0" presId="urn:microsoft.com/office/officeart/2018/2/layout/IconVerticalSolidList"/>
    <dgm:cxn modelId="{5D898A16-476A-456B-B374-282136F2F209}" type="presParOf" srcId="{058D4783-ED35-4038-9298-7674878213B5}" destId="{DF510AE2-3608-4FBF-B703-FE716372434E}" srcOrd="2" destOrd="0" presId="urn:microsoft.com/office/officeart/2018/2/layout/IconVerticalSolidList"/>
    <dgm:cxn modelId="{B8FD9A1D-2BE3-40A7-9CC3-2FDD3BEBACEC}" type="presParOf" srcId="{DF510AE2-3608-4FBF-B703-FE716372434E}" destId="{9C9847F6-0D86-4BFB-9701-C2DC5DB5BB7B}" srcOrd="0" destOrd="0" presId="urn:microsoft.com/office/officeart/2018/2/layout/IconVerticalSolidList"/>
    <dgm:cxn modelId="{36F1338C-63B7-44F0-A757-C0B9AA5FD2B3}" type="presParOf" srcId="{DF510AE2-3608-4FBF-B703-FE716372434E}" destId="{32304F18-95EF-448B-8A7C-C9277ED7479B}" srcOrd="1" destOrd="0" presId="urn:microsoft.com/office/officeart/2018/2/layout/IconVerticalSolidList"/>
    <dgm:cxn modelId="{1B03C6A5-7341-495D-B32B-7069527B6F97}" type="presParOf" srcId="{DF510AE2-3608-4FBF-B703-FE716372434E}" destId="{C319E81C-20F2-4205-81DE-DAA4EA51FD52}" srcOrd="2" destOrd="0" presId="urn:microsoft.com/office/officeart/2018/2/layout/IconVerticalSolidList"/>
    <dgm:cxn modelId="{E5C18A61-9B5E-4A1E-BD73-96166CA3F4D0}" type="presParOf" srcId="{DF510AE2-3608-4FBF-B703-FE716372434E}" destId="{C1FA6EB4-45FB-4B7C-BABC-049B85F2311B}" srcOrd="3" destOrd="0" presId="urn:microsoft.com/office/officeart/2018/2/layout/IconVerticalSolidList"/>
    <dgm:cxn modelId="{A20E71E6-D2A3-4E11-A9DD-995A6D6A87CF}" type="presParOf" srcId="{058D4783-ED35-4038-9298-7674878213B5}" destId="{8CC4A664-98CF-4647-A690-623356C1086C}" srcOrd="3" destOrd="0" presId="urn:microsoft.com/office/officeart/2018/2/layout/IconVerticalSolidList"/>
    <dgm:cxn modelId="{9287790B-3B94-48C3-9F90-83371D44A9FD}" type="presParOf" srcId="{058D4783-ED35-4038-9298-7674878213B5}" destId="{A47B1922-0983-485D-8DC4-6D1B358C3609}" srcOrd="4" destOrd="0" presId="urn:microsoft.com/office/officeart/2018/2/layout/IconVerticalSolidList"/>
    <dgm:cxn modelId="{D725AAFD-1A53-4B11-B422-CFA0F3521EA7}" type="presParOf" srcId="{A47B1922-0983-485D-8DC4-6D1B358C3609}" destId="{4B51378C-173B-438E-9F07-D670F81EEADB}" srcOrd="0" destOrd="0" presId="urn:microsoft.com/office/officeart/2018/2/layout/IconVerticalSolidList"/>
    <dgm:cxn modelId="{10953E0E-48EA-45D5-A5C2-16FA840D4A99}" type="presParOf" srcId="{A47B1922-0983-485D-8DC4-6D1B358C3609}" destId="{AD9BFE11-0C96-4380-BD9F-4A0F5BAF1FA5}" srcOrd="1" destOrd="0" presId="urn:microsoft.com/office/officeart/2018/2/layout/IconVerticalSolidList"/>
    <dgm:cxn modelId="{9FE6A9A5-53E5-4585-9593-29369AE0C4F7}" type="presParOf" srcId="{A47B1922-0983-485D-8DC4-6D1B358C3609}" destId="{FA0B0576-285F-4697-A566-374453C5E245}" srcOrd="2" destOrd="0" presId="urn:microsoft.com/office/officeart/2018/2/layout/IconVerticalSolidList"/>
    <dgm:cxn modelId="{95AB8B36-A8FE-4020-9FB8-422FF93EAEA9}" type="presParOf" srcId="{A47B1922-0983-485D-8DC4-6D1B358C3609}" destId="{2E248351-4BC5-4CA5-AFF0-686B7AE8CC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719E15-591C-45BA-A7D4-7B92D89317BD}"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2973EC6-F20C-422D-A772-EA0C3F8CF794}">
      <dgm:prSet/>
      <dgm:spPr/>
      <dgm:t>
        <a:bodyPr/>
        <a:lstStyle/>
        <a:p>
          <a:r>
            <a:rPr lang="en-US"/>
            <a:t>Identity providers - If you already manage user identities outside of AWS, you can use IAM </a:t>
          </a:r>
          <a:r>
            <a:rPr lang="en-US" i="1"/>
            <a:t>identity providers</a:t>
          </a:r>
          <a:r>
            <a:rPr lang="en-US"/>
            <a:t> instead of creating IAM users in your AWS account. With an identity provider (IdP), you can manage your user identities outside of AWS and give these external user identities permissions to use AWS resources in your account. </a:t>
          </a:r>
        </a:p>
      </dgm:t>
    </dgm:pt>
    <dgm:pt modelId="{641391A6-546B-45A9-8CE9-7AC81C1DEC35}" type="parTrans" cxnId="{D0E33F57-9251-4867-A3AA-CABE135699A7}">
      <dgm:prSet/>
      <dgm:spPr/>
      <dgm:t>
        <a:bodyPr/>
        <a:lstStyle/>
        <a:p>
          <a:endParaRPr lang="en-US"/>
        </a:p>
      </dgm:t>
    </dgm:pt>
    <dgm:pt modelId="{75ED02D5-8919-4804-BBF9-6A68924F01AB}" type="sibTrans" cxnId="{D0E33F57-9251-4867-A3AA-CABE135699A7}">
      <dgm:prSet/>
      <dgm:spPr/>
      <dgm:t>
        <a:bodyPr/>
        <a:lstStyle/>
        <a:p>
          <a:endParaRPr lang="en-US"/>
        </a:p>
      </dgm:t>
    </dgm:pt>
    <dgm:pt modelId="{403F60D9-8B50-4FDC-BE2A-FA08A6E9B1C2}">
      <dgm:prSet/>
      <dgm:spPr/>
      <dgm:t>
        <a:bodyPr/>
        <a:lstStyle/>
        <a:p>
          <a:r>
            <a:rPr lang="en-US"/>
            <a:t>Credential report – downloads a report listing all account’s users</a:t>
          </a:r>
        </a:p>
      </dgm:t>
    </dgm:pt>
    <dgm:pt modelId="{0CEC5D0C-4D29-44D9-B7BE-2469063D4B6F}" type="parTrans" cxnId="{E6FC32E0-9583-4D12-BA40-C0A6A07F408C}">
      <dgm:prSet/>
      <dgm:spPr/>
      <dgm:t>
        <a:bodyPr/>
        <a:lstStyle/>
        <a:p>
          <a:endParaRPr lang="en-US"/>
        </a:p>
      </dgm:t>
    </dgm:pt>
    <dgm:pt modelId="{E91A6FBB-F1B9-4A62-A082-C2496A015153}" type="sibTrans" cxnId="{E6FC32E0-9583-4D12-BA40-C0A6A07F408C}">
      <dgm:prSet/>
      <dgm:spPr/>
      <dgm:t>
        <a:bodyPr/>
        <a:lstStyle/>
        <a:p>
          <a:endParaRPr lang="en-US"/>
        </a:p>
      </dgm:t>
    </dgm:pt>
    <dgm:pt modelId="{4B5D72E2-C592-4B45-BE6F-E9FB84CA6AB4}">
      <dgm:prSet/>
      <dgm:spPr/>
      <dgm:t>
        <a:bodyPr/>
        <a:lstStyle/>
        <a:p>
          <a:r>
            <a:rPr lang="en-US"/>
            <a:t>Encryption keys - AWS Key Management Service (AWS KMS) is a managed service that makes it easy for you to create and control the encryption keys used to encrypt your data. The master keys that you create in AWS KMS are protected by </a:t>
          </a:r>
          <a:r>
            <a:rPr lang="en-US">
              <a:hlinkClick xmlns:r="http://schemas.openxmlformats.org/officeDocument/2006/relationships" r:id="rId1"/>
            </a:rPr>
            <a:t>FIPS 140-2 validated cryptographic modules</a:t>
          </a:r>
          <a:r>
            <a:rPr lang="en-US"/>
            <a:t>.</a:t>
          </a:r>
        </a:p>
      </dgm:t>
    </dgm:pt>
    <dgm:pt modelId="{89ED0D94-FA8A-49A1-9AB3-0036E0815838}" type="parTrans" cxnId="{64FF78EA-D766-4AA0-8A6A-F7D1B7B5ED5C}">
      <dgm:prSet/>
      <dgm:spPr/>
      <dgm:t>
        <a:bodyPr/>
        <a:lstStyle/>
        <a:p>
          <a:endParaRPr lang="en-US"/>
        </a:p>
      </dgm:t>
    </dgm:pt>
    <dgm:pt modelId="{E90F6023-7E61-45A5-85E1-E72DF3733697}" type="sibTrans" cxnId="{64FF78EA-D766-4AA0-8A6A-F7D1B7B5ED5C}">
      <dgm:prSet/>
      <dgm:spPr/>
      <dgm:t>
        <a:bodyPr/>
        <a:lstStyle/>
        <a:p>
          <a:endParaRPr lang="en-US"/>
        </a:p>
      </dgm:t>
    </dgm:pt>
    <dgm:pt modelId="{FC8D1C81-3DBE-4906-ACBD-9652011F9C85}" type="pres">
      <dgm:prSet presAssocID="{08719E15-591C-45BA-A7D4-7B92D89317BD}" presName="root" presStyleCnt="0">
        <dgm:presLayoutVars>
          <dgm:dir/>
          <dgm:resizeHandles val="exact"/>
        </dgm:presLayoutVars>
      </dgm:prSet>
      <dgm:spPr/>
    </dgm:pt>
    <dgm:pt modelId="{26EA21F2-12F1-48E6-9EBD-95CB01486DBF}" type="pres">
      <dgm:prSet presAssocID="{B2973EC6-F20C-422D-A772-EA0C3F8CF794}" presName="compNode" presStyleCnt="0"/>
      <dgm:spPr/>
    </dgm:pt>
    <dgm:pt modelId="{A46DF2A6-784B-4663-AD2D-5B590E296401}" type="pres">
      <dgm:prSet presAssocID="{B2973EC6-F20C-422D-A772-EA0C3F8CF794}"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User"/>
        </a:ext>
      </dgm:extLst>
    </dgm:pt>
    <dgm:pt modelId="{5186F9FB-C0A3-44FF-BA89-F72F05378CDB}" type="pres">
      <dgm:prSet presAssocID="{B2973EC6-F20C-422D-A772-EA0C3F8CF794}" presName="spaceRect" presStyleCnt="0"/>
      <dgm:spPr/>
    </dgm:pt>
    <dgm:pt modelId="{540F111B-F774-4DB7-8137-5632E02656F9}" type="pres">
      <dgm:prSet presAssocID="{B2973EC6-F20C-422D-A772-EA0C3F8CF794}" presName="textRect" presStyleLbl="revTx" presStyleIdx="0" presStyleCnt="3">
        <dgm:presLayoutVars>
          <dgm:chMax val="1"/>
          <dgm:chPref val="1"/>
        </dgm:presLayoutVars>
      </dgm:prSet>
      <dgm:spPr/>
    </dgm:pt>
    <dgm:pt modelId="{653DAF20-2A1F-4907-83B1-27E625A01D5A}" type="pres">
      <dgm:prSet presAssocID="{75ED02D5-8919-4804-BBF9-6A68924F01AB}" presName="sibTrans" presStyleCnt="0"/>
      <dgm:spPr/>
    </dgm:pt>
    <dgm:pt modelId="{A1D4B03B-94FF-4309-86DE-6C0E38251C78}" type="pres">
      <dgm:prSet presAssocID="{403F60D9-8B50-4FDC-BE2A-FA08A6E9B1C2}" presName="compNode" presStyleCnt="0"/>
      <dgm:spPr/>
    </dgm:pt>
    <dgm:pt modelId="{5475DF7C-42CF-46A3-8BBB-B51CA782DB11}" type="pres">
      <dgm:prSet presAssocID="{403F60D9-8B50-4FDC-BE2A-FA08A6E9B1C2}"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Users"/>
        </a:ext>
      </dgm:extLst>
    </dgm:pt>
    <dgm:pt modelId="{58D7FA5B-9C13-4A01-BE48-41CDA883880A}" type="pres">
      <dgm:prSet presAssocID="{403F60D9-8B50-4FDC-BE2A-FA08A6E9B1C2}" presName="spaceRect" presStyleCnt="0"/>
      <dgm:spPr/>
    </dgm:pt>
    <dgm:pt modelId="{9860094B-7590-449D-805C-2CBF084A1F30}" type="pres">
      <dgm:prSet presAssocID="{403F60D9-8B50-4FDC-BE2A-FA08A6E9B1C2}" presName="textRect" presStyleLbl="revTx" presStyleIdx="1" presStyleCnt="3">
        <dgm:presLayoutVars>
          <dgm:chMax val="1"/>
          <dgm:chPref val="1"/>
        </dgm:presLayoutVars>
      </dgm:prSet>
      <dgm:spPr/>
    </dgm:pt>
    <dgm:pt modelId="{AE66AF2F-41B9-4536-B964-62EF36B1D9CD}" type="pres">
      <dgm:prSet presAssocID="{E91A6FBB-F1B9-4A62-A082-C2496A015153}" presName="sibTrans" presStyleCnt="0"/>
      <dgm:spPr/>
    </dgm:pt>
    <dgm:pt modelId="{4A9A8F44-6DC0-4942-B321-5E0A96D8D1DE}" type="pres">
      <dgm:prSet presAssocID="{4B5D72E2-C592-4B45-BE6F-E9FB84CA6AB4}" presName="compNode" presStyleCnt="0"/>
      <dgm:spPr/>
    </dgm:pt>
    <dgm:pt modelId="{EBFA8A46-094B-4F62-BDA2-513F0100BF0F}" type="pres">
      <dgm:prSet presAssocID="{4B5D72E2-C592-4B45-BE6F-E9FB84CA6AB4}"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ock"/>
        </a:ext>
      </dgm:extLst>
    </dgm:pt>
    <dgm:pt modelId="{F92C20C3-A662-4535-B596-5FC876CDDEA3}" type="pres">
      <dgm:prSet presAssocID="{4B5D72E2-C592-4B45-BE6F-E9FB84CA6AB4}" presName="spaceRect" presStyleCnt="0"/>
      <dgm:spPr/>
    </dgm:pt>
    <dgm:pt modelId="{D3FE5DFB-1BBB-44B5-A33F-D3B848806A43}" type="pres">
      <dgm:prSet presAssocID="{4B5D72E2-C592-4B45-BE6F-E9FB84CA6AB4}" presName="textRect" presStyleLbl="revTx" presStyleIdx="2" presStyleCnt="3">
        <dgm:presLayoutVars>
          <dgm:chMax val="1"/>
          <dgm:chPref val="1"/>
        </dgm:presLayoutVars>
      </dgm:prSet>
      <dgm:spPr/>
    </dgm:pt>
  </dgm:ptLst>
  <dgm:cxnLst>
    <dgm:cxn modelId="{3DFED117-FCAA-4E38-B5D7-A26AD3AE1508}" type="presOf" srcId="{403F60D9-8B50-4FDC-BE2A-FA08A6E9B1C2}" destId="{9860094B-7590-449D-805C-2CBF084A1F30}" srcOrd="0" destOrd="0" presId="urn:microsoft.com/office/officeart/2018/2/layout/IconLabelList"/>
    <dgm:cxn modelId="{D0E33F57-9251-4867-A3AA-CABE135699A7}" srcId="{08719E15-591C-45BA-A7D4-7B92D89317BD}" destId="{B2973EC6-F20C-422D-A772-EA0C3F8CF794}" srcOrd="0" destOrd="0" parTransId="{641391A6-546B-45A9-8CE9-7AC81C1DEC35}" sibTransId="{75ED02D5-8919-4804-BBF9-6A68924F01AB}"/>
    <dgm:cxn modelId="{080CF770-9028-4B80-825F-BC2E3E367BFD}" type="presOf" srcId="{08719E15-591C-45BA-A7D4-7B92D89317BD}" destId="{FC8D1C81-3DBE-4906-ACBD-9652011F9C85}" srcOrd="0" destOrd="0" presId="urn:microsoft.com/office/officeart/2018/2/layout/IconLabelList"/>
    <dgm:cxn modelId="{7ABE37A2-748A-4CBB-BA74-FB5D710B04E2}" type="presOf" srcId="{B2973EC6-F20C-422D-A772-EA0C3F8CF794}" destId="{540F111B-F774-4DB7-8137-5632E02656F9}" srcOrd="0" destOrd="0" presId="urn:microsoft.com/office/officeart/2018/2/layout/IconLabelList"/>
    <dgm:cxn modelId="{E6FC32E0-9583-4D12-BA40-C0A6A07F408C}" srcId="{08719E15-591C-45BA-A7D4-7B92D89317BD}" destId="{403F60D9-8B50-4FDC-BE2A-FA08A6E9B1C2}" srcOrd="1" destOrd="0" parTransId="{0CEC5D0C-4D29-44D9-B7BE-2469063D4B6F}" sibTransId="{E91A6FBB-F1B9-4A62-A082-C2496A015153}"/>
    <dgm:cxn modelId="{854AAFE1-EDDA-477F-AA39-208A7B6CA430}" type="presOf" srcId="{4B5D72E2-C592-4B45-BE6F-E9FB84CA6AB4}" destId="{D3FE5DFB-1BBB-44B5-A33F-D3B848806A43}" srcOrd="0" destOrd="0" presId="urn:microsoft.com/office/officeart/2018/2/layout/IconLabelList"/>
    <dgm:cxn modelId="{64FF78EA-D766-4AA0-8A6A-F7D1B7B5ED5C}" srcId="{08719E15-591C-45BA-A7D4-7B92D89317BD}" destId="{4B5D72E2-C592-4B45-BE6F-E9FB84CA6AB4}" srcOrd="2" destOrd="0" parTransId="{89ED0D94-FA8A-49A1-9AB3-0036E0815838}" sibTransId="{E90F6023-7E61-45A5-85E1-E72DF3733697}"/>
    <dgm:cxn modelId="{E92A46AF-76E0-4BC9-9E3C-35C4759E5175}" type="presParOf" srcId="{FC8D1C81-3DBE-4906-ACBD-9652011F9C85}" destId="{26EA21F2-12F1-48E6-9EBD-95CB01486DBF}" srcOrd="0" destOrd="0" presId="urn:microsoft.com/office/officeart/2018/2/layout/IconLabelList"/>
    <dgm:cxn modelId="{AE269A87-F5D0-47C8-B3E9-D8948EB160CC}" type="presParOf" srcId="{26EA21F2-12F1-48E6-9EBD-95CB01486DBF}" destId="{A46DF2A6-784B-4663-AD2D-5B590E296401}" srcOrd="0" destOrd="0" presId="urn:microsoft.com/office/officeart/2018/2/layout/IconLabelList"/>
    <dgm:cxn modelId="{7D40190E-268C-4A20-9F43-6826CBDE4420}" type="presParOf" srcId="{26EA21F2-12F1-48E6-9EBD-95CB01486DBF}" destId="{5186F9FB-C0A3-44FF-BA89-F72F05378CDB}" srcOrd="1" destOrd="0" presId="urn:microsoft.com/office/officeart/2018/2/layout/IconLabelList"/>
    <dgm:cxn modelId="{49DC6790-0BFF-4B2E-B6C4-7FFC64C57835}" type="presParOf" srcId="{26EA21F2-12F1-48E6-9EBD-95CB01486DBF}" destId="{540F111B-F774-4DB7-8137-5632E02656F9}" srcOrd="2" destOrd="0" presId="urn:microsoft.com/office/officeart/2018/2/layout/IconLabelList"/>
    <dgm:cxn modelId="{39F50C3D-9138-4D10-82F7-6C7D5F32EE91}" type="presParOf" srcId="{FC8D1C81-3DBE-4906-ACBD-9652011F9C85}" destId="{653DAF20-2A1F-4907-83B1-27E625A01D5A}" srcOrd="1" destOrd="0" presId="urn:microsoft.com/office/officeart/2018/2/layout/IconLabelList"/>
    <dgm:cxn modelId="{FC168C95-6360-4AAE-A779-81ECE6596A1D}" type="presParOf" srcId="{FC8D1C81-3DBE-4906-ACBD-9652011F9C85}" destId="{A1D4B03B-94FF-4309-86DE-6C0E38251C78}" srcOrd="2" destOrd="0" presId="urn:microsoft.com/office/officeart/2018/2/layout/IconLabelList"/>
    <dgm:cxn modelId="{BBEF2449-3BDA-4B82-823C-10D223E766DA}" type="presParOf" srcId="{A1D4B03B-94FF-4309-86DE-6C0E38251C78}" destId="{5475DF7C-42CF-46A3-8BBB-B51CA782DB11}" srcOrd="0" destOrd="0" presId="urn:microsoft.com/office/officeart/2018/2/layout/IconLabelList"/>
    <dgm:cxn modelId="{145B60C0-BC73-46F8-BA9B-9B3B16B089DA}" type="presParOf" srcId="{A1D4B03B-94FF-4309-86DE-6C0E38251C78}" destId="{58D7FA5B-9C13-4A01-BE48-41CDA883880A}" srcOrd="1" destOrd="0" presId="urn:microsoft.com/office/officeart/2018/2/layout/IconLabelList"/>
    <dgm:cxn modelId="{CCA24D53-0BE8-46C6-8651-8DCA49AF93FF}" type="presParOf" srcId="{A1D4B03B-94FF-4309-86DE-6C0E38251C78}" destId="{9860094B-7590-449D-805C-2CBF084A1F30}" srcOrd="2" destOrd="0" presId="urn:microsoft.com/office/officeart/2018/2/layout/IconLabelList"/>
    <dgm:cxn modelId="{378E1037-9248-409D-8C63-3F2493A724EF}" type="presParOf" srcId="{FC8D1C81-3DBE-4906-ACBD-9652011F9C85}" destId="{AE66AF2F-41B9-4536-B964-62EF36B1D9CD}" srcOrd="3" destOrd="0" presId="urn:microsoft.com/office/officeart/2018/2/layout/IconLabelList"/>
    <dgm:cxn modelId="{D1A6032C-4E6E-4486-9615-D8EE302065B7}" type="presParOf" srcId="{FC8D1C81-3DBE-4906-ACBD-9652011F9C85}" destId="{4A9A8F44-6DC0-4942-B321-5E0A96D8D1DE}" srcOrd="4" destOrd="0" presId="urn:microsoft.com/office/officeart/2018/2/layout/IconLabelList"/>
    <dgm:cxn modelId="{2FA2DA3F-CC47-4C3B-902A-045F88874331}" type="presParOf" srcId="{4A9A8F44-6DC0-4942-B321-5E0A96D8D1DE}" destId="{EBFA8A46-094B-4F62-BDA2-513F0100BF0F}" srcOrd="0" destOrd="0" presId="urn:microsoft.com/office/officeart/2018/2/layout/IconLabelList"/>
    <dgm:cxn modelId="{17D303BA-9F8D-4F1F-BE96-55C19BA34285}" type="presParOf" srcId="{4A9A8F44-6DC0-4942-B321-5E0A96D8D1DE}" destId="{F92C20C3-A662-4535-B596-5FC876CDDEA3}" srcOrd="1" destOrd="0" presId="urn:microsoft.com/office/officeart/2018/2/layout/IconLabelList"/>
    <dgm:cxn modelId="{D3537226-DCC5-424B-BC8B-D9EFA844E075}" type="presParOf" srcId="{4A9A8F44-6DC0-4942-B321-5E0A96D8D1DE}" destId="{D3FE5DFB-1BBB-44B5-A33F-D3B848806A4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C638E6-AF19-46D9-82EB-7C90817B2DE5}"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7EB413A7-7308-4D19-97B2-B424B3C83ACA}">
      <dgm:prSet/>
      <dgm:spPr/>
      <dgm:t>
        <a:bodyPr/>
        <a:lstStyle/>
        <a:p>
          <a:r>
            <a:rPr lang="en-US"/>
            <a:t>Policies – </a:t>
          </a:r>
        </a:p>
      </dgm:t>
    </dgm:pt>
    <dgm:pt modelId="{7D1D711E-7A7D-4BFA-A3E1-00725435E06E}" type="parTrans" cxnId="{5E91B60E-BE42-4860-91EF-B56DB9B58249}">
      <dgm:prSet/>
      <dgm:spPr/>
      <dgm:t>
        <a:bodyPr/>
        <a:lstStyle/>
        <a:p>
          <a:endParaRPr lang="en-US"/>
        </a:p>
      </dgm:t>
    </dgm:pt>
    <dgm:pt modelId="{6D63B339-F30D-437F-A0A2-A9239EFC3476}" type="sibTrans" cxnId="{5E91B60E-BE42-4860-91EF-B56DB9B58249}">
      <dgm:prSet/>
      <dgm:spPr/>
      <dgm:t>
        <a:bodyPr/>
        <a:lstStyle/>
        <a:p>
          <a:endParaRPr lang="en-US"/>
        </a:p>
      </dgm:t>
    </dgm:pt>
    <dgm:pt modelId="{F4BB1A41-645C-4A75-B30C-1920D8EB879B}">
      <dgm:prSet/>
      <dgm:spPr/>
      <dgm:t>
        <a:bodyPr/>
        <a:lstStyle/>
        <a:p>
          <a:r>
            <a:rPr lang="en-US"/>
            <a:t>User policy size cannot exceed 2,048 characters.</a:t>
          </a:r>
        </a:p>
      </dgm:t>
    </dgm:pt>
    <dgm:pt modelId="{C51EDD6F-4CC0-415B-B727-E46F0E580F87}" type="parTrans" cxnId="{3C118F4E-959E-4F8E-8271-1AE058E25215}">
      <dgm:prSet/>
      <dgm:spPr/>
      <dgm:t>
        <a:bodyPr/>
        <a:lstStyle/>
        <a:p>
          <a:endParaRPr lang="en-US"/>
        </a:p>
      </dgm:t>
    </dgm:pt>
    <dgm:pt modelId="{0585B75F-7319-4E59-A4FE-9DDDC7B1C07B}" type="sibTrans" cxnId="{3C118F4E-959E-4F8E-8271-1AE058E25215}">
      <dgm:prSet/>
      <dgm:spPr/>
      <dgm:t>
        <a:bodyPr/>
        <a:lstStyle/>
        <a:p>
          <a:endParaRPr lang="en-US"/>
        </a:p>
      </dgm:t>
    </dgm:pt>
    <dgm:pt modelId="{FA3D7413-0350-4DE4-954C-35EC5A9934EF}">
      <dgm:prSet/>
      <dgm:spPr/>
      <dgm:t>
        <a:bodyPr/>
        <a:lstStyle/>
        <a:p>
          <a:r>
            <a:rPr lang="en-US"/>
            <a:t>Group policy size cannot exceed 5,120 characters.</a:t>
          </a:r>
        </a:p>
      </dgm:t>
    </dgm:pt>
    <dgm:pt modelId="{257879E8-46CA-4A7E-86D5-037008014830}" type="parTrans" cxnId="{3E6359E1-208B-4E7D-B9CA-55E25B1E3336}">
      <dgm:prSet/>
      <dgm:spPr/>
      <dgm:t>
        <a:bodyPr/>
        <a:lstStyle/>
        <a:p>
          <a:endParaRPr lang="en-US"/>
        </a:p>
      </dgm:t>
    </dgm:pt>
    <dgm:pt modelId="{1AEC0C85-F509-4688-9D6B-0C9F368815CC}" type="sibTrans" cxnId="{3E6359E1-208B-4E7D-B9CA-55E25B1E3336}">
      <dgm:prSet/>
      <dgm:spPr/>
      <dgm:t>
        <a:bodyPr/>
        <a:lstStyle/>
        <a:p>
          <a:endParaRPr lang="en-US"/>
        </a:p>
      </dgm:t>
    </dgm:pt>
    <dgm:pt modelId="{BCFF7F7A-5FD3-416F-A5E4-40E86EBA6420}">
      <dgm:prSet/>
      <dgm:spPr/>
      <dgm:t>
        <a:bodyPr/>
        <a:lstStyle/>
        <a:p>
          <a:r>
            <a:rPr lang="en-US"/>
            <a:t>Role policy size cannot exceed 10,240 characters.</a:t>
          </a:r>
        </a:p>
      </dgm:t>
    </dgm:pt>
    <dgm:pt modelId="{FA7BDDC6-5511-4A9A-A861-87B109BE130E}" type="parTrans" cxnId="{8D73067F-A98F-49EC-88A1-4FABA9C04402}">
      <dgm:prSet/>
      <dgm:spPr/>
      <dgm:t>
        <a:bodyPr/>
        <a:lstStyle/>
        <a:p>
          <a:endParaRPr lang="en-US"/>
        </a:p>
      </dgm:t>
    </dgm:pt>
    <dgm:pt modelId="{8848BCB5-1206-45A0-852C-A77B439471A4}" type="sibTrans" cxnId="{8D73067F-A98F-49EC-88A1-4FABA9C04402}">
      <dgm:prSet/>
      <dgm:spPr/>
      <dgm:t>
        <a:bodyPr/>
        <a:lstStyle/>
        <a:p>
          <a:endParaRPr lang="en-US"/>
        </a:p>
      </dgm:t>
    </dgm:pt>
    <dgm:pt modelId="{3261B54F-062F-40A5-9696-030548CD5A71}">
      <dgm:prSet/>
      <dgm:spPr/>
      <dgm:t>
        <a:bodyPr/>
        <a:lstStyle/>
        <a:p>
          <a:r>
            <a:rPr lang="en-US"/>
            <a:t>Billing – costs $0, does not provide cost breakdown by user, </a:t>
          </a:r>
        </a:p>
      </dgm:t>
    </dgm:pt>
    <dgm:pt modelId="{8CFAADCA-5539-4CF1-A92C-697A679D5AD1}" type="parTrans" cxnId="{12577C4D-7543-4195-8915-228B8AC430BA}">
      <dgm:prSet/>
      <dgm:spPr/>
      <dgm:t>
        <a:bodyPr/>
        <a:lstStyle/>
        <a:p>
          <a:endParaRPr lang="en-US"/>
        </a:p>
      </dgm:t>
    </dgm:pt>
    <dgm:pt modelId="{D973ABE4-2503-45A0-9D05-9072195DC1EE}" type="sibTrans" cxnId="{12577C4D-7543-4195-8915-228B8AC430BA}">
      <dgm:prSet/>
      <dgm:spPr/>
      <dgm:t>
        <a:bodyPr/>
        <a:lstStyle/>
        <a:p>
          <a:endParaRPr lang="en-US"/>
        </a:p>
      </dgm:t>
    </dgm:pt>
    <dgm:pt modelId="{97100440-CB8A-4958-A343-F4B7F4C9DB34}">
      <dgm:prSet/>
      <dgm:spPr/>
      <dgm:t>
        <a:bodyPr/>
        <a:lstStyle/>
        <a:p>
          <a:r>
            <a:rPr lang="en-US"/>
            <a:t>MFA-protected API access is optional functionality that lets account administrators enforce additional authentication for customer-specified APIs by requiring that users provide a second authentication factor in addition to a password.</a:t>
          </a:r>
        </a:p>
      </dgm:t>
    </dgm:pt>
    <dgm:pt modelId="{43EC6F2D-78DB-400F-925C-94F06A44A045}" type="parTrans" cxnId="{8ADE47C9-50EA-4819-9C08-D5BC5817AE4E}">
      <dgm:prSet/>
      <dgm:spPr/>
      <dgm:t>
        <a:bodyPr/>
        <a:lstStyle/>
        <a:p>
          <a:endParaRPr lang="en-US"/>
        </a:p>
      </dgm:t>
    </dgm:pt>
    <dgm:pt modelId="{0D8E00D5-7A9C-4D74-8874-471B9CE0A27D}" type="sibTrans" cxnId="{8ADE47C9-50EA-4819-9C08-D5BC5817AE4E}">
      <dgm:prSet/>
      <dgm:spPr/>
      <dgm:t>
        <a:bodyPr/>
        <a:lstStyle/>
        <a:p>
          <a:endParaRPr lang="en-US"/>
        </a:p>
      </dgm:t>
    </dgm:pt>
    <dgm:pt modelId="{779B7465-8CC1-4BE3-A45D-8047F50A39D0}">
      <dgm:prSet/>
      <dgm:spPr/>
      <dgm:t>
        <a:bodyPr/>
        <a:lstStyle/>
        <a:p>
          <a:r>
            <a:rPr lang="en-US"/>
            <a:t>Power user – is not same as admin user. Power user does not have access to management functions</a:t>
          </a:r>
        </a:p>
      </dgm:t>
    </dgm:pt>
    <dgm:pt modelId="{F77C67FB-0582-4CDF-9C90-33275D52E207}" type="parTrans" cxnId="{BBFE6C1D-07E1-488B-82E3-D8D596767B82}">
      <dgm:prSet/>
      <dgm:spPr/>
      <dgm:t>
        <a:bodyPr/>
        <a:lstStyle/>
        <a:p>
          <a:endParaRPr lang="en-US"/>
        </a:p>
      </dgm:t>
    </dgm:pt>
    <dgm:pt modelId="{3A64EAAA-22C8-4814-A5FF-7A62A4D1F7F7}" type="sibTrans" cxnId="{BBFE6C1D-07E1-488B-82E3-D8D596767B82}">
      <dgm:prSet/>
      <dgm:spPr/>
      <dgm:t>
        <a:bodyPr/>
        <a:lstStyle/>
        <a:p>
          <a:endParaRPr lang="en-US"/>
        </a:p>
      </dgm:t>
    </dgm:pt>
    <dgm:pt modelId="{58B1B7D7-F051-4D98-B2FB-043289B8C2BB}">
      <dgm:prSet/>
      <dgm:spPr/>
      <dgm:t>
        <a:bodyPr/>
        <a:lstStyle/>
        <a:p>
          <a:r>
            <a:rPr lang="en-US"/>
            <a:t>When new user is created by default there is no access</a:t>
          </a:r>
        </a:p>
      </dgm:t>
    </dgm:pt>
    <dgm:pt modelId="{7ECC70E3-9DEC-4173-BDF8-67E34CB04E08}" type="parTrans" cxnId="{C418C5C0-0874-4015-AC88-9AAE91248D74}">
      <dgm:prSet/>
      <dgm:spPr/>
      <dgm:t>
        <a:bodyPr/>
        <a:lstStyle/>
        <a:p>
          <a:endParaRPr lang="en-US"/>
        </a:p>
      </dgm:t>
    </dgm:pt>
    <dgm:pt modelId="{BEA083BA-59DC-4E97-AB3B-2FE328696BFE}" type="sibTrans" cxnId="{C418C5C0-0874-4015-AC88-9AAE91248D74}">
      <dgm:prSet/>
      <dgm:spPr/>
      <dgm:t>
        <a:bodyPr/>
        <a:lstStyle/>
        <a:p>
          <a:endParaRPr lang="en-US"/>
        </a:p>
      </dgm:t>
    </dgm:pt>
    <dgm:pt modelId="{53CD8C5E-6FAA-B94D-BC40-DFB555CB206A}" type="pres">
      <dgm:prSet presAssocID="{BCC638E6-AF19-46D9-82EB-7C90817B2DE5}" presName="linear" presStyleCnt="0">
        <dgm:presLayoutVars>
          <dgm:animLvl val="lvl"/>
          <dgm:resizeHandles val="exact"/>
        </dgm:presLayoutVars>
      </dgm:prSet>
      <dgm:spPr/>
    </dgm:pt>
    <dgm:pt modelId="{938A791B-125D-8744-A1AD-15FA1E3F2A27}" type="pres">
      <dgm:prSet presAssocID="{7EB413A7-7308-4D19-97B2-B424B3C83ACA}" presName="parentText" presStyleLbl="node1" presStyleIdx="0" presStyleCnt="5">
        <dgm:presLayoutVars>
          <dgm:chMax val="0"/>
          <dgm:bulletEnabled val="1"/>
        </dgm:presLayoutVars>
      </dgm:prSet>
      <dgm:spPr/>
    </dgm:pt>
    <dgm:pt modelId="{A36980EF-259E-3348-857A-27E161A647E2}" type="pres">
      <dgm:prSet presAssocID="{7EB413A7-7308-4D19-97B2-B424B3C83ACA}" presName="childText" presStyleLbl="revTx" presStyleIdx="0" presStyleCnt="1">
        <dgm:presLayoutVars>
          <dgm:bulletEnabled val="1"/>
        </dgm:presLayoutVars>
      </dgm:prSet>
      <dgm:spPr/>
    </dgm:pt>
    <dgm:pt modelId="{21833C42-28B8-CB4D-9E25-502BC3E72BDB}" type="pres">
      <dgm:prSet presAssocID="{3261B54F-062F-40A5-9696-030548CD5A71}" presName="parentText" presStyleLbl="node1" presStyleIdx="1" presStyleCnt="5">
        <dgm:presLayoutVars>
          <dgm:chMax val="0"/>
          <dgm:bulletEnabled val="1"/>
        </dgm:presLayoutVars>
      </dgm:prSet>
      <dgm:spPr/>
    </dgm:pt>
    <dgm:pt modelId="{A50A5B85-DD8C-3E43-88F7-CE7ADF03DFC4}" type="pres">
      <dgm:prSet presAssocID="{D973ABE4-2503-45A0-9D05-9072195DC1EE}" presName="spacer" presStyleCnt="0"/>
      <dgm:spPr/>
    </dgm:pt>
    <dgm:pt modelId="{19587A1D-4CC6-7A45-A0B2-73A7FAFA21F7}" type="pres">
      <dgm:prSet presAssocID="{97100440-CB8A-4958-A343-F4B7F4C9DB34}" presName="parentText" presStyleLbl="node1" presStyleIdx="2" presStyleCnt="5">
        <dgm:presLayoutVars>
          <dgm:chMax val="0"/>
          <dgm:bulletEnabled val="1"/>
        </dgm:presLayoutVars>
      </dgm:prSet>
      <dgm:spPr/>
    </dgm:pt>
    <dgm:pt modelId="{FAE748B0-01B7-324B-9161-7CD8AED1C3EA}" type="pres">
      <dgm:prSet presAssocID="{0D8E00D5-7A9C-4D74-8874-471B9CE0A27D}" presName="spacer" presStyleCnt="0"/>
      <dgm:spPr/>
    </dgm:pt>
    <dgm:pt modelId="{17AF8954-FBB6-134B-92E0-55F6CA6A6DDA}" type="pres">
      <dgm:prSet presAssocID="{779B7465-8CC1-4BE3-A45D-8047F50A39D0}" presName="parentText" presStyleLbl="node1" presStyleIdx="3" presStyleCnt="5">
        <dgm:presLayoutVars>
          <dgm:chMax val="0"/>
          <dgm:bulletEnabled val="1"/>
        </dgm:presLayoutVars>
      </dgm:prSet>
      <dgm:spPr/>
    </dgm:pt>
    <dgm:pt modelId="{8AC60DCD-3288-344D-9F5B-02B87333C1A6}" type="pres">
      <dgm:prSet presAssocID="{3A64EAAA-22C8-4814-A5FF-7A62A4D1F7F7}" presName="spacer" presStyleCnt="0"/>
      <dgm:spPr/>
    </dgm:pt>
    <dgm:pt modelId="{6F2017D8-E581-8C4D-84FD-19EDF12BB890}" type="pres">
      <dgm:prSet presAssocID="{58B1B7D7-F051-4D98-B2FB-043289B8C2BB}" presName="parentText" presStyleLbl="node1" presStyleIdx="4" presStyleCnt="5">
        <dgm:presLayoutVars>
          <dgm:chMax val="0"/>
          <dgm:bulletEnabled val="1"/>
        </dgm:presLayoutVars>
      </dgm:prSet>
      <dgm:spPr/>
    </dgm:pt>
  </dgm:ptLst>
  <dgm:cxnLst>
    <dgm:cxn modelId="{5E91B60E-BE42-4860-91EF-B56DB9B58249}" srcId="{BCC638E6-AF19-46D9-82EB-7C90817B2DE5}" destId="{7EB413A7-7308-4D19-97B2-B424B3C83ACA}" srcOrd="0" destOrd="0" parTransId="{7D1D711E-7A7D-4BFA-A3E1-00725435E06E}" sibTransId="{6D63B339-F30D-437F-A0A2-A9239EFC3476}"/>
    <dgm:cxn modelId="{BBFE6C1D-07E1-488B-82E3-D8D596767B82}" srcId="{BCC638E6-AF19-46D9-82EB-7C90817B2DE5}" destId="{779B7465-8CC1-4BE3-A45D-8047F50A39D0}" srcOrd="3" destOrd="0" parTransId="{F77C67FB-0582-4CDF-9C90-33275D52E207}" sibTransId="{3A64EAAA-22C8-4814-A5FF-7A62A4D1F7F7}"/>
    <dgm:cxn modelId="{12577C4D-7543-4195-8915-228B8AC430BA}" srcId="{BCC638E6-AF19-46D9-82EB-7C90817B2DE5}" destId="{3261B54F-062F-40A5-9696-030548CD5A71}" srcOrd="1" destOrd="0" parTransId="{8CFAADCA-5539-4CF1-A92C-697A679D5AD1}" sibTransId="{D973ABE4-2503-45A0-9D05-9072195DC1EE}"/>
    <dgm:cxn modelId="{3C118F4E-959E-4F8E-8271-1AE058E25215}" srcId="{7EB413A7-7308-4D19-97B2-B424B3C83ACA}" destId="{F4BB1A41-645C-4A75-B30C-1920D8EB879B}" srcOrd="0" destOrd="0" parTransId="{C51EDD6F-4CC0-415B-B727-E46F0E580F87}" sibTransId="{0585B75F-7319-4E59-A4FE-9DDDC7B1C07B}"/>
    <dgm:cxn modelId="{56332952-EB1C-0F46-8455-F8C77683D63C}" type="presOf" srcId="{BCC638E6-AF19-46D9-82EB-7C90817B2DE5}" destId="{53CD8C5E-6FAA-B94D-BC40-DFB555CB206A}" srcOrd="0" destOrd="0" presId="urn:microsoft.com/office/officeart/2005/8/layout/vList2"/>
    <dgm:cxn modelId="{AD8CFB60-F33A-744B-B6A4-2F0369F841BF}" type="presOf" srcId="{97100440-CB8A-4958-A343-F4B7F4C9DB34}" destId="{19587A1D-4CC6-7A45-A0B2-73A7FAFA21F7}" srcOrd="0" destOrd="0" presId="urn:microsoft.com/office/officeart/2005/8/layout/vList2"/>
    <dgm:cxn modelId="{EBD1646D-0711-4C46-8F54-8F309C2C8E35}" type="presOf" srcId="{58B1B7D7-F051-4D98-B2FB-043289B8C2BB}" destId="{6F2017D8-E581-8C4D-84FD-19EDF12BB890}" srcOrd="0" destOrd="0" presId="urn:microsoft.com/office/officeart/2005/8/layout/vList2"/>
    <dgm:cxn modelId="{FEA94D7A-E3C7-934C-B94A-8BD280123693}" type="presOf" srcId="{3261B54F-062F-40A5-9696-030548CD5A71}" destId="{21833C42-28B8-CB4D-9E25-502BC3E72BDB}" srcOrd="0" destOrd="0" presId="urn:microsoft.com/office/officeart/2005/8/layout/vList2"/>
    <dgm:cxn modelId="{8D73067F-A98F-49EC-88A1-4FABA9C04402}" srcId="{7EB413A7-7308-4D19-97B2-B424B3C83ACA}" destId="{BCFF7F7A-5FD3-416F-A5E4-40E86EBA6420}" srcOrd="2" destOrd="0" parTransId="{FA7BDDC6-5511-4A9A-A861-87B109BE130E}" sibTransId="{8848BCB5-1206-45A0-852C-A77B439471A4}"/>
    <dgm:cxn modelId="{89D91F8D-5D09-DF4B-B011-C4D60B9E13F9}" type="presOf" srcId="{7EB413A7-7308-4D19-97B2-B424B3C83ACA}" destId="{938A791B-125D-8744-A1AD-15FA1E3F2A27}" srcOrd="0" destOrd="0" presId="urn:microsoft.com/office/officeart/2005/8/layout/vList2"/>
    <dgm:cxn modelId="{3F1DE894-46DA-D749-AC8B-8A37B805A091}" type="presOf" srcId="{FA3D7413-0350-4DE4-954C-35EC5A9934EF}" destId="{A36980EF-259E-3348-857A-27E161A647E2}" srcOrd="0" destOrd="1" presId="urn:microsoft.com/office/officeart/2005/8/layout/vList2"/>
    <dgm:cxn modelId="{C5B83BBB-3A76-4248-818F-70B44FCF062D}" type="presOf" srcId="{F4BB1A41-645C-4A75-B30C-1920D8EB879B}" destId="{A36980EF-259E-3348-857A-27E161A647E2}" srcOrd="0" destOrd="0" presId="urn:microsoft.com/office/officeart/2005/8/layout/vList2"/>
    <dgm:cxn modelId="{C418C5C0-0874-4015-AC88-9AAE91248D74}" srcId="{BCC638E6-AF19-46D9-82EB-7C90817B2DE5}" destId="{58B1B7D7-F051-4D98-B2FB-043289B8C2BB}" srcOrd="4" destOrd="0" parTransId="{7ECC70E3-9DEC-4173-BDF8-67E34CB04E08}" sibTransId="{BEA083BA-59DC-4E97-AB3B-2FE328696BFE}"/>
    <dgm:cxn modelId="{EB2FE6C0-62B6-7744-BD53-D91661F110FC}" type="presOf" srcId="{BCFF7F7A-5FD3-416F-A5E4-40E86EBA6420}" destId="{A36980EF-259E-3348-857A-27E161A647E2}" srcOrd="0" destOrd="2" presId="urn:microsoft.com/office/officeart/2005/8/layout/vList2"/>
    <dgm:cxn modelId="{8ADE47C9-50EA-4819-9C08-D5BC5817AE4E}" srcId="{BCC638E6-AF19-46D9-82EB-7C90817B2DE5}" destId="{97100440-CB8A-4958-A343-F4B7F4C9DB34}" srcOrd="2" destOrd="0" parTransId="{43EC6F2D-78DB-400F-925C-94F06A44A045}" sibTransId="{0D8E00D5-7A9C-4D74-8874-471B9CE0A27D}"/>
    <dgm:cxn modelId="{3E6359E1-208B-4E7D-B9CA-55E25B1E3336}" srcId="{7EB413A7-7308-4D19-97B2-B424B3C83ACA}" destId="{FA3D7413-0350-4DE4-954C-35EC5A9934EF}" srcOrd="1" destOrd="0" parTransId="{257879E8-46CA-4A7E-86D5-037008014830}" sibTransId="{1AEC0C85-F509-4688-9D6B-0C9F368815CC}"/>
    <dgm:cxn modelId="{8E63B1FA-5634-2549-93DD-5F3531CDC445}" type="presOf" srcId="{779B7465-8CC1-4BE3-A45D-8047F50A39D0}" destId="{17AF8954-FBB6-134B-92E0-55F6CA6A6DDA}" srcOrd="0" destOrd="0" presId="urn:microsoft.com/office/officeart/2005/8/layout/vList2"/>
    <dgm:cxn modelId="{6FCC2934-4418-0D44-A8A4-4C10416BCD3C}" type="presParOf" srcId="{53CD8C5E-6FAA-B94D-BC40-DFB555CB206A}" destId="{938A791B-125D-8744-A1AD-15FA1E3F2A27}" srcOrd="0" destOrd="0" presId="urn:microsoft.com/office/officeart/2005/8/layout/vList2"/>
    <dgm:cxn modelId="{9E4E8A74-8E2D-2F40-B714-12680FD3754B}" type="presParOf" srcId="{53CD8C5E-6FAA-B94D-BC40-DFB555CB206A}" destId="{A36980EF-259E-3348-857A-27E161A647E2}" srcOrd="1" destOrd="0" presId="urn:microsoft.com/office/officeart/2005/8/layout/vList2"/>
    <dgm:cxn modelId="{5DEA83E0-E1ED-6F4F-B16D-6EB0AD1E4B58}" type="presParOf" srcId="{53CD8C5E-6FAA-B94D-BC40-DFB555CB206A}" destId="{21833C42-28B8-CB4D-9E25-502BC3E72BDB}" srcOrd="2" destOrd="0" presId="urn:microsoft.com/office/officeart/2005/8/layout/vList2"/>
    <dgm:cxn modelId="{40C705EF-D991-744A-8C78-ACA4AA7B0BBD}" type="presParOf" srcId="{53CD8C5E-6FAA-B94D-BC40-DFB555CB206A}" destId="{A50A5B85-DD8C-3E43-88F7-CE7ADF03DFC4}" srcOrd="3" destOrd="0" presId="urn:microsoft.com/office/officeart/2005/8/layout/vList2"/>
    <dgm:cxn modelId="{68ED792C-AA66-F448-9E52-FD66AA8CFD6A}" type="presParOf" srcId="{53CD8C5E-6FAA-B94D-BC40-DFB555CB206A}" destId="{19587A1D-4CC6-7A45-A0B2-73A7FAFA21F7}" srcOrd="4" destOrd="0" presId="urn:microsoft.com/office/officeart/2005/8/layout/vList2"/>
    <dgm:cxn modelId="{2ACE3BC7-2CA1-CB4E-AC94-238F7BCA2381}" type="presParOf" srcId="{53CD8C5E-6FAA-B94D-BC40-DFB555CB206A}" destId="{FAE748B0-01B7-324B-9161-7CD8AED1C3EA}" srcOrd="5" destOrd="0" presId="urn:microsoft.com/office/officeart/2005/8/layout/vList2"/>
    <dgm:cxn modelId="{24F6095B-2DD3-AB4D-B739-2E12F5EA956C}" type="presParOf" srcId="{53CD8C5E-6FAA-B94D-BC40-DFB555CB206A}" destId="{17AF8954-FBB6-134B-92E0-55F6CA6A6DDA}" srcOrd="6" destOrd="0" presId="urn:microsoft.com/office/officeart/2005/8/layout/vList2"/>
    <dgm:cxn modelId="{068167BE-4424-4B46-BA90-C2A5813166A3}" type="presParOf" srcId="{53CD8C5E-6FAA-B94D-BC40-DFB555CB206A}" destId="{8AC60DCD-3288-344D-9F5B-02B87333C1A6}" srcOrd="7" destOrd="0" presId="urn:microsoft.com/office/officeart/2005/8/layout/vList2"/>
    <dgm:cxn modelId="{EAAD0690-76A5-2F40-8DE2-C3B1DFA59CAB}" type="presParOf" srcId="{53CD8C5E-6FAA-B94D-BC40-DFB555CB206A}" destId="{6F2017D8-E581-8C4D-84FD-19EDF12BB89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88612-4899-4480-BCF5-9E361C4BB241}">
      <dsp:nvSpPr>
        <dsp:cNvPr id="0" name=""/>
        <dsp:cNvSpPr/>
      </dsp:nvSpPr>
      <dsp:spPr>
        <a:xfrm>
          <a:off x="1020171" y="991"/>
          <a:ext cx="973617" cy="97361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29DE17F-174E-4ECD-BD9D-A3E48E4934C5}">
      <dsp:nvSpPr>
        <dsp:cNvPr id="0" name=""/>
        <dsp:cNvSpPr/>
      </dsp:nvSpPr>
      <dsp:spPr>
        <a:xfrm>
          <a:off x="1227663" y="208483"/>
          <a:ext cx="558632" cy="558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FF38E79-80B2-419A-BFBC-1A9180D8753A}">
      <dsp:nvSpPr>
        <dsp:cNvPr id="0" name=""/>
        <dsp:cNvSpPr/>
      </dsp:nvSpPr>
      <dsp:spPr>
        <a:xfrm>
          <a:off x="708932" y="1277866"/>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securely control individual and group access to your AWS resources</a:t>
          </a:r>
        </a:p>
      </dsp:txBody>
      <dsp:txXfrm>
        <a:off x="708932" y="1277866"/>
        <a:ext cx="1596093" cy="698291"/>
      </dsp:txXfrm>
    </dsp:sp>
    <dsp:sp modelId="{7D9C0AD8-B73C-4F93-9E6D-7DA9680B9692}">
      <dsp:nvSpPr>
        <dsp:cNvPr id="0" name=""/>
        <dsp:cNvSpPr/>
      </dsp:nvSpPr>
      <dsp:spPr>
        <a:xfrm>
          <a:off x="2895581" y="991"/>
          <a:ext cx="973617" cy="97361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E63776A-2684-4B91-B482-8FB0C0BDB6E8}">
      <dsp:nvSpPr>
        <dsp:cNvPr id="0" name=""/>
        <dsp:cNvSpPr/>
      </dsp:nvSpPr>
      <dsp:spPr>
        <a:xfrm>
          <a:off x="3103073" y="208483"/>
          <a:ext cx="558632" cy="558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36A5058-6DAD-4167-8644-11F868A34FDF}">
      <dsp:nvSpPr>
        <dsp:cNvPr id="0" name=""/>
        <dsp:cNvSpPr/>
      </dsp:nvSpPr>
      <dsp:spPr>
        <a:xfrm>
          <a:off x="2584342" y="1277866"/>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create and manage user identities ("IAM users") and grant </a:t>
          </a:r>
          <a:r>
            <a:rPr lang="en-US" sz="1100" kern="1200">
              <a:hlinkClick xmlns:r="http://schemas.openxmlformats.org/officeDocument/2006/relationships" r:id="rId5"/>
            </a:rPr>
            <a:t>permissions</a:t>
          </a:r>
          <a:r>
            <a:rPr lang="en-US" sz="1100" kern="1200"/>
            <a:t> for those IAM users to access your resources</a:t>
          </a:r>
        </a:p>
      </dsp:txBody>
      <dsp:txXfrm>
        <a:off x="2584342" y="1277866"/>
        <a:ext cx="1596093" cy="698291"/>
      </dsp:txXfrm>
    </dsp:sp>
    <dsp:sp modelId="{F52D4E4E-BA5D-4087-AA5C-F73D968BE123}">
      <dsp:nvSpPr>
        <dsp:cNvPr id="0" name=""/>
        <dsp:cNvSpPr/>
      </dsp:nvSpPr>
      <dsp:spPr>
        <a:xfrm>
          <a:off x="4770991" y="991"/>
          <a:ext cx="973617" cy="97361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4BAA205-AD1C-48EF-AD3F-3CB5AF2C55AB}">
      <dsp:nvSpPr>
        <dsp:cNvPr id="0" name=""/>
        <dsp:cNvSpPr/>
      </dsp:nvSpPr>
      <dsp:spPr>
        <a:xfrm>
          <a:off x="4978483" y="208483"/>
          <a:ext cx="558632" cy="55863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925BED6-744F-48A1-889C-A8DEF65A7C2D}">
      <dsp:nvSpPr>
        <dsp:cNvPr id="0" name=""/>
        <dsp:cNvSpPr/>
      </dsp:nvSpPr>
      <dsp:spPr>
        <a:xfrm>
          <a:off x="4459753" y="1277866"/>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can also grant permissions for users outside of AWS (</a:t>
          </a:r>
          <a:r>
            <a:rPr lang="en-US" sz="1100" kern="1200">
              <a:hlinkClick xmlns:r="http://schemas.openxmlformats.org/officeDocument/2006/relationships" r:id="rId8"/>
            </a:rPr>
            <a:t>federated users</a:t>
          </a:r>
          <a:r>
            <a:rPr lang="en-US" sz="1100" kern="1200"/>
            <a:t>)</a:t>
          </a:r>
        </a:p>
      </dsp:txBody>
      <dsp:txXfrm>
        <a:off x="4459753" y="1277866"/>
        <a:ext cx="1596093" cy="698291"/>
      </dsp:txXfrm>
    </dsp:sp>
    <dsp:sp modelId="{C3AE314B-C691-40E4-ADFB-92330F77FF6D}">
      <dsp:nvSpPr>
        <dsp:cNvPr id="0" name=""/>
        <dsp:cNvSpPr/>
      </dsp:nvSpPr>
      <dsp:spPr>
        <a:xfrm>
          <a:off x="6646401" y="991"/>
          <a:ext cx="973617" cy="97361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F7A388E-4F89-4D04-AB27-0CE35BC5695B}">
      <dsp:nvSpPr>
        <dsp:cNvPr id="0" name=""/>
        <dsp:cNvSpPr/>
      </dsp:nvSpPr>
      <dsp:spPr>
        <a:xfrm>
          <a:off x="6853893" y="208483"/>
          <a:ext cx="558632" cy="5586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CFEC747-44A5-4770-8D59-65FD1585B8D0}">
      <dsp:nvSpPr>
        <dsp:cNvPr id="0" name=""/>
        <dsp:cNvSpPr/>
      </dsp:nvSpPr>
      <dsp:spPr>
        <a:xfrm>
          <a:off x="6335163" y="1277866"/>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MFA</a:t>
          </a:r>
        </a:p>
      </dsp:txBody>
      <dsp:txXfrm>
        <a:off x="6335163" y="1277866"/>
        <a:ext cx="1596093" cy="698291"/>
      </dsp:txXfrm>
    </dsp:sp>
    <dsp:sp modelId="{2EFAE3EE-2314-4A80-B913-31F81E2F4B3A}">
      <dsp:nvSpPr>
        <dsp:cNvPr id="0" name=""/>
        <dsp:cNvSpPr/>
      </dsp:nvSpPr>
      <dsp:spPr>
        <a:xfrm>
          <a:off x="8521811" y="991"/>
          <a:ext cx="973617" cy="97361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39568CD-7952-4B59-8DC4-B5674BBF1A35}">
      <dsp:nvSpPr>
        <dsp:cNvPr id="0" name=""/>
        <dsp:cNvSpPr/>
      </dsp:nvSpPr>
      <dsp:spPr>
        <a:xfrm>
          <a:off x="8729303" y="208483"/>
          <a:ext cx="558632" cy="55863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2911EF2-1F9C-442F-A971-FBF1F8B27190}">
      <dsp:nvSpPr>
        <dsp:cNvPr id="0" name=""/>
        <dsp:cNvSpPr/>
      </dsp:nvSpPr>
      <dsp:spPr>
        <a:xfrm>
          <a:off x="8210573" y="1277866"/>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Password rotation policy</a:t>
          </a:r>
        </a:p>
      </dsp:txBody>
      <dsp:txXfrm>
        <a:off x="8210573" y="1277866"/>
        <a:ext cx="1596093" cy="698291"/>
      </dsp:txXfrm>
    </dsp:sp>
    <dsp:sp modelId="{FEDAAB05-D3E8-41AB-A262-3236C9A02F54}">
      <dsp:nvSpPr>
        <dsp:cNvPr id="0" name=""/>
        <dsp:cNvSpPr/>
      </dsp:nvSpPr>
      <dsp:spPr>
        <a:xfrm>
          <a:off x="4770991" y="2375180"/>
          <a:ext cx="973617" cy="97361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41F0578-E690-45FE-BC70-114CB43AE0FB}">
      <dsp:nvSpPr>
        <dsp:cNvPr id="0" name=""/>
        <dsp:cNvSpPr/>
      </dsp:nvSpPr>
      <dsp:spPr>
        <a:xfrm>
          <a:off x="4978483" y="2582672"/>
          <a:ext cx="558632" cy="55863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FA95AB4-438E-4737-A0D6-FCB03E2C3745}">
      <dsp:nvSpPr>
        <dsp:cNvPr id="0" name=""/>
        <dsp:cNvSpPr/>
      </dsp:nvSpPr>
      <dsp:spPr>
        <a:xfrm>
          <a:off x="4459753" y="3652055"/>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Supports PCI DSS compliance (credit cards)</a:t>
          </a:r>
        </a:p>
      </dsp:txBody>
      <dsp:txXfrm>
        <a:off x="4459753" y="3652055"/>
        <a:ext cx="1596093" cy="698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32E31-0671-4686-BEC2-F36F4B47198F}">
      <dsp:nvSpPr>
        <dsp:cNvPr id="0" name=""/>
        <dsp:cNvSpPr/>
      </dsp:nvSpPr>
      <dsp:spPr>
        <a:xfrm>
          <a:off x="157178" y="193958"/>
          <a:ext cx="1307447" cy="130744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4FDB4-051C-43B4-A050-282F273D6EDC}">
      <dsp:nvSpPr>
        <dsp:cNvPr id="0" name=""/>
        <dsp:cNvSpPr/>
      </dsp:nvSpPr>
      <dsp:spPr>
        <a:xfrm>
          <a:off x="431742" y="468522"/>
          <a:ext cx="758319" cy="7583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C4595-222A-404A-B890-32390970FEC4}">
      <dsp:nvSpPr>
        <dsp:cNvPr id="0" name=""/>
        <dsp:cNvSpPr/>
      </dsp:nvSpPr>
      <dsp:spPr>
        <a:xfrm>
          <a:off x="1744792" y="193958"/>
          <a:ext cx="3081839" cy="130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Users – end users, employees</a:t>
          </a:r>
        </a:p>
      </dsp:txBody>
      <dsp:txXfrm>
        <a:off x="1744792" y="193958"/>
        <a:ext cx="3081839" cy="1307447"/>
      </dsp:txXfrm>
    </dsp:sp>
    <dsp:sp modelId="{92B5D708-B5C3-4F16-BB76-3587F737883C}">
      <dsp:nvSpPr>
        <dsp:cNvPr id="0" name=""/>
        <dsp:cNvSpPr/>
      </dsp:nvSpPr>
      <dsp:spPr>
        <a:xfrm>
          <a:off x="5363619" y="193958"/>
          <a:ext cx="1307447" cy="130744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5703C8-B0CF-4E43-8A3F-5646C3070B23}">
      <dsp:nvSpPr>
        <dsp:cNvPr id="0" name=""/>
        <dsp:cNvSpPr/>
      </dsp:nvSpPr>
      <dsp:spPr>
        <a:xfrm>
          <a:off x="5638183" y="468522"/>
          <a:ext cx="758319" cy="758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C9F41-298C-4621-AC0E-771FDF4941C8}">
      <dsp:nvSpPr>
        <dsp:cNvPr id="0" name=""/>
        <dsp:cNvSpPr/>
      </dsp:nvSpPr>
      <dsp:spPr>
        <a:xfrm>
          <a:off x="6951233" y="193958"/>
          <a:ext cx="3081839" cy="130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Groups – Collection of users</a:t>
          </a:r>
        </a:p>
      </dsp:txBody>
      <dsp:txXfrm>
        <a:off x="6951233" y="193958"/>
        <a:ext cx="3081839" cy="1307447"/>
      </dsp:txXfrm>
    </dsp:sp>
    <dsp:sp modelId="{168D9C37-C498-49E3-819B-98E56020FB79}">
      <dsp:nvSpPr>
        <dsp:cNvPr id="0" name=""/>
        <dsp:cNvSpPr/>
      </dsp:nvSpPr>
      <dsp:spPr>
        <a:xfrm>
          <a:off x="157178" y="2116439"/>
          <a:ext cx="1307447" cy="130744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50527C-AC60-4241-8B14-FE967AF730EF}">
      <dsp:nvSpPr>
        <dsp:cNvPr id="0" name=""/>
        <dsp:cNvSpPr/>
      </dsp:nvSpPr>
      <dsp:spPr>
        <a:xfrm>
          <a:off x="431742" y="2391003"/>
          <a:ext cx="758319" cy="7583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33AA08-42E6-4546-AB12-A6EF9B59CECF}">
      <dsp:nvSpPr>
        <dsp:cNvPr id="0" name=""/>
        <dsp:cNvSpPr/>
      </dsp:nvSpPr>
      <dsp:spPr>
        <a:xfrm>
          <a:off x="1744792" y="2116439"/>
          <a:ext cx="3081839" cy="130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Policies – made of documents called policy documents formatted in JSON, they give permission to user/group/role</a:t>
          </a:r>
        </a:p>
      </dsp:txBody>
      <dsp:txXfrm>
        <a:off x="1744792" y="2116439"/>
        <a:ext cx="3081839" cy="1307447"/>
      </dsp:txXfrm>
    </dsp:sp>
    <dsp:sp modelId="{CA4D57C5-4ED2-4300-9017-A93CFF06E62D}">
      <dsp:nvSpPr>
        <dsp:cNvPr id="0" name=""/>
        <dsp:cNvSpPr/>
      </dsp:nvSpPr>
      <dsp:spPr>
        <a:xfrm>
          <a:off x="5363619" y="2116439"/>
          <a:ext cx="1307447" cy="130744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2858D-76B8-4BCC-A61E-97FCD2EB1463}">
      <dsp:nvSpPr>
        <dsp:cNvPr id="0" name=""/>
        <dsp:cNvSpPr/>
      </dsp:nvSpPr>
      <dsp:spPr>
        <a:xfrm>
          <a:off x="5638183" y="2391003"/>
          <a:ext cx="758319" cy="7583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9E5CA3-900F-4ED1-84A0-C32C4D034B2F}">
      <dsp:nvSpPr>
        <dsp:cNvPr id="0" name=""/>
        <dsp:cNvSpPr/>
      </dsp:nvSpPr>
      <dsp:spPr>
        <a:xfrm>
          <a:off x="6951233" y="2116439"/>
          <a:ext cx="3081839" cy="130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Roles – roles are assigned to AWS resources</a:t>
          </a:r>
        </a:p>
      </dsp:txBody>
      <dsp:txXfrm>
        <a:off x="6951233" y="2116439"/>
        <a:ext cx="3081839" cy="13074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841DF-4724-4A90-8AB7-AD686D8F19A0}">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83E37C4-C872-41B6-95A5-C179B73A8EA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2EC9624-D5CC-4AFD-B12E-4D7DF7B8095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Password policy can be modified under account settings. ou can use the policy simulator using the AWS SDKs or AWS CLI in addition to the policy simulator console. Use the </a:t>
          </a:r>
          <a:r>
            <a:rPr lang="en-US" sz="1700" kern="1200">
              <a:hlinkClick xmlns:r="http://schemas.openxmlformats.org/officeDocument/2006/relationships" r:id="rId3"/>
            </a:rPr>
            <a:t>iam:SimulatePrincipalPolicy</a:t>
          </a:r>
          <a:r>
            <a:rPr lang="en-US" sz="1700" kern="1200"/>
            <a:t> API</a:t>
          </a:r>
        </a:p>
      </dsp:txBody>
      <dsp:txXfrm>
        <a:off x="1435590" y="531"/>
        <a:ext cx="9080009" cy="1242935"/>
      </dsp:txXfrm>
    </dsp:sp>
    <dsp:sp modelId="{9C9847F6-0D86-4BFB-9701-C2DC5DB5BB7B}">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2304F18-95EF-448B-8A7C-C9277ED7479B}">
      <dsp:nvSpPr>
        <dsp:cNvPr id="0" name=""/>
        <dsp:cNvSpPr/>
      </dsp:nvSpPr>
      <dsp:spPr>
        <a:xfrm>
          <a:off x="375988" y="1833861"/>
          <a:ext cx="683614" cy="68361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1FA6EB4-45FB-4B7C-BABC-049B85F2311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Under Security credentials – console password, MFA can be managed, SSH keys can be uploaded for access to CodeCommit repos, HTTPS Git creds can be generated</a:t>
          </a:r>
        </a:p>
      </dsp:txBody>
      <dsp:txXfrm>
        <a:off x="1435590" y="1554201"/>
        <a:ext cx="9080009" cy="1242935"/>
      </dsp:txXfrm>
    </dsp:sp>
    <dsp:sp modelId="{4B51378C-173B-438E-9F07-D670F81EEADB}">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D9BFE11-0C96-4380-BD9F-4A0F5BAF1FA5}">
      <dsp:nvSpPr>
        <dsp:cNvPr id="0" name=""/>
        <dsp:cNvSpPr/>
      </dsp:nvSpPr>
      <dsp:spPr>
        <a:xfrm>
          <a:off x="375988" y="3387531"/>
          <a:ext cx="683614" cy="68361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E248351-4BC5-4CA5-AFF0-686B7AE8CC7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dirty="0"/>
            <a:t>Roles – can be applied to AWS resources, other AWS account resources, Web Identity (Cognito), SAML 2.0. These services will perform actions on your behalf’. trusted entities </a:t>
          </a:r>
          <a:r>
            <a:rPr lang="en-US" sz="1700" i="1" kern="1200" dirty="0"/>
            <a:t>assume </a:t>
          </a:r>
          <a:r>
            <a:rPr lang="en-US" sz="1700" kern="1200" dirty="0"/>
            <a:t>roles, such as IAM users, or AWS services such as EC2. You can change roles on running EC2 instance, with ASG. Cannot assign more than one role with EC2</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DF2A6-784B-4663-AD2D-5B590E296401}">
      <dsp:nvSpPr>
        <dsp:cNvPr id="0" name=""/>
        <dsp:cNvSpPr/>
      </dsp:nvSpPr>
      <dsp:spPr>
        <a:xfrm>
          <a:off x="1106831" y="326826"/>
          <a:ext cx="1281951" cy="1281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40F111B-F774-4DB7-8137-5632E02656F9}">
      <dsp:nvSpPr>
        <dsp:cNvPr id="0" name=""/>
        <dsp:cNvSpPr/>
      </dsp:nvSpPr>
      <dsp:spPr>
        <a:xfrm>
          <a:off x="323416" y="2053518"/>
          <a:ext cx="2848781"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Identity providers - If you already manage user identities outside of AWS, you can use IAM </a:t>
          </a:r>
          <a:r>
            <a:rPr lang="en-US" sz="1100" i="1" kern="1200"/>
            <a:t>identity providers</a:t>
          </a:r>
          <a:r>
            <a:rPr lang="en-US" sz="1100" kern="1200"/>
            <a:t> instead of creating IAM users in your AWS account. With an identity provider (IdP), you can manage your user identities outside of AWS and give these external user identities permissions to use AWS resources in your account. </a:t>
          </a:r>
        </a:p>
      </dsp:txBody>
      <dsp:txXfrm>
        <a:off x="323416" y="2053518"/>
        <a:ext cx="2848781" cy="1237500"/>
      </dsp:txXfrm>
    </dsp:sp>
    <dsp:sp modelId="{5475DF7C-42CF-46A3-8BBB-B51CA782DB11}">
      <dsp:nvSpPr>
        <dsp:cNvPr id="0" name=""/>
        <dsp:cNvSpPr/>
      </dsp:nvSpPr>
      <dsp:spPr>
        <a:xfrm>
          <a:off x="4454150" y="326826"/>
          <a:ext cx="1281951" cy="1281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860094B-7590-449D-805C-2CBF084A1F30}">
      <dsp:nvSpPr>
        <dsp:cNvPr id="0" name=""/>
        <dsp:cNvSpPr/>
      </dsp:nvSpPr>
      <dsp:spPr>
        <a:xfrm>
          <a:off x="3670735" y="2053518"/>
          <a:ext cx="2848781"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Credential report – downloads a report listing all account’s users</a:t>
          </a:r>
        </a:p>
      </dsp:txBody>
      <dsp:txXfrm>
        <a:off x="3670735" y="2053518"/>
        <a:ext cx="2848781" cy="1237500"/>
      </dsp:txXfrm>
    </dsp:sp>
    <dsp:sp modelId="{EBFA8A46-094B-4F62-BDA2-513F0100BF0F}">
      <dsp:nvSpPr>
        <dsp:cNvPr id="0" name=""/>
        <dsp:cNvSpPr/>
      </dsp:nvSpPr>
      <dsp:spPr>
        <a:xfrm>
          <a:off x="7801468" y="326826"/>
          <a:ext cx="1281951" cy="1281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3FE5DFB-1BBB-44B5-A33F-D3B848806A43}">
      <dsp:nvSpPr>
        <dsp:cNvPr id="0" name=""/>
        <dsp:cNvSpPr/>
      </dsp:nvSpPr>
      <dsp:spPr>
        <a:xfrm>
          <a:off x="7018053" y="2053518"/>
          <a:ext cx="2848781"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Encryption keys - AWS Key Management Service (AWS KMS) is a managed service that makes it easy for you to create and control the encryption keys used to encrypt your data. The master keys that you create in AWS KMS are protected by </a:t>
          </a:r>
          <a:r>
            <a:rPr lang="en-US" sz="1100" kern="1200">
              <a:hlinkClick xmlns:r="http://schemas.openxmlformats.org/officeDocument/2006/relationships" r:id="rId7"/>
            </a:rPr>
            <a:t>FIPS 140-2 validated cryptographic modules</a:t>
          </a:r>
          <a:r>
            <a:rPr lang="en-US" sz="1100" kern="1200"/>
            <a:t>.</a:t>
          </a:r>
        </a:p>
      </dsp:txBody>
      <dsp:txXfrm>
        <a:off x="7018053" y="2053518"/>
        <a:ext cx="2848781" cy="123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791B-125D-8744-A1AD-15FA1E3F2A27}">
      <dsp:nvSpPr>
        <dsp:cNvPr id="0" name=""/>
        <dsp:cNvSpPr/>
      </dsp:nvSpPr>
      <dsp:spPr>
        <a:xfrm>
          <a:off x="0" y="75507"/>
          <a:ext cx="10190252" cy="5561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Policies – </a:t>
          </a:r>
        </a:p>
      </dsp:txBody>
      <dsp:txXfrm>
        <a:off x="27149" y="102656"/>
        <a:ext cx="10135954" cy="501854"/>
      </dsp:txXfrm>
    </dsp:sp>
    <dsp:sp modelId="{A36980EF-259E-3348-857A-27E161A647E2}">
      <dsp:nvSpPr>
        <dsp:cNvPr id="0" name=""/>
        <dsp:cNvSpPr/>
      </dsp:nvSpPr>
      <dsp:spPr>
        <a:xfrm>
          <a:off x="0" y="631659"/>
          <a:ext cx="10190252" cy="56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541"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User policy size cannot exceed 2,048 characters.</a:t>
          </a:r>
        </a:p>
        <a:p>
          <a:pPr marL="57150" lvl="1" indent="-57150" algn="l" defTabSz="488950">
            <a:lnSpc>
              <a:spcPct val="90000"/>
            </a:lnSpc>
            <a:spcBef>
              <a:spcPct val="0"/>
            </a:spcBef>
            <a:spcAft>
              <a:spcPct val="20000"/>
            </a:spcAft>
            <a:buChar char="•"/>
          </a:pPr>
          <a:r>
            <a:rPr lang="en-US" sz="1100" kern="1200"/>
            <a:t>Group policy size cannot exceed 5,120 characters.</a:t>
          </a:r>
        </a:p>
        <a:p>
          <a:pPr marL="57150" lvl="1" indent="-57150" algn="l" defTabSz="488950">
            <a:lnSpc>
              <a:spcPct val="90000"/>
            </a:lnSpc>
            <a:spcBef>
              <a:spcPct val="0"/>
            </a:spcBef>
            <a:spcAft>
              <a:spcPct val="20000"/>
            </a:spcAft>
            <a:buChar char="•"/>
          </a:pPr>
          <a:r>
            <a:rPr lang="en-US" sz="1100" kern="1200"/>
            <a:t>Role policy size cannot exceed 10,240 characters.</a:t>
          </a:r>
        </a:p>
      </dsp:txBody>
      <dsp:txXfrm>
        <a:off x="0" y="631659"/>
        <a:ext cx="10190252" cy="565110"/>
      </dsp:txXfrm>
    </dsp:sp>
    <dsp:sp modelId="{21833C42-28B8-CB4D-9E25-502BC3E72BDB}">
      <dsp:nvSpPr>
        <dsp:cNvPr id="0" name=""/>
        <dsp:cNvSpPr/>
      </dsp:nvSpPr>
      <dsp:spPr>
        <a:xfrm>
          <a:off x="0" y="1196769"/>
          <a:ext cx="10190252" cy="556152"/>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Billing – costs $0, does not provide cost breakdown by user, </a:t>
          </a:r>
        </a:p>
      </dsp:txBody>
      <dsp:txXfrm>
        <a:off x="27149" y="1223918"/>
        <a:ext cx="10135954" cy="501854"/>
      </dsp:txXfrm>
    </dsp:sp>
    <dsp:sp modelId="{19587A1D-4CC6-7A45-A0B2-73A7FAFA21F7}">
      <dsp:nvSpPr>
        <dsp:cNvPr id="0" name=""/>
        <dsp:cNvSpPr/>
      </dsp:nvSpPr>
      <dsp:spPr>
        <a:xfrm>
          <a:off x="0" y="1793241"/>
          <a:ext cx="10190252" cy="556152"/>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MFA-protected API access is optional functionality that lets account administrators enforce additional authentication for customer-specified APIs by requiring that users provide a second authentication factor in addition to a password.</a:t>
          </a:r>
        </a:p>
      </dsp:txBody>
      <dsp:txXfrm>
        <a:off x="27149" y="1820390"/>
        <a:ext cx="10135954" cy="501854"/>
      </dsp:txXfrm>
    </dsp:sp>
    <dsp:sp modelId="{17AF8954-FBB6-134B-92E0-55F6CA6A6DDA}">
      <dsp:nvSpPr>
        <dsp:cNvPr id="0" name=""/>
        <dsp:cNvSpPr/>
      </dsp:nvSpPr>
      <dsp:spPr>
        <a:xfrm>
          <a:off x="0" y="2389713"/>
          <a:ext cx="10190252" cy="556152"/>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Power user – is not same as admin user. Power user does not have access to management functions</a:t>
          </a:r>
        </a:p>
      </dsp:txBody>
      <dsp:txXfrm>
        <a:off x="27149" y="2416862"/>
        <a:ext cx="10135954" cy="501854"/>
      </dsp:txXfrm>
    </dsp:sp>
    <dsp:sp modelId="{6F2017D8-E581-8C4D-84FD-19EDF12BB890}">
      <dsp:nvSpPr>
        <dsp:cNvPr id="0" name=""/>
        <dsp:cNvSpPr/>
      </dsp:nvSpPr>
      <dsp:spPr>
        <a:xfrm>
          <a:off x="0" y="2986185"/>
          <a:ext cx="10190252" cy="556152"/>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When new user is created by default there is no access</a:t>
          </a:r>
        </a:p>
      </dsp:txBody>
      <dsp:txXfrm>
        <a:off x="27149" y="3013334"/>
        <a:ext cx="10135954" cy="50185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D556E-36C6-304E-924F-299A0C10246A}" type="datetimeFigureOut">
              <a:rPr lang="en-US" smtClean="0"/>
              <a:t>2/22/19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8957B-EDC8-D14B-8D5A-0097263B919D}" type="slidenum">
              <a:rPr lang="en-US" smtClean="0"/>
              <a:t>‹#›</a:t>
            </a:fld>
            <a:endParaRPr lang="en-US"/>
          </a:p>
        </p:txBody>
      </p:sp>
    </p:spTree>
    <p:extLst>
      <p:ext uri="{BB962C8B-B14F-4D97-AF65-F5344CB8AC3E}">
        <p14:creationId xmlns:p14="http://schemas.microsoft.com/office/powerpoint/2010/main" val="218622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8957B-EDC8-D14B-8D5A-0097263B919D}" type="slidenum">
              <a:rPr lang="en-US" smtClean="0"/>
              <a:t>8</a:t>
            </a:fld>
            <a:endParaRPr lang="en-US"/>
          </a:p>
        </p:txBody>
      </p:sp>
    </p:spTree>
    <p:extLst>
      <p:ext uri="{BB962C8B-B14F-4D97-AF65-F5344CB8AC3E}">
        <p14:creationId xmlns:p14="http://schemas.microsoft.com/office/powerpoint/2010/main" val="76856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Federated login using - SAML assertion</a:t>
            </a:r>
          </a:p>
        </p:txBody>
      </p:sp>
      <p:sp>
        <p:nvSpPr>
          <p:cNvPr id="4" name="Slide Number Placeholder 3"/>
          <p:cNvSpPr>
            <a:spLocks noGrp="1"/>
          </p:cNvSpPr>
          <p:nvPr>
            <p:ph type="sldNum" sz="quarter" idx="5"/>
          </p:nvPr>
        </p:nvSpPr>
        <p:spPr/>
        <p:txBody>
          <a:bodyPr/>
          <a:lstStyle/>
          <a:p>
            <a:fld id="{9348957B-EDC8-D14B-8D5A-0097263B919D}" type="slidenum">
              <a:rPr lang="en-US" smtClean="0"/>
              <a:t>15</a:t>
            </a:fld>
            <a:endParaRPr lang="en-US"/>
          </a:p>
        </p:txBody>
      </p:sp>
    </p:spTree>
    <p:extLst>
      <p:ext uri="{BB962C8B-B14F-4D97-AF65-F5344CB8AC3E}">
        <p14:creationId xmlns:p14="http://schemas.microsoft.com/office/powerpoint/2010/main" val="379682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1202-1C65-0A45-84E0-8F27E8BCD2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DD9F1D-6440-064B-9F15-6FC3740399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DDD23-3B4D-7141-8B97-AD3FDBA65993}"/>
              </a:ext>
            </a:extLst>
          </p:cNvPr>
          <p:cNvSpPr>
            <a:spLocks noGrp="1"/>
          </p:cNvSpPr>
          <p:nvPr>
            <p:ph type="dt" sz="half" idx="10"/>
          </p:nvPr>
        </p:nvSpPr>
        <p:spPr/>
        <p:txBody>
          <a:bodyPr/>
          <a:lstStyle/>
          <a:p>
            <a:fld id="{D751DF58-682C-0444-ACC1-C03A20FF3B91}" type="datetimeFigureOut">
              <a:rPr lang="en-US" smtClean="0"/>
              <a:t>2/22/19</a:t>
            </a:fld>
            <a:endParaRPr lang="en-US"/>
          </a:p>
        </p:txBody>
      </p:sp>
      <p:sp>
        <p:nvSpPr>
          <p:cNvPr id="5" name="Footer Placeholder 4">
            <a:extLst>
              <a:ext uri="{FF2B5EF4-FFF2-40B4-BE49-F238E27FC236}">
                <a16:creationId xmlns:a16="http://schemas.microsoft.com/office/drawing/2014/main" id="{421A74F8-B58A-EA48-ADED-3C7C5605A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45368-81E6-6440-96E3-319E494E040C}"/>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90682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31C5-09F4-7740-94C3-A30DE5E6B0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35AA8-79A6-104B-853C-5FED4F0ECA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9E895-D2D6-A548-A9C1-7985D86DB5C2}"/>
              </a:ext>
            </a:extLst>
          </p:cNvPr>
          <p:cNvSpPr>
            <a:spLocks noGrp="1"/>
          </p:cNvSpPr>
          <p:nvPr>
            <p:ph type="dt" sz="half" idx="10"/>
          </p:nvPr>
        </p:nvSpPr>
        <p:spPr/>
        <p:txBody>
          <a:bodyPr/>
          <a:lstStyle/>
          <a:p>
            <a:fld id="{D751DF58-682C-0444-ACC1-C03A20FF3B91}" type="datetimeFigureOut">
              <a:rPr lang="en-US" smtClean="0"/>
              <a:t>2/22/19</a:t>
            </a:fld>
            <a:endParaRPr lang="en-US"/>
          </a:p>
        </p:txBody>
      </p:sp>
      <p:sp>
        <p:nvSpPr>
          <p:cNvPr id="5" name="Footer Placeholder 4">
            <a:extLst>
              <a:ext uri="{FF2B5EF4-FFF2-40B4-BE49-F238E27FC236}">
                <a16:creationId xmlns:a16="http://schemas.microsoft.com/office/drawing/2014/main" id="{77D353D2-A9C4-BF40-98F8-810A13A9D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70D0A-839D-F34D-9BA8-4EF9DEF41B86}"/>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9046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DB05E-E9B5-2947-9D6D-A7D28C9FC7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DE704D-6C69-4942-B95F-5777A42289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DA97F-B54A-4249-8A3C-25F27312DA2A}"/>
              </a:ext>
            </a:extLst>
          </p:cNvPr>
          <p:cNvSpPr>
            <a:spLocks noGrp="1"/>
          </p:cNvSpPr>
          <p:nvPr>
            <p:ph type="dt" sz="half" idx="10"/>
          </p:nvPr>
        </p:nvSpPr>
        <p:spPr/>
        <p:txBody>
          <a:bodyPr/>
          <a:lstStyle/>
          <a:p>
            <a:fld id="{D751DF58-682C-0444-ACC1-C03A20FF3B91}" type="datetimeFigureOut">
              <a:rPr lang="en-US" smtClean="0"/>
              <a:t>2/22/19</a:t>
            </a:fld>
            <a:endParaRPr lang="en-US"/>
          </a:p>
        </p:txBody>
      </p:sp>
      <p:sp>
        <p:nvSpPr>
          <p:cNvPr id="5" name="Footer Placeholder 4">
            <a:extLst>
              <a:ext uri="{FF2B5EF4-FFF2-40B4-BE49-F238E27FC236}">
                <a16:creationId xmlns:a16="http://schemas.microsoft.com/office/drawing/2014/main" id="{3E70F24B-4216-5846-91B9-C87CE34C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7ACB4-8E1E-DE4A-8864-1C9F2D50B845}"/>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237809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DF6A-697D-6146-A0D3-63250FFD3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C57CC-94FE-7F49-9ACB-B6F9342EDE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2581D-E0CC-8243-806E-A74DDFBED17A}"/>
              </a:ext>
            </a:extLst>
          </p:cNvPr>
          <p:cNvSpPr>
            <a:spLocks noGrp="1"/>
          </p:cNvSpPr>
          <p:nvPr>
            <p:ph type="dt" sz="half" idx="10"/>
          </p:nvPr>
        </p:nvSpPr>
        <p:spPr/>
        <p:txBody>
          <a:bodyPr/>
          <a:lstStyle/>
          <a:p>
            <a:fld id="{D751DF58-682C-0444-ACC1-C03A20FF3B91}" type="datetimeFigureOut">
              <a:rPr lang="en-US" smtClean="0"/>
              <a:t>2/22/19</a:t>
            </a:fld>
            <a:endParaRPr lang="en-US"/>
          </a:p>
        </p:txBody>
      </p:sp>
      <p:sp>
        <p:nvSpPr>
          <p:cNvPr id="5" name="Footer Placeholder 4">
            <a:extLst>
              <a:ext uri="{FF2B5EF4-FFF2-40B4-BE49-F238E27FC236}">
                <a16:creationId xmlns:a16="http://schemas.microsoft.com/office/drawing/2014/main" id="{267B8844-AEB5-2A41-8B78-7694E08A6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AD53E-26B5-334F-9648-2AAAEDFD592B}"/>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76285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3B8B-0537-9E41-952D-4BEF7E687B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345E26-90AE-3640-8414-514110B8F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1D5C02-0490-B04E-B5B0-58AE107026C5}"/>
              </a:ext>
            </a:extLst>
          </p:cNvPr>
          <p:cNvSpPr>
            <a:spLocks noGrp="1"/>
          </p:cNvSpPr>
          <p:nvPr>
            <p:ph type="dt" sz="half" idx="10"/>
          </p:nvPr>
        </p:nvSpPr>
        <p:spPr/>
        <p:txBody>
          <a:bodyPr/>
          <a:lstStyle/>
          <a:p>
            <a:fld id="{D751DF58-682C-0444-ACC1-C03A20FF3B91}" type="datetimeFigureOut">
              <a:rPr lang="en-US" smtClean="0"/>
              <a:t>2/22/19</a:t>
            </a:fld>
            <a:endParaRPr lang="en-US"/>
          </a:p>
        </p:txBody>
      </p:sp>
      <p:sp>
        <p:nvSpPr>
          <p:cNvPr id="5" name="Footer Placeholder 4">
            <a:extLst>
              <a:ext uri="{FF2B5EF4-FFF2-40B4-BE49-F238E27FC236}">
                <a16:creationId xmlns:a16="http://schemas.microsoft.com/office/drawing/2014/main" id="{F16987D9-E126-4142-AF3E-CE4099E16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10435-EF77-3449-9E8B-6F2D20D90335}"/>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3317044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F428-D843-7844-A3DD-7F64B82E0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BC2058-D272-954A-A8C2-A29A0ED596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8341EA-43AF-ED40-9472-6FBBC25F85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ECA5CC-0AAA-0E4D-B62E-701CBAF88348}"/>
              </a:ext>
            </a:extLst>
          </p:cNvPr>
          <p:cNvSpPr>
            <a:spLocks noGrp="1"/>
          </p:cNvSpPr>
          <p:nvPr>
            <p:ph type="dt" sz="half" idx="10"/>
          </p:nvPr>
        </p:nvSpPr>
        <p:spPr/>
        <p:txBody>
          <a:bodyPr/>
          <a:lstStyle/>
          <a:p>
            <a:fld id="{D751DF58-682C-0444-ACC1-C03A20FF3B91}" type="datetimeFigureOut">
              <a:rPr lang="en-US" smtClean="0"/>
              <a:t>2/22/19</a:t>
            </a:fld>
            <a:endParaRPr lang="en-US"/>
          </a:p>
        </p:txBody>
      </p:sp>
      <p:sp>
        <p:nvSpPr>
          <p:cNvPr id="6" name="Footer Placeholder 5">
            <a:extLst>
              <a:ext uri="{FF2B5EF4-FFF2-40B4-BE49-F238E27FC236}">
                <a16:creationId xmlns:a16="http://schemas.microsoft.com/office/drawing/2014/main" id="{82789C5C-EEFD-6546-8BAC-616E49D3F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5E1C0-947C-0A4B-80C2-69F8DBBF218E}"/>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303897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1AFB-EDCB-5A4F-AD62-39563D8EC0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13B527-4A41-4046-AEC8-D9B23CB9F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AC1985-4805-5147-9847-21AC70F16D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BC759-629B-8048-A9F6-FD69820DBA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BFEC2F-3B30-8D47-86BA-8B5D571C78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B717F8-14B7-994D-B4BD-400B258678A6}"/>
              </a:ext>
            </a:extLst>
          </p:cNvPr>
          <p:cNvSpPr>
            <a:spLocks noGrp="1"/>
          </p:cNvSpPr>
          <p:nvPr>
            <p:ph type="dt" sz="half" idx="10"/>
          </p:nvPr>
        </p:nvSpPr>
        <p:spPr/>
        <p:txBody>
          <a:bodyPr/>
          <a:lstStyle/>
          <a:p>
            <a:fld id="{D751DF58-682C-0444-ACC1-C03A20FF3B91}" type="datetimeFigureOut">
              <a:rPr lang="en-US" smtClean="0"/>
              <a:t>2/22/19</a:t>
            </a:fld>
            <a:endParaRPr lang="en-US"/>
          </a:p>
        </p:txBody>
      </p:sp>
      <p:sp>
        <p:nvSpPr>
          <p:cNvPr id="8" name="Footer Placeholder 7">
            <a:extLst>
              <a:ext uri="{FF2B5EF4-FFF2-40B4-BE49-F238E27FC236}">
                <a16:creationId xmlns:a16="http://schemas.microsoft.com/office/drawing/2014/main" id="{1982699C-C7D3-754D-9BA8-E7D78A5391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A4AD03-5A03-DE4A-B59D-C26DC5C1875D}"/>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1692558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DBAC-E16F-BE4A-BF00-C69944551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B53486-A6A5-AA42-8152-6DF4E2921789}"/>
              </a:ext>
            </a:extLst>
          </p:cNvPr>
          <p:cNvSpPr>
            <a:spLocks noGrp="1"/>
          </p:cNvSpPr>
          <p:nvPr>
            <p:ph type="dt" sz="half" idx="10"/>
          </p:nvPr>
        </p:nvSpPr>
        <p:spPr/>
        <p:txBody>
          <a:bodyPr/>
          <a:lstStyle/>
          <a:p>
            <a:fld id="{D751DF58-682C-0444-ACC1-C03A20FF3B91}" type="datetimeFigureOut">
              <a:rPr lang="en-US" smtClean="0"/>
              <a:t>2/22/19</a:t>
            </a:fld>
            <a:endParaRPr lang="en-US"/>
          </a:p>
        </p:txBody>
      </p:sp>
      <p:sp>
        <p:nvSpPr>
          <p:cNvPr id="4" name="Footer Placeholder 3">
            <a:extLst>
              <a:ext uri="{FF2B5EF4-FFF2-40B4-BE49-F238E27FC236}">
                <a16:creationId xmlns:a16="http://schemas.microsoft.com/office/drawing/2014/main" id="{6770937A-856D-154A-BC9F-A21390475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57C3CE-D261-5C43-8D2A-AC0047CA398B}"/>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227072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7ADBD-0D70-634B-B50F-1DDA377987E5}"/>
              </a:ext>
            </a:extLst>
          </p:cNvPr>
          <p:cNvSpPr>
            <a:spLocks noGrp="1"/>
          </p:cNvSpPr>
          <p:nvPr>
            <p:ph type="dt" sz="half" idx="10"/>
          </p:nvPr>
        </p:nvSpPr>
        <p:spPr/>
        <p:txBody>
          <a:bodyPr/>
          <a:lstStyle/>
          <a:p>
            <a:fld id="{D751DF58-682C-0444-ACC1-C03A20FF3B91}" type="datetimeFigureOut">
              <a:rPr lang="en-US" smtClean="0"/>
              <a:t>2/22/19</a:t>
            </a:fld>
            <a:endParaRPr lang="en-US"/>
          </a:p>
        </p:txBody>
      </p:sp>
      <p:sp>
        <p:nvSpPr>
          <p:cNvPr id="3" name="Footer Placeholder 2">
            <a:extLst>
              <a:ext uri="{FF2B5EF4-FFF2-40B4-BE49-F238E27FC236}">
                <a16:creationId xmlns:a16="http://schemas.microsoft.com/office/drawing/2014/main" id="{ABCDE5C1-73B8-0649-B52B-B8A445B40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FE2471-0706-084D-9F92-51B7D8835D61}"/>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63367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3038-B4F9-0744-ADE3-7D9027B9F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CE150B-825E-7A42-BC6A-EB4A3B728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532C3-C8C8-9A47-82C6-8925A9BC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ACEBCC-7977-4941-A489-D03005717C91}"/>
              </a:ext>
            </a:extLst>
          </p:cNvPr>
          <p:cNvSpPr>
            <a:spLocks noGrp="1"/>
          </p:cNvSpPr>
          <p:nvPr>
            <p:ph type="dt" sz="half" idx="10"/>
          </p:nvPr>
        </p:nvSpPr>
        <p:spPr/>
        <p:txBody>
          <a:bodyPr/>
          <a:lstStyle/>
          <a:p>
            <a:fld id="{D751DF58-682C-0444-ACC1-C03A20FF3B91}" type="datetimeFigureOut">
              <a:rPr lang="en-US" smtClean="0"/>
              <a:t>2/22/19</a:t>
            </a:fld>
            <a:endParaRPr lang="en-US"/>
          </a:p>
        </p:txBody>
      </p:sp>
      <p:sp>
        <p:nvSpPr>
          <p:cNvPr id="6" name="Footer Placeholder 5">
            <a:extLst>
              <a:ext uri="{FF2B5EF4-FFF2-40B4-BE49-F238E27FC236}">
                <a16:creationId xmlns:a16="http://schemas.microsoft.com/office/drawing/2014/main" id="{5355803E-F715-1349-86CD-D65F5CC9C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A0B27-01C3-3C4F-A42B-92782F1B6767}"/>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328940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F1F6-5DD1-1045-9C3F-5E2604EC97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A86419-C2D3-8A44-9967-A72DBB578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AA9C8F-1D3C-8F42-97B6-ECAE6AB3C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9AB667-305A-B140-B4C6-11A842AB2E2B}"/>
              </a:ext>
            </a:extLst>
          </p:cNvPr>
          <p:cNvSpPr>
            <a:spLocks noGrp="1"/>
          </p:cNvSpPr>
          <p:nvPr>
            <p:ph type="dt" sz="half" idx="10"/>
          </p:nvPr>
        </p:nvSpPr>
        <p:spPr/>
        <p:txBody>
          <a:bodyPr/>
          <a:lstStyle/>
          <a:p>
            <a:fld id="{D751DF58-682C-0444-ACC1-C03A20FF3B91}" type="datetimeFigureOut">
              <a:rPr lang="en-US" smtClean="0"/>
              <a:t>2/22/19</a:t>
            </a:fld>
            <a:endParaRPr lang="en-US"/>
          </a:p>
        </p:txBody>
      </p:sp>
      <p:sp>
        <p:nvSpPr>
          <p:cNvPr id="6" name="Footer Placeholder 5">
            <a:extLst>
              <a:ext uri="{FF2B5EF4-FFF2-40B4-BE49-F238E27FC236}">
                <a16:creationId xmlns:a16="http://schemas.microsoft.com/office/drawing/2014/main" id="{46E89613-FCEC-2C4C-85BF-51D786C7D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CBEA2-15B2-3D42-8EE8-9C9454244D9B}"/>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310725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B7BC1-3304-A340-BFB9-8695F90EA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45B203-E9A7-B240-937F-99AEA3855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33DC2-D889-0145-BE41-BA07C1B98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1DF58-682C-0444-ACC1-C03A20FF3B91}" type="datetimeFigureOut">
              <a:rPr lang="en-US" smtClean="0"/>
              <a:t>2/22/19</a:t>
            </a:fld>
            <a:endParaRPr lang="en-US"/>
          </a:p>
        </p:txBody>
      </p:sp>
      <p:sp>
        <p:nvSpPr>
          <p:cNvPr id="5" name="Footer Placeholder 4">
            <a:extLst>
              <a:ext uri="{FF2B5EF4-FFF2-40B4-BE49-F238E27FC236}">
                <a16:creationId xmlns:a16="http://schemas.microsoft.com/office/drawing/2014/main" id="{BEB90377-B72C-7D44-8478-228F9D9E6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B8AAF-13A3-004D-9680-086EC4C1C3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6D9F0-471F-AB46-AFA4-E352A0C0C06E}" type="slidenum">
              <a:rPr lang="en-US" smtClean="0"/>
              <a:t>‹#›</a:t>
            </a:fld>
            <a:endParaRPr lang="en-US"/>
          </a:p>
        </p:txBody>
      </p:sp>
    </p:spTree>
    <p:extLst>
      <p:ext uri="{BB962C8B-B14F-4D97-AF65-F5344CB8AC3E}">
        <p14:creationId xmlns:p14="http://schemas.microsoft.com/office/powerpoint/2010/main" val="3906288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identity/saml/"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E2D0-F799-E449-8ABC-710444E4A22B}"/>
              </a:ext>
            </a:extLst>
          </p:cNvPr>
          <p:cNvSpPr>
            <a:spLocks noGrp="1"/>
          </p:cNvSpPr>
          <p:nvPr>
            <p:ph type="ctrTitle"/>
          </p:nvPr>
        </p:nvSpPr>
        <p:spPr/>
        <p:txBody>
          <a:bodyPr/>
          <a:lstStyle/>
          <a:p>
            <a:r>
              <a:rPr lang="en-US" dirty="0"/>
              <a:t>AWS Solutions Architect Associate</a:t>
            </a:r>
          </a:p>
        </p:txBody>
      </p:sp>
      <p:sp>
        <p:nvSpPr>
          <p:cNvPr id="3" name="Subtitle 2">
            <a:extLst>
              <a:ext uri="{FF2B5EF4-FFF2-40B4-BE49-F238E27FC236}">
                <a16:creationId xmlns:a16="http://schemas.microsoft.com/office/drawing/2014/main" id="{1FC0B95C-EB9A-DE4D-A97B-D715368AD468}"/>
              </a:ext>
            </a:extLst>
          </p:cNvPr>
          <p:cNvSpPr>
            <a:spLocks noGrp="1"/>
          </p:cNvSpPr>
          <p:nvPr>
            <p:ph type="subTitle" idx="1"/>
          </p:nvPr>
        </p:nvSpPr>
        <p:spPr/>
        <p:txBody>
          <a:bodyPr/>
          <a:lstStyle/>
          <a:p>
            <a:r>
              <a:rPr lang="en-US" dirty="0"/>
              <a:t>Exam Break down and IAM</a:t>
            </a:r>
          </a:p>
        </p:txBody>
      </p:sp>
    </p:spTree>
    <p:extLst>
      <p:ext uri="{BB962C8B-B14F-4D97-AF65-F5344CB8AC3E}">
        <p14:creationId xmlns:p14="http://schemas.microsoft.com/office/powerpoint/2010/main" val="667740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41CD-0BC7-C64E-9668-55FACCAF5D55}"/>
              </a:ext>
            </a:extLst>
          </p:cNvPr>
          <p:cNvSpPr>
            <a:spLocks noGrp="1"/>
          </p:cNvSpPr>
          <p:nvPr>
            <p:ph type="title"/>
          </p:nvPr>
        </p:nvSpPr>
        <p:spPr>
          <a:xfrm>
            <a:off x="838200" y="365125"/>
            <a:ext cx="10515600" cy="1325563"/>
          </a:xfrm>
        </p:spPr>
        <p:txBody>
          <a:bodyPr>
            <a:normAutofit/>
          </a:bodyPr>
          <a:lstStyle/>
          <a:p>
            <a:r>
              <a:rPr lang="en-US"/>
              <a:t>IAM</a:t>
            </a:r>
            <a:endParaRPr lang="en-US" dirty="0"/>
          </a:p>
        </p:txBody>
      </p:sp>
      <p:sp>
        <p:nvSpPr>
          <p:cNvPr id="3" name="Content Placeholder 2">
            <a:extLst>
              <a:ext uri="{FF2B5EF4-FFF2-40B4-BE49-F238E27FC236}">
                <a16:creationId xmlns:a16="http://schemas.microsoft.com/office/drawing/2014/main" id="{F08904D6-5D3C-2C43-8F8F-EEF609B96818}"/>
              </a:ext>
            </a:extLst>
          </p:cNvPr>
          <p:cNvSpPr>
            <a:spLocks noGrp="1"/>
          </p:cNvSpPr>
          <p:nvPr>
            <p:ph idx="1"/>
          </p:nvPr>
        </p:nvSpPr>
        <p:spPr>
          <a:xfrm>
            <a:off x="838200" y="1825625"/>
            <a:ext cx="5015484" cy="4351338"/>
          </a:xfrm>
        </p:spPr>
        <p:txBody>
          <a:bodyPr>
            <a:normAutofit/>
          </a:bodyPr>
          <a:lstStyle/>
          <a:p>
            <a:r>
              <a:rPr lang="en-US" sz="2000"/>
              <a:t>Is Global, not region specific</a:t>
            </a:r>
          </a:p>
          <a:p>
            <a:r>
              <a:rPr lang="en-US" sz="2000"/>
              <a:t>MFA – Virtual MFA device (google authenticator), U2F security (hardware), hardware MFA device (other hardware)</a:t>
            </a:r>
          </a:p>
          <a:p>
            <a:r>
              <a:rPr lang="en-US" sz="2000"/>
              <a:t>Users – programmatic (access key, secret key for AWS CLI, API, SDK) or console access, require to change password (option)</a:t>
            </a:r>
          </a:p>
          <a:p>
            <a:r>
              <a:rPr lang="en-US" sz="2000"/>
              <a:t>Groups- AWS managed policies can be added to groups, for e.g. AWSAdminAccess, permission boundaries can be added to restrict access to only certain AWS resources</a:t>
            </a:r>
          </a:p>
          <a:p>
            <a:endParaRPr lang="en-US" sz="2000"/>
          </a:p>
          <a:p>
            <a:endParaRPr lang="en-US" sz="2000"/>
          </a:p>
        </p:txBody>
      </p:sp>
      <p:pic>
        <p:nvPicPr>
          <p:cNvPr id="4" name="Picture 3">
            <a:extLst>
              <a:ext uri="{FF2B5EF4-FFF2-40B4-BE49-F238E27FC236}">
                <a16:creationId xmlns:a16="http://schemas.microsoft.com/office/drawing/2014/main" id="{B8407C6D-B82C-FC46-AE0C-D8E3CE792C3B}"/>
              </a:ext>
            </a:extLst>
          </p:cNvPr>
          <p:cNvPicPr>
            <a:picLocks noChangeAspect="1"/>
          </p:cNvPicPr>
          <p:nvPr/>
        </p:nvPicPr>
        <p:blipFill rotWithShape="1">
          <a:blip r:embed="rId2"/>
          <a:srcRect r="2" b="2376"/>
          <a:stretch/>
        </p:blipFill>
        <p:spPr>
          <a:xfrm>
            <a:off x="6338316" y="1904281"/>
            <a:ext cx="5074070" cy="4272681"/>
          </a:xfrm>
          <a:prstGeom prst="rect">
            <a:avLst/>
          </a:prstGeom>
        </p:spPr>
      </p:pic>
    </p:spTree>
    <p:extLst>
      <p:ext uri="{BB962C8B-B14F-4D97-AF65-F5344CB8AC3E}">
        <p14:creationId xmlns:p14="http://schemas.microsoft.com/office/powerpoint/2010/main" val="372647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94B4-0FF6-4242-B55C-22305629FBE4}"/>
              </a:ext>
            </a:extLst>
          </p:cNvPr>
          <p:cNvSpPr>
            <a:spLocks noGrp="1"/>
          </p:cNvSpPr>
          <p:nvPr>
            <p:ph type="title"/>
          </p:nvPr>
        </p:nvSpPr>
        <p:spPr>
          <a:xfrm>
            <a:off x="838200" y="365125"/>
            <a:ext cx="10515600" cy="1325563"/>
          </a:xfrm>
        </p:spPr>
        <p:txBody>
          <a:bodyPr>
            <a:normAutofit/>
          </a:bodyPr>
          <a:lstStyle/>
          <a:p>
            <a:r>
              <a:rPr lang="en-US" dirty="0"/>
              <a:t>IAM</a:t>
            </a:r>
          </a:p>
        </p:txBody>
      </p:sp>
      <p:graphicFrame>
        <p:nvGraphicFramePr>
          <p:cNvPr id="5" name="Content Placeholder 2">
            <a:extLst>
              <a:ext uri="{FF2B5EF4-FFF2-40B4-BE49-F238E27FC236}">
                <a16:creationId xmlns:a16="http://schemas.microsoft.com/office/drawing/2014/main" id="{B629459E-5267-43FD-A17D-F1411625E448}"/>
              </a:ext>
            </a:extLst>
          </p:cNvPr>
          <p:cNvGraphicFramePr>
            <a:graphicFrameLocks noGrp="1"/>
          </p:cNvGraphicFramePr>
          <p:nvPr>
            <p:ph idx="1"/>
            <p:extLst>
              <p:ext uri="{D42A27DB-BD31-4B8C-83A1-F6EECF244321}">
                <p14:modId xmlns:p14="http://schemas.microsoft.com/office/powerpoint/2010/main" val="18096495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628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2E4-3699-ED47-8212-60BF178E3C48}"/>
              </a:ext>
            </a:extLst>
          </p:cNvPr>
          <p:cNvSpPr>
            <a:spLocks noGrp="1"/>
          </p:cNvSpPr>
          <p:nvPr>
            <p:ph type="title"/>
          </p:nvPr>
        </p:nvSpPr>
        <p:spPr>
          <a:xfrm>
            <a:off x="870204" y="606564"/>
            <a:ext cx="10451592" cy="1325563"/>
          </a:xfrm>
        </p:spPr>
        <p:txBody>
          <a:bodyPr anchor="ctr">
            <a:normAutofit/>
          </a:bodyPr>
          <a:lstStyle/>
          <a:p>
            <a:r>
              <a:rPr lang="en-US" dirty="0"/>
              <a:t>IAM</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22BA0C4A-7C48-478B-BBDE-41DA72C4ED51}"/>
              </a:ext>
            </a:extLst>
          </p:cNvPr>
          <p:cNvGraphicFramePr>
            <a:graphicFrameLocks noGrp="1"/>
          </p:cNvGraphicFramePr>
          <p:nvPr>
            <p:ph idx="1"/>
            <p:extLst>
              <p:ext uri="{D42A27DB-BD31-4B8C-83A1-F6EECF244321}">
                <p14:modId xmlns:p14="http://schemas.microsoft.com/office/powerpoint/2010/main" val="250641183"/>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224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EB41-2C25-F844-93A3-CA6D078ECEF5}"/>
              </a:ext>
            </a:extLst>
          </p:cNvPr>
          <p:cNvSpPr>
            <a:spLocks noGrp="1"/>
          </p:cNvSpPr>
          <p:nvPr>
            <p:ph type="title"/>
          </p:nvPr>
        </p:nvSpPr>
        <p:spPr>
          <a:xfrm>
            <a:off x="870204" y="606564"/>
            <a:ext cx="10451592" cy="1325563"/>
          </a:xfrm>
        </p:spPr>
        <p:txBody>
          <a:bodyPr anchor="ctr">
            <a:normAutofit/>
          </a:bodyPr>
          <a:lstStyle/>
          <a:p>
            <a:r>
              <a:rPr lang="en-US" dirty="0"/>
              <a:t>IAM - </a:t>
            </a:r>
            <a:r>
              <a:rPr lang="en-US" dirty="0" err="1"/>
              <a:t>Misc</a:t>
            </a:r>
            <a:endParaRPr lang="en-US" dirty="0"/>
          </a:p>
        </p:txBody>
      </p:sp>
      <p:sp>
        <p:nvSpPr>
          <p:cNvPr id="12"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Content Placeholder 2">
            <a:extLst>
              <a:ext uri="{FF2B5EF4-FFF2-40B4-BE49-F238E27FC236}">
                <a16:creationId xmlns:a16="http://schemas.microsoft.com/office/drawing/2014/main" id="{07E2981B-FA23-4EC3-A424-A72EC4DFCB94}"/>
              </a:ext>
            </a:extLst>
          </p:cNvPr>
          <p:cNvGraphicFramePr>
            <a:graphicFrameLocks noGrp="1"/>
          </p:cNvGraphicFramePr>
          <p:nvPr>
            <p:ph idx="1"/>
            <p:extLst>
              <p:ext uri="{D42A27DB-BD31-4B8C-83A1-F6EECF244321}">
                <p14:modId xmlns:p14="http://schemas.microsoft.com/office/powerpoint/2010/main" val="140996869"/>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04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914E-2126-E24A-8B67-7EAC5767D795}"/>
              </a:ext>
            </a:extLst>
          </p:cNvPr>
          <p:cNvSpPr>
            <a:spLocks noGrp="1"/>
          </p:cNvSpPr>
          <p:nvPr>
            <p:ph type="title"/>
          </p:nvPr>
        </p:nvSpPr>
        <p:spPr/>
        <p:txBody>
          <a:bodyPr/>
          <a:lstStyle/>
          <a:p>
            <a:r>
              <a:rPr lang="en-US" dirty="0"/>
              <a:t>Summary</a:t>
            </a:r>
          </a:p>
        </p:txBody>
      </p:sp>
      <p:pic>
        <p:nvPicPr>
          <p:cNvPr id="4" name="Content Placeholder 3">
            <a:extLst>
              <a:ext uri="{FF2B5EF4-FFF2-40B4-BE49-F238E27FC236}">
                <a16:creationId xmlns:a16="http://schemas.microsoft.com/office/drawing/2014/main" id="{8AA8CD21-6B7F-534C-BD1C-29AD471480B7}"/>
              </a:ext>
            </a:extLst>
          </p:cNvPr>
          <p:cNvPicPr>
            <a:picLocks noGrp="1" noChangeAspect="1"/>
          </p:cNvPicPr>
          <p:nvPr>
            <p:ph idx="1"/>
          </p:nvPr>
        </p:nvPicPr>
        <p:blipFill>
          <a:blip r:embed="rId2"/>
          <a:stretch>
            <a:fillRect/>
          </a:stretch>
        </p:blipFill>
        <p:spPr>
          <a:xfrm>
            <a:off x="838200" y="1862041"/>
            <a:ext cx="7838860" cy="4630834"/>
          </a:xfrm>
          <a:prstGeom prst="rect">
            <a:avLst/>
          </a:prstGeom>
        </p:spPr>
      </p:pic>
    </p:spTree>
    <p:extLst>
      <p:ext uri="{BB962C8B-B14F-4D97-AF65-F5344CB8AC3E}">
        <p14:creationId xmlns:p14="http://schemas.microsoft.com/office/powerpoint/2010/main" val="87698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CB90-53A7-7F4E-95A2-FE554AFB0C0A}"/>
              </a:ext>
            </a:extLst>
          </p:cNvPr>
          <p:cNvSpPr>
            <a:spLocks noGrp="1"/>
          </p:cNvSpPr>
          <p:nvPr>
            <p:ph type="title"/>
          </p:nvPr>
        </p:nvSpPr>
        <p:spPr/>
        <p:txBody>
          <a:bodyPr/>
          <a:lstStyle/>
          <a:p>
            <a:r>
              <a:rPr lang="en-US" dirty="0"/>
              <a:t>More stuff</a:t>
            </a:r>
          </a:p>
        </p:txBody>
      </p:sp>
      <p:sp>
        <p:nvSpPr>
          <p:cNvPr id="3" name="Content Placeholder 2">
            <a:extLst>
              <a:ext uri="{FF2B5EF4-FFF2-40B4-BE49-F238E27FC236}">
                <a16:creationId xmlns:a16="http://schemas.microsoft.com/office/drawing/2014/main" id="{2326F11E-2E6E-7446-84F1-8F397A42B1BF}"/>
              </a:ext>
            </a:extLst>
          </p:cNvPr>
          <p:cNvSpPr>
            <a:spLocks noGrp="1"/>
          </p:cNvSpPr>
          <p:nvPr>
            <p:ph idx="1"/>
          </p:nvPr>
        </p:nvSpPr>
        <p:spPr/>
        <p:txBody>
          <a:bodyPr/>
          <a:lstStyle/>
          <a:p>
            <a:r>
              <a:rPr lang="en-US" dirty="0"/>
              <a:t>Federated login – </a:t>
            </a:r>
          </a:p>
          <a:p>
            <a:endParaRPr lang="en-US" dirty="0"/>
          </a:p>
        </p:txBody>
      </p:sp>
      <p:pic>
        <p:nvPicPr>
          <p:cNvPr id="4" name="Picture 3">
            <a:extLst>
              <a:ext uri="{FF2B5EF4-FFF2-40B4-BE49-F238E27FC236}">
                <a16:creationId xmlns:a16="http://schemas.microsoft.com/office/drawing/2014/main" id="{8DCDDBA0-D4A0-F446-B193-7DDCEF06A9D7}"/>
              </a:ext>
            </a:extLst>
          </p:cNvPr>
          <p:cNvPicPr>
            <a:picLocks noChangeAspect="1"/>
          </p:cNvPicPr>
          <p:nvPr/>
        </p:nvPicPr>
        <p:blipFill>
          <a:blip r:embed="rId3"/>
          <a:stretch>
            <a:fillRect/>
          </a:stretch>
        </p:blipFill>
        <p:spPr>
          <a:xfrm>
            <a:off x="4096986" y="2346608"/>
            <a:ext cx="7206013" cy="3901792"/>
          </a:xfrm>
          <a:prstGeom prst="rect">
            <a:avLst/>
          </a:prstGeom>
        </p:spPr>
      </p:pic>
    </p:spTree>
    <p:extLst>
      <p:ext uri="{BB962C8B-B14F-4D97-AF65-F5344CB8AC3E}">
        <p14:creationId xmlns:p14="http://schemas.microsoft.com/office/powerpoint/2010/main" val="335631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9394653-211E-3247-87D9-3D717D36DB35}"/>
              </a:ext>
            </a:extLst>
          </p:cNvPr>
          <p:cNvSpPr>
            <a:spLocks noGrp="1"/>
          </p:cNvSpPr>
          <p:nvPr>
            <p:ph type="title"/>
          </p:nvPr>
        </p:nvSpPr>
        <p:spPr>
          <a:xfrm>
            <a:off x="640079" y="2053641"/>
            <a:ext cx="3669161" cy="2760098"/>
          </a:xfrm>
        </p:spPr>
        <p:txBody>
          <a:bodyPr>
            <a:normAutofit/>
          </a:bodyPr>
          <a:lstStyle/>
          <a:p>
            <a:r>
              <a:rPr lang="en-US">
                <a:solidFill>
                  <a:srgbClr val="FFFFFF"/>
                </a:solidFill>
              </a:rPr>
              <a:t>More stuff</a:t>
            </a:r>
          </a:p>
        </p:txBody>
      </p:sp>
      <p:sp>
        <p:nvSpPr>
          <p:cNvPr id="14" name="Content Placeholder 2">
            <a:extLst>
              <a:ext uri="{FF2B5EF4-FFF2-40B4-BE49-F238E27FC236}">
                <a16:creationId xmlns:a16="http://schemas.microsoft.com/office/drawing/2014/main" id="{0D10970B-B4ED-1446-A302-E9A99219ACF7}"/>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IAM is free</a:t>
            </a:r>
          </a:p>
          <a:p>
            <a:r>
              <a:rPr lang="en-US" sz="2400">
                <a:solidFill>
                  <a:srgbClr val="000000"/>
                </a:solidFill>
              </a:rPr>
              <a:t>User can have cross account access</a:t>
            </a:r>
          </a:p>
          <a:p>
            <a:r>
              <a:rPr lang="en-US" sz="2400">
                <a:solidFill>
                  <a:srgbClr val="000000"/>
                </a:solidFill>
              </a:rPr>
              <a:t>Groups cannot belong to other groups</a:t>
            </a:r>
          </a:p>
          <a:p>
            <a:r>
              <a:rPr lang="en-US" sz="2400">
                <a:solidFill>
                  <a:srgbClr val="000000"/>
                </a:solidFill>
              </a:rPr>
              <a:t>IAM - AWS access key, X.509 certificate, SSH key, password for web app logins, or an </a:t>
            </a:r>
            <a:r>
              <a:rPr lang="en-US" sz="2400">
                <a:solidFill>
                  <a:srgbClr val="000000"/>
                </a:solidFill>
                <a:hlinkClick r:id="rId3"/>
              </a:rPr>
              <a:t>MFA</a:t>
            </a:r>
            <a:r>
              <a:rPr lang="en-US" sz="2400">
                <a:solidFill>
                  <a:srgbClr val="000000"/>
                </a:solidFill>
              </a:rPr>
              <a:t> device</a:t>
            </a:r>
          </a:p>
          <a:p>
            <a:r>
              <a:rPr lang="en-US" sz="2400">
                <a:solidFill>
                  <a:srgbClr val="000000"/>
                </a:solidFill>
              </a:rPr>
              <a:t>User access can be disabled via AWS SDK</a:t>
            </a:r>
          </a:p>
          <a:p>
            <a:r>
              <a:rPr lang="en-US" sz="2400">
                <a:solidFill>
                  <a:srgbClr val="000000"/>
                </a:solidFill>
              </a:rPr>
              <a:t>Root account holder or adminaccess policy can allow IAM management</a:t>
            </a:r>
          </a:p>
          <a:p>
            <a:r>
              <a:rPr lang="en-US" sz="2400">
                <a:solidFill>
                  <a:srgbClr val="000000"/>
                </a:solidFill>
              </a:rPr>
              <a:t>IAM is global</a:t>
            </a:r>
          </a:p>
          <a:p>
            <a:endParaRPr lang="en-US" sz="2400">
              <a:solidFill>
                <a:srgbClr val="000000"/>
              </a:solidFill>
            </a:endParaRPr>
          </a:p>
        </p:txBody>
      </p:sp>
    </p:spTree>
    <p:extLst>
      <p:ext uri="{BB962C8B-B14F-4D97-AF65-F5344CB8AC3E}">
        <p14:creationId xmlns:p14="http://schemas.microsoft.com/office/powerpoint/2010/main" val="174730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6036CB-666E-2D44-A2F1-78A1C41B6F15}"/>
              </a:ext>
            </a:extLst>
          </p:cNvPr>
          <p:cNvSpPr>
            <a:spLocks noGrp="1"/>
          </p:cNvSpPr>
          <p:nvPr>
            <p:ph type="title"/>
          </p:nvPr>
        </p:nvSpPr>
        <p:spPr>
          <a:xfrm>
            <a:off x="640079" y="2053641"/>
            <a:ext cx="3669161" cy="2760098"/>
          </a:xfrm>
        </p:spPr>
        <p:txBody>
          <a:bodyPr>
            <a:normAutofit/>
          </a:bodyPr>
          <a:lstStyle/>
          <a:p>
            <a:r>
              <a:rPr lang="en-US">
                <a:solidFill>
                  <a:srgbClr val="FFFFFF"/>
                </a:solidFill>
              </a:rPr>
              <a:t>More stuff</a:t>
            </a:r>
          </a:p>
        </p:txBody>
      </p:sp>
      <p:sp>
        <p:nvSpPr>
          <p:cNvPr id="3" name="Content Placeholder 2">
            <a:extLst>
              <a:ext uri="{FF2B5EF4-FFF2-40B4-BE49-F238E27FC236}">
                <a16:creationId xmlns:a16="http://schemas.microsoft.com/office/drawing/2014/main" id="{78013C74-47D1-AF44-8FC1-3C6C29C024A5}"/>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Rotation can be set for keys</a:t>
            </a:r>
          </a:p>
          <a:p>
            <a:r>
              <a:rPr lang="en-US" sz="2400" dirty="0">
                <a:solidFill>
                  <a:srgbClr val="000000"/>
                </a:solidFill>
              </a:rPr>
              <a:t>Cannot make resource specific keys</a:t>
            </a:r>
          </a:p>
          <a:p>
            <a:r>
              <a:rPr lang="en-US" sz="2400" dirty="0">
                <a:solidFill>
                  <a:srgbClr val="000000"/>
                </a:solidFill>
              </a:rPr>
              <a:t>SSH keys are used for </a:t>
            </a:r>
            <a:r>
              <a:rPr lang="en-US" sz="2400" dirty="0" err="1">
                <a:solidFill>
                  <a:srgbClr val="000000"/>
                </a:solidFill>
              </a:rPr>
              <a:t>codecommit</a:t>
            </a:r>
            <a:r>
              <a:rPr lang="en-US" sz="2400" dirty="0">
                <a:solidFill>
                  <a:srgbClr val="000000"/>
                </a:solidFill>
              </a:rPr>
              <a:t> repo access</a:t>
            </a:r>
          </a:p>
          <a:p>
            <a:r>
              <a:rPr lang="en-US" sz="2400" dirty="0">
                <a:solidFill>
                  <a:srgbClr val="000000"/>
                </a:solidFill>
              </a:rPr>
              <a:t>No limits on users</a:t>
            </a:r>
          </a:p>
          <a:p>
            <a:r>
              <a:rPr lang="en-US" sz="2400" dirty="0">
                <a:solidFill>
                  <a:srgbClr val="000000"/>
                </a:solidFill>
              </a:rPr>
              <a:t>IAM users, applications, or AWS services such as EC2 can assume roles</a:t>
            </a:r>
          </a:p>
          <a:p>
            <a:r>
              <a:rPr lang="en-US" sz="2400" dirty="0">
                <a:solidFill>
                  <a:srgbClr val="000000"/>
                </a:solidFill>
              </a:rPr>
              <a:t>IAM roles allow for delegation without need of keys</a:t>
            </a:r>
          </a:p>
          <a:p>
            <a:r>
              <a:rPr lang="en-US" sz="2400" dirty="0">
                <a:solidFill>
                  <a:srgbClr val="000000"/>
                </a:solidFill>
              </a:rPr>
              <a:t>assume an IAM role by calling the AWS Security Token Service (STS) </a:t>
            </a:r>
            <a:r>
              <a:rPr lang="en-US" sz="2400" dirty="0" err="1">
                <a:solidFill>
                  <a:srgbClr val="000000"/>
                </a:solidFill>
              </a:rPr>
              <a:t>AssumeRole</a:t>
            </a:r>
            <a:r>
              <a:rPr lang="en-US" sz="2400" dirty="0">
                <a:solidFill>
                  <a:srgbClr val="000000"/>
                </a:solidFill>
              </a:rPr>
              <a:t> APIs</a:t>
            </a:r>
          </a:p>
          <a:p>
            <a:pPr marL="0" indent="0">
              <a:buNone/>
            </a:pPr>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1938813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3C3E99-9549-0647-9086-CE62990DABBF}"/>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More stuff</a:t>
            </a:r>
          </a:p>
        </p:txBody>
      </p:sp>
      <p:sp>
        <p:nvSpPr>
          <p:cNvPr id="3" name="Content Placeholder 2">
            <a:extLst>
              <a:ext uri="{FF2B5EF4-FFF2-40B4-BE49-F238E27FC236}">
                <a16:creationId xmlns:a16="http://schemas.microsoft.com/office/drawing/2014/main" id="{E3834EDA-5FBB-564F-8D7A-66BC31A489C2}"/>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Role can be changed on running EC2</a:t>
            </a:r>
          </a:p>
          <a:p>
            <a:r>
              <a:rPr lang="en-US" sz="2400" dirty="0">
                <a:solidFill>
                  <a:srgbClr val="000000"/>
                </a:solidFill>
              </a:rPr>
              <a:t>Permissions on who can assume role managed in role – </a:t>
            </a:r>
            <a:r>
              <a:rPr lang="en-US" sz="2400" dirty="0" err="1">
                <a:solidFill>
                  <a:srgbClr val="000000"/>
                </a:solidFill>
              </a:rPr>
              <a:t>passrole</a:t>
            </a:r>
            <a:endParaRPr lang="en-US" sz="2400" dirty="0">
              <a:solidFill>
                <a:srgbClr val="000000"/>
              </a:solidFill>
            </a:endParaRPr>
          </a:p>
          <a:p>
            <a:r>
              <a:rPr lang="en-US" sz="2400" dirty="0">
                <a:solidFill>
                  <a:srgbClr val="000000"/>
                </a:solidFill>
              </a:rPr>
              <a:t>Service linked role – only specific service can assume</a:t>
            </a:r>
          </a:p>
          <a:p>
            <a:r>
              <a:rPr lang="en-US" sz="2400" dirty="0">
                <a:solidFill>
                  <a:srgbClr val="000000"/>
                </a:solidFill>
              </a:rPr>
              <a:t>Temporary security credentials - can be generated using STS</a:t>
            </a:r>
          </a:p>
          <a:p>
            <a:r>
              <a:rPr lang="en-US" sz="2400" dirty="0">
                <a:solidFill>
                  <a:srgbClr val="000000"/>
                </a:solidFill>
              </a:rPr>
              <a:t>Max policy size: </a:t>
            </a:r>
            <a:r>
              <a:rPr lang="en-US" dirty="0"/>
              <a:t>2048 bytes</a:t>
            </a:r>
          </a:p>
          <a:p>
            <a:r>
              <a:rPr lang="en-US" dirty="0" err="1"/>
              <a:t>iam</a:t>
            </a:r>
            <a:r>
              <a:rPr lang="en-US" dirty="0"/>
              <a:t>:* needed to activate/deactivate STS</a:t>
            </a:r>
          </a:p>
          <a:p>
            <a:r>
              <a:rPr lang="en-US" sz="2400" dirty="0">
                <a:solidFill>
                  <a:srgbClr val="000000"/>
                </a:solidFill>
              </a:rPr>
              <a:t>IAM Access to billing can be enabled. Disabled by default</a:t>
            </a:r>
          </a:p>
        </p:txBody>
      </p:sp>
    </p:spTree>
    <p:extLst>
      <p:ext uri="{BB962C8B-B14F-4D97-AF65-F5344CB8AC3E}">
        <p14:creationId xmlns:p14="http://schemas.microsoft.com/office/powerpoint/2010/main" val="251449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2F2D-9B86-8F46-8DE6-2182628058E1}"/>
              </a:ext>
            </a:extLst>
          </p:cNvPr>
          <p:cNvSpPr>
            <a:spLocks noGrp="1"/>
          </p:cNvSpPr>
          <p:nvPr>
            <p:ph type="title"/>
          </p:nvPr>
        </p:nvSpPr>
        <p:spPr>
          <a:xfrm>
            <a:off x="1136428" y="627564"/>
            <a:ext cx="7474172" cy="1325563"/>
          </a:xfrm>
        </p:spPr>
        <p:txBody>
          <a:bodyPr>
            <a:normAutofit/>
          </a:bodyPr>
          <a:lstStyle/>
          <a:p>
            <a:r>
              <a:rPr lang="en-US" dirty="0"/>
              <a:t>Advanced IAM – Developer Course</a:t>
            </a:r>
          </a:p>
        </p:txBody>
      </p:sp>
      <p:sp>
        <p:nvSpPr>
          <p:cNvPr id="3" name="Content Placeholder 2">
            <a:extLst>
              <a:ext uri="{FF2B5EF4-FFF2-40B4-BE49-F238E27FC236}">
                <a16:creationId xmlns:a16="http://schemas.microsoft.com/office/drawing/2014/main" id="{335D50EE-8E7D-8944-9E37-7BA3B521884D}"/>
              </a:ext>
            </a:extLst>
          </p:cNvPr>
          <p:cNvSpPr>
            <a:spLocks noGrp="1"/>
          </p:cNvSpPr>
          <p:nvPr>
            <p:ph idx="1"/>
          </p:nvPr>
        </p:nvSpPr>
        <p:spPr>
          <a:xfrm>
            <a:off x="1136429" y="2278173"/>
            <a:ext cx="6467867" cy="3450613"/>
          </a:xfrm>
        </p:spPr>
        <p:txBody>
          <a:bodyPr anchor="ctr">
            <a:normAutofit lnSpcReduction="10000"/>
          </a:bodyPr>
          <a:lstStyle/>
          <a:p>
            <a:r>
              <a:rPr lang="en-US" sz="1700" dirty="0"/>
              <a:t>Web Identity Federation</a:t>
            </a:r>
          </a:p>
          <a:p>
            <a:pPr lvl="1"/>
            <a:r>
              <a:rPr lang="en-US" sz="1700" dirty="0"/>
              <a:t>Let’s users access AWS after authenticating web identity providers like Facebook, Amazon or Google</a:t>
            </a:r>
          </a:p>
          <a:p>
            <a:pPr lvl="1"/>
            <a:r>
              <a:rPr lang="en-US" sz="1700" dirty="0"/>
              <a:t>Service is called: Cognito</a:t>
            </a:r>
          </a:p>
          <a:p>
            <a:pPr lvl="1"/>
            <a:r>
              <a:rPr lang="en-US" sz="1700" dirty="0"/>
              <a:t>Device agnostic – for e.g. same UX for mobile vs web app</a:t>
            </a:r>
          </a:p>
          <a:p>
            <a:pPr lvl="1"/>
            <a:r>
              <a:rPr lang="en-US" sz="1700" dirty="0"/>
              <a:t>No need to embed AWS credentials on devices</a:t>
            </a:r>
          </a:p>
          <a:p>
            <a:r>
              <a:rPr lang="en-US" sz="1700" dirty="0"/>
              <a:t>User Pools</a:t>
            </a:r>
          </a:p>
          <a:p>
            <a:pPr lvl="1"/>
            <a:r>
              <a:rPr lang="en-US" sz="1700" dirty="0"/>
              <a:t>Directories to manage user sign-in and sign-up</a:t>
            </a:r>
          </a:p>
          <a:p>
            <a:pPr lvl="1"/>
            <a:r>
              <a:rPr lang="en-US" sz="1700" dirty="0"/>
              <a:t>Either sign in directory into user pool or via </a:t>
            </a:r>
            <a:r>
              <a:rPr lang="en-US" sz="1700" dirty="0" err="1"/>
              <a:t>cognito</a:t>
            </a:r>
            <a:endParaRPr lang="en-US" sz="1700" dirty="0"/>
          </a:p>
          <a:p>
            <a:r>
              <a:rPr lang="en-US" sz="1700" dirty="0"/>
              <a:t>Identity Pools</a:t>
            </a:r>
          </a:p>
          <a:p>
            <a:pPr lvl="1"/>
            <a:r>
              <a:rPr lang="en-US" sz="1700" dirty="0"/>
              <a:t>Create identity to obtain temporary credentials</a:t>
            </a:r>
          </a:p>
          <a:p>
            <a:pPr lvl="1"/>
            <a:r>
              <a:rPr lang="en-US" sz="1700" dirty="0"/>
              <a:t>Cognito does push sync of user data to users</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
            <a:extLst>
              <a:ext uri="{FF2B5EF4-FFF2-40B4-BE49-F238E27FC236}">
                <a16:creationId xmlns:a16="http://schemas.microsoft.com/office/drawing/2014/main" id="{92A391D6-E8BD-4431-B04A-EBBFCF8248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2820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C97B-EB81-9846-B424-81511D6A8F27}"/>
              </a:ext>
            </a:extLst>
          </p:cNvPr>
          <p:cNvSpPr>
            <a:spLocks noGrp="1"/>
          </p:cNvSpPr>
          <p:nvPr>
            <p:ph type="title"/>
          </p:nvPr>
        </p:nvSpPr>
        <p:spPr/>
        <p:txBody>
          <a:bodyPr/>
          <a:lstStyle/>
          <a:p>
            <a:r>
              <a:rPr lang="en-US" dirty="0"/>
              <a:t>Content Outline</a:t>
            </a:r>
          </a:p>
        </p:txBody>
      </p:sp>
      <p:sp>
        <p:nvSpPr>
          <p:cNvPr id="3" name="Content Placeholder 2">
            <a:extLst>
              <a:ext uri="{FF2B5EF4-FFF2-40B4-BE49-F238E27FC236}">
                <a16:creationId xmlns:a16="http://schemas.microsoft.com/office/drawing/2014/main" id="{0D02CAEB-D4A1-9A47-98B4-0DADC5867AE3}"/>
              </a:ext>
            </a:extLst>
          </p:cNvPr>
          <p:cNvSpPr>
            <a:spLocks noGrp="1"/>
          </p:cNvSpPr>
          <p:nvPr>
            <p:ph idx="1"/>
          </p:nvPr>
        </p:nvSpPr>
        <p:spPr/>
        <p:txBody>
          <a:bodyPr/>
          <a:lstStyle/>
          <a:p>
            <a:r>
              <a:rPr lang="en-US" dirty="0"/>
              <a:t>Domain 1: Design Resilient Architectures 34% </a:t>
            </a:r>
          </a:p>
          <a:p>
            <a:r>
              <a:rPr lang="en-US" dirty="0"/>
              <a:t>Domain 2: Define Performant Architectures 24% </a:t>
            </a:r>
          </a:p>
          <a:p>
            <a:r>
              <a:rPr lang="en-US" dirty="0"/>
              <a:t>Domain 3: Specify Secure Applications and Architectures 26% </a:t>
            </a:r>
          </a:p>
          <a:p>
            <a:r>
              <a:rPr lang="en-US" dirty="0"/>
              <a:t>Domain 4: Design Cost-Optimized Architectures 10% </a:t>
            </a:r>
          </a:p>
          <a:p>
            <a:r>
              <a:rPr lang="en-US" dirty="0"/>
              <a:t>Domain 5: Define Operationally Excellent Architectures 6%</a:t>
            </a:r>
          </a:p>
        </p:txBody>
      </p:sp>
    </p:spTree>
    <p:extLst>
      <p:ext uri="{BB962C8B-B14F-4D97-AF65-F5344CB8AC3E}">
        <p14:creationId xmlns:p14="http://schemas.microsoft.com/office/powerpoint/2010/main" val="4202888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A7D7-7EA4-1442-9073-CB3FCBD01F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EFD48-A3A7-B846-816B-9DA1144F58A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18C376B-F85C-5740-8B0C-B09AE2595B1E}"/>
              </a:ext>
            </a:extLst>
          </p:cNvPr>
          <p:cNvPicPr>
            <a:picLocks noChangeAspect="1"/>
          </p:cNvPicPr>
          <p:nvPr/>
        </p:nvPicPr>
        <p:blipFill>
          <a:blip r:embed="rId2"/>
          <a:stretch>
            <a:fillRect/>
          </a:stretch>
        </p:blipFill>
        <p:spPr>
          <a:xfrm>
            <a:off x="0" y="185972"/>
            <a:ext cx="12192000" cy="6486055"/>
          </a:xfrm>
          <a:prstGeom prst="rect">
            <a:avLst/>
          </a:prstGeom>
        </p:spPr>
      </p:pic>
    </p:spTree>
    <p:extLst>
      <p:ext uri="{BB962C8B-B14F-4D97-AF65-F5344CB8AC3E}">
        <p14:creationId xmlns:p14="http://schemas.microsoft.com/office/powerpoint/2010/main" val="146067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379E96-3461-D34D-80E7-A9A47C1292BA}"/>
              </a:ext>
            </a:extLst>
          </p:cNvPr>
          <p:cNvSpPr>
            <a:spLocks noGrp="1"/>
          </p:cNvSpPr>
          <p:nvPr>
            <p:ph type="title"/>
          </p:nvPr>
        </p:nvSpPr>
        <p:spPr>
          <a:xfrm>
            <a:off x="640079" y="2053641"/>
            <a:ext cx="3669161" cy="2760098"/>
          </a:xfrm>
        </p:spPr>
        <p:txBody>
          <a:bodyPr>
            <a:normAutofit/>
          </a:bodyPr>
          <a:lstStyle/>
          <a:p>
            <a:r>
              <a:rPr lang="en-US">
                <a:solidFill>
                  <a:srgbClr val="FFFFFF"/>
                </a:solidFill>
              </a:rPr>
              <a:t>IAM Policies</a:t>
            </a:r>
          </a:p>
        </p:txBody>
      </p:sp>
      <p:sp>
        <p:nvSpPr>
          <p:cNvPr id="7" name="Content Placeholder 2">
            <a:extLst>
              <a:ext uri="{FF2B5EF4-FFF2-40B4-BE49-F238E27FC236}">
                <a16:creationId xmlns:a16="http://schemas.microsoft.com/office/drawing/2014/main" id="{B4A519D4-9132-534D-9A96-859717E1F550}"/>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Managed: Created and administered by AWS. Cannot be changed.</a:t>
            </a:r>
          </a:p>
          <a:p>
            <a:r>
              <a:rPr lang="en-US" sz="2400" dirty="0">
                <a:solidFill>
                  <a:srgbClr val="000000"/>
                </a:solidFill>
              </a:rPr>
              <a:t>Customer: Stand alone policy used within your own account</a:t>
            </a:r>
          </a:p>
          <a:p>
            <a:r>
              <a:rPr lang="en-US" sz="2400" dirty="0">
                <a:solidFill>
                  <a:srgbClr val="000000"/>
                </a:solidFill>
              </a:rPr>
              <a:t>In-line: Only recommended if it only applies to specific user, group </a:t>
            </a:r>
            <a:r>
              <a:rPr lang="en-US" sz="2400">
                <a:solidFill>
                  <a:srgbClr val="000000"/>
                </a:solidFill>
              </a:rPr>
              <a:t>or role</a:t>
            </a:r>
          </a:p>
        </p:txBody>
      </p:sp>
    </p:spTree>
    <p:extLst>
      <p:ext uri="{BB962C8B-B14F-4D97-AF65-F5344CB8AC3E}">
        <p14:creationId xmlns:p14="http://schemas.microsoft.com/office/powerpoint/2010/main" val="275158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4B02-412D-0C4C-ABD9-F307A729492A}"/>
              </a:ext>
            </a:extLst>
          </p:cNvPr>
          <p:cNvSpPr>
            <a:spLocks noGrp="1"/>
          </p:cNvSpPr>
          <p:nvPr>
            <p:ph type="title"/>
          </p:nvPr>
        </p:nvSpPr>
        <p:spPr/>
        <p:txBody>
          <a:bodyPr/>
          <a:lstStyle/>
          <a:p>
            <a:r>
              <a:rPr lang="en-US" dirty="0"/>
              <a:t>Domain 1: Design Resilient Architectures (34%) </a:t>
            </a:r>
          </a:p>
        </p:txBody>
      </p:sp>
      <p:sp>
        <p:nvSpPr>
          <p:cNvPr id="3" name="Content Placeholder 2">
            <a:extLst>
              <a:ext uri="{FF2B5EF4-FFF2-40B4-BE49-F238E27FC236}">
                <a16:creationId xmlns:a16="http://schemas.microsoft.com/office/drawing/2014/main" id="{F144F22E-0C04-564F-86EA-8C3DEF27B369}"/>
              </a:ext>
            </a:extLst>
          </p:cNvPr>
          <p:cNvSpPr>
            <a:spLocks noGrp="1"/>
          </p:cNvSpPr>
          <p:nvPr>
            <p:ph idx="1"/>
          </p:nvPr>
        </p:nvSpPr>
        <p:spPr/>
        <p:txBody>
          <a:bodyPr/>
          <a:lstStyle/>
          <a:p>
            <a:r>
              <a:rPr lang="en-US" dirty="0"/>
              <a:t>1.1 Choose reliable/resilient storage. </a:t>
            </a:r>
          </a:p>
          <a:p>
            <a:r>
              <a:rPr lang="en-US" dirty="0"/>
              <a:t>1.2 Determine how to design decoupling mechanisms using AWS services. </a:t>
            </a:r>
          </a:p>
          <a:p>
            <a:r>
              <a:rPr lang="en-US" dirty="0"/>
              <a:t>1.3 Determine how to design a multi-tier architecture solution. </a:t>
            </a:r>
          </a:p>
          <a:p>
            <a:r>
              <a:rPr lang="en-US" dirty="0"/>
              <a:t>1.4 Determine how to design high availability and/or fault tolerant architectures. </a:t>
            </a:r>
          </a:p>
        </p:txBody>
      </p:sp>
    </p:spTree>
    <p:extLst>
      <p:ext uri="{BB962C8B-B14F-4D97-AF65-F5344CB8AC3E}">
        <p14:creationId xmlns:p14="http://schemas.microsoft.com/office/powerpoint/2010/main" val="305524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64FC-57DC-D541-B8EA-5776B6E57720}"/>
              </a:ext>
            </a:extLst>
          </p:cNvPr>
          <p:cNvSpPr>
            <a:spLocks noGrp="1"/>
          </p:cNvSpPr>
          <p:nvPr>
            <p:ph type="title"/>
          </p:nvPr>
        </p:nvSpPr>
        <p:spPr/>
        <p:txBody>
          <a:bodyPr/>
          <a:lstStyle/>
          <a:p>
            <a:r>
              <a:rPr lang="en-US" dirty="0"/>
              <a:t>Domain 3: Specify Secure Applications and Architectures (26%) </a:t>
            </a:r>
          </a:p>
        </p:txBody>
      </p:sp>
      <p:sp>
        <p:nvSpPr>
          <p:cNvPr id="3" name="Content Placeholder 2">
            <a:extLst>
              <a:ext uri="{FF2B5EF4-FFF2-40B4-BE49-F238E27FC236}">
                <a16:creationId xmlns:a16="http://schemas.microsoft.com/office/drawing/2014/main" id="{5B7135BB-A9C8-FB4F-A214-2A06471ABDFA}"/>
              </a:ext>
            </a:extLst>
          </p:cNvPr>
          <p:cNvSpPr>
            <a:spLocks noGrp="1"/>
          </p:cNvSpPr>
          <p:nvPr>
            <p:ph idx="1"/>
          </p:nvPr>
        </p:nvSpPr>
        <p:spPr/>
        <p:txBody>
          <a:bodyPr/>
          <a:lstStyle/>
          <a:p>
            <a:r>
              <a:rPr lang="en-US" dirty="0"/>
              <a:t>3.1 Determine how to secure application tiers. </a:t>
            </a:r>
          </a:p>
          <a:p>
            <a:r>
              <a:rPr lang="en-US" dirty="0"/>
              <a:t>3.2 Determine how to secure data. </a:t>
            </a:r>
          </a:p>
          <a:p>
            <a:r>
              <a:rPr lang="en-US" dirty="0"/>
              <a:t>3.3 Define the networking infrastructure for a single VPC application. </a:t>
            </a:r>
          </a:p>
        </p:txBody>
      </p:sp>
    </p:spTree>
    <p:extLst>
      <p:ext uri="{BB962C8B-B14F-4D97-AF65-F5344CB8AC3E}">
        <p14:creationId xmlns:p14="http://schemas.microsoft.com/office/powerpoint/2010/main" val="415228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658D-AEF6-4245-ABCA-5A76BD7FAFEA}"/>
              </a:ext>
            </a:extLst>
          </p:cNvPr>
          <p:cNvSpPr>
            <a:spLocks noGrp="1"/>
          </p:cNvSpPr>
          <p:nvPr>
            <p:ph type="title"/>
          </p:nvPr>
        </p:nvSpPr>
        <p:spPr/>
        <p:txBody>
          <a:bodyPr/>
          <a:lstStyle/>
          <a:p>
            <a:r>
              <a:rPr lang="en-US" dirty="0"/>
              <a:t>Domain 2: Define Performant Architectures (24%) </a:t>
            </a:r>
          </a:p>
        </p:txBody>
      </p:sp>
      <p:sp>
        <p:nvSpPr>
          <p:cNvPr id="3" name="Content Placeholder 2">
            <a:extLst>
              <a:ext uri="{FF2B5EF4-FFF2-40B4-BE49-F238E27FC236}">
                <a16:creationId xmlns:a16="http://schemas.microsoft.com/office/drawing/2014/main" id="{A3D367CE-670D-D54B-9B6F-59F1F98E7265}"/>
              </a:ext>
            </a:extLst>
          </p:cNvPr>
          <p:cNvSpPr>
            <a:spLocks noGrp="1"/>
          </p:cNvSpPr>
          <p:nvPr>
            <p:ph idx="1"/>
          </p:nvPr>
        </p:nvSpPr>
        <p:spPr/>
        <p:txBody>
          <a:bodyPr/>
          <a:lstStyle/>
          <a:p>
            <a:r>
              <a:rPr lang="en-US" dirty="0"/>
              <a:t>2.1 Choose performant storage and databases. </a:t>
            </a:r>
          </a:p>
          <a:p>
            <a:r>
              <a:rPr lang="en-US" dirty="0"/>
              <a:t>2.2 Apply caching to improve performance. </a:t>
            </a:r>
          </a:p>
          <a:p>
            <a:r>
              <a:rPr lang="en-US" dirty="0"/>
              <a:t>2.3 Design solutions for elasticity and scalability. </a:t>
            </a:r>
          </a:p>
        </p:txBody>
      </p:sp>
    </p:spTree>
    <p:extLst>
      <p:ext uri="{BB962C8B-B14F-4D97-AF65-F5344CB8AC3E}">
        <p14:creationId xmlns:p14="http://schemas.microsoft.com/office/powerpoint/2010/main" val="86635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6C37-F365-2F42-882C-FDA9D6FADA81}"/>
              </a:ext>
            </a:extLst>
          </p:cNvPr>
          <p:cNvSpPr>
            <a:spLocks noGrp="1"/>
          </p:cNvSpPr>
          <p:nvPr>
            <p:ph type="title"/>
          </p:nvPr>
        </p:nvSpPr>
        <p:spPr/>
        <p:txBody>
          <a:bodyPr/>
          <a:lstStyle/>
          <a:p>
            <a:r>
              <a:rPr lang="en-US" dirty="0"/>
              <a:t>Domain 4: Design Cost-Optimized Architectures (10%)</a:t>
            </a:r>
          </a:p>
        </p:txBody>
      </p:sp>
      <p:sp>
        <p:nvSpPr>
          <p:cNvPr id="3" name="Content Placeholder 2">
            <a:extLst>
              <a:ext uri="{FF2B5EF4-FFF2-40B4-BE49-F238E27FC236}">
                <a16:creationId xmlns:a16="http://schemas.microsoft.com/office/drawing/2014/main" id="{A02B73EE-AC5D-524F-B5ED-8F07FC522EC2}"/>
              </a:ext>
            </a:extLst>
          </p:cNvPr>
          <p:cNvSpPr>
            <a:spLocks noGrp="1"/>
          </p:cNvSpPr>
          <p:nvPr>
            <p:ph idx="1"/>
          </p:nvPr>
        </p:nvSpPr>
        <p:spPr/>
        <p:txBody>
          <a:bodyPr/>
          <a:lstStyle/>
          <a:p>
            <a:r>
              <a:rPr lang="en-US" dirty="0"/>
              <a:t>4.1 Determine how to design cost-optimized storage. </a:t>
            </a:r>
          </a:p>
          <a:p>
            <a:r>
              <a:rPr lang="en-US" dirty="0"/>
              <a:t>4.2 Determine how to design cost-optimized compute.</a:t>
            </a:r>
          </a:p>
        </p:txBody>
      </p:sp>
    </p:spTree>
    <p:extLst>
      <p:ext uri="{BB962C8B-B14F-4D97-AF65-F5344CB8AC3E}">
        <p14:creationId xmlns:p14="http://schemas.microsoft.com/office/powerpoint/2010/main" val="321648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E068-F7A2-0044-B266-1AF0FAB49D9F}"/>
              </a:ext>
            </a:extLst>
          </p:cNvPr>
          <p:cNvSpPr>
            <a:spLocks noGrp="1"/>
          </p:cNvSpPr>
          <p:nvPr>
            <p:ph type="title"/>
          </p:nvPr>
        </p:nvSpPr>
        <p:spPr/>
        <p:txBody>
          <a:bodyPr/>
          <a:lstStyle/>
          <a:p>
            <a:r>
              <a:rPr lang="en-US" dirty="0"/>
              <a:t>Domain 5: Define Operationally-Excellent Architectures (6%)</a:t>
            </a:r>
          </a:p>
        </p:txBody>
      </p:sp>
      <p:sp>
        <p:nvSpPr>
          <p:cNvPr id="3" name="Content Placeholder 2">
            <a:extLst>
              <a:ext uri="{FF2B5EF4-FFF2-40B4-BE49-F238E27FC236}">
                <a16:creationId xmlns:a16="http://schemas.microsoft.com/office/drawing/2014/main" id="{04964A48-FDEF-DD40-A8D9-E9FEB8251CE3}"/>
              </a:ext>
            </a:extLst>
          </p:cNvPr>
          <p:cNvSpPr>
            <a:spLocks noGrp="1"/>
          </p:cNvSpPr>
          <p:nvPr>
            <p:ph idx="1"/>
          </p:nvPr>
        </p:nvSpPr>
        <p:spPr/>
        <p:txBody>
          <a:bodyPr/>
          <a:lstStyle/>
          <a:p>
            <a:r>
              <a:rPr lang="en-US" dirty="0"/>
              <a:t>5.1 Choose design features in solutions that enable operational excellence. </a:t>
            </a:r>
          </a:p>
        </p:txBody>
      </p:sp>
    </p:spTree>
    <p:extLst>
      <p:ext uri="{BB962C8B-B14F-4D97-AF65-F5344CB8AC3E}">
        <p14:creationId xmlns:p14="http://schemas.microsoft.com/office/powerpoint/2010/main" val="314692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A6B3-CD56-5648-BCFB-8DE431438039}"/>
              </a:ext>
            </a:extLst>
          </p:cNvPr>
          <p:cNvSpPr>
            <a:spLocks noGrp="1"/>
          </p:cNvSpPr>
          <p:nvPr>
            <p:ph type="title"/>
          </p:nvPr>
        </p:nvSpPr>
        <p:spPr>
          <a:xfrm>
            <a:off x="838200" y="365125"/>
            <a:ext cx="10515600" cy="1325563"/>
          </a:xfrm>
        </p:spPr>
        <p:txBody>
          <a:bodyPr>
            <a:normAutofit/>
          </a:bodyPr>
          <a:lstStyle/>
          <a:p>
            <a:r>
              <a:rPr lang="en-US" dirty="0"/>
              <a:t>Identity Access Management (IAM)</a:t>
            </a:r>
          </a:p>
        </p:txBody>
      </p:sp>
      <p:graphicFrame>
        <p:nvGraphicFramePr>
          <p:cNvPr id="5" name="Content Placeholder 2">
            <a:extLst>
              <a:ext uri="{FF2B5EF4-FFF2-40B4-BE49-F238E27FC236}">
                <a16:creationId xmlns:a16="http://schemas.microsoft.com/office/drawing/2014/main" id="{F943FD85-4F4B-4B48-A28D-42F400FBE11F}"/>
              </a:ext>
            </a:extLst>
          </p:cNvPr>
          <p:cNvGraphicFramePr>
            <a:graphicFrameLocks noGrp="1"/>
          </p:cNvGraphicFramePr>
          <p:nvPr>
            <p:ph idx="1"/>
            <p:extLst>
              <p:ext uri="{D42A27DB-BD31-4B8C-83A1-F6EECF244321}">
                <p14:modId xmlns:p14="http://schemas.microsoft.com/office/powerpoint/2010/main" val="7135782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9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9DBC-6284-0A47-95BF-CD5EDE3F8F99}"/>
              </a:ext>
            </a:extLst>
          </p:cNvPr>
          <p:cNvSpPr>
            <a:spLocks noGrp="1"/>
          </p:cNvSpPr>
          <p:nvPr>
            <p:ph type="title"/>
          </p:nvPr>
        </p:nvSpPr>
        <p:spPr>
          <a:xfrm>
            <a:off x="870204" y="606564"/>
            <a:ext cx="10451592" cy="1325563"/>
          </a:xfrm>
        </p:spPr>
        <p:txBody>
          <a:bodyPr anchor="ctr">
            <a:normAutofit/>
          </a:bodyPr>
          <a:lstStyle/>
          <a:p>
            <a:r>
              <a:rPr lang="en-US" dirty="0"/>
              <a:t>Key terminology for IAM</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4FB7A18-5309-4D89-AC54-F8CA0D951BE1}"/>
              </a:ext>
            </a:extLst>
          </p:cNvPr>
          <p:cNvGraphicFramePr>
            <a:graphicFrameLocks noGrp="1"/>
          </p:cNvGraphicFramePr>
          <p:nvPr>
            <p:ph idx="1"/>
            <p:extLst>
              <p:ext uri="{D42A27DB-BD31-4B8C-83A1-F6EECF244321}">
                <p14:modId xmlns:p14="http://schemas.microsoft.com/office/powerpoint/2010/main" val="3778346716"/>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1551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979</Words>
  <Application>Microsoft Macintosh PowerPoint</Application>
  <PresentationFormat>Widescreen</PresentationFormat>
  <Paragraphs>106</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AWS Solutions Architect Associate</vt:lpstr>
      <vt:lpstr>Content Outline</vt:lpstr>
      <vt:lpstr>Domain 1: Design Resilient Architectures (34%) </vt:lpstr>
      <vt:lpstr>Domain 3: Specify Secure Applications and Architectures (26%) </vt:lpstr>
      <vt:lpstr>Domain 2: Define Performant Architectures (24%) </vt:lpstr>
      <vt:lpstr>Domain 4: Design Cost-Optimized Architectures (10%)</vt:lpstr>
      <vt:lpstr>Domain 5: Define Operationally-Excellent Architectures (6%)</vt:lpstr>
      <vt:lpstr>Identity Access Management (IAM)</vt:lpstr>
      <vt:lpstr>Key terminology for IAM</vt:lpstr>
      <vt:lpstr>IAM</vt:lpstr>
      <vt:lpstr>IAM</vt:lpstr>
      <vt:lpstr>IAM</vt:lpstr>
      <vt:lpstr>IAM - Misc</vt:lpstr>
      <vt:lpstr>Summary</vt:lpstr>
      <vt:lpstr>More stuff</vt:lpstr>
      <vt:lpstr>More stuff</vt:lpstr>
      <vt:lpstr>More stuff</vt:lpstr>
      <vt:lpstr>More stuff</vt:lpstr>
      <vt:lpstr>Advanced IAM – Developer Course</vt:lpstr>
      <vt:lpstr>PowerPoint Presentation</vt:lpstr>
      <vt:lpstr>IAM Policies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Solutions Architect Associate</dc:title>
  <dc:creator>Sid Telang</dc:creator>
  <cp:lastModifiedBy>Sid Telang</cp:lastModifiedBy>
  <cp:revision>1</cp:revision>
  <dcterms:created xsi:type="dcterms:W3CDTF">2019-02-23T02:50:30Z</dcterms:created>
  <dcterms:modified xsi:type="dcterms:W3CDTF">2019-02-23T03:00:08Z</dcterms:modified>
</cp:coreProperties>
</file>