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handoutMasterIdLst>
    <p:handoutMasterId r:id="rId25"/>
  </p:handoutMasterIdLst>
  <p:sldIdLst>
    <p:sldId id="256" r:id="rId3"/>
    <p:sldId id="304" r:id="rId4"/>
    <p:sldId id="305" r:id="rId5"/>
    <p:sldId id="288" r:id="rId6"/>
    <p:sldId id="306" r:id="rId7"/>
    <p:sldId id="290" r:id="rId8"/>
    <p:sldId id="289" r:id="rId9"/>
    <p:sldId id="291" r:id="rId10"/>
    <p:sldId id="295" r:id="rId11"/>
    <p:sldId id="292" r:id="rId12"/>
    <p:sldId id="296" r:id="rId13"/>
    <p:sldId id="293" r:id="rId14"/>
    <p:sldId id="297" r:id="rId15"/>
    <p:sldId id="294" r:id="rId16"/>
    <p:sldId id="298" r:id="rId17"/>
    <p:sldId id="307" r:id="rId18"/>
    <p:sldId id="299" r:id="rId19"/>
    <p:sldId id="300" r:id="rId20"/>
    <p:sldId id="301" r:id="rId21"/>
    <p:sldId id="302" r:id="rId22"/>
    <p:sldId id="274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4" autoAdjust="0"/>
    <p:restoredTop sz="95274" autoAdjust="0"/>
  </p:normalViewPr>
  <p:slideViewPr>
    <p:cSldViewPr>
      <p:cViewPr varScale="1">
        <p:scale>
          <a:sx n="114" d="100"/>
          <a:sy n="114" d="100"/>
        </p:scale>
        <p:origin x="47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01-Sep-21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01-Sep-21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01-Sep-21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896600" cy="2667000"/>
          </a:xfrm>
        </p:spPr>
        <p:txBody>
          <a:bodyPr/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Machine Learning and Content Analytics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628608"/>
            <a:ext cx="9143999" cy="240079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Students:      </a:t>
            </a:r>
            <a:r>
              <a:rPr lang="en-US" sz="2000" dirty="0" err="1">
                <a:cs typeface="Arial" panose="020B0604020202020204" pitchFamily="34" charset="0"/>
              </a:rPr>
              <a:t>G.Vlassi</a:t>
            </a:r>
            <a:r>
              <a:rPr lang="en-US" sz="2000" dirty="0">
                <a:cs typeface="Arial" panose="020B0604020202020204" pitchFamily="34" charset="0"/>
              </a:rPr>
              <a:t>         	p2822001 		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                         </a:t>
            </a:r>
            <a:r>
              <a:rPr lang="en-US" sz="2000" dirty="0" err="1">
                <a:cs typeface="Arial" panose="020B0604020202020204" pitchFamily="34" charset="0"/>
              </a:rPr>
              <a:t>S.Vretteas</a:t>
            </a:r>
            <a:r>
              <a:rPr lang="en-US" sz="2000" dirty="0">
                <a:cs typeface="Arial" panose="020B0604020202020204" pitchFamily="34" charset="0"/>
              </a:rPr>
              <a:t>    	p2822003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                         </a:t>
            </a:r>
            <a:r>
              <a:rPr lang="en-US" sz="2000" dirty="0" err="1">
                <a:cs typeface="Arial" panose="020B0604020202020204" pitchFamily="34" charset="0"/>
              </a:rPr>
              <a:t>A.Ntetsika</a:t>
            </a:r>
            <a:r>
              <a:rPr lang="en-US" sz="2000" dirty="0">
                <a:cs typeface="Arial" panose="020B0604020202020204" pitchFamily="34" charset="0"/>
              </a:rPr>
              <a:t>    	p2822014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cs typeface="Arial" panose="020B0604020202020204" pitchFamily="34" charset="0"/>
              </a:rPr>
              <a:t>                         </a:t>
            </a:r>
            <a:r>
              <a:rPr lang="en-US" sz="2000" dirty="0" err="1">
                <a:cs typeface="Arial" panose="020B0604020202020204" pitchFamily="34" charset="0"/>
              </a:rPr>
              <a:t>D.Mentakis</a:t>
            </a:r>
            <a:r>
              <a:rPr lang="en-US" sz="2000" dirty="0">
                <a:cs typeface="Arial" panose="020B0604020202020204" pitchFamily="34" charset="0"/>
              </a:rPr>
              <a:t>  	p2822024</a:t>
            </a:r>
          </a:p>
          <a:p>
            <a:endParaRPr lang="en-US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60512" y="3717032"/>
            <a:ext cx="9143999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l-GR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lang="el-GR" sz="2400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Professors: H.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Papageorgiou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G.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Perakis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 descr="Αποτέλεσμα εικόνας για machine learning&quot;">
            <a:extLst>
              <a:ext uri="{FF2B5EF4-FFF2-40B4-BE49-F238E27FC236}">
                <a16:creationId xmlns:a16="http://schemas.microsoft.com/office/drawing/2014/main" id="{C29BD7AE-18AA-472E-B347-AA1A537E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1850166"/>
            <a:ext cx="7272808" cy="240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B010A-6398-4C2F-BC25-92CB9363CD24}"/>
              </a:ext>
            </a:extLst>
          </p:cNvPr>
          <p:cNvSpPr txBox="1"/>
          <p:nvPr/>
        </p:nvSpPr>
        <p:spPr>
          <a:xfrm>
            <a:off x="8326660" y="5536895"/>
            <a:ext cx="259228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2: What’s Next Prediction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55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2: What’s Next Prediction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477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3: Collaborative Filtering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7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3: Collaborative Filtering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08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4: Multi-Model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984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4: Multi-Model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712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29BA-E9E7-4BC1-B7C4-BF4EFA84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Για το </a:t>
            </a:r>
            <a:r>
              <a:rPr lang="en-US" dirty="0"/>
              <a:t>Hyperparameter tuning </a:t>
            </a:r>
            <a:br>
              <a:rPr lang="el-G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BBC7C-BC13-4E9B-B842-B52468BF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Ή στο </a:t>
            </a:r>
            <a:r>
              <a:rPr lang="en-US" dirty="0"/>
              <a:t>comparison </a:t>
            </a:r>
            <a:r>
              <a:rPr lang="el-GR" dirty="0"/>
              <a:t>ή στη 2</a:t>
            </a:r>
            <a:r>
              <a:rPr lang="el-GR" baseline="30000" dirty="0"/>
              <a:t>η</a:t>
            </a:r>
            <a:r>
              <a:rPr lang="el-GR" dirty="0"/>
              <a:t> </a:t>
            </a:r>
            <a:r>
              <a:rPr lang="el-GR" dirty="0" err="1"/>
              <a:t>σελιδα</a:t>
            </a:r>
            <a:r>
              <a:rPr lang="el-GR" dirty="0"/>
              <a:t> κάθε μοντέλου </a:t>
            </a:r>
          </a:p>
          <a:p>
            <a:endParaRPr lang="el-GR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4F8EED-F2EF-4966-8162-CE063F785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39408"/>
              </p:ext>
            </p:extLst>
          </p:nvPr>
        </p:nvGraphicFramePr>
        <p:xfrm>
          <a:off x="1845940" y="2780928"/>
          <a:ext cx="8125884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2297184386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3548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5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26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7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0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Layers (</a:t>
                      </a:r>
                      <a:r>
                        <a:rPr lang="el-GR" dirty="0"/>
                        <a:t>+αν </a:t>
                      </a:r>
                      <a:r>
                        <a:rPr lang="el-GR" dirty="0" err="1"/>
                        <a:t>εχουμε</a:t>
                      </a:r>
                      <a:r>
                        <a:rPr lang="el-GR" dirty="0"/>
                        <a:t> </a:t>
                      </a:r>
                      <a:r>
                        <a:rPr lang="en-US" dirty="0"/>
                        <a:t>hidden)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36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Penalty (</a:t>
                      </a:r>
                      <a:r>
                        <a:rPr lang="el-GR" dirty="0"/>
                        <a:t>αν </a:t>
                      </a:r>
                      <a:r>
                        <a:rPr lang="el-GR" dirty="0" err="1"/>
                        <a:t>υπαρχει</a:t>
                      </a:r>
                      <a:r>
                        <a:rPr lang="el-G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1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14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6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Comparison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err="1"/>
              <a:t>Σιγουρα</a:t>
            </a:r>
            <a:r>
              <a:rPr lang="el-GR" dirty="0"/>
              <a:t> το </a:t>
            </a:r>
            <a:r>
              <a:rPr lang="en-US" dirty="0"/>
              <a:t>Accuracy </a:t>
            </a:r>
            <a:r>
              <a:rPr lang="el-GR" dirty="0"/>
              <a:t>των </a:t>
            </a:r>
            <a:r>
              <a:rPr lang="el-GR" dirty="0" err="1"/>
              <a:t>μοντελων</a:t>
            </a:r>
            <a:r>
              <a:rPr lang="el-GR" dirty="0"/>
              <a:t> και ένα πινακάκι </a:t>
            </a:r>
            <a:r>
              <a:rPr lang="el-GR" dirty="0" err="1"/>
              <a:t>μεταξυ</a:t>
            </a:r>
            <a:r>
              <a:rPr lang="el-GR" dirty="0"/>
              <a:t> τους + αν </a:t>
            </a:r>
            <a:r>
              <a:rPr lang="el-GR" dirty="0" err="1"/>
              <a:t>εχουμε</a:t>
            </a:r>
            <a:r>
              <a:rPr lang="el-GR" dirty="0"/>
              <a:t> </a:t>
            </a:r>
            <a:r>
              <a:rPr lang="el-GR" dirty="0" err="1"/>
              <a:t>καποιο</a:t>
            </a:r>
            <a:r>
              <a:rPr lang="el-GR" dirty="0"/>
              <a:t> </a:t>
            </a:r>
            <a:r>
              <a:rPr lang="el-GR" dirty="0" err="1"/>
              <a:t>ποσοστο</a:t>
            </a:r>
            <a:r>
              <a:rPr lang="el-GR" dirty="0"/>
              <a:t> για </a:t>
            </a:r>
            <a:r>
              <a:rPr lang="en-US" dirty="0"/>
              <a:t>MLP + </a:t>
            </a:r>
            <a:r>
              <a:rPr lang="el-GR" dirty="0" err="1"/>
              <a:t>καποιο</a:t>
            </a:r>
            <a:r>
              <a:rPr lang="el-GR" dirty="0"/>
              <a:t> σχήμα με </a:t>
            </a:r>
            <a:r>
              <a:rPr lang="en-US" dirty="0"/>
              <a:t>correlation </a:t>
            </a:r>
            <a:r>
              <a:rPr lang="el-GR" dirty="0"/>
              <a:t>αν </a:t>
            </a:r>
            <a:r>
              <a:rPr lang="el-GR" dirty="0" err="1"/>
              <a:t>υπαρχει</a:t>
            </a:r>
            <a:r>
              <a:rPr lang="el-GR" dirty="0"/>
              <a:t> για το </a:t>
            </a:r>
            <a:r>
              <a:rPr lang="el-GR" dirty="0" err="1"/>
              <a:t>μοντελο</a:t>
            </a:r>
            <a:r>
              <a:rPr lang="el-GR" dirty="0"/>
              <a:t> της </a:t>
            </a:r>
            <a:r>
              <a:rPr lang="el-GR" dirty="0" err="1"/>
              <a:t>αλεξ</a:t>
            </a:r>
            <a:r>
              <a:rPr lang="el-GR" dirty="0"/>
              <a:t> στο </a:t>
            </a:r>
            <a:r>
              <a:rPr lang="el-GR" dirty="0" err="1"/>
              <a:t>τασκ</a:t>
            </a:r>
            <a:r>
              <a:rPr lang="el-GR"/>
              <a:t> 3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631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Problems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for specific year</a:t>
            </a:r>
          </a:p>
          <a:p>
            <a:endParaRPr lang="en-US" dirty="0"/>
          </a:p>
          <a:p>
            <a:r>
              <a:rPr lang="en-US" dirty="0"/>
              <a:t>Machine problem (need better pc with more RAM , lost time by finding google collab) 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(compile packages)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Future Use as an application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</a:t>
            </a:r>
          </a:p>
          <a:p>
            <a:pPr lvl="1"/>
            <a:r>
              <a:rPr lang="en-US" dirty="0"/>
              <a:t>New company or start up try his luck against nova, </a:t>
            </a:r>
            <a:r>
              <a:rPr lang="en-US" dirty="0" err="1"/>
              <a:t>ote</a:t>
            </a:r>
            <a:r>
              <a:rPr lang="en-US" dirty="0"/>
              <a:t>, </a:t>
            </a:r>
            <a:r>
              <a:rPr lang="en-US" dirty="0" err="1"/>
              <a:t>ertflix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Sports Club</a:t>
            </a:r>
          </a:p>
          <a:p>
            <a:pPr lvl="1"/>
            <a:r>
              <a:rPr lang="en-US" dirty="0"/>
              <a:t> From viewers predict their opinions and create package friendly to them to watch their favorite teams</a:t>
            </a:r>
            <a:endParaRPr lang="el-GR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6518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encil in front of a blue screen&#10;&#10;Description automatically generated with low confidence">
            <a:extLst>
              <a:ext uri="{FF2B5EF4-FFF2-40B4-BE49-F238E27FC236}">
                <a16:creationId xmlns:a16="http://schemas.microsoft.com/office/drawing/2014/main" id="{8B4FEAEB-8005-4C6D-9596-AA0C3AB6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0"/>
            <a:ext cx="6094413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BA6CE8-9BB2-4712-9E01-6534BFF37E7D}"/>
              </a:ext>
            </a:extLst>
          </p:cNvPr>
          <p:cNvSpPr/>
          <p:nvPr/>
        </p:nvSpPr>
        <p:spPr>
          <a:xfrm>
            <a:off x="333772" y="662181"/>
            <a:ext cx="5246949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15900">
                    <a:schemeClr val="accent1">
                      <a:alpha val="30000"/>
                    </a:schemeClr>
                  </a:glow>
                  <a:outerShdw dist="38100" dir="2700000" algn="bl" rotWithShape="0">
                    <a:schemeClr val="tx1">
                      <a:lumMod val="95000"/>
                    </a:schemeClr>
                  </a:outerShdw>
                  <a:reflection endPos="0" dist="50800" dir="5400000" sy="-100000" algn="bl" rotWithShape="0"/>
                </a:effectLst>
              </a:rPr>
              <a:t>Why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F317-AB8C-4749-8AF1-221C2F6E5112}"/>
              </a:ext>
            </a:extLst>
          </p:cNvPr>
          <p:cNvSpPr txBox="1"/>
          <p:nvPr/>
        </p:nvSpPr>
        <p:spPr>
          <a:xfrm>
            <a:off x="693812" y="5013176"/>
            <a:ext cx="554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… use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98861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Future Use as an application</a:t>
            </a:r>
            <a:endParaRPr lang="en-US" sz="2900" dirty="0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6050C585-0973-4B5D-B373-3E23A090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64A3D-FB3B-40EC-9903-8F8C3FB485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7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BA6CE8-9BB2-4712-9E01-6534BFF37E7D}"/>
              </a:ext>
            </a:extLst>
          </p:cNvPr>
          <p:cNvSpPr/>
          <p:nvPr/>
        </p:nvSpPr>
        <p:spPr>
          <a:xfrm>
            <a:off x="107255" y="242707"/>
            <a:ext cx="6287903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9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15900">
                    <a:schemeClr val="accent1">
                      <a:alpha val="30000"/>
                    </a:schemeClr>
                  </a:glow>
                  <a:outerShdw dist="38100" dir="2700000" algn="bl" rotWithShape="0">
                    <a:schemeClr val="tx1">
                      <a:lumMod val="95000"/>
                    </a:schemeClr>
                  </a:outerShdw>
                  <a:reflection endPos="0" dist="50800" dir="5400000" sy="-100000" algn="bl" rotWithShape="0"/>
                </a:effectLst>
              </a:rPr>
              <a:t>What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F317-AB8C-4749-8AF1-221C2F6E5112}"/>
              </a:ext>
            </a:extLst>
          </p:cNvPr>
          <p:cNvSpPr txBox="1"/>
          <p:nvPr/>
        </p:nvSpPr>
        <p:spPr>
          <a:xfrm>
            <a:off x="693812" y="5013176"/>
            <a:ext cx="554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… is Machine Learning?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6F2BED44-9627-448D-A928-D69001FF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158" y="0"/>
            <a:ext cx="5741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Contents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Contents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Approach Overview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Modeling</a:t>
            </a:r>
          </a:p>
          <a:p>
            <a:r>
              <a:rPr lang="en-US" dirty="0" err="1"/>
              <a:t>Hyperameter</a:t>
            </a:r>
            <a:r>
              <a:rPr lang="en-US" dirty="0"/>
              <a:t> Tuning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Problems, Improvements and Future Use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C4E54500-B410-4A4D-9790-7F13187E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644" y="190500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1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Scope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Greek pay television tries to harmonize by recommendation and prediction system according the Netflix platform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049A12F-1411-4958-979B-FDC0D6113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380" y="2708920"/>
            <a:ext cx="5650242" cy="3384376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155FC25-A2F0-4C09-97AF-510D6C2A9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067" y="4134692"/>
            <a:ext cx="2217300" cy="1247231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CA33A94-36F9-4408-95C0-62BBFD641A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94" y="2606041"/>
            <a:ext cx="2251625" cy="1406624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2CA5163F-EFD2-4228-83C0-37FF894428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25" y="5459349"/>
            <a:ext cx="2467649" cy="141389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91D5A2-1B23-4A61-923B-FFCFC1E97877}"/>
              </a:ext>
            </a:extLst>
          </p:cNvPr>
          <p:cNvCxnSpPr/>
          <p:nvPr/>
        </p:nvCxnSpPr>
        <p:spPr>
          <a:xfrm flipV="1">
            <a:off x="7318548" y="3309353"/>
            <a:ext cx="2304256" cy="98374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965340-5903-43CA-B3D8-212C9153DAFF}"/>
              </a:ext>
            </a:extLst>
          </p:cNvPr>
          <p:cNvCxnSpPr/>
          <p:nvPr/>
        </p:nvCxnSpPr>
        <p:spPr>
          <a:xfrm>
            <a:off x="7318548" y="4869160"/>
            <a:ext cx="2430377" cy="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C7EE8-F5E8-4978-8BE7-99940109E545}"/>
              </a:ext>
            </a:extLst>
          </p:cNvPr>
          <p:cNvCxnSpPr>
            <a:endCxn id="7" idx="1"/>
          </p:cNvCxnSpPr>
          <p:nvPr/>
        </p:nvCxnSpPr>
        <p:spPr>
          <a:xfrm>
            <a:off x="7390556" y="5459349"/>
            <a:ext cx="2358369" cy="706946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Approach Overview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dirty="0"/>
              <a:t>ΜΙΑ ΓΕΝΙΚΗ ΑΡΧΙΤΕΚΤΟΝΙΚΗ ΣΑΝ ΕΙΚΟΝΑ ΠΟΥ ΝΑ ΧΕΙ</a:t>
            </a:r>
          </a:p>
          <a:p>
            <a:pPr marL="0" indent="0">
              <a:buNone/>
            </a:pPr>
            <a:r>
              <a:rPr lang="el-GR" dirty="0"/>
              <a:t> ΈΝΑ ΕΙΚΟΝΙΔΙΟ ΑΝΑΖΗΤΗΣΗΣ ΔΕΔΟΜΕΝΩΝ </a:t>
            </a:r>
          </a:p>
          <a:p>
            <a:pPr marL="0" indent="0">
              <a:buNone/>
            </a:pPr>
            <a:r>
              <a:rPr lang="el-GR" dirty="0"/>
              <a:t>ΒΕΛΑΚΙ ΣΕ ΜΙΑ ΣΚΟΥΠΑ</a:t>
            </a:r>
          </a:p>
          <a:p>
            <a:pPr marL="0" indent="0">
              <a:buNone/>
            </a:pPr>
            <a:r>
              <a:rPr lang="el-GR" dirty="0"/>
              <a:t> ΒΕΛΑΚΙ ΣΕ ΚΑΘΑΡΙΣΜΑ (ΚΑΔΟΣ)</a:t>
            </a:r>
          </a:p>
          <a:p>
            <a:pPr marL="0" indent="0">
              <a:buNone/>
            </a:pPr>
            <a:r>
              <a:rPr lang="el-GR" dirty="0"/>
              <a:t>ΒΕΛΑΚΙ ΣΕ ΑΝΘΡΩΠΩ ΠΟΥ ΕΙΜΑΣΤΕ ΕΜΕΙΣ </a:t>
            </a:r>
          </a:p>
          <a:p>
            <a:pPr marL="0" indent="0">
              <a:buNone/>
            </a:pPr>
            <a:r>
              <a:rPr lang="el-GR" dirty="0"/>
              <a:t>ΒΕΛΑΚΙ ΣΕ ΥΠΟΛΟΓΙΣΤΗ </a:t>
            </a:r>
          </a:p>
          <a:p>
            <a:pPr marL="0" indent="0">
              <a:buNone/>
            </a:pPr>
            <a:r>
              <a:rPr lang="el-GR" dirty="0"/>
              <a:t>ΒΕΛΑΚΙ ΠΟΥ ΚΑΝΕΙ ΤΟ </a:t>
            </a:r>
            <a:r>
              <a:rPr lang="en-US" dirty="0"/>
              <a:t>MODELING </a:t>
            </a:r>
            <a:r>
              <a:rPr lang="el-GR" dirty="0"/>
              <a:t>ΜΕ ΔΙΠΛΗ ΣΥΝΕΠΑΓΩΓΗ.</a:t>
            </a:r>
          </a:p>
          <a:p>
            <a:endParaRPr lang="el-GR" dirty="0"/>
          </a:p>
          <a:p>
            <a:r>
              <a:rPr lang="en-US" dirty="0"/>
              <a:t>DATA SEARCH</a:t>
            </a:r>
            <a:r>
              <a:rPr lang="en-US" dirty="0">
                <a:sym typeface="Wingdings" panose="05000000000000000000" pitchFamily="2" charset="2"/>
              </a:rPr>
              <a:t>DIRTY DATACLEANINGFINAL DATASETHUMAN&lt;-MLP LEARNING MODELRESULTS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82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Data Extraction Process</a:t>
            </a:r>
            <a:endParaRPr lang="en-US" sz="2900" dirty="0"/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39751DB5-BC89-4FA1-AB23-7BF4CBEEC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3351232"/>
            <a:ext cx="7748023" cy="304668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558E86-83CC-4C88-88D4-E034DEFEB658}"/>
              </a:ext>
            </a:extLst>
          </p:cNvPr>
          <p:cNvSpPr txBox="1"/>
          <p:nvPr/>
        </p:nvSpPr>
        <p:spPr>
          <a:xfrm>
            <a:off x="1773932" y="1772816"/>
            <a:ext cx="424847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Descriptive Analysis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Explanatory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650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1: Predict User’s Gender from Username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951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380" y="642918"/>
            <a:ext cx="9143998" cy="1020762"/>
          </a:xfrm>
        </p:spPr>
        <p:txBody>
          <a:bodyPr>
            <a:normAutofit/>
          </a:bodyPr>
          <a:lstStyle/>
          <a:p>
            <a:r>
              <a:rPr lang="en-US" sz="2900" b="1" dirty="0"/>
              <a:t>Model 1: Predict User’s Gender from Username</a:t>
            </a:r>
            <a:endParaRPr lang="en-US" sz="29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753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345</Words>
  <Application>Microsoft Office PowerPoint</Application>
  <PresentationFormat>Custom</PresentationFormat>
  <Paragraphs>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Consolas</vt:lpstr>
      <vt:lpstr>Corbel</vt:lpstr>
      <vt:lpstr>Chalkboard 16x9</vt:lpstr>
      <vt:lpstr>Machine Learning and Content Analytics   </vt:lpstr>
      <vt:lpstr>PowerPoint Presentation</vt:lpstr>
      <vt:lpstr>PowerPoint Presentation</vt:lpstr>
      <vt:lpstr>Contents</vt:lpstr>
      <vt:lpstr>Scope</vt:lpstr>
      <vt:lpstr>Approach Overview</vt:lpstr>
      <vt:lpstr>Data Extraction Process</vt:lpstr>
      <vt:lpstr>Model 1: Predict User’s Gender from Username</vt:lpstr>
      <vt:lpstr>Model 1: Predict User’s Gender from Username</vt:lpstr>
      <vt:lpstr>Model 2: What’s Next Prediction</vt:lpstr>
      <vt:lpstr>Model 2: What’s Next Prediction</vt:lpstr>
      <vt:lpstr>Model 3: Collaborative Filtering</vt:lpstr>
      <vt:lpstr>Model 3: Collaborative Filtering</vt:lpstr>
      <vt:lpstr>Model 4: Multi-Model</vt:lpstr>
      <vt:lpstr>Model 4: Multi-Model</vt:lpstr>
      <vt:lpstr>Για το Hyperparameter tuning  </vt:lpstr>
      <vt:lpstr>Model Comparison</vt:lpstr>
      <vt:lpstr>Problems</vt:lpstr>
      <vt:lpstr>Future Use as an application</vt:lpstr>
      <vt:lpstr>Future Use as an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2016-01-08T23:38:17Z</dcterms:created>
  <dcterms:modified xsi:type="dcterms:W3CDTF">2021-09-01T14:36:55Z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