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aret 1" charset="1" panose="00000000000000000000"/>
      <p:regular r:id="rId15"/>
    </p:embeddedFont>
    <p:embeddedFont>
      <p:font typeface="Garet 1 Bold" charset="1" panose="00000000000000000000"/>
      <p:regular r:id="rId16"/>
    </p:embeddedFont>
    <p:embeddedFont>
      <p:font typeface="Garet 2 Light" charset="1" panose="00000000000000000000"/>
      <p:regular r:id="rId17"/>
    </p:embeddedFont>
    <p:embeddedFont>
      <p:font typeface="Garet 2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1" t="-19372" r="-39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45335" y="1320128"/>
            <a:ext cx="314906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National Technical University of Athens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16661" y="1063937"/>
            <a:ext cx="2028720" cy="1217232"/>
          </a:xfrm>
          <a:custGeom>
            <a:avLst/>
            <a:gdLst/>
            <a:ahLst/>
            <a:cxnLst/>
            <a:rect r="r" b="b" t="t" l="l"/>
            <a:pathLst>
              <a:path h="1217232" w="2028720">
                <a:moveTo>
                  <a:pt x="0" y="0"/>
                </a:moveTo>
                <a:lnTo>
                  <a:pt x="2028720" y="0"/>
                </a:lnTo>
                <a:lnTo>
                  <a:pt x="2028720" y="1217232"/>
                </a:lnTo>
                <a:lnTo>
                  <a:pt x="0" y="1217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211045" y="1028700"/>
            <a:ext cx="12892568" cy="5271016"/>
            <a:chOff x="0" y="0"/>
            <a:chExt cx="17190091" cy="702802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52400"/>
              <a:ext cx="17190091" cy="5954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79"/>
                </a:lnSpc>
              </a:pPr>
              <a:r>
                <a:rPr lang="en-US" sz="10932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Using Audio FX</a:t>
              </a:r>
            </a:p>
            <a:p>
              <a:pPr algn="l">
                <a:lnSpc>
                  <a:spcPts val="11479"/>
                </a:lnSpc>
              </a:pPr>
              <a:r>
                <a:rPr lang="en-US" sz="10932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to alter music emotion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263904"/>
              <a:ext cx="16545072" cy="74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94"/>
                </a:lnSpc>
                <a:spcBef>
                  <a:spcPct val="0"/>
                </a:spcBef>
              </a:pPr>
              <a:r>
                <a:rPr lang="en-US" sz="3424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Studying the correlation between FX and emotion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11045" y="7910442"/>
            <a:ext cx="2938350" cy="743902"/>
            <a:chOff x="0" y="0"/>
            <a:chExt cx="3917800" cy="99187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3"/>
              <a:ext cx="3917800" cy="428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Stelios Katsis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20065"/>
              <a:ext cx="391780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Author and student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599117" y="7889964"/>
            <a:ext cx="3912511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Garet 1 Bold"/>
                <a:ea typeface="Garet 1 Bold"/>
                <a:cs typeface="Garet 1 Bold"/>
                <a:sym typeface="Garet 1 Bold"/>
              </a:rPr>
              <a:t>7th Jan</a:t>
            </a:r>
            <a:r>
              <a:rPr lang="en-US" sz="21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,</a:t>
            </a:r>
            <a:r>
              <a:rPr lang="en-US" sz="2100" b="true">
                <a:solidFill>
                  <a:srgbClr val="FFFFFF"/>
                </a:solidFill>
                <a:latin typeface="Garet 1 Bold"/>
                <a:ea typeface="Garet 1 Bold"/>
                <a:cs typeface="Garet 1 Bold"/>
                <a:sym typeface="Garet 1 Bold"/>
              </a:rPr>
              <a:t> 2025, at 10:30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AILS Lab, NTUA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3507788" y="-3669139"/>
            <a:ext cx="22362959" cy="14908639"/>
          </a:xfrm>
          <a:custGeom>
            <a:avLst/>
            <a:gdLst/>
            <a:ahLst/>
            <a:cxnLst/>
            <a:rect r="r" b="b" t="t" l="l"/>
            <a:pathLst>
              <a:path h="14908639" w="22362959">
                <a:moveTo>
                  <a:pt x="22362959" y="0"/>
                </a:moveTo>
                <a:lnTo>
                  <a:pt x="0" y="0"/>
                </a:lnTo>
                <a:lnTo>
                  <a:pt x="0" y="14908639"/>
                </a:lnTo>
                <a:lnTo>
                  <a:pt x="22362959" y="14908639"/>
                </a:lnTo>
                <a:lnTo>
                  <a:pt x="2236295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97695" y="1047750"/>
            <a:ext cx="392597" cy="392597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700593" y="5170506"/>
            <a:ext cx="341390" cy="341390"/>
          </a:xfrm>
          <a:custGeom>
            <a:avLst/>
            <a:gdLst/>
            <a:ahLst/>
            <a:cxnLst/>
            <a:rect r="r" b="b" t="t" l="l"/>
            <a:pathLst>
              <a:path h="341390" w="341390">
                <a:moveTo>
                  <a:pt x="0" y="0"/>
                </a:moveTo>
                <a:lnTo>
                  <a:pt x="341390" y="0"/>
                </a:lnTo>
                <a:lnTo>
                  <a:pt x="341390" y="341390"/>
                </a:lnTo>
                <a:lnTo>
                  <a:pt x="0" y="341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00593" y="7367726"/>
            <a:ext cx="341390" cy="341390"/>
          </a:xfrm>
          <a:custGeom>
            <a:avLst/>
            <a:gdLst/>
            <a:ahLst/>
            <a:cxnLst/>
            <a:rect r="r" b="b" t="t" l="l"/>
            <a:pathLst>
              <a:path h="341390" w="341390">
                <a:moveTo>
                  <a:pt x="0" y="0"/>
                </a:moveTo>
                <a:lnTo>
                  <a:pt x="341390" y="0"/>
                </a:lnTo>
                <a:lnTo>
                  <a:pt x="341390" y="341390"/>
                </a:lnTo>
                <a:lnTo>
                  <a:pt x="0" y="341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65282" y="4922856"/>
            <a:ext cx="7261605" cy="174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700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rPr>
              <a:t>Music Emotion Recognition (MER) identifies emotions and maps audio features to emotioal dimentions or categories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649005"/>
            <a:ext cx="9361592" cy="4370458"/>
            <a:chOff x="0" y="0"/>
            <a:chExt cx="12482123" cy="582727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28600"/>
              <a:ext cx="12482123" cy="2209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000"/>
                </a:lnSpc>
              </a:pPr>
              <a:r>
                <a:rPr lang="en-US" sz="12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Motivation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576077"/>
              <a:ext cx="10967192" cy="3279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This study examines how audio effects influence the emotional perception of music and whether state-of-the-art datasets and models can predict these changes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365282" y="7339151"/>
            <a:ext cx="7261605" cy="13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700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rPr>
              <a:t>While MER focuses on intrinsic features, the role of FX in shaping emotional perception remains underexplored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28388"/>
            <a:ext cx="23085421" cy="15247765"/>
          </a:xfrm>
          <a:custGeom>
            <a:avLst/>
            <a:gdLst/>
            <a:ahLst/>
            <a:cxnLst/>
            <a:rect r="r" b="b" t="t" l="l"/>
            <a:pathLst>
              <a:path h="15247765" w="23085421">
                <a:moveTo>
                  <a:pt x="0" y="0"/>
                </a:moveTo>
                <a:lnTo>
                  <a:pt x="23085421" y="0"/>
                </a:lnTo>
                <a:lnTo>
                  <a:pt x="23085421" y="15247765"/>
                </a:lnTo>
                <a:lnTo>
                  <a:pt x="0" y="15247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5" r="0" b="-4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0561" y="738309"/>
            <a:ext cx="14194078" cy="115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Emotion and FX in Audio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14866"/>
            <a:ext cx="1081171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There are two main methods of mapping an audio into an emotional response: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4764340" y="3554631"/>
            <a:ext cx="0" cy="354174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12993467" y="5306454"/>
            <a:ext cx="354174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14187969" y="2925346"/>
            <a:ext cx="1152741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Valence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18702" y="5063250"/>
            <a:ext cx="1081196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Arousal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13419" y="4077088"/>
            <a:ext cx="108119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23818" y="5303911"/>
            <a:ext cx="108119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95688" y="4566919"/>
            <a:ext cx="108119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00113" y="5616334"/>
            <a:ext cx="108119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x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6017155"/>
            <a:ext cx="10811716" cy="1785303"/>
            <a:chOff x="0" y="0"/>
            <a:chExt cx="14415621" cy="238040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14415621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The most common audio effects used are: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106171"/>
              <a:ext cx="14415621" cy="1280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2" indent="-215901" lvl="1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Reverb</a:t>
              </a:r>
            </a:p>
            <a:p>
              <a:pPr algn="l" marL="431802" indent="-215901" lvl="1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Distortion</a:t>
              </a:r>
            </a:p>
            <a:p>
              <a:pPr algn="l" marL="431802" indent="-215901" lvl="1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Tempo/ Pitch Shifting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6288560" y="1099821"/>
              <a:ext cx="4789824" cy="1280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2" indent="-215901" lvl="1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Equalization (EQ)</a:t>
              </a:r>
            </a:p>
            <a:p>
              <a:pPr algn="l" marL="431802" indent="-215901" lvl="1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Delay</a:t>
              </a:r>
            </a:p>
            <a:p>
              <a:pPr algn="l" marL="431802" indent="-215901" lvl="1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Echo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307460" y="3416022"/>
            <a:ext cx="277217" cy="277217"/>
          </a:xfrm>
          <a:custGeom>
            <a:avLst/>
            <a:gdLst/>
            <a:ahLst/>
            <a:cxnLst/>
            <a:rect r="r" b="b" t="t" l="l"/>
            <a:pathLst>
              <a:path h="277217" w="277217">
                <a:moveTo>
                  <a:pt x="0" y="0"/>
                </a:moveTo>
                <a:lnTo>
                  <a:pt x="277217" y="0"/>
                </a:lnTo>
                <a:lnTo>
                  <a:pt x="277217" y="277217"/>
                </a:lnTo>
                <a:lnTo>
                  <a:pt x="0" y="27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07460" y="4408836"/>
            <a:ext cx="277217" cy="277217"/>
          </a:xfrm>
          <a:custGeom>
            <a:avLst/>
            <a:gdLst/>
            <a:ahLst/>
            <a:cxnLst/>
            <a:rect r="r" b="b" t="t" l="l"/>
            <a:pathLst>
              <a:path h="277217" w="277217">
                <a:moveTo>
                  <a:pt x="0" y="0"/>
                </a:moveTo>
                <a:lnTo>
                  <a:pt x="277217" y="0"/>
                </a:lnTo>
                <a:lnTo>
                  <a:pt x="277217" y="277217"/>
                </a:lnTo>
                <a:lnTo>
                  <a:pt x="0" y="27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18893" y="3368649"/>
            <a:ext cx="9993211" cy="59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9"/>
              </a:lnSpc>
            </a:pPr>
            <a:r>
              <a:rPr lang="en-US" sz="1899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rPr>
              <a:t>Discrete emotion model (distinct classes, such as happiness, sadness,anger and fear)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09368" y="4318637"/>
            <a:ext cx="10031048" cy="120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0"/>
              </a:lnSpc>
            </a:pPr>
            <a:r>
              <a:rPr lang="en-US" sz="1900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rPr>
              <a:t>Dimentional emotion model (continuous dimensions, most commonly valence (emotional positivity or negativity, uplifting - melancholic) and arousal (energy or intensity of music, calm - energetic)</a:t>
            </a:r>
          </a:p>
          <a:p>
            <a:pPr algn="l">
              <a:lnSpc>
                <a:spcPts val="247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4676883" y="6530734"/>
            <a:ext cx="17491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676883" y="3619888"/>
            <a:ext cx="17491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</a:t>
            </a:r>
          </a:p>
        </p:txBody>
      </p:sp>
      <p:sp>
        <p:nvSpPr>
          <p:cNvPr name="TextBox 23" id="23"/>
          <p:cNvSpPr txBox="true"/>
          <p:nvPr/>
        </p:nvSpPr>
        <p:spPr>
          <a:xfrm rot="5400000">
            <a:off x="13218456" y="5063566"/>
            <a:ext cx="17491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</a:t>
            </a:r>
          </a:p>
        </p:txBody>
      </p:sp>
      <p:sp>
        <p:nvSpPr>
          <p:cNvPr name="TextBox 24" id="24"/>
          <p:cNvSpPr txBox="true"/>
          <p:nvPr/>
        </p:nvSpPr>
        <p:spPr>
          <a:xfrm rot="5400000">
            <a:off x="16233444" y="5063566"/>
            <a:ext cx="17491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48679" y="5406784"/>
            <a:ext cx="1081196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53443" y="6721234"/>
            <a:ext cx="1081196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023818" y="3753238"/>
            <a:ext cx="1081196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766015" y="5384386"/>
            <a:ext cx="1081196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1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7433" y="-5787734"/>
            <a:ext cx="30503144" cy="20322720"/>
          </a:xfrm>
          <a:custGeom>
            <a:avLst/>
            <a:gdLst/>
            <a:ahLst/>
            <a:cxnLst/>
            <a:rect r="r" b="b" t="t" l="l"/>
            <a:pathLst>
              <a:path h="20322720" w="30503144">
                <a:moveTo>
                  <a:pt x="0" y="0"/>
                </a:moveTo>
                <a:lnTo>
                  <a:pt x="30503144" y="0"/>
                </a:lnTo>
                <a:lnTo>
                  <a:pt x="30503144" y="20322719"/>
                </a:lnTo>
                <a:lnTo>
                  <a:pt x="0" y="20322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9847" y="753387"/>
            <a:ext cx="14382659" cy="115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 Methodology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45736" y="2294189"/>
            <a:ext cx="6216390" cy="5340509"/>
            <a:chOff x="0" y="0"/>
            <a:chExt cx="8288520" cy="712067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8288520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Datasets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06171"/>
              <a:ext cx="8288520" cy="6030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2" indent="-215901" lvl="1">
                <a:lnSpc>
                  <a:spcPts val="2600"/>
                </a:lnSpc>
                <a:buAutoNum type="arabicPeriod" startAt="1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EMOPIA: </a:t>
              </a:r>
            </a:p>
            <a:p>
              <a:pPr algn="l" marL="863604" indent="-287868" lvl="2">
                <a:lnSpc>
                  <a:spcPts val="2600"/>
                </a:lnSpc>
                <a:buAutoNum type="alphaLcPeriod" startAt="1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1000 songs</a:t>
              </a:r>
            </a:p>
            <a:p>
              <a:pPr algn="l" marL="863604" indent="-287868" lvl="2">
                <a:lnSpc>
                  <a:spcPts val="2600"/>
                </a:lnSpc>
                <a:buAutoNum type="alphaLcPeriod" startAt="1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monophonic (piano)</a:t>
              </a:r>
            </a:p>
            <a:p>
              <a:pPr algn="l" marL="863604" indent="-287868" lvl="2">
                <a:lnSpc>
                  <a:spcPts val="2600"/>
                </a:lnSpc>
                <a:buAutoNum type="alphaLcPeriod" startAt="1"/>
              </a:pPr>
              <a:r>
                <a:rPr lang="en-US" sz="2000">
                  <a:solidFill>
                    <a:srgbClr val="FFFFFF"/>
                  </a:solidFill>
                  <a:latin typeface="Garet 2"/>
                  <a:ea typeface="Garet 2"/>
                  <a:cs typeface="Garet 2"/>
                  <a:sym typeface="Garet 2"/>
                </a:rPr>
                <a:t>4 Quadrants (eg (+1,-1), (-1,-1) etc)</a:t>
              </a:r>
            </a:p>
            <a:p>
              <a:pPr algn="l">
                <a:lnSpc>
                  <a:spcPts val="2600"/>
                </a:lnSpc>
              </a:pP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2. </a:t>
              </a: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RAVDESS:</a:t>
              </a:r>
            </a:p>
            <a:p>
              <a:pPr algn="l" marL="863604" indent="-287868" lvl="2">
                <a:lnSpc>
                  <a:spcPts val="2600"/>
                </a:lnSpc>
                <a:buAutoNum type="alphaLcPeriod" startAt="1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2024 tracks</a:t>
              </a:r>
            </a:p>
            <a:p>
              <a:pPr algn="l" marL="863604" indent="-287868" lvl="2">
                <a:lnSpc>
                  <a:spcPts val="2600"/>
                </a:lnSpc>
                <a:buAutoNum type="alphaLcPeriod" startAt="1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vocal performances</a:t>
              </a:r>
            </a:p>
            <a:p>
              <a:pPr algn="l" marL="863604" indent="-287868" lvl="2">
                <a:lnSpc>
                  <a:spcPts val="2600"/>
                </a:lnSpc>
                <a:buAutoNum type="alphaLcPeriod" startAt="1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descrete labels(happy, sad...)</a:t>
              </a:r>
            </a:p>
            <a:p>
              <a:pPr algn="l">
                <a:lnSpc>
                  <a:spcPts val="2600"/>
                </a:lnSpc>
              </a:pP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 3. </a:t>
              </a: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DEAM:</a:t>
              </a: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    a. </a:t>
              </a: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1802 songs</a:t>
              </a: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    b. </a:t>
              </a: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comercial music</a:t>
              </a: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    c. </a:t>
              </a: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continuous VA metrics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62126" y="2770439"/>
            <a:ext cx="9628530" cy="4864259"/>
            <a:chOff x="0" y="0"/>
            <a:chExt cx="12838040" cy="648567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2838040" cy="1298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b="true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M</a:t>
              </a: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usic Und</a:t>
              </a:r>
              <a:r>
                <a:rPr lang="en-US" sz="3000" b="true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ER</a:t>
              </a: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standing with Large-Scale </a:t>
              </a: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Self-Supervised </a:t>
              </a:r>
              <a:r>
                <a:rPr lang="en-US" sz="3000" b="true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T</a:t>
              </a: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raining (</a:t>
              </a:r>
              <a:r>
                <a:rPr lang="en-US" sz="3000" b="true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MERT</a:t>
              </a: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66571"/>
              <a:ext cx="12838040" cy="4734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2" indent="-215901" lvl="1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A foundation model for analyzing musical audio using self-supervised learning</a:t>
              </a:r>
            </a:p>
            <a:p>
              <a:pPr algn="l">
                <a:lnSpc>
                  <a:spcPts val="2600"/>
                </a:lnSpc>
              </a:pPr>
            </a:p>
            <a:p>
              <a:pPr algn="l" marL="431802" indent="-215901" lvl="1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Combines acoustic (low-level sound features) and musical (harmonic and tonal structures) representations through a dual-teacher framework</a:t>
              </a:r>
            </a:p>
            <a:p>
              <a:pPr algn="l">
                <a:lnSpc>
                  <a:spcPts val="2600"/>
                </a:lnSpc>
              </a:pPr>
            </a:p>
            <a:p>
              <a:pPr algn="l" marL="431802" indent="-215901" lvl="1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A variety of different models with different parameters. We are going to use two of them:</a:t>
              </a:r>
            </a:p>
            <a:p>
              <a:pPr algn="l" marL="863604" indent="-287868" lvl="2">
                <a:lnSpc>
                  <a:spcPts val="2600"/>
                </a:lnSpc>
                <a:buFont typeface="Arial"/>
                <a:buChar char="⚬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MERT-v1-330M : over 300h hours of training</a:t>
              </a:r>
            </a:p>
            <a:p>
              <a:pPr algn="l" marL="863604" indent="-287868" lvl="2">
                <a:lnSpc>
                  <a:spcPts val="2600"/>
                </a:lnSpc>
                <a:buFont typeface="Arial"/>
                <a:buChar char="⚬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MERT-v0-public : contains only publicly available music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67295">
            <a:off x="-7384749" y="-5867411"/>
            <a:ext cx="32076188" cy="21370760"/>
          </a:xfrm>
          <a:custGeom>
            <a:avLst/>
            <a:gdLst/>
            <a:ahLst/>
            <a:cxnLst/>
            <a:rect r="r" b="b" t="t" l="l"/>
            <a:pathLst>
              <a:path h="21370760" w="32076188">
                <a:moveTo>
                  <a:pt x="0" y="0"/>
                </a:moveTo>
                <a:lnTo>
                  <a:pt x="32076187" y="0"/>
                </a:lnTo>
                <a:lnTo>
                  <a:pt x="32076187" y="21370760"/>
                </a:lnTo>
                <a:lnTo>
                  <a:pt x="0" y="21370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9847" y="753387"/>
            <a:ext cx="14382659" cy="115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Model Evaluation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79847" y="4546263"/>
            <a:ext cx="6401429" cy="1454309"/>
            <a:chOff x="0" y="0"/>
            <a:chExt cx="8535239" cy="193907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8535239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Regression (Continuous Values)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06171"/>
              <a:ext cx="8535239" cy="848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We use a neural network with 3 layers and a tanh activation function in the output layer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79847" y="2167780"/>
            <a:ext cx="10927311" cy="2121059"/>
            <a:chOff x="0" y="0"/>
            <a:chExt cx="14569748" cy="282807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4569748" cy="1958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First of all we will train the MERT models for both discrete (classification) and continuous values (regression)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426971"/>
              <a:ext cx="14569748" cy="416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79847" y="7116029"/>
            <a:ext cx="6216390" cy="1454309"/>
            <a:chOff x="0" y="0"/>
            <a:chExt cx="8288520" cy="193907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8288520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Classification (Discrete Values)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06171"/>
              <a:ext cx="8288520" cy="848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We use the XGBoost model, known for its performance and accuracy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8320315" y="5434256"/>
            <a:ext cx="894851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8653344" y="4789394"/>
            <a:ext cx="239034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MERT-v1-330M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42887" y="5624756"/>
            <a:ext cx="2611257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MERT-v0-public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9958" y="3760534"/>
            <a:ext cx="1276675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valence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132578" y="3760534"/>
            <a:ext cx="1205778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arousal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1299339" y="4166934"/>
            <a:ext cx="0" cy="212295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4276505" y="4166934"/>
            <a:ext cx="0" cy="212295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7268825" y="4166934"/>
            <a:ext cx="0" cy="212295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8320315" y="8020498"/>
            <a:ext cx="89389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8547054" y="7375804"/>
            <a:ext cx="239034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MERT-v1-330M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42894" y="8211166"/>
            <a:ext cx="2611257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MERT-v0-public</a:t>
            </a:r>
          </a:p>
        </p:txBody>
      </p:sp>
      <p:sp>
        <p:nvSpPr>
          <p:cNvPr name="AutoShape 24" id="24"/>
          <p:cNvSpPr/>
          <p:nvPr/>
        </p:nvSpPr>
        <p:spPr>
          <a:xfrm>
            <a:off x="11299346" y="6753345"/>
            <a:ext cx="0" cy="212295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11479033" y="6835025"/>
            <a:ext cx="1217793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precision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67436" y="6847319"/>
            <a:ext cx="727905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recall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788914" y="7385329"/>
            <a:ext cx="503418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268347" y="7383893"/>
            <a:ext cx="503418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767104" y="8260379"/>
            <a:ext cx="561326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0.68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239393" y="8260379"/>
            <a:ext cx="561326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0.68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375864" y="6847319"/>
            <a:ext cx="1166278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f1-score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93537" y="6835025"/>
            <a:ext cx="1340065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accuracy</a:t>
            </a:r>
          </a:p>
        </p:txBody>
      </p:sp>
      <p:sp>
        <p:nvSpPr>
          <p:cNvPr name="AutoShape 33" id="33"/>
          <p:cNvSpPr/>
          <p:nvPr/>
        </p:nvSpPr>
        <p:spPr>
          <a:xfrm>
            <a:off x="12839701" y="7152525"/>
            <a:ext cx="0" cy="17237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14257962" y="7152525"/>
            <a:ext cx="0" cy="17237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5667839" y="7152525"/>
            <a:ext cx="0" cy="17237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17287875" y="6753345"/>
            <a:ext cx="0" cy="212295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7" id="37"/>
          <p:cNvSpPr txBox="true"/>
          <p:nvPr/>
        </p:nvSpPr>
        <p:spPr>
          <a:xfrm rot="0">
            <a:off x="14686092" y="7383893"/>
            <a:ext cx="553619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654250" y="8260379"/>
            <a:ext cx="617301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0.68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6012497" y="7383893"/>
            <a:ext cx="902145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0.6149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5972919" y="8260379"/>
            <a:ext cx="965232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0.6832</a:t>
            </a:r>
          </a:p>
        </p:txBody>
      </p:sp>
      <p:sp>
        <p:nvSpPr>
          <p:cNvPr name="AutoShape 41" id="41"/>
          <p:cNvSpPr/>
          <p:nvPr/>
        </p:nvSpPr>
        <p:spPr>
          <a:xfrm>
            <a:off x="12293722" y="4572367"/>
            <a:ext cx="0" cy="17237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13284322" y="4572367"/>
            <a:ext cx="0" cy="17237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15267105" y="4566115"/>
            <a:ext cx="0" cy="17237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16257705" y="4566115"/>
            <a:ext cx="0" cy="17237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1526387" y="4228763"/>
            <a:ext cx="561542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MAE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426405" y="4228763"/>
            <a:ext cx="723034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RMSE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520056" y="4228763"/>
            <a:ext cx="487182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R^2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543205" y="4228763"/>
            <a:ext cx="561542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MAE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5443223" y="4228763"/>
            <a:ext cx="723034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RMSE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536874" y="4228763"/>
            <a:ext cx="487182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R^2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395473" y="4838606"/>
            <a:ext cx="823371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0.1228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372618" y="4838606"/>
            <a:ext cx="806594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0.1588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311111" y="4838606"/>
            <a:ext cx="876192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0.4923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350649" y="4838606"/>
            <a:ext cx="858441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0.1009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5349388" y="4838606"/>
            <a:ext cx="798476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0.1287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6292481" y="4838606"/>
            <a:ext cx="858874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0.7270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399295" y="5673968"/>
            <a:ext cx="819583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0.1270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373139" y="5673968"/>
            <a:ext cx="809409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0.1653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3324837" y="5673968"/>
            <a:ext cx="852596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0.4497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434351" y="5673968"/>
            <a:ext cx="694892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0.1118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5340005" y="5673968"/>
            <a:ext cx="821098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0.1429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6285371" y="5673968"/>
            <a:ext cx="876949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0.6638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60033">
            <a:off x="-1828349" y="-3995874"/>
            <a:ext cx="23190696" cy="18351712"/>
          </a:xfrm>
          <a:custGeom>
            <a:avLst/>
            <a:gdLst/>
            <a:ahLst/>
            <a:cxnLst/>
            <a:rect r="r" b="b" t="t" l="l"/>
            <a:pathLst>
              <a:path h="18351712" w="23190696">
                <a:moveTo>
                  <a:pt x="0" y="0"/>
                </a:moveTo>
                <a:lnTo>
                  <a:pt x="23190696" y="0"/>
                </a:lnTo>
                <a:lnTo>
                  <a:pt x="23190696" y="18351712"/>
                </a:lnTo>
                <a:lnTo>
                  <a:pt x="0" y="18351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13" t="-28407" r="-337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0561" y="738309"/>
            <a:ext cx="11865897" cy="115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Audio FX Integration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0561" y="2114866"/>
            <a:ext cx="13710384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In this step we used the </a:t>
            </a:r>
            <a:r>
              <a:rPr lang="en-US" sz="3000" b="true">
                <a:solidFill>
                  <a:srgbClr val="FFFFFF"/>
                </a:solidFill>
                <a:latin typeface="Garet 1 Bold"/>
                <a:ea typeface="Garet 1 Bold"/>
                <a:cs typeface="Garet 1 Bold"/>
                <a:sym typeface="Garet 1 Bold"/>
              </a:rPr>
              <a:t>pedalboard </a:t>
            </a: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library to insert 5 basic effects in the music. We randomly selected 40 songs from each dataset and apply 5 different levels for each one of the effects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6105" y="5881792"/>
            <a:ext cx="1714608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Reverb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71213" y="5881792"/>
            <a:ext cx="2413289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Distortion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75897" y="5881792"/>
            <a:ext cx="1341510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Delay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72892" y="5881792"/>
            <a:ext cx="678115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EQ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83695" y="5881792"/>
            <a:ext cx="3258200" cy="60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Pitch Shifting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83756" y="-1453363"/>
            <a:ext cx="20871756" cy="11740363"/>
          </a:xfrm>
          <a:custGeom>
            <a:avLst/>
            <a:gdLst/>
            <a:ahLst/>
            <a:cxnLst/>
            <a:rect r="r" b="b" t="t" l="l"/>
            <a:pathLst>
              <a:path h="11740363" w="20871756">
                <a:moveTo>
                  <a:pt x="0" y="0"/>
                </a:moveTo>
                <a:lnTo>
                  <a:pt x="20871756" y="0"/>
                </a:lnTo>
                <a:lnTo>
                  <a:pt x="20871756" y="11740363"/>
                </a:lnTo>
                <a:lnTo>
                  <a:pt x="0" y="1174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3" t="-19402" r="-37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13296"/>
            <a:ext cx="5689602" cy="4448528"/>
          </a:xfrm>
          <a:custGeom>
            <a:avLst/>
            <a:gdLst/>
            <a:ahLst/>
            <a:cxnLst/>
            <a:rect r="r" b="b" t="t" l="l"/>
            <a:pathLst>
              <a:path h="4448528" w="5689602">
                <a:moveTo>
                  <a:pt x="0" y="0"/>
                </a:moveTo>
                <a:lnTo>
                  <a:pt x="5689602" y="0"/>
                </a:lnTo>
                <a:lnTo>
                  <a:pt x="5689602" y="4448527"/>
                </a:lnTo>
                <a:lnTo>
                  <a:pt x="0" y="4448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rnd">
            <a:noFill/>
            <a:prstDash val="lgDash"/>
            <a:round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885601" y="4613296"/>
            <a:ext cx="8373699" cy="4448528"/>
          </a:xfrm>
          <a:custGeom>
            <a:avLst/>
            <a:gdLst/>
            <a:ahLst/>
            <a:cxnLst/>
            <a:rect r="r" b="b" t="t" l="l"/>
            <a:pathLst>
              <a:path h="4448528" w="8373699">
                <a:moveTo>
                  <a:pt x="0" y="0"/>
                </a:moveTo>
                <a:lnTo>
                  <a:pt x="8373699" y="0"/>
                </a:lnTo>
                <a:lnTo>
                  <a:pt x="8373699" y="4448527"/>
                </a:lnTo>
                <a:lnTo>
                  <a:pt x="0" y="4448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20901"/>
            <a:ext cx="8949899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Regression Results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52473"/>
            <a:ext cx="20871756" cy="11740363"/>
          </a:xfrm>
          <a:custGeom>
            <a:avLst/>
            <a:gdLst/>
            <a:ahLst/>
            <a:cxnLst/>
            <a:rect r="r" b="b" t="t" l="l"/>
            <a:pathLst>
              <a:path h="11740363" w="20871756">
                <a:moveTo>
                  <a:pt x="0" y="0"/>
                </a:moveTo>
                <a:lnTo>
                  <a:pt x="20871756" y="0"/>
                </a:lnTo>
                <a:lnTo>
                  <a:pt x="20871756" y="11740362"/>
                </a:lnTo>
                <a:lnTo>
                  <a:pt x="0" y="11740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3" t="-19402" r="-37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8194" y="4641518"/>
            <a:ext cx="5106194" cy="4616782"/>
          </a:xfrm>
          <a:custGeom>
            <a:avLst/>
            <a:gdLst/>
            <a:ahLst/>
            <a:cxnLst/>
            <a:rect r="r" b="b" t="t" l="l"/>
            <a:pathLst>
              <a:path h="4616782" w="5106194">
                <a:moveTo>
                  <a:pt x="0" y="0"/>
                </a:moveTo>
                <a:lnTo>
                  <a:pt x="5106194" y="0"/>
                </a:lnTo>
                <a:lnTo>
                  <a:pt x="5106194" y="4616782"/>
                </a:lnTo>
                <a:lnTo>
                  <a:pt x="0" y="461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4641518"/>
            <a:ext cx="7199660" cy="4616782"/>
          </a:xfrm>
          <a:custGeom>
            <a:avLst/>
            <a:gdLst/>
            <a:ahLst/>
            <a:cxnLst/>
            <a:rect r="r" b="b" t="t" l="l"/>
            <a:pathLst>
              <a:path h="4616782" w="7199660">
                <a:moveTo>
                  <a:pt x="0" y="0"/>
                </a:moveTo>
                <a:lnTo>
                  <a:pt x="7199660" y="0"/>
                </a:lnTo>
                <a:lnTo>
                  <a:pt x="7199660" y="4616782"/>
                </a:lnTo>
                <a:lnTo>
                  <a:pt x="0" y="4616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20901"/>
            <a:ext cx="11111376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Classification Results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43136" y="0"/>
            <a:ext cx="20131136" cy="12468257"/>
          </a:xfrm>
          <a:custGeom>
            <a:avLst/>
            <a:gdLst/>
            <a:ahLst/>
            <a:cxnLst/>
            <a:rect r="r" b="b" t="t" l="l"/>
            <a:pathLst>
              <a:path h="12468257" w="20131136">
                <a:moveTo>
                  <a:pt x="0" y="0"/>
                </a:moveTo>
                <a:lnTo>
                  <a:pt x="20131136" y="0"/>
                </a:lnTo>
                <a:lnTo>
                  <a:pt x="20131136" y="12468257"/>
                </a:lnTo>
                <a:lnTo>
                  <a:pt x="0" y="12468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" t="0" r="-153" b="-79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45335" y="2843229"/>
            <a:ext cx="10240109" cy="339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Thank you for listening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01511" y="7411550"/>
            <a:ext cx="5986489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Any questions?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45335" y="1320128"/>
            <a:ext cx="314906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National Technical University of Athens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16661" y="1063937"/>
            <a:ext cx="2028720" cy="1217232"/>
          </a:xfrm>
          <a:custGeom>
            <a:avLst/>
            <a:gdLst/>
            <a:ahLst/>
            <a:cxnLst/>
            <a:rect r="r" b="b" t="t" l="l"/>
            <a:pathLst>
              <a:path h="1217232" w="2028720">
                <a:moveTo>
                  <a:pt x="0" y="0"/>
                </a:moveTo>
                <a:lnTo>
                  <a:pt x="2028720" y="0"/>
                </a:lnTo>
                <a:lnTo>
                  <a:pt x="2028720" y="1217232"/>
                </a:lnTo>
                <a:lnTo>
                  <a:pt x="0" y="1217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DAGX40IVb8o</dc:identifier>
  <dcterms:modified xsi:type="dcterms:W3CDTF">2011-08-01T06:04:30Z</dcterms:modified>
  <cp:revision>1</cp:revision>
  <dc:title>Meditation Workshop Webinar Keynote Presentation in Black Red Blue and Purple Gradient Abstract Shapes Style</dc:title>
</cp:coreProperties>
</file>