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8" r:id="rId2"/>
    <p:sldId id="339" r:id="rId3"/>
    <p:sldId id="260" r:id="rId4"/>
    <p:sldId id="348" r:id="rId5"/>
    <p:sldId id="370" r:id="rId6"/>
    <p:sldId id="349" r:id="rId7"/>
    <p:sldId id="371" r:id="rId8"/>
    <p:sldId id="368" r:id="rId9"/>
    <p:sldId id="261" r:id="rId10"/>
    <p:sldId id="262" r:id="rId11"/>
    <p:sldId id="377" r:id="rId12"/>
    <p:sldId id="378" r:id="rId13"/>
    <p:sldId id="263" r:id="rId14"/>
    <p:sldId id="373" r:id="rId15"/>
    <p:sldId id="374" r:id="rId16"/>
    <p:sldId id="375" r:id="rId17"/>
    <p:sldId id="379" r:id="rId18"/>
    <p:sldId id="336" r:id="rId19"/>
    <p:sldId id="381" r:id="rId20"/>
    <p:sldId id="380" r:id="rId21"/>
    <p:sldId id="3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92D"/>
    <a:srgbClr val="A2A1A1"/>
    <a:srgbClr val="CDCDCE"/>
    <a:srgbClr val="E5E0E4"/>
    <a:srgbClr val="C3C8CC"/>
    <a:srgbClr val="C0C5CE"/>
    <a:srgbClr val="A7ADBA"/>
    <a:srgbClr val="64C4D0"/>
    <a:srgbClr val="55585F"/>
    <a:srgbClr val="0531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168" autoAdjust="0"/>
    <p:restoredTop sz="94660"/>
  </p:normalViewPr>
  <p:slideViewPr>
    <p:cSldViewPr snapToGrid="0">
      <p:cViewPr>
        <p:scale>
          <a:sx n="81" d="100"/>
          <a:sy n="81" d="100"/>
        </p:scale>
        <p:origin x="288" y="1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582E6-295E-40B7-834E-2CF858B4CCCF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5E27C-8AF0-416C-B629-CFAB886A3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760A-4049-4B98-91F8-85CE22FEF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7411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1F2F1-E129-4D2A-AA5B-28E428C2F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7086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3CD23-23F3-4CD2-B38D-019EA4CE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8FD2-0698-4D44-8717-5758A15D82AE}" type="datetime1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B987B-49EB-4A69-A3B6-AA89D189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99B1A-488F-4C19-89DB-87C1D51E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16" descr="Image result for birkbeck logo black">
            <a:extLst>
              <a:ext uri="{FF2B5EF4-FFF2-40B4-BE49-F238E27FC236}">
                <a16:creationId xmlns:a16="http://schemas.microsoft.com/office/drawing/2014/main" id="{AC4E201F-B0AB-4BA6-97D9-C58B76BF2D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86" y="812638"/>
            <a:ext cx="2157828" cy="52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78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5797-86D4-4A11-BE5C-71E5D772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39CF5-8DBA-4971-A160-620DD79EC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0C777-E6E7-4653-B96F-C8780AAA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6DFC-1E31-446D-97E2-A9B0CDD2A7B3}" type="datetime1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9F32A-88E3-4F18-9D0A-39FD41521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98FF-87BA-4E7A-BE5F-C2A3BF11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12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5FEB0-9500-412C-A98D-B1BEDCF34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50A7F-D2C5-489B-826B-D4FE85930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6E1F4-2337-4BB1-9822-CFB34CDB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D1775-E72E-49D8-8039-39B8700CEDBC}" type="datetime1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A7140-6867-4146-9E0F-C4A2E918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2EEDD-7D9B-4058-8EE3-70228D07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13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9D06-8080-405D-BE4D-667E11B6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51256-4378-419D-8619-6340F2C4BB7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3"/>
              </a:buBlip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63C83-35F3-4261-8EBD-FDECAC07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EA1D-29FE-43C1-BFD9-F5BDCD95BDD3}" type="datetime1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1C2C5-8EB7-4BCA-8BB7-48452D7B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53F36-EF16-444F-B5AD-8741C2D1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74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4D36-B066-4ABF-8486-0C2641EE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62336-B629-4876-9F0C-8CC7CE53D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D01F7-BA84-403A-B796-09EE29BA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3949-27C4-4806-97C1-BF46A4CE7576}" type="datetime1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BB75B-9AD4-449F-B385-BF771EB07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FB1B0-DA73-4751-8627-43FE11EB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15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C855-4A38-490D-B01A-1B5B7DB1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4784-7C3A-4578-A3E4-F1B772FDA87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3"/>
              </a:buBlip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B28F4-EAB9-48A6-809F-074C9C103F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3"/>
              </a:buBlip>
              <a:defRPr/>
            </a:lvl2pPr>
            <a:lvl3pPr marL="1257300" indent="-3429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13FD2-FD64-4936-9EF1-8DF77DD5D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F5AD-0339-4F8C-AA5B-917F9EB95D37}" type="datetime1">
              <a:rPr lang="en-GB" smtClean="0"/>
              <a:t>15/06/2022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44270-1A7E-4ACD-8374-59F216AF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69434-1C0E-4000-A820-44FA4F0F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34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8E75-1577-4D59-B9F4-75CEF329C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5D50B-9AE8-494C-9E01-64CA07563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71940-964D-4497-9070-04209F344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BDC03-4C10-43E8-8AAD-1DE92CDB1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22085A-E792-4548-B169-8ED258D82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68FA9-4ECE-43ED-94C1-34B89D8D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CFF6-0AB2-4DCA-AEED-5BF59FFDAEA3}" type="datetime1">
              <a:rPr lang="en-GB" smtClean="0"/>
              <a:t>15/06/2022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22450-FC70-45BA-96BD-404D526D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AB564-103C-4571-B1B3-8C659857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18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6BDD-6229-446B-8A37-2A347249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3C079-875F-42BE-BF32-508D8FD8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C6C2-AB09-42EA-8D5D-A1AD33039B46}" type="datetime1">
              <a:rPr lang="en-GB" smtClean="0"/>
              <a:t>15/06/2022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A8621-1053-4ADF-AFF3-E4F7A592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A5239-6222-4103-8124-333219B5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92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AC7E8-915E-433B-BDE8-79CBCC53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E067-D248-4669-A5A4-5928FE6FF4D1}" type="datetime1">
              <a:rPr lang="en-GB" smtClean="0"/>
              <a:t>15/06/2022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1DE5C-7AA3-4373-8EAF-41A2C2DC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9FCF3-FC36-4686-BE05-DC24598D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91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FE8E-0F64-40D6-AC83-9FBCEE5E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1F0F9-7D01-425A-AAA1-4EA3D95EE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2426C-C9FC-447D-B904-D33E30533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6E78D-91C8-4487-B092-96EA9662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4710-203E-4D3D-8679-217AB0F3350F}" type="datetime1">
              <a:rPr lang="en-GB" smtClean="0"/>
              <a:t>15/06/2022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FEBE6-9134-457B-83C9-9804987F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EDB02-78EF-49D7-B85C-01EC550E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9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B160-C82C-4085-BB79-329C7CD3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A51A7-C38F-46D0-B559-A1C9CA9C7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48CB6-EF44-4FEB-B47C-7F8A55BD5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0EB8A-CCD4-40FD-B913-4D7F5B7D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F1B1-D893-4696-BB12-B28F22135BBA}" type="datetime1">
              <a:rPr lang="en-GB" smtClean="0"/>
              <a:t>15/06/2022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E1E8A-624E-464C-9961-1704791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07207-D8E6-48C7-913A-C10CB20E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1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49C3B8-5DE3-4F5F-95FF-7265F2598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695DF-7305-4A73-82BB-3B085A15A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25654-EE95-451D-89E9-4C972CAB7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bel" panose="02000506030000020004" pitchFamily="2" charset="0"/>
              </a:defRPr>
            </a:lvl1pPr>
          </a:lstStyle>
          <a:p>
            <a:fld id="{9EC5A64B-552E-4504-8D33-43D4958DA755}" type="datetime1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71A74-CFCD-4C5B-A6BE-92ECA85C0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bel" panose="0200050603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EE3F1-5F89-4214-BDC5-75928FD58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bel" panose="02000506030000020004" pitchFamily="2" charset="0"/>
              </a:defRPr>
            </a:lvl1pPr>
          </a:lstStyle>
          <a:p>
            <a:fld id="{F559E602-78AE-45AA-A7A2-15E4DC6D4F7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08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bel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bel" panose="020005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el" panose="020005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bel" panose="020005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el" panose="020005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el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ssential/exceptions/advantages.html" TargetMode="External"/><Relationship Id="rId2" Type="http://schemas.openxmlformats.org/officeDocument/2006/relationships/hyperlink" Target="https://docs.oracle.com/javase/tutorial/essential/exceptions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2F4257-506A-4172-8DA0-CD6532531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33653"/>
            <a:ext cx="12192000" cy="2387600"/>
          </a:xfrm>
        </p:spPr>
        <p:txBody>
          <a:bodyPr>
            <a:normAutofit/>
          </a:bodyPr>
          <a:lstStyle/>
          <a:p>
            <a:r>
              <a:rPr lang="en-GB" sz="5400" b="1" dirty="0"/>
              <a:t>Object Oriented Programming  with Java</a:t>
            </a:r>
            <a:br>
              <a:rPr lang="en-GB" sz="5400" dirty="0"/>
            </a:br>
            <a:r>
              <a:rPr lang="en-GB" sz="5400" dirty="0"/>
              <a:t>Class: Exception handling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297E94-97D3-4211-BD17-21D3EF5DB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2972" y="4198344"/>
            <a:ext cx="9144000" cy="1655762"/>
          </a:xfrm>
        </p:spPr>
        <p:txBody>
          <a:bodyPr>
            <a:normAutofit/>
          </a:bodyPr>
          <a:lstStyle/>
          <a:p>
            <a:r>
              <a:rPr lang="en-GB" sz="2800" dirty="0"/>
              <a:t>Stelios Sotiriadis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7961B0-6CCC-4E07-A37F-C6DFFE19BF16}"/>
              </a:ext>
            </a:extLst>
          </p:cNvPr>
          <p:cNvSpPr/>
          <p:nvPr/>
        </p:nvSpPr>
        <p:spPr>
          <a:xfrm>
            <a:off x="4021777" y="4444162"/>
            <a:ext cx="1140032" cy="1104586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C985BA-257F-EC4C-91BE-2AFB7F31F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00" y="609243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33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4AC353-AE90-4F26-8CAB-B87E99A6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Built-in user Exceptions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67048-2C8D-4812-9F36-7D509EC5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CA" sz="3200" dirty="0"/>
              <a:t>Built-in exceptions are the exceptions that are available in Java. </a:t>
            </a:r>
          </a:p>
          <a:p>
            <a:pPr fontAlgn="base"/>
            <a:r>
              <a:rPr lang="en-CA" sz="3200" dirty="0"/>
              <a:t>These exceptions are suitable to explain certain error situations.</a:t>
            </a:r>
          </a:p>
          <a:p>
            <a:pPr lvl="1" fontAlgn="base"/>
            <a:r>
              <a:rPr lang="en-CA" sz="2800" b="1" dirty="0"/>
              <a:t>Checked Exceptions: </a:t>
            </a:r>
            <a:r>
              <a:rPr lang="en-CA" sz="2800" dirty="0"/>
              <a:t>Compile-time exceptions that are checked at compile-time by the compiler.</a:t>
            </a:r>
          </a:p>
          <a:p>
            <a:pPr lvl="1" fontAlgn="base"/>
            <a:r>
              <a:rPr lang="en-CA" sz="2800" b="1" dirty="0"/>
              <a:t>Unchecked Exceptions: </a:t>
            </a:r>
            <a:r>
              <a:rPr lang="en-CA" sz="2800" dirty="0"/>
              <a:t> The compiler will not check these exceptions at compile time.</a:t>
            </a:r>
          </a:p>
          <a:p>
            <a:pPr marL="0" indent="0" fontAlgn="base">
              <a:buNone/>
            </a:pPr>
            <a:endParaRPr lang="en-CA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1F6644-F44E-4754-8DF1-8A87ECBC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49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13F0-6C30-49C5-B5D0-98E2859A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Quiz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125F6-1AE4-4E3D-A7E9-8085A3D56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49867" cy="4351338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Can you think of an example of:</a:t>
            </a:r>
          </a:p>
          <a:p>
            <a:endParaRPr lang="en-GB" sz="32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GB" sz="2800" dirty="0">
                <a:solidFill>
                  <a:schemeClr val="bg1"/>
                </a:solidFill>
              </a:rPr>
              <a:t>A </a:t>
            </a:r>
            <a:r>
              <a:rPr lang="en-CA" sz="2800" dirty="0">
                <a:solidFill>
                  <a:schemeClr val="bg1"/>
                </a:solidFill>
              </a:rPr>
              <a:t>checked exception?</a:t>
            </a:r>
          </a:p>
          <a:p>
            <a:pPr marL="914400" lvl="1" indent="-457200">
              <a:buFont typeface="+mj-lt"/>
              <a:buAutoNum type="alphaLcPeriod"/>
            </a:pPr>
            <a:endParaRPr lang="en-GB" sz="28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endParaRPr lang="en-GB" sz="28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endParaRPr lang="en-GB" sz="28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GB" sz="2800" dirty="0">
                <a:solidFill>
                  <a:schemeClr val="bg1"/>
                </a:solidFill>
              </a:rPr>
              <a:t>An unchecked exception?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CCE69-B667-4B4E-9F9C-436328DB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>
                <a:solidFill>
                  <a:schemeClr val="bg1"/>
                </a:solidFill>
              </a:rPr>
              <a:t>11</a:t>
            </a:fld>
            <a:endParaRPr lang="en-GB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5348F57-900C-4B1C-80DB-1932776D2B0A}"/>
              </a:ext>
            </a:extLst>
          </p:cNvPr>
          <p:cNvGrpSpPr/>
          <p:nvPr/>
        </p:nvGrpSpPr>
        <p:grpSpPr>
          <a:xfrm>
            <a:off x="9628953" y="0"/>
            <a:ext cx="2563047" cy="6858000"/>
            <a:chOff x="9628953" y="0"/>
            <a:chExt cx="2563047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1F5AA9-93F7-41AB-96C2-0A84444330CC}"/>
                </a:ext>
              </a:extLst>
            </p:cNvPr>
            <p:cNvSpPr/>
            <p:nvPr/>
          </p:nvSpPr>
          <p:spPr>
            <a:xfrm>
              <a:off x="9628953" y="0"/>
              <a:ext cx="2563047" cy="6858000"/>
            </a:xfrm>
            <a:prstGeom prst="rect">
              <a:avLst/>
            </a:prstGeom>
            <a:solidFill>
              <a:srgbClr val="A2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24" name="Picture 23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779B7B31-244F-4D12-B995-40BEC2E4F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2366" y="317637"/>
              <a:ext cx="1858854" cy="1799439"/>
            </a:xfrm>
            <a:prstGeom prst="rect">
              <a:avLst/>
            </a:prstGeom>
          </p:spPr>
        </p:pic>
      </p:grpSp>
      <p:pic>
        <p:nvPicPr>
          <p:cNvPr id="9" name="Picture 14" descr="Bulb, light, electric, energy, idea, lamp, thought">
            <a:extLst>
              <a:ext uri="{FF2B5EF4-FFF2-40B4-BE49-F238E27FC236}">
                <a16:creationId xmlns:a16="http://schemas.microsoft.com/office/drawing/2014/main" id="{00148E0A-505E-434A-827F-391951C83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41" y="787397"/>
            <a:ext cx="429959" cy="42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AE4C78-7013-AD41-91C9-30ACA27276DA}"/>
              </a:ext>
            </a:extLst>
          </p:cNvPr>
          <p:cNvSpPr txBox="1"/>
          <p:nvPr/>
        </p:nvSpPr>
        <p:spPr>
          <a:xfrm>
            <a:off x="1218831" y="3561853"/>
            <a:ext cx="4877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Abel" panose="02000506030000020004" pitchFamily="2" charset="0"/>
              </a:rPr>
              <a:t>You try to open a file that does not exist</a:t>
            </a:r>
          </a:p>
          <a:p>
            <a:r>
              <a:rPr lang="en-US" sz="2400" dirty="0">
                <a:solidFill>
                  <a:srgbClr val="FFC000"/>
                </a:solidFill>
                <a:latin typeface="Abel" panose="02000506030000020004" pitchFamily="2" charset="0"/>
              </a:rPr>
              <a:t>(</a:t>
            </a:r>
            <a:r>
              <a:rPr lang="en-CA" sz="2400" dirty="0" err="1">
                <a:solidFill>
                  <a:srgbClr val="FFC000"/>
                </a:solidFill>
                <a:latin typeface="Abel" panose="02000506030000020004" pitchFamily="2" charset="0"/>
              </a:rPr>
              <a:t>FileNotFoundException</a:t>
            </a:r>
            <a:r>
              <a:rPr lang="en-CA" sz="2400" dirty="0">
                <a:solidFill>
                  <a:srgbClr val="FFC000"/>
                </a:solidFill>
                <a:latin typeface="Abel" panose="02000506030000020004" pitchFamily="2" charset="0"/>
              </a:rPr>
              <a:t>)</a:t>
            </a:r>
            <a:endParaRPr lang="en-US" sz="2400" dirty="0">
              <a:solidFill>
                <a:srgbClr val="FFC000"/>
              </a:solidFill>
              <a:latin typeface="Abel" panose="0200050603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C0E6F2-C594-AE4A-8982-3B8C0897483E}"/>
              </a:ext>
            </a:extLst>
          </p:cNvPr>
          <p:cNvSpPr txBox="1"/>
          <p:nvPr/>
        </p:nvSpPr>
        <p:spPr>
          <a:xfrm>
            <a:off x="1218831" y="5298081"/>
            <a:ext cx="7038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Abel" panose="02000506030000020004" pitchFamily="2" charset="0"/>
              </a:rPr>
              <a:t>You try to open a access an array index that does not exist</a:t>
            </a:r>
          </a:p>
          <a:p>
            <a:r>
              <a:rPr lang="en-US" sz="2400" dirty="0">
                <a:solidFill>
                  <a:srgbClr val="FFC000"/>
                </a:solidFill>
                <a:latin typeface="Abel" panose="02000506030000020004" pitchFamily="2" charset="0"/>
              </a:rPr>
              <a:t>(</a:t>
            </a:r>
            <a:r>
              <a:rPr lang="en-CA" sz="2400" dirty="0" err="1">
                <a:solidFill>
                  <a:srgbClr val="FFC000"/>
                </a:solidFill>
                <a:latin typeface="Abel" panose="02000506030000020004" pitchFamily="2" charset="0"/>
              </a:rPr>
              <a:t>ArrayIndexOutOfBoundsException</a:t>
            </a:r>
            <a:r>
              <a:rPr lang="en-CA" sz="2400" dirty="0">
                <a:solidFill>
                  <a:srgbClr val="FFC000"/>
                </a:solidFill>
                <a:latin typeface="Abel" panose="02000506030000020004" pitchFamily="2" charset="0"/>
              </a:rPr>
              <a:t>)</a:t>
            </a:r>
            <a:endParaRPr lang="en-US" sz="2400" dirty="0">
              <a:solidFill>
                <a:srgbClr val="FFC000"/>
              </a:solidFill>
              <a:latin typeface="Abe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94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5FF9E4DE-F316-4F00-8997-76419BBFF78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86539"/>
            <a:ext cx="2551872" cy="127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8E1F4CC-9C92-4F35-B91B-68784DF6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57" y="1709738"/>
            <a:ext cx="8564494" cy="2852737"/>
          </a:xfrm>
        </p:spPr>
        <p:txBody>
          <a:bodyPr/>
          <a:lstStyle/>
          <a:p>
            <a:r>
              <a:rPr lang="en-GB" dirty="0"/>
              <a:t>Introduction to Exception Handling with Java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5DB790-AF90-489E-9E2C-4D9115185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8735C6-6378-451D-AE9D-DBF7F37A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964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9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B398-CD1D-4549-B93C-0BEDB8ED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What is the output (1/4)?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3F68C-4E0E-4E74-B99A-87A35630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13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D226F3-5151-264B-AF10-459C62098772}"/>
              </a:ext>
            </a:extLst>
          </p:cNvPr>
          <p:cNvSpPr/>
          <p:nvPr/>
        </p:nvSpPr>
        <p:spPr>
          <a:xfrm>
            <a:off x="838200" y="5687243"/>
            <a:ext cx="38879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</a:p>
          <a:p>
            <a:endParaRPr lang="en-CA" sz="20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Can't divide a number by 0</a:t>
            </a:r>
            <a:endParaRPr lang="en-US" sz="20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CF3341-A238-F567-4C16-CDCFF6464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5380"/>
            <a:ext cx="7003473" cy="387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2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9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B398-CD1D-4549-B93C-0BEDB8ED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What is the output (2/4)?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3F68C-4E0E-4E74-B99A-87A35630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14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5E7C7-5EBC-AA4C-A397-C37FE16A63D1}"/>
              </a:ext>
            </a:extLst>
          </p:cNvPr>
          <p:cNvSpPr txBox="1"/>
          <p:nvPr/>
        </p:nvSpPr>
        <p:spPr>
          <a:xfrm>
            <a:off x="3593805" y="6379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D226F3-5151-264B-AF10-459C62098772}"/>
              </a:ext>
            </a:extLst>
          </p:cNvPr>
          <p:cNvSpPr/>
          <p:nvPr/>
        </p:nvSpPr>
        <p:spPr>
          <a:xfrm>
            <a:off x="1013960" y="5750964"/>
            <a:ext cx="3887972" cy="923330"/>
          </a:xfrm>
          <a:prstGeom prst="rect">
            <a:avLst/>
          </a:prstGeom>
          <a:solidFill>
            <a:srgbClr val="22292D"/>
          </a:solidFill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</a:p>
          <a:p>
            <a:endParaRPr lang="en-CA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NullPointerException</a:t>
            </a:r>
            <a:endParaRPr lang="en-US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4DE7F7-2C16-2A94-7DC6-4F31C41D0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68" y="1444326"/>
            <a:ext cx="7711632" cy="426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9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B398-CD1D-4549-B93C-0BEDB8ED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What is the output (3/4)?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3F68C-4E0E-4E74-B99A-87A35630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15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5E7C7-5EBC-AA4C-A397-C37FE16A63D1}"/>
              </a:ext>
            </a:extLst>
          </p:cNvPr>
          <p:cNvSpPr txBox="1"/>
          <p:nvPr/>
        </p:nvSpPr>
        <p:spPr>
          <a:xfrm>
            <a:off x="3593805" y="6379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D226F3-5151-264B-AF10-459C62098772}"/>
              </a:ext>
            </a:extLst>
          </p:cNvPr>
          <p:cNvSpPr/>
          <p:nvPr/>
        </p:nvSpPr>
        <p:spPr>
          <a:xfrm>
            <a:off x="856913" y="5807244"/>
            <a:ext cx="4120332" cy="923330"/>
          </a:xfrm>
          <a:prstGeom prst="rect">
            <a:avLst/>
          </a:prstGeom>
          <a:solidFill>
            <a:srgbClr val="22292D"/>
          </a:solidFill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</a:p>
          <a:p>
            <a:endParaRPr lang="en-CA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StringIndexOutOfBoundsException</a:t>
            </a:r>
            <a:endParaRPr lang="en-US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6CA7F9-A0D4-5560-23DA-F0014E5C4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29" y="1325862"/>
            <a:ext cx="8443632" cy="429710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649C1BC-C800-2BDC-6F00-9BF81E3D5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605" y="1435941"/>
            <a:ext cx="509494" cy="50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4B4D88-E436-08BF-C4E9-9A57CFB90DAF}"/>
              </a:ext>
            </a:extLst>
          </p:cNvPr>
          <p:cNvSpPr txBox="1"/>
          <p:nvPr/>
        </p:nvSpPr>
        <p:spPr>
          <a:xfrm>
            <a:off x="7260447" y="1920863"/>
            <a:ext cx="41761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last_index</a:t>
            </a:r>
            <a:r>
              <a:rPr lang="en-CA" sz="2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length - 1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45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9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B398-CD1D-4549-B93C-0BEDB8ED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What is the output (4/4)?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3F68C-4E0E-4E74-B99A-87A35630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16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5E7C7-5EBC-AA4C-A397-C37FE16A63D1}"/>
              </a:ext>
            </a:extLst>
          </p:cNvPr>
          <p:cNvSpPr txBox="1"/>
          <p:nvPr/>
        </p:nvSpPr>
        <p:spPr>
          <a:xfrm>
            <a:off x="3593805" y="6379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D226F3-5151-264B-AF10-459C62098772}"/>
              </a:ext>
            </a:extLst>
          </p:cNvPr>
          <p:cNvSpPr/>
          <p:nvPr/>
        </p:nvSpPr>
        <p:spPr>
          <a:xfrm>
            <a:off x="838200" y="5856133"/>
            <a:ext cx="3887972" cy="923330"/>
          </a:xfrm>
          <a:prstGeom prst="rect">
            <a:avLst/>
          </a:prstGeom>
          <a:solidFill>
            <a:srgbClr val="22292D"/>
          </a:solidFill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</a:p>
          <a:p>
            <a:endParaRPr lang="en-CA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does not exist</a:t>
            </a:r>
            <a:endParaRPr lang="en-US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80D124-1A0A-9980-3040-B89CC7130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590385"/>
            <a:ext cx="7585364" cy="422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5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13F0-6C30-49C5-B5D0-98E2859A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Quiz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125F6-1AE4-4E3D-A7E9-8085A3D56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90753" cy="4351338"/>
          </a:xfrm>
        </p:spPr>
        <p:txBody>
          <a:bodyPr>
            <a:normAutofit fontScale="47500" lnSpcReduction="20000"/>
          </a:bodyPr>
          <a:lstStyle/>
          <a:p>
            <a:r>
              <a:rPr lang="en-GB" sz="6700" dirty="0">
                <a:solidFill>
                  <a:schemeClr val="bg1"/>
                </a:solidFill>
              </a:rPr>
              <a:t>Can you fill the spaces?</a:t>
            </a:r>
          </a:p>
          <a:p>
            <a:pPr marL="0" indent="0" fontAlgn="base">
              <a:buNone/>
            </a:pPr>
            <a:endParaRPr lang="en-CA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CA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CA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ArrayIndexOutOfBound</a:t>
            </a:r>
            <a:endParaRPr lang="en-CA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CA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fontAlgn="base">
              <a:buNone/>
            </a:pPr>
            <a:r>
              <a:rPr lang="en-CA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static void main(String </a:t>
            </a:r>
            <a:r>
              <a:rPr lang="en-CA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CA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 fontAlgn="base">
              <a:buNone/>
            </a:pPr>
            <a:r>
              <a:rPr lang="en-CA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{</a:t>
            </a:r>
          </a:p>
          <a:p>
            <a:pPr marL="0" indent="0" fontAlgn="base">
              <a:buNone/>
            </a:pPr>
            <a:r>
              <a:rPr lang="en-CA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CA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a[] = new </a:t>
            </a:r>
            <a:r>
              <a:rPr lang="en-CA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[5];</a:t>
            </a:r>
          </a:p>
          <a:p>
            <a:pPr marL="0" indent="0" fontAlgn="base">
              <a:buNone/>
            </a:pPr>
            <a:r>
              <a:rPr lang="en-CA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a[ ] = 9; // Accessing </a:t>
            </a:r>
            <a:r>
              <a:rPr lang="en-CA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7th</a:t>
            </a:r>
            <a:r>
              <a:rPr lang="en-CA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element of the array</a:t>
            </a:r>
          </a:p>
          <a:p>
            <a:pPr marL="0" indent="0" fontAlgn="base">
              <a:buNone/>
            </a:pPr>
            <a:r>
              <a:rPr lang="en-CA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 fontAlgn="base">
              <a:buNone/>
            </a:pPr>
            <a:r>
              <a:rPr lang="en-CA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   (</a:t>
            </a:r>
            <a:r>
              <a:rPr lang="en-CA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ArrayIndexOutOfBoundsException</a:t>
            </a:r>
            <a:r>
              <a:rPr lang="en-CA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e){</a:t>
            </a:r>
          </a:p>
          <a:p>
            <a:pPr marL="0" indent="0" fontAlgn="base">
              <a:buNone/>
            </a:pPr>
            <a:r>
              <a:rPr lang="en-CA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CA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(”</a:t>
            </a:r>
            <a:r>
              <a:rPr lang="en-CA" sz="3200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CA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 fontAlgn="base">
              <a:buNone/>
            </a:pPr>
            <a:r>
              <a:rPr lang="en-CA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 fontAlgn="base">
              <a:buNone/>
            </a:pPr>
            <a:r>
              <a:rPr lang="en-CA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 fontAlgn="base">
              <a:buNone/>
            </a:pPr>
            <a:r>
              <a:rPr lang="en-CA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CCE69-B667-4B4E-9F9C-436328DB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>
                <a:solidFill>
                  <a:schemeClr val="bg1"/>
                </a:solidFill>
              </a:rPr>
              <a:t>17</a:t>
            </a:fld>
            <a:endParaRPr lang="en-GB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5348F57-900C-4B1C-80DB-1932776D2B0A}"/>
              </a:ext>
            </a:extLst>
          </p:cNvPr>
          <p:cNvGrpSpPr/>
          <p:nvPr/>
        </p:nvGrpSpPr>
        <p:grpSpPr>
          <a:xfrm>
            <a:off x="9628953" y="0"/>
            <a:ext cx="2563047" cy="6858000"/>
            <a:chOff x="9628953" y="0"/>
            <a:chExt cx="2563047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1F5AA9-93F7-41AB-96C2-0A84444330CC}"/>
                </a:ext>
              </a:extLst>
            </p:cNvPr>
            <p:cNvSpPr/>
            <p:nvPr/>
          </p:nvSpPr>
          <p:spPr>
            <a:xfrm>
              <a:off x="9628953" y="0"/>
              <a:ext cx="2563047" cy="6858000"/>
            </a:xfrm>
            <a:prstGeom prst="rect">
              <a:avLst/>
            </a:prstGeom>
            <a:solidFill>
              <a:srgbClr val="A2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24" name="Picture 23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779B7B31-244F-4D12-B995-40BEC2E4F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2366" y="317637"/>
              <a:ext cx="1858854" cy="1799439"/>
            </a:xfrm>
            <a:prstGeom prst="rect">
              <a:avLst/>
            </a:prstGeom>
          </p:spPr>
        </p:pic>
      </p:grpSp>
      <p:pic>
        <p:nvPicPr>
          <p:cNvPr id="9" name="Picture 14" descr="Bulb, light, electric, energy, idea, lamp, thought">
            <a:extLst>
              <a:ext uri="{FF2B5EF4-FFF2-40B4-BE49-F238E27FC236}">
                <a16:creationId xmlns:a16="http://schemas.microsoft.com/office/drawing/2014/main" id="{00148E0A-505E-434A-827F-391951C83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41" y="787397"/>
            <a:ext cx="429959" cy="42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5FA589-1C00-6E4B-A826-86749507C082}"/>
              </a:ext>
            </a:extLst>
          </p:cNvPr>
          <p:cNvCxnSpPr>
            <a:cxnSpLocks/>
          </p:cNvCxnSpPr>
          <p:nvPr/>
        </p:nvCxnSpPr>
        <p:spPr>
          <a:xfrm>
            <a:off x="2755900" y="3721100"/>
            <a:ext cx="3429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E54190-9F8A-9E4D-BE15-1263737F08AC}"/>
              </a:ext>
            </a:extLst>
          </p:cNvPr>
          <p:cNvCxnSpPr>
            <a:cxnSpLocks/>
          </p:cNvCxnSpPr>
          <p:nvPr/>
        </p:nvCxnSpPr>
        <p:spPr>
          <a:xfrm>
            <a:off x="3762298" y="4305300"/>
            <a:ext cx="3429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1B6FC8-2571-A644-A795-AA66D75F7734}"/>
              </a:ext>
            </a:extLst>
          </p:cNvPr>
          <p:cNvCxnSpPr>
            <a:cxnSpLocks/>
          </p:cNvCxnSpPr>
          <p:nvPr/>
        </p:nvCxnSpPr>
        <p:spPr>
          <a:xfrm>
            <a:off x="5943600" y="5181600"/>
            <a:ext cx="326347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C81AE4E-12BD-7748-8DEC-65F0F3A4463B}"/>
              </a:ext>
            </a:extLst>
          </p:cNvPr>
          <p:cNvSpPr txBox="1"/>
          <p:nvPr/>
        </p:nvSpPr>
        <p:spPr>
          <a:xfrm>
            <a:off x="2645061" y="33517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50CB72-5F8B-C444-8326-28822F56EDE8}"/>
              </a:ext>
            </a:extLst>
          </p:cNvPr>
          <p:cNvSpPr txBox="1"/>
          <p:nvPr/>
        </p:nvSpPr>
        <p:spPr>
          <a:xfrm>
            <a:off x="3778478" y="39420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3D4B4D-D326-B94E-9571-EDEA4F79830A}"/>
              </a:ext>
            </a:extLst>
          </p:cNvPr>
          <p:cNvSpPr txBox="1"/>
          <p:nvPr/>
        </p:nvSpPr>
        <p:spPr>
          <a:xfrm>
            <a:off x="5880524" y="4829408"/>
            <a:ext cx="3326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 Index is Out Of Bounds</a:t>
            </a:r>
            <a:endParaRPr lang="en-US" sz="16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9292A9-0B0C-7849-902A-6E24D29491AF}"/>
              </a:ext>
            </a:extLst>
          </p:cNvPr>
          <p:cNvSpPr txBox="1"/>
          <p:nvPr/>
        </p:nvSpPr>
        <p:spPr>
          <a:xfrm>
            <a:off x="2755900" y="45034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ADF59DE-2B80-6341-AA99-E96E173531CD}"/>
              </a:ext>
            </a:extLst>
          </p:cNvPr>
          <p:cNvCxnSpPr>
            <a:cxnSpLocks/>
          </p:cNvCxnSpPr>
          <p:nvPr/>
        </p:nvCxnSpPr>
        <p:spPr>
          <a:xfrm>
            <a:off x="2819400" y="4860131"/>
            <a:ext cx="70355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33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F227-CF9E-4331-8B78-E0855DE3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9620-FB56-4A34-AF1B-D6F53698E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What can cause a run-time error?</a:t>
            </a:r>
          </a:p>
          <a:p>
            <a:pPr lvl="1"/>
            <a:r>
              <a:rPr lang="en-CA" sz="2800" dirty="0"/>
              <a:t>There's a bug in the software.</a:t>
            </a:r>
          </a:p>
          <a:p>
            <a:r>
              <a:rPr lang="en-CA" sz="3200" dirty="0"/>
              <a:t>Exception indicates conditions that a reasonable application might try to catch.</a:t>
            </a:r>
          </a:p>
          <a:p>
            <a:pPr fontAlgn="base"/>
            <a:r>
              <a:rPr lang="en-CA" sz="3200" b="1" dirty="0"/>
              <a:t>Checked Exceptions: </a:t>
            </a:r>
            <a:r>
              <a:rPr lang="en-CA" sz="3200" dirty="0"/>
              <a:t>Compile-time exceptions that are checked at compile-time by the compiler.</a:t>
            </a:r>
          </a:p>
          <a:p>
            <a:pPr fontAlgn="base"/>
            <a:r>
              <a:rPr lang="en-CA" sz="3200" b="1" dirty="0"/>
              <a:t>Unchecked Exceptions: </a:t>
            </a:r>
            <a:r>
              <a:rPr lang="en-CA" sz="3200" dirty="0"/>
              <a:t> The compiler will not check these exceptions at compile time.</a:t>
            </a:r>
          </a:p>
          <a:p>
            <a:endParaRPr lang="en-CA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3055F-4389-4F5D-B58B-217967B4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57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F227-CF9E-4331-8B78-E0855DE3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Class!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9620-FB56-4A34-AF1B-D6F53698E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Take home:</a:t>
            </a:r>
          </a:p>
          <a:p>
            <a:pPr lvl="1"/>
            <a:r>
              <a:rPr lang="en-GB" sz="3200" dirty="0"/>
              <a:t>What is an Exception? </a:t>
            </a:r>
          </a:p>
          <a:p>
            <a:pPr lvl="1"/>
            <a:r>
              <a:rPr lang="en-GB" sz="3200" dirty="0"/>
              <a:t>What is an error? </a:t>
            </a:r>
          </a:p>
          <a:p>
            <a:pPr lvl="1"/>
            <a:r>
              <a:rPr lang="en-GB" sz="3200" dirty="0"/>
              <a:t>What are the Exceptions types in Java?</a:t>
            </a:r>
          </a:p>
          <a:p>
            <a:pPr lvl="1"/>
            <a:r>
              <a:rPr lang="en-GB" sz="3200" dirty="0"/>
              <a:t>What is checked and unchecked Exception?</a:t>
            </a:r>
          </a:p>
          <a:p>
            <a:pPr lvl="1"/>
            <a:r>
              <a:rPr lang="en-GB" sz="3200" dirty="0"/>
              <a:t>Can you develop a Java script for a build-in Exception such as </a:t>
            </a:r>
            <a:r>
              <a:rPr lang="en-GB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ArrayIndexOutOfBoundsException</a:t>
            </a:r>
            <a:r>
              <a:rPr lang="en-GB" sz="3200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3055F-4389-4F5D-B58B-217967B4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50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4172-E670-4BA2-8D9F-B78DFAA1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16EE1-0E9C-42FF-B565-DEE836FC8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to Exception Handling</a:t>
            </a:r>
          </a:p>
          <a:p>
            <a:pPr lvl="1"/>
            <a:r>
              <a:rPr lang="en-GB" dirty="0"/>
              <a:t>Errors vs Exceptions</a:t>
            </a:r>
          </a:p>
          <a:p>
            <a:pPr lvl="1"/>
            <a:r>
              <a:rPr lang="en-GB" dirty="0"/>
              <a:t>Run-time errors</a:t>
            </a:r>
          </a:p>
          <a:p>
            <a:pPr lvl="1"/>
            <a:r>
              <a:rPr lang="en-GB" dirty="0"/>
              <a:t>Exception handling in Java</a:t>
            </a:r>
          </a:p>
          <a:p>
            <a:pPr lvl="1"/>
            <a:r>
              <a:rPr lang="en-GB" dirty="0"/>
              <a:t>Types of Exceptions</a:t>
            </a:r>
          </a:p>
          <a:p>
            <a:pPr lvl="1"/>
            <a:r>
              <a:rPr lang="en-GB" dirty="0"/>
              <a:t>Common examples of Exceptions in Java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D6B3F-A72D-4EED-ACF3-B5D3377A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3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F227-CF9E-4331-8B78-E0855DE3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9620-FB56-4A34-AF1B-D6F53698E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Any questions?</a:t>
            </a: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3055F-4389-4F5D-B58B-217967B4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76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F227-CF9E-4331-8B78-E0855DE3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9620-FB56-4A34-AF1B-D6F53698E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Useful resources to check:</a:t>
            </a:r>
          </a:p>
          <a:p>
            <a:r>
              <a:rPr lang="en-GB" sz="2800" dirty="0"/>
              <a:t>Java documentation on Exception Handling:</a:t>
            </a:r>
          </a:p>
          <a:p>
            <a:pPr lvl="2"/>
            <a:r>
              <a:rPr lang="en-GB" sz="2400" dirty="0">
                <a:hlinkClick r:id="rId2"/>
              </a:rPr>
              <a:t>https://docs.oracle.com/javase/tutorial/essential/exceptions/index.html</a:t>
            </a:r>
            <a:endParaRPr lang="en-GB" sz="2400" dirty="0"/>
          </a:p>
          <a:p>
            <a:r>
              <a:rPr lang="en-GB" sz="3200" dirty="0"/>
              <a:t>To explore at home:</a:t>
            </a:r>
          </a:p>
          <a:p>
            <a:pPr lvl="1"/>
            <a:r>
              <a:rPr lang="en-GB" sz="2800" dirty="0"/>
              <a:t>Advantages of Exceptions:</a:t>
            </a:r>
          </a:p>
          <a:p>
            <a:pPr lvl="2"/>
            <a:r>
              <a:rPr lang="en-GB" sz="2400" dirty="0">
                <a:hlinkClick r:id="rId3"/>
              </a:rPr>
              <a:t>https://docs.oracle.com/javase/tutorial/essential/exceptions/advantages.html</a:t>
            </a:r>
            <a:endParaRPr lang="en-GB" sz="2400" dirty="0"/>
          </a:p>
          <a:p>
            <a:pPr lvl="2"/>
            <a:endParaRPr lang="en-GB" sz="2400" dirty="0"/>
          </a:p>
          <a:p>
            <a:pPr marL="914400" lvl="2" indent="0">
              <a:buNone/>
            </a:pPr>
            <a:endParaRPr lang="en-GB" sz="2400" dirty="0"/>
          </a:p>
          <a:p>
            <a:pPr marL="914400" lvl="2" indent="0">
              <a:buNone/>
            </a:pP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3055F-4389-4F5D-B58B-217967B4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22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pi, coding, configuration, development, html, programming, window icon - Free download">
            <a:extLst>
              <a:ext uri="{FF2B5EF4-FFF2-40B4-BE49-F238E27FC236}">
                <a16:creationId xmlns:a16="http://schemas.microsoft.com/office/drawing/2014/main" id="{3D7CFFFB-9F00-3EB9-F745-8BB82124D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2535507"/>
            <a:ext cx="2053956" cy="205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8E1F4CC-9C92-4F35-B91B-68784DF6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57" y="1709738"/>
            <a:ext cx="8564494" cy="2852737"/>
          </a:xfrm>
        </p:spPr>
        <p:txBody>
          <a:bodyPr/>
          <a:lstStyle/>
          <a:p>
            <a:r>
              <a:rPr lang="en-GB" dirty="0"/>
              <a:t>Introduction to Errors and Exceptions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5DB790-AF90-489E-9E2C-4D9115185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8735C6-6378-451D-AE9D-DBF7F37A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04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4AC353-AE90-4F26-8CAB-B87E99A6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run-time error?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67048-2C8D-4812-9F36-7D509EC5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A runtime error occurs while a program is running or when you first attempt to start the application.</a:t>
            </a:r>
          </a:p>
          <a:p>
            <a:r>
              <a:rPr lang="en-CA" sz="3200" dirty="0"/>
              <a:t>What can cause a run-time error?</a:t>
            </a:r>
          </a:p>
          <a:p>
            <a:pPr lvl="1"/>
            <a:r>
              <a:rPr lang="en-CA" sz="2800" dirty="0"/>
              <a:t>There's a bug in the software.</a:t>
            </a:r>
          </a:p>
          <a:p>
            <a:pPr lvl="1"/>
            <a:r>
              <a:rPr lang="en-CA" sz="2800" dirty="0"/>
              <a:t>Memory or another system resource is in short supply.</a:t>
            </a:r>
          </a:p>
          <a:p>
            <a:pPr lvl="1"/>
            <a:r>
              <a:rPr lang="en-CA" sz="2800" dirty="0"/>
              <a:t>Incorrect input, e.g. you enter a number in a String variable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1F6644-F44E-4754-8DF1-8A87ECBC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66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4AC353-AE90-4F26-8CAB-B87E99A6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67048-2C8D-4812-9F36-7D509EC5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Definition:</a:t>
            </a:r>
            <a:r>
              <a:rPr lang="en-CA" sz="3600" dirty="0"/>
              <a:t> </a:t>
            </a:r>
          </a:p>
          <a:p>
            <a:pPr lvl="1"/>
            <a:r>
              <a:rPr lang="en-CA" sz="3200" dirty="0"/>
              <a:t>An </a:t>
            </a:r>
            <a:r>
              <a:rPr lang="en-CA" sz="3200" i="1" dirty="0"/>
              <a:t>exception</a:t>
            </a:r>
            <a:r>
              <a:rPr lang="en-CA" sz="3200" dirty="0"/>
              <a:t> is an abnormal program behaviour or an event, which occurs during the execution of a program, that disrupts the normal flow of the program's instructions. </a:t>
            </a:r>
          </a:p>
          <a:p>
            <a:pPr lvl="1"/>
            <a:endParaRPr lang="en-CA" sz="3200" dirty="0"/>
          </a:p>
          <a:p>
            <a:pPr lvl="1"/>
            <a:endParaRPr lang="en-GB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1F6644-F44E-4754-8DF1-8A87ECBC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17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13F0-6C30-49C5-B5D0-98E2859A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Quiz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125F6-1AE4-4E3D-A7E9-8085A3D56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49867" cy="1262896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Can you think of an example of an exception?</a:t>
            </a:r>
          </a:p>
          <a:p>
            <a:pPr marL="0" indent="0">
              <a:buNone/>
            </a:pP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CCE69-B667-4B4E-9F9C-436328DB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>
                <a:solidFill>
                  <a:schemeClr val="bg1"/>
                </a:solidFill>
              </a:rPr>
              <a:t>6</a:t>
            </a:fld>
            <a:endParaRPr lang="en-GB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5348F57-900C-4B1C-80DB-1932776D2B0A}"/>
              </a:ext>
            </a:extLst>
          </p:cNvPr>
          <p:cNvGrpSpPr/>
          <p:nvPr/>
        </p:nvGrpSpPr>
        <p:grpSpPr>
          <a:xfrm>
            <a:off x="9628953" y="0"/>
            <a:ext cx="2563047" cy="6858000"/>
            <a:chOff x="9628953" y="0"/>
            <a:chExt cx="2563047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1F5AA9-93F7-41AB-96C2-0A84444330CC}"/>
                </a:ext>
              </a:extLst>
            </p:cNvPr>
            <p:cNvSpPr/>
            <p:nvPr/>
          </p:nvSpPr>
          <p:spPr>
            <a:xfrm>
              <a:off x="9628953" y="0"/>
              <a:ext cx="2563047" cy="6858000"/>
            </a:xfrm>
            <a:prstGeom prst="rect">
              <a:avLst/>
            </a:prstGeom>
            <a:solidFill>
              <a:srgbClr val="A2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24" name="Picture 23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779B7B31-244F-4D12-B995-40BEC2E4F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2366" y="317637"/>
              <a:ext cx="1858854" cy="1799439"/>
            </a:xfrm>
            <a:prstGeom prst="rect">
              <a:avLst/>
            </a:prstGeom>
          </p:spPr>
        </p:pic>
      </p:grpSp>
      <p:pic>
        <p:nvPicPr>
          <p:cNvPr id="9" name="Picture 14" descr="Bulb, light, electric, energy, idea, lamp, thought">
            <a:extLst>
              <a:ext uri="{FF2B5EF4-FFF2-40B4-BE49-F238E27FC236}">
                <a16:creationId xmlns:a16="http://schemas.microsoft.com/office/drawing/2014/main" id="{00148E0A-505E-434A-827F-391951C83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41" y="787397"/>
            <a:ext cx="429959" cy="42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C0E6F2-C594-AE4A-8982-3B8C0897483E}"/>
              </a:ext>
            </a:extLst>
          </p:cNvPr>
          <p:cNvSpPr txBox="1"/>
          <p:nvPr/>
        </p:nvSpPr>
        <p:spPr>
          <a:xfrm>
            <a:off x="944493" y="2667053"/>
            <a:ext cx="31456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Abel" panose="02000506030000020004" pitchFamily="2" charset="0"/>
              </a:rPr>
              <a:t>* Divide a number by zero</a:t>
            </a:r>
          </a:p>
          <a:p>
            <a:endParaRPr lang="en-US" sz="2400" dirty="0">
              <a:solidFill>
                <a:srgbClr val="FFC000"/>
              </a:solidFill>
              <a:latin typeface="Abel" panose="02000506030000020004" pitchFamily="2" charset="0"/>
            </a:endParaRPr>
          </a:p>
          <a:p>
            <a:endParaRPr lang="en-US" sz="2400" dirty="0">
              <a:solidFill>
                <a:srgbClr val="FFC000"/>
              </a:solidFill>
              <a:latin typeface="Abel" panose="0200050603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E8CD4-4768-90C8-40E3-69D7B661A627}"/>
              </a:ext>
            </a:extLst>
          </p:cNvPr>
          <p:cNvSpPr txBox="1"/>
          <p:nvPr/>
        </p:nvSpPr>
        <p:spPr>
          <a:xfrm>
            <a:off x="944493" y="3369982"/>
            <a:ext cx="65487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Abel" panose="02000506030000020004" pitchFamily="2" charset="0"/>
              </a:rPr>
              <a:t>* Access an array index that is negative, greater than, </a:t>
            </a:r>
          </a:p>
          <a:p>
            <a:r>
              <a:rPr lang="en-US" sz="2400" dirty="0">
                <a:solidFill>
                  <a:srgbClr val="FFC000"/>
                </a:solidFill>
                <a:latin typeface="Abel" panose="02000506030000020004" pitchFamily="2" charset="0"/>
              </a:rPr>
              <a:t>or equal to the length of the array </a:t>
            </a:r>
          </a:p>
          <a:p>
            <a:endParaRPr lang="en-US" sz="2400" dirty="0">
              <a:solidFill>
                <a:srgbClr val="FFC000"/>
              </a:solidFill>
              <a:latin typeface="Abel" panose="0200050603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8FBB2-4710-39BF-4F6E-BAFB019F62FA}"/>
              </a:ext>
            </a:extLst>
          </p:cNvPr>
          <p:cNvSpPr txBox="1"/>
          <p:nvPr/>
        </p:nvSpPr>
        <p:spPr>
          <a:xfrm>
            <a:off x="944493" y="4078459"/>
            <a:ext cx="23936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FFC000"/>
              </a:solidFill>
              <a:latin typeface="Abel" panose="02000506030000020004" pitchFamily="2" charset="0"/>
            </a:endParaRPr>
          </a:p>
          <a:p>
            <a:r>
              <a:rPr lang="en-US" sz="2400" dirty="0">
                <a:solidFill>
                  <a:srgbClr val="FFC000"/>
                </a:solidFill>
                <a:latin typeface="Abel" panose="02000506030000020004" pitchFamily="2" charset="0"/>
              </a:rPr>
              <a:t>* Invalid user input</a:t>
            </a:r>
          </a:p>
          <a:p>
            <a:endParaRPr lang="en-US" sz="2400" dirty="0">
              <a:solidFill>
                <a:srgbClr val="FFC000"/>
              </a:solidFill>
              <a:latin typeface="Abe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04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4AC353-AE90-4F26-8CAB-B87E99A6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Errors versus Exceptions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67048-2C8D-4812-9F36-7D509EC5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Errors</a:t>
            </a:r>
            <a:r>
              <a:rPr lang="en-CA" sz="3600" dirty="0"/>
              <a:t> represent </a:t>
            </a:r>
            <a:r>
              <a:rPr lang="en-CA" sz="3600" b="1" dirty="0"/>
              <a:t>irrecoverable</a:t>
            </a:r>
            <a:r>
              <a:rPr lang="en-CA" sz="3600" dirty="0"/>
              <a:t> conditions </a:t>
            </a:r>
          </a:p>
          <a:p>
            <a:pPr lvl="1"/>
            <a:r>
              <a:rPr lang="en-CA" sz="3200" dirty="0"/>
              <a:t>For example, if the Java virtual machine (JVM) running out of memory, and there are memory leaks</a:t>
            </a:r>
          </a:p>
          <a:p>
            <a:pPr lvl="1"/>
            <a:r>
              <a:rPr lang="en-CA" sz="3200" dirty="0"/>
              <a:t>Errors are usually beyond the control of the programmer and we should not try to handle errors.</a:t>
            </a:r>
            <a:endParaRPr lang="en-CA" sz="3600" dirty="0"/>
          </a:p>
          <a:p>
            <a:r>
              <a:rPr lang="en-CA" sz="3600" b="1" dirty="0"/>
              <a:t>Exception: </a:t>
            </a:r>
            <a:r>
              <a:rPr lang="en-CA" sz="3600" dirty="0"/>
              <a:t>Exception indicates conditions that a reasonable application might try to catch.</a:t>
            </a:r>
          </a:p>
          <a:p>
            <a:endParaRPr lang="en-GB"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1F6644-F44E-4754-8DF1-8A87ECBC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77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4AC353-AE90-4F26-8CAB-B87E99A6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Exception Handling?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67048-2C8D-4812-9F36-7D509EC5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3600" b="1" dirty="0"/>
              <a:t>Definition:</a:t>
            </a:r>
            <a:r>
              <a:rPr lang="en-CA" sz="3600" dirty="0"/>
              <a:t> </a:t>
            </a:r>
          </a:p>
          <a:p>
            <a:pPr lvl="1"/>
            <a:r>
              <a:rPr lang="en-CA" sz="3200" dirty="0"/>
              <a:t>Exception handling ensures that the flow of the program doesn't break when an exception occurs. </a:t>
            </a:r>
          </a:p>
          <a:p>
            <a:r>
              <a:rPr lang="en-CA" sz="4000" dirty="0"/>
              <a:t>Exception handling in Java:</a:t>
            </a:r>
          </a:p>
          <a:p>
            <a:pPr lvl="1"/>
            <a:r>
              <a:rPr lang="en-CA" sz="3200" dirty="0"/>
              <a:t>A way to handle run-time errors so that the regular flow of the application can be preserved.</a:t>
            </a:r>
          </a:p>
          <a:p>
            <a:pPr lvl="1"/>
            <a:r>
              <a:rPr lang="en-CA" sz="3200" dirty="0"/>
              <a:t>Java Exception Handling is a mechanism to handle runtime errors such as </a:t>
            </a:r>
            <a:r>
              <a:rPr lang="en-CA" sz="3200" dirty="0" err="1"/>
              <a:t>ClassNotFoundException</a:t>
            </a:r>
            <a:r>
              <a:rPr lang="en-CA" sz="3200" dirty="0"/>
              <a:t>, </a:t>
            </a:r>
            <a:r>
              <a:rPr lang="en-CA" sz="3200" dirty="0" err="1"/>
              <a:t>IOException</a:t>
            </a:r>
            <a:r>
              <a:rPr lang="en-CA" sz="3200" dirty="0"/>
              <a:t> and others.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1F6644-F44E-4754-8DF1-8A87ECBC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06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115CBC-A70A-4639-A86B-656FDBA5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 Handling in Java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8218D7-0015-4C10-B50E-54BC03F62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358355" cy="4351338"/>
          </a:xfrm>
        </p:spPr>
        <p:txBody>
          <a:bodyPr>
            <a:normAutofit/>
          </a:bodyPr>
          <a:lstStyle/>
          <a:p>
            <a:r>
              <a:rPr lang="en-CA" dirty="0"/>
              <a:t>All exception and error types are subclasses of class </a:t>
            </a:r>
            <a:r>
              <a:rPr lang="en-CA" b="1" dirty="0"/>
              <a:t>Throwable</a:t>
            </a:r>
            <a:r>
              <a:rPr lang="en-CA" dirty="0"/>
              <a:t>, which is the base class of the hierarchy. </a:t>
            </a:r>
          </a:p>
          <a:p>
            <a:r>
              <a:rPr lang="en-CA" dirty="0"/>
              <a:t>Throwable is </a:t>
            </a:r>
            <a:r>
              <a:rPr lang="en-GB" b="1" dirty="0"/>
              <a:t>the superclass of all errors and exceptions in the Java language.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051737-7DF6-450B-935A-54719D13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9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523545-5B6F-F3D4-8455-F7D72DD9D689}"/>
              </a:ext>
            </a:extLst>
          </p:cNvPr>
          <p:cNvSpPr/>
          <p:nvPr/>
        </p:nvSpPr>
        <p:spPr>
          <a:xfrm>
            <a:off x="6995444" y="1825625"/>
            <a:ext cx="1732920" cy="5622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bel" panose="02000506030000020004" pitchFamily="2" charset="0"/>
              </a:rPr>
              <a:t>Object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EDC457-A090-08BE-5D9D-D6F37B4D11CB}"/>
              </a:ext>
            </a:extLst>
          </p:cNvPr>
          <p:cNvSpPr/>
          <p:nvPr/>
        </p:nvSpPr>
        <p:spPr>
          <a:xfrm>
            <a:off x="6995444" y="2739588"/>
            <a:ext cx="1732920" cy="5622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bel" panose="02000506030000020004" pitchFamily="2" charset="0"/>
              </a:rPr>
              <a:t>Throwable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870265-A31E-0C37-0C80-F14D0D703788}"/>
              </a:ext>
            </a:extLst>
          </p:cNvPr>
          <p:cNvSpPr/>
          <p:nvPr/>
        </p:nvSpPr>
        <p:spPr>
          <a:xfrm>
            <a:off x="5464322" y="3959033"/>
            <a:ext cx="1732920" cy="5622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bel" panose="02000506030000020004" pitchFamily="2" charset="0"/>
              </a:rPr>
              <a:t>Exceptions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A836C3-D88C-81B6-F43D-866A50D75BDB}"/>
              </a:ext>
            </a:extLst>
          </p:cNvPr>
          <p:cNvSpPr/>
          <p:nvPr/>
        </p:nvSpPr>
        <p:spPr>
          <a:xfrm>
            <a:off x="8539384" y="3991354"/>
            <a:ext cx="1732920" cy="5622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bel" panose="02000506030000020004" pitchFamily="2" charset="0"/>
              </a:rPr>
              <a:t>Errors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BEAF4A-22BD-4052-085D-E349CFA21B02}"/>
              </a:ext>
            </a:extLst>
          </p:cNvPr>
          <p:cNvSpPr/>
          <p:nvPr/>
        </p:nvSpPr>
        <p:spPr>
          <a:xfrm>
            <a:off x="5464322" y="4903753"/>
            <a:ext cx="1732920" cy="12268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bel" panose="02000506030000020004" pitchFamily="2" charset="0"/>
              </a:rPr>
              <a:t>Checked Exceptions:</a:t>
            </a:r>
          </a:p>
          <a:p>
            <a:pPr algn="ctr"/>
            <a:r>
              <a:rPr lang="en-US" sz="2000" dirty="0">
                <a:latin typeface="Abel" panose="02000506030000020004" pitchFamily="2" charset="0"/>
              </a:rPr>
              <a:t>IO Exceptions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4A2C7E-3407-4B50-266F-DC23560E55B2}"/>
              </a:ext>
            </a:extLst>
          </p:cNvPr>
          <p:cNvSpPr/>
          <p:nvPr/>
        </p:nvSpPr>
        <p:spPr>
          <a:xfrm>
            <a:off x="8539384" y="4797937"/>
            <a:ext cx="1732920" cy="12268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bel" panose="02000506030000020004" pitchFamily="2" charset="0"/>
              </a:rPr>
              <a:t>Unchecked Exceptions:</a:t>
            </a:r>
          </a:p>
          <a:p>
            <a:pPr algn="ctr"/>
            <a:r>
              <a:rPr lang="en-US" sz="2000" dirty="0">
                <a:latin typeface="Abel" panose="02000506030000020004" pitchFamily="2" charset="0"/>
              </a:rPr>
              <a:t>VM Errors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F52797-8BD8-5106-399A-C285DF70197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6330782" y="3301832"/>
            <a:ext cx="1531122" cy="657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A02595-5D41-14D8-D0C2-360A931558D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861904" y="2387869"/>
            <a:ext cx="0" cy="351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6775AA-E96A-A794-3DD2-6BAF9B08784C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7861904" y="3301832"/>
            <a:ext cx="1543940" cy="689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A23238-770C-FA1A-BFD6-49ED74FD73D4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6330782" y="4521277"/>
            <a:ext cx="0" cy="3824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BCD174-E8BA-ACF5-17FE-795E001ECAA8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9405844" y="4553598"/>
            <a:ext cx="0" cy="2443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65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4289</TotalTime>
  <Words>796</Words>
  <Application>Microsoft Macintosh PowerPoint</Application>
  <PresentationFormat>Widescreen</PresentationFormat>
  <Paragraphs>146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Abel</vt:lpstr>
      <vt:lpstr>Arial</vt:lpstr>
      <vt:lpstr>Calibri</vt:lpstr>
      <vt:lpstr>Consolas</vt:lpstr>
      <vt:lpstr>Wingdings</vt:lpstr>
      <vt:lpstr>Office Theme</vt:lpstr>
      <vt:lpstr>Object Oriented Programming  with Java Class: Exception handling</vt:lpstr>
      <vt:lpstr>Agenda</vt:lpstr>
      <vt:lpstr>Introduction to Errors and Exceptions</vt:lpstr>
      <vt:lpstr>What is a run-time error?</vt:lpstr>
      <vt:lpstr>Exceptions</vt:lpstr>
      <vt:lpstr>Quiz 1</vt:lpstr>
      <vt:lpstr>Errors versus Exceptions</vt:lpstr>
      <vt:lpstr>What is an Exception Handling?</vt:lpstr>
      <vt:lpstr>Exception Handling in Java</vt:lpstr>
      <vt:lpstr>Built-in user Exceptions</vt:lpstr>
      <vt:lpstr>Quiz 2</vt:lpstr>
      <vt:lpstr>Introduction to Exception Handling with Java</vt:lpstr>
      <vt:lpstr>What is the output (1/4)?</vt:lpstr>
      <vt:lpstr>What is the output (2/4)?</vt:lpstr>
      <vt:lpstr>What is the output (3/4)?</vt:lpstr>
      <vt:lpstr>What is the output (4/4)?</vt:lpstr>
      <vt:lpstr>Quiz 3</vt:lpstr>
      <vt:lpstr>Summary</vt:lpstr>
      <vt:lpstr>End of Class!</vt:lpstr>
      <vt:lpstr>Q&amp;A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</dc:title>
  <dc:creator>Stelios Sotiriadis</dc:creator>
  <cp:lastModifiedBy>Stelios Sotiriadis (Staff)</cp:lastModifiedBy>
  <cp:revision>588</cp:revision>
  <dcterms:created xsi:type="dcterms:W3CDTF">2020-01-06T13:44:53Z</dcterms:created>
  <dcterms:modified xsi:type="dcterms:W3CDTF">2022-06-15T20:18:33Z</dcterms:modified>
</cp:coreProperties>
</file>