
<file path=[Content_Types].xml><?xml version="1.0" encoding="utf-8"?>
<Types xmlns="http://schemas.openxmlformats.org/package/2006/content-types">
  <Default Extension="png" ContentType="image/png"/>
  <Default Extension="mp3" ContentType="audio/mpe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9" r:id="rId3"/>
    <p:sldId id="260" r:id="rId4"/>
    <p:sldId id="258" r:id="rId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BA56"/>
    <a:srgbClr val="E3B955"/>
    <a:srgbClr val="655F63"/>
    <a:srgbClr val="3F3B3C"/>
    <a:srgbClr val="5EEC3C"/>
    <a:srgbClr val="FFABC9"/>
    <a:srgbClr val="FF8001"/>
    <a:srgbClr val="FF9900"/>
    <a:srgbClr val="FFDC47"/>
    <a:srgbClr val="FFFF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3444" autoAdjust="0"/>
  </p:normalViewPr>
  <p:slideViewPr>
    <p:cSldViewPr>
      <p:cViewPr>
        <p:scale>
          <a:sx n="100" d="100"/>
          <a:sy n="100" d="100"/>
        </p:scale>
        <p:origin x="1914" y="36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712796-B939-4291-8ABA-D3FFEDC30BD1}" type="datetimeFigureOut">
              <a:rPr lang="en-US" smtClean="0"/>
              <a:t>18-Apr-20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FE2109-2E8B-41A0-8D5F-2A07EB69F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323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 smtClean="0">
                <a:solidFill>
                  <a:schemeClr val="bg1">
                    <a:lumMod val="95000"/>
                  </a:schemeClr>
                </a:solidFill>
              </a:rPr>
              <a:t>MIDI</a:t>
            </a:r>
            <a:r>
              <a:rPr lang="en-GB" sz="1200" baseline="0" dirty="0" smtClean="0">
                <a:solidFill>
                  <a:schemeClr val="bg1">
                    <a:lumMod val="95000"/>
                  </a:schemeClr>
                </a:solidFill>
              </a:rPr>
              <a:t> is a technical standard and stands for Musical Instrument Digital Interface.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 smtClean="0">
                <a:solidFill>
                  <a:schemeClr val="bg1">
                    <a:lumMod val="95000"/>
                  </a:schemeClr>
                </a:solidFill>
              </a:rPr>
              <a:t>It describes a </a:t>
            </a:r>
            <a:r>
              <a:rPr lang="en-US" sz="1200" dirty="0" smtClean="0">
                <a:solidFill>
                  <a:schemeClr val="bg1">
                    <a:lumMod val="95000"/>
                  </a:schemeClr>
                </a:solidFill>
              </a:rPr>
              <a:t>Communication Protocol, Digital Interface &amp; Electrical Connectors</a:t>
            </a:r>
            <a:r>
              <a:rPr lang="en-US" sz="1200" baseline="0" dirty="0" smtClean="0">
                <a:solidFill>
                  <a:schemeClr val="bg1">
                    <a:lumMod val="95000"/>
                  </a:schemeClr>
                </a:solidFill>
              </a:rPr>
              <a:t> that connect a wide variety of electronic musical instruments, computers and different audio devices for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GB" sz="1200" baseline="0" dirty="0" smtClean="0">
                <a:solidFill>
                  <a:schemeClr val="bg1">
                    <a:lumMod val="95000"/>
                  </a:schemeClr>
                </a:solidFill>
              </a:rPr>
              <a:t>Playing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GB" sz="1200" baseline="0" dirty="0" smtClean="0">
                <a:solidFill>
                  <a:schemeClr val="bg1">
                    <a:lumMod val="95000"/>
                  </a:schemeClr>
                </a:solidFill>
              </a:rPr>
              <a:t>Editing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GB" sz="1200" baseline="0" dirty="0" smtClean="0">
                <a:solidFill>
                  <a:schemeClr val="bg1">
                    <a:lumMod val="95000"/>
                  </a:schemeClr>
                </a:solidFill>
              </a:rPr>
              <a:t>And recording music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 smtClean="0">
                <a:solidFill>
                  <a:schemeClr val="bg1">
                    <a:lumMod val="95000"/>
                  </a:schemeClr>
                </a:solidFill>
              </a:rPr>
              <a:t>- 1 MIDI connection</a:t>
            </a:r>
            <a:r>
              <a:rPr lang="en-GB" sz="1200" baseline="0" dirty="0" smtClean="0">
                <a:solidFill>
                  <a:schemeClr val="bg1">
                    <a:lumMod val="95000"/>
                  </a:schemeClr>
                </a:solidFill>
              </a:rPr>
              <a:t> through a specific </a:t>
            </a:r>
            <a:r>
              <a:rPr lang="en-GB" sz="1200" dirty="0" smtClean="0">
                <a:solidFill>
                  <a:schemeClr val="bg1">
                    <a:lumMod val="95000"/>
                  </a:schemeClr>
                </a:solidFill>
              </a:rPr>
              <a:t>MIDI cable can carry up to 16 channels which</a:t>
            </a:r>
            <a:r>
              <a:rPr lang="en-GB" sz="1200" baseline="0" dirty="0" smtClean="0">
                <a:solidFill>
                  <a:schemeClr val="bg1">
                    <a:lumMod val="95000"/>
                  </a:schemeClr>
                </a:solidFill>
              </a:rPr>
              <a:t> can be translated to </a:t>
            </a:r>
            <a:endParaRPr lang="en-US" sz="12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 smtClean="0">
                <a:solidFill>
                  <a:schemeClr val="bg1">
                    <a:lumMod val="95000"/>
                  </a:schemeClr>
                </a:solidFill>
              </a:rPr>
              <a:t>16 different devices</a:t>
            </a:r>
            <a:r>
              <a:rPr lang="en-GB" sz="1200" baseline="0" dirty="0" smtClean="0">
                <a:solidFill>
                  <a:schemeClr val="bg1">
                    <a:lumMod val="95000"/>
                  </a:schemeClr>
                </a:solidFill>
              </a:rPr>
              <a:t> or instruments</a:t>
            </a:r>
            <a:endParaRPr lang="en-GB" sz="1200" dirty="0" smtClean="0">
              <a:solidFill>
                <a:schemeClr val="bg1">
                  <a:lumMod val="95000"/>
                </a:schemeClr>
              </a:solidFill>
            </a:endParaRPr>
          </a:p>
          <a:p>
            <a:endParaRPr lang="en-GB" dirty="0" smtClean="0"/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MIDI carries event messages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NOT AN AUDIO 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SINGAL format, 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like an analog 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plug.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transmits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 that specify the instructions for music like: </a:t>
            </a:r>
          </a:p>
          <a:p>
            <a:endParaRPr lang="en-GB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AutoNum type="arabicPeriod"/>
            </a:pP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Notation</a:t>
            </a:r>
            <a:endParaRPr lang="en-GB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AutoNum type="arabicPeriod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Pitch</a:t>
            </a:r>
          </a:p>
          <a:p>
            <a:pPr marL="228600" indent="-228600">
              <a:buAutoNum type="arabicPeriod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velocity (which is heard typically as loudness or softness of volume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</a:p>
          <a:p>
            <a:pPr marL="228600" indent="-228600">
              <a:buAutoNum type="arabicPeriod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panning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the right or left of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stereo </a:t>
            </a:r>
          </a:p>
          <a:p>
            <a:pPr marL="228600" indent="-228600">
              <a:buAutoNum type="arabicPeriod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others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AutoNum type="arabicPeriod"/>
            </a:pPr>
            <a:endParaRPr lang="en-GB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en-GB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example: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a musician plays a MIDI instrument, all of the key presses, button presses, knob turns and slider changes are converted into MIDI data.</a:t>
            </a:r>
          </a:p>
          <a:p>
            <a:pPr marL="0" indent="0">
              <a:buNone/>
            </a:pPr>
            <a:endParaRPr lang="en-GB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MIDI</a:t>
            </a:r>
            <a:r>
              <a:rPr lang="en-GB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was created in 1981 because of the </a:t>
            </a:r>
            <a:r>
              <a:rPr lang="en-GB" sz="1200" dirty="0" smtClean="0">
                <a:solidFill>
                  <a:schemeClr val="bg1">
                    <a:lumMod val="95000"/>
                  </a:schemeClr>
                </a:solidFill>
              </a:rPr>
              <a:t>need of a standardized means to synchronize</a:t>
            </a:r>
            <a:r>
              <a:rPr lang="en-GB" sz="1200" baseline="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GB" sz="1200" dirty="0" smtClean="0">
                <a:solidFill>
                  <a:schemeClr val="bg1">
                    <a:lumMod val="95000"/>
                  </a:schemeClr>
                </a:solidFill>
              </a:rPr>
              <a:t>electronic musical instruments manufactured by different companies.</a:t>
            </a:r>
            <a:endParaRPr lang="en-US" sz="12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FE2109-2E8B-41A0-8D5F-2A07EB69F4E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5472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The first person who had the idea of synchronizing digital instruments of different manufacturers was Ikutaro Kakehashi, who contacted Dave Smith &amp; Tom Oberheim (who worked in different companies) and they organized a multinational effort to create this standard. </a:t>
            </a:r>
          </a:p>
          <a:p>
            <a:r>
              <a:rPr lang="en-US" baseline="0" dirty="0" smtClean="0"/>
              <a:t>Until 1981, when this coordinated effort took place, there was nothing similar to MIDI.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But one can say there was, only in a non digital form.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predecessor of MIDI are actually music scores.</a:t>
            </a:r>
          </a:p>
          <a:p>
            <a:r>
              <a:rPr lang="en-US" baseline="0" dirty="0" smtClean="0"/>
              <a:t>Here we can observe the similarity between them.</a:t>
            </a:r>
          </a:p>
          <a:p>
            <a:endParaRPr lang="en-US" baseline="0" dirty="0" smtClean="0"/>
          </a:p>
          <a:p>
            <a:r>
              <a:rPr lang="en-US" baseline="0" dirty="0" smtClean="0"/>
              <a:t>On the left image the marked spots represent the way the specific note is played. Intensity, loudness</a:t>
            </a:r>
          </a:p>
          <a:p>
            <a:r>
              <a:rPr lang="en-US" baseline="0" dirty="0" smtClean="0"/>
              <a:t>On the right image, besides that each line represents a specific note, The information is depicted by the coloring, the “length” of each bar and on the table on the right.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FE2109-2E8B-41A0-8D5F-2A07EB69F4E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816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Now, regarding the characteristics</a:t>
            </a:r>
            <a:r>
              <a:rPr lang="en-GB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specification of MIDI:</a:t>
            </a:r>
          </a:p>
          <a:p>
            <a:r>
              <a:rPr lang="en-GB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Some of many pros about it is that </a:t>
            </a:r>
          </a:p>
          <a:p>
            <a:pPr marL="228600" indent="-228600">
              <a:buAutoNum type="arabicPeriod"/>
            </a:pPr>
            <a:r>
              <a:rPr lang="en-GB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has a significantly smaller file size than an audio file.</a:t>
            </a:r>
          </a:p>
          <a:p>
            <a:pPr marL="228600" indent="-228600">
              <a:buAutoNum type="arabicPeriod"/>
            </a:pPr>
            <a:r>
              <a:rPr lang="en-GB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Through an editor we can make modifications and corrections to any MIDI recording very easily.</a:t>
            </a:r>
          </a:p>
          <a:p>
            <a:pPr marL="228600" indent="-228600">
              <a:buAutoNum type="arabicPeriod"/>
            </a:pPr>
            <a:r>
              <a:rPr lang="en-GB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Nowadays most digital musical instruments support it</a:t>
            </a:r>
          </a:p>
          <a:p>
            <a:pPr marL="228600" indent="-228600">
              <a:buAutoNum type="arabicPeriod"/>
            </a:pPr>
            <a:r>
              <a:rPr lang="en-GB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there is an easy connection with computers through MIDI over USB standard.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can see on the right side a</a:t>
            </a:r>
            <a:r>
              <a:rPr lang="en-GB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cut of a MIDI cable which has 5 wires that carry the 16 forementioned channels.</a:t>
            </a:r>
          </a:p>
          <a:p>
            <a:endParaRPr lang="en-GB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AutoNum type="arabicPeriod"/>
            </a:pP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They transmit</a:t>
            </a:r>
            <a:r>
              <a:rPr lang="en-GB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 byte words at 31.25 Kbit/s.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rate was chosen because it is an exact division of 1 MHz, the operational speed of many early microprocessors.</a:t>
            </a:r>
          </a:p>
          <a:p>
            <a:pPr marL="228600" indent="-228600">
              <a:buAutoNum type="arabicPeriod"/>
            </a:pPr>
            <a:r>
              <a:rPr lang="en-US" dirty="0" smtClean="0"/>
              <a:t>MIDI notes are numbered from 0 to 127 assigned to C-1 to G9.</a:t>
            </a:r>
          </a:p>
          <a:p>
            <a:pPr marL="228600" indent="-228600">
              <a:buAutoNum type="arabicPeriod"/>
            </a:pPr>
            <a:r>
              <a:rPr lang="en-US" dirty="0" smtClean="0"/>
              <a:t>This corresponds to a range of around</a:t>
            </a:r>
            <a:r>
              <a:rPr lang="en-US" baseline="0" dirty="0" smtClean="0"/>
              <a:t> </a:t>
            </a:r>
            <a:r>
              <a:rPr lang="en-US" dirty="0" smtClean="0"/>
              <a:t>8 Hz</a:t>
            </a:r>
            <a:r>
              <a:rPr lang="en-US" baseline="0" dirty="0" smtClean="0"/>
              <a:t> to </a:t>
            </a:r>
            <a:r>
              <a:rPr lang="en-US" dirty="0" smtClean="0"/>
              <a:t>12500 Hz and extends beyond the 88 note piano range.</a:t>
            </a:r>
          </a:p>
          <a:p>
            <a:pPr marL="228600" indent="-228600">
              <a:buAutoNum type="arabicPeriod"/>
            </a:pPr>
            <a:r>
              <a:rPr lang="en-GB" dirty="0" smtClean="0"/>
              <a:t>In</a:t>
            </a:r>
            <a:r>
              <a:rPr lang="en-GB" baseline="0" dirty="0" smtClean="0"/>
              <a:t> 2020, MIDI version 2.0 was announced and it supports 256 channels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which contains messages of varying length depending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on the payload type.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FE2109-2E8B-41A0-8D5F-2A07EB69F4E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535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8965" y="1197404"/>
            <a:ext cx="8246070" cy="1985165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965" y="3182570"/>
            <a:ext cx="8246070" cy="1221640"/>
          </a:xfrm>
          <a:noFill/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</a:t>
            </a:r>
          </a:p>
          <a:p>
            <a:r>
              <a:rPr lang="en-US" dirty="0" smtClean="0"/>
              <a:t>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18-Apr-20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18-Apr-20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18-Apr-20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18-Apr-20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55770" y="3946095"/>
            <a:ext cx="1294032" cy="4658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281175"/>
            <a:ext cx="8246070" cy="739290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502815"/>
            <a:ext cx="8246070" cy="3206801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18-Apr-20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4129" y="433880"/>
            <a:ext cx="6260905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4129" y="1198559"/>
            <a:ext cx="6260905" cy="3511061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18-Apr-20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18-Apr-20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18-Apr-20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4" y="281175"/>
            <a:ext cx="8246071" cy="76352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834820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266340"/>
            <a:ext cx="4040188" cy="2137871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834820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266340"/>
            <a:ext cx="4041775" cy="2137871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18-Apr-20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18-Apr-20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18-Apr-20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18-Apr-20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18-Apr-20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3885" y="281175"/>
            <a:ext cx="4733854" cy="1374345"/>
          </a:xfrm>
        </p:spPr>
        <p:txBody>
          <a:bodyPr>
            <a:noAutofit/>
          </a:bodyPr>
          <a:lstStyle/>
          <a:p>
            <a:r>
              <a:rPr lang="en-US" b="1" dirty="0" smtClean="0"/>
              <a:t>MIDI</a:t>
            </a:r>
            <a:r>
              <a:rPr lang="en-US" dirty="0"/>
              <a:t/>
            </a:r>
            <a:br>
              <a:rPr lang="en-US" dirty="0"/>
            </a:br>
            <a:r>
              <a:rPr lang="en-US" sz="2400" b="1" dirty="0" smtClean="0"/>
              <a:t>Musical Instrument Digital </a:t>
            </a:r>
            <a:r>
              <a:rPr lang="en-US" sz="2400" b="1" dirty="0"/>
              <a:t>Interface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3245" y="2172239"/>
            <a:ext cx="3279415" cy="149213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268294" y="3946095"/>
            <a:ext cx="259598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solidFill>
                  <a:schemeClr val="bg1"/>
                </a:solidFill>
              </a:rPr>
              <a:t>Stylianos Tsagkarakis</a:t>
            </a:r>
          </a:p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184524" y="4340288"/>
            <a:ext cx="1679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up201911231</a:t>
            </a:r>
          </a:p>
        </p:txBody>
      </p:sp>
      <p:pic>
        <p:nvPicPr>
          <p:cNvPr id="10" name="1st_slide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4267200" y="226695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938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1365195" y="14170"/>
            <a:ext cx="5497381" cy="14886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/>
              <a:t>MIDI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2800" b="1" dirty="0" smtClean="0"/>
              <a:t>Musical Instrument Digital Interface</a:t>
            </a:r>
            <a:endParaRPr lang="en-US" sz="2800" dirty="0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1736444" y="2050363"/>
            <a:ext cx="7322211" cy="17430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Communication Protocol, Digital Interface &amp; Electrical Connectors</a:t>
            </a:r>
          </a:p>
          <a:p>
            <a:r>
              <a:rPr lang="en-GB" sz="2400" dirty="0" smtClean="0">
                <a:solidFill>
                  <a:schemeClr val="bg1">
                    <a:lumMod val="95000"/>
                  </a:schemeClr>
                </a:solidFill>
              </a:rPr>
              <a:t>1 MIDI link through a MIDI cable can carry up to 16 channels of information – NOT Sound</a:t>
            </a:r>
          </a:p>
          <a:p>
            <a:pPr marL="0" indent="0">
              <a:buNone/>
            </a:pPr>
            <a:endParaRPr lang="en-US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4805" y="185925"/>
            <a:ext cx="1976015" cy="994337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 flipV="1">
            <a:off x="1409700" y="1445665"/>
            <a:ext cx="7737405" cy="33885"/>
          </a:xfrm>
          <a:prstGeom prst="line">
            <a:avLst/>
          </a:prstGeom>
          <a:ln>
            <a:solidFill>
              <a:srgbClr val="E4BA56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Subtitle 2"/>
          <p:cNvSpPr txBox="1">
            <a:spLocks/>
          </p:cNvSpPr>
          <p:nvPr/>
        </p:nvSpPr>
        <p:spPr>
          <a:xfrm>
            <a:off x="1736444" y="4248760"/>
            <a:ext cx="7482545" cy="9162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MIDI encapsulates the instructions not the sound.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2637" y="3033195"/>
            <a:ext cx="9013603" cy="1986851"/>
            <a:chOff x="63112" y="3099870"/>
            <a:chExt cx="9013603" cy="1986851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2115" r="5882" b="-2"/>
            <a:stretch/>
          </p:blipFill>
          <p:spPr>
            <a:xfrm>
              <a:off x="3410454" y="3099870"/>
              <a:ext cx="5666261" cy="1986851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112" y="3099870"/>
              <a:ext cx="3297951" cy="1986851"/>
            </a:xfrm>
            <a:prstGeom prst="rect">
              <a:avLst/>
            </a:prstGeom>
          </p:spPr>
        </p:pic>
      </p:grpSp>
      <p:sp>
        <p:nvSpPr>
          <p:cNvPr id="6" name="Title 3"/>
          <p:cNvSpPr txBox="1">
            <a:spLocks/>
          </p:cNvSpPr>
          <p:nvPr/>
        </p:nvSpPr>
        <p:spPr>
          <a:xfrm>
            <a:off x="629939" y="185925"/>
            <a:ext cx="8246071" cy="76352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History of MIDI</a:t>
            </a:r>
            <a:endParaRPr lang="en-US" sz="4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030115" y="1100351"/>
            <a:ext cx="35122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Creators?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Ikutaro Kakehashi, Dave Smith </a:t>
            </a:r>
            <a:r>
              <a:rPr lang="el-GR" dirty="0" smtClean="0">
                <a:solidFill>
                  <a:schemeClr val="bg1"/>
                </a:solidFill>
              </a:rPr>
              <a:t>&amp; </a:t>
            </a:r>
            <a:r>
              <a:rPr lang="en-US" dirty="0" smtClean="0">
                <a:solidFill>
                  <a:schemeClr val="bg1"/>
                </a:solidFill>
              </a:rPr>
              <a:t>Tom </a:t>
            </a:r>
            <a:r>
              <a:rPr lang="en-US" dirty="0">
                <a:solidFill>
                  <a:schemeClr val="bg1"/>
                </a:solidFill>
              </a:rPr>
              <a:t>Oberheim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030115" y="2129049"/>
            <a:ext cx="488656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solidFill>
                  <a:schemeClr val="bg1"/>
                </a:solidFill>
              </a:rPr>
              <a:t>When?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First mention on a paper of 1981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Subtitle 2"/>
          <p:cNvSpPr txBox="1">
            <a:spLocks/>
          </p:cNvSpPr>
          <p:nvPr/>
        </p:nvSpPr>
        <p:spPr>
          <a:xfrm>
            <a:off x="117725" y="1102130"/>
            <a:ext cx="4301570" cy="17750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400" dirty="0" smtClean="0">
                <a:solidFill>
                  <a:schemeClr val="bg1">
                    <a:lumMod val="95000"/>
                  </a:schemeClr>
                </a:solidFill>
              </a:rPr>
              <a:t>Why was it created?</a:t>
            </a:r>
          </a:p>
          <a:p>
            <a:pPr marL="0" indent="0">
              <a:buNone/>
            </a:pPr>
            <a:r>
              <a:rPr lang="en-GB" sz="1800" dirty="0" smtClean="0">
                <a:solidFill>
                  <a:schemeClr val="bg1">
                    <a:lumMod val="95000"/>
                  </a:schemeClr>
                </a:solidFill>
              </a:rPr>
              <a:t>The need of a standard to </a:t>
            </a:r>
            <a:r>
              <a:rPr lang="en-GB" sz="1800" dirty="0" smtClean="0">
                <a:solidFill>
                  <a:schemeClr val="bg1">
                    <a:lumMod val="95000"/>
                  </a:schemeClr>
                </a:solidFill>
              </a:rPr>
              <a:t>synchronize </a:t>
            </a:r>
            <a:r>
              <a:rPr lang="en-GB" sz="1800" dirty="0" smtClean="0">
                <a:solidFill>
                  <a:schemeClr val="bg1">
                    <a:lumMod val="95000"/>
                  </a:schemeClr>
                </a:solidFill>
              </a:rPr>
              <a:t>electronic musical instruments manufactured by different companies.</a:t>
            </a:r>
            <a:endParaRPr lang="en-US" sz="18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0192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9439" y="52575"/>
            <a:ext cx="8246071" cy="106893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Characteristics &amp; </a:t>
            </a:r>
            <a:br>
              <a:rPr lang="en-US" dirty="0" smtClean="0"/>
            </a:br>
            <a:r>
              <a:rPr lang="en-US" dirty="0" smtClean="0"/>
              <a:t>Specification </a:t>
            </a:r>
            <a:r>
              <a:rPr lang="en-US" dirty="0" smtClean="0"/>
              <a:t>of </a:t>
            </a:r>
            <a:r>
              <a:rPr lang="en-US" dirty="0"/>
              <a:t>MIDI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229584" y="1178660"/>
            <a:ext cx="6909216" cy="1773991"/>
          </a:xfrm>
        </p:spPr>
        <p:txBody>
          <a:bodyPr>
            <a:normAutofit/>
          </a:bodyPr>
          <a:lstStyle/>
          <a:p>
            <a:pPr algn="l">
              <a:buFont typeface="Calibri" panose="020F0502020204030204" pitchFamily="34" charset="0"/>
              <a:buChar char="+"/>
            </a:pPr>
            <a:r>
              <a:rPr lang="en-US" dirty="0" smtClean="0"/>
              <a:t>Small file size</a:t>
            </a:r>
          </a:p>
          <a:p>
            <a:pPr algn="l">
              <a:buFont typeface="Calibri" panose="020F0502020204030204" pitchFamily="34" charset="0"/>
              <a:buChar char="+"/>
            </a:pPr>
            <a:r>
              <a:rPr lang="en-GB" dirty="0" smtClean="0"/>
              <a:t>Easy modification and manipulation</a:t>
            </a:r>
          </a:p>
          <a:p>
            <a:pPr algn="l">
              <a:buFont typeface="Calibri" panose="020F0502020204030204" pitchFamily="34" charset="0"/>
              <a:buChar char="+"/>
            </a:pPr>
            <a:r>
              <a:rPr lang="en-GB" dirty="0" smtClean="0"/>
              <a:t>Wide choice of electronic instruments</a:t>
            </a:r>
          </a:p>
          <a:p>
            <a:pPr algn="l">
              <a:buFont typeface="Calibri" panose="020F0502020204030204" pitchFamily="34" charset="0"/>
              <a:buChar char="+"/>
            </a:pPr>
            <a:r>
              <a:rPr lang="en-GB" dirty="0" smtClean="0"/>
              <a:t>MIDI over USB standard / Easy connection with PC</a:t>
            </a:r>
            <a:endParaRPr lang="en-GB" dirty="0" smtClean="0"/>
          </a:p>
          <a:p>
            <a:pPr algn="l">
              <a:buFont typeface="Calibri" panose="020F0502020204030204" pitchFamily="34" charset="0"/>
              <a:buChar char="+"/>
            </a:pPr>
            <a:endParaRPr lang="en-US" dirty="0"/>
          </a:p>
        </p:txBody>
      </p:sp>
      <p:sp>
        <p:nvSpPr>
          <p:cNvPr id="13" name="Content Placeholder 5"/>
          <p:cNvSpPr>
            <a:spLocks noGrp="1"/>
          </p:cNvSpPr>
          <p:nvPr>
            <p:ph sz="half" idx="2"/>
          </p:nvPr>
        </p:nvSpPr>
        <p:spPr>
          <a:xfrm>
            <a:off x="188739" y="3201067"/>
            <a:ext cx="8945735" cy="1813963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8-bit </a:t>
            </a:r>
            <a:r>
              <a:rPr lang="en-US" dirty="0" smtClean="0"/>
              <a:t>words transmitted serially at 31.25 Kbit/s</a:t>
            </a:r>
          </a:p>
          <a:p>
            <a:pPr algn="l"/>
            <a:r>
              <a:rPr lang="en-US" dirty="0" smtClean="0"/>
              <a:t>16 channels of transmission (0-15)</a:t>
            </a:r>
          </a:p>
          <a:p>
            <a:pPr algn="l"/>
            <a:r>
              <a:rPr lang="en-US" dirty="0" smtClean="0"/>
              <a:t>Representation of 128 notes (C-1 to G9) 	   [8, 12500] Hz</a:t>
            </a:r>
          </a:p>
          <a:p>
            <a:pPr algn="l"/>
            <a:r>
              <a:rPr lang="en-US" dirty="0" smtClean="0"/>
              <a:t>MIDI 2.0 	 256 Channels / 32, 64, 96 or 128 bits length messages</a:t>
            </a:r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-9526" y="3105051"/>
            <a:ext cx="9144000" cy="16909"/>
          </a:xfrm>
          <a:prstGeom prst="line">
            <a:avLst/>
          </a:prstGeom>
          <a:ln>
            <a:solidFill>
              <a:srgbClr val="E4BA56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7138800" y="1502815"/>
            <a:ext cx="1832460" cy="2171014"/>
            <a:chOff x="6862575" y="1350110"/>
            <a:chExt cx="1832460" cy="2171014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62575" y="1350110"/>
              <a:ext cx="1832460" cy="1832460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7244185" y="3182570"/>
              <a:ext cx="12216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</a:rPr>
                <a:t>MIDI Cable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3" name="Straight Arrow Connector 22"/>
          <p:cNvCxnSpPr/>
          <p:nvPr/>
        </p:nvCxnSpPr>
        <p:spPr>
          <a:xfrm>
            <a:off x="5631410" y="4326790"/>
            <a:ext cx="302665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1821410" y="4755415"/>
            <a:ext cx="302665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1506</TotalTime>
  <Words>615</Words>
  <Application>Microsoft Office PowerPoint</Application>
  <PresentationFormat>On-screen Show (16:9)</PresentationFormat>
  <Paragraphs>72</Paragraphs>
  <Slides>4</Slides>
  <Notes>3</Notes>
  <HiddenSlides>0</HiddenSlides>
  <MMClips>1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MIDI Musical Instrument Digital Interface</vt:lpstr>
      <vt:lpstr>PowerPoint Presentation</vt:lpstr>
      <vt:lpstr>PowerPoint Presentation</vt:lpstr>
      <vt:lpstr>Characteristics &amp;  Specification of MIDI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Stelios</cp:lastModifiedBy>
  <cp:revision>187</cp:revision>
  <dcterms:created xsi:type="dcterms:W3CDTF">2013-08-21T19:17:07Z</dcterms:created>
  <dcterms:modified xsi:type="dcterms:W3CDTF">2020-04-18T17:41:24Z</dcterms:modified>
</cp:coreProperties>
</file>