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Roboto Condensed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D21226-57A0-4D0E-B201-CFE0AC7AA137}">
  <a:tblStyle styleId="{C7D21226-57A0-4D0E-B201-CFE0AC7AA1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RobotoCondensedLight-bold.fntdata"/><Relationship Id="rId23" Type="http://schemas.openxmlformats.org/officeDocument/2006/relationships/font" Target="fonts/RobotoCondensed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Light-boldItalic.fntdata"/><Relationship Id="rId25" Type="http://schemas.openxmlformats.org/officeDocument/2006/relationships/font" Target="fonts/RobotoCondensed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Condense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dac336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dac336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a3da38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a3da38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f042c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f042c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a3da38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a3da38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0e414a0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0e414a0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b98eaa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0b98eaa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b98eaa4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b98eaa4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2">
            <a:alphaModFix/>
          </a:blip>
          <a:srcRect b="28730" l="-1141" r="-3559" t="28730"/>
          <a:stretch/>
        </p:blipFill>
        <p:spPr>
          <a:xfrm>
            <a:off x="76200" y="4948750"/>
            <a:ext cx="479325" cy="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://jupyter.readthedocs.io/en/latest/install.html" TargetMode="External"/><Relationship Id="rId5" Type="http://schemas.openxmlformats.org/officeDocument/2006/relationships/hyperlink" Target="https://www.anaconda.com/download/" TargetMode="External"/><Relationship Id="rId6" Type="http://schemas.openxmlformats.org/officeDocument/2006/relationships/hyperlink" Target="http://localhost:8888" TargetMode="External"/><Relationship Id="rId7" Type="http://schemas.openxmlformats.org/officeDocument/2006/relationships/hyperlink" Target="http://jupyter.readthedocs.io/en/latest/running.html" TargetMode="External"/><Relationship Id="rId8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lab.research.google.com" TargetMode="External"/><Relationship Id="rId4" Type="http://schemas.openxmlformats.org/officeDocument/2006/relationships/hyperlink" Target="http://colab.research.google.com" TargetMode="External"/><Relationship Id="rId5" Type="http://schemas.openxmlformats.org/officeDocument/2006/relationships/hyperlink" Target="https://www.kaggle.com/kernels" TargetMode="External"/><Relationship Id="rId6" Type="http://schemas.openxmlformats.org/officeDocument/2006/relationships/hyperlink" Target="https://datalore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ataschool.io/cloud-services-for-jupyter-notebook/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dataschool.io/cloud-services-for-jupyter-notebook/" TargetMode="External"/><Relationship Id="rId6" Type="http://schemas.openxmlformats.org/officeDocument/2006/relationships/hyperlink" Target="https://www.dataschool.io/cloud-services-for-jupyter-noteboo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ifar.ca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86250" y="2002950"/>
            <a:ext cx="65715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Νευρωνικά Δίκτυα &amp; Ευφυή Υπολογιστικά Συστήματα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Jupyter Νotebooks</a:t>
            </a:r>
            <a:endParaRPr sz="17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3451423" cy="119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60950" y="2000700"/>
            <a:ext cx="7022100" cy="11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</a:t>
            </a:r>
            <a:r>
              <a:rPr lang="en"/>
              <a:t>Jupyter Notebooks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4294967295" type="body"/>
          </p:nvPr>
        </p:nvSpPr>
        <p:spPr>
          <a:xfrm>
            <a:off x="250450" y="148801"/>
            <a:ext cx="4315500" cy="454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Installation &amp; Run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200">
                <a:solidFill>
                  <a:srgbClr val="333333"/>
                </a:solidFill>
              </a:rPr>
              <a:t>1</a:t>
            </a:r>
            <a:r>
              <a:rPr lang="en" sz="1200">
                <a:solidFill>
                  <a:srgbClr val="333333"/>
                </a:solidFill>
              </a:rPr>
              <a:t>. Εγκατάσταση της Python 3. Κατεβάζετε και κάνετε install το τελευταίο version της Python 3 για την πλατφόρμα σας από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εδώ</a:t>
            </a:r>
            <a:r>
              <a:rPr lang="en" sz="1200">
                <a:solidFill>
                  <a:srgbClr val="333333"/>
                </a:solidFill>
              </a:rPr>
              <a:t>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200">
                <a:solidFill>
                  <a:srgbClr val="333333"/>
                </a:solidFill>
              </a:rPr>
              <a:t>2. Εγκαθιστούμε το πακέτο jupyter με την εντολή </a:t>
            </a:r>
            <a:r>
              <a:rPr b="1" lang="en" sz="1200">
                <a:solidFill>
                  <a:srgbClr val="333333"/>
                </a:solidFill>
              </a:rPr>
              <a:t>pip </a:t>
            </a:r>
            <a:r>
              <a:rPr lang="en" sz="1200">
                <a:solidFill>
                  <a:srgbClr val="333333"/>
                </a:solidFill>
              </a:rPr>
              <a:t>(</a:t>
            </a: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package manager)</a:t>
            </a:r>
            <a:r>
              <a:rPr lang="en" sz="1200">
                <a:solidFill>
                  <a:srgbClr val="333333"/>
                </a:solidFill>
              </a:rPr>
              <a:t>: pip install jupyter. 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i="1" lang="en" sz="1200">
                <a:solidFill>
                  <a:srgbClr val="333333"/>
                </a:solidFill>
              </a:rPr>
              <a:t>Οδηγίες εγκατάστασης </a:t>
            </a:r>
            <a:r>
              <a:rPr i="1" lang="en" sz="1200" u="sng">
                <a:solidFill>
                  <a:schemeClr val="hlink"/>
                </a:solidFill>
                <a:hlinkClick r:id="rId4"/>
              </a:rPr>
              <a:t>εδώ</a:t>
            </a:r>
            <a:r>
              <a:rPr i="1" lang="en" sz="1200">
                <a:solidFill>
                  <a:srgbClr val="333333"/>
                </a:solidFill>
              </a:rPr>
              <a:t>. Μπορεί να γίνει και με την προτεινόμενη εγκατάσταση με </a:t>
            </a:r>
            <a:r>
              <a:rPr i="1" lang="en" sz="1200" u="sng">
                <a:solidFill>
                  <a:schemeClr val="hlink"/>
                </a:solidFill>
                <a:hlinkClick r:id="rId5"/>
              </a:rPr>
              <a:t>Anaconda</a:t>
            </a:r>
            <a:r>
              <a:rPr i="1" lang="en" sz="1200">
                <a:solidFill>
                  <a:srgbClr val="333333"/>
                </a:solidFill>
              </a:rPr>
              <a:t> αλλά όλα τα παραδείγματα του μαθήματος θα είναι με pip.</a:t>
            </a:r>
            <a:endParaRPr i="1"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i="1" lang="en" sz="1200">
                <a:solidFill>
                  <a:srgbClr val="333333"/>
                </a:solidFill>
              </a:rPr>
              <a:t>Εκτέλεση: στη γραμμή εντολών γράφουμε απλά</a:t>
            </a:r>
            <a:endParaRPr i="1"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1200">
                <a:solidFill>
                  <a:srgbClr val="333333"/>
                </a:solidFill>
              </a:rPr>
              <a:t>jupyter notebook</a:t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i="1" lang="en" sz="1200">
                <a:solidFill>
                  <a:srgbClr val="333333"/>
                </a:solidFill>
              </a:rPr>
              <a:t>Θα ανοίξει ένα browser στη διεύθυνση </a:t>
            </a:r>
            <a:r>
              <a:rPr i="1" lang="en" sz="1200" u="sng">
                <a:solidFill>
                  <a:schemeClr val="hlink"/>
                </a:solidFill>
                <a:hlinkClick r:id="rId6"/>
              </a:rPr>
              <a:t>http://localhost:8888</a:t>
            </a:r>
            <a:r>
              <a:rPr i="1" lang="en" sz="1200">
                <a:solidFill>
                  <a:srgbClr val="333333"/>
                </a:solidFill>
              </a:rPr>
              <a:t> με το jupyter notebook. Περισσότερες λ</a:t>
            </a:r>
            <a:r>
              <a:rPr i="1" lang="en" sz="1200">
                <a:solidFill>
                  <a:srgbClr val="333333"/>
                </a:solidFill>
              </a:rPr>
              <a:t>επτομέρειες</a:t>
            </a:r>
            <a:r>
              <a:rPr i="1" lang="en" sz="1200">
                <a:solidFill>
                  <a:srgbClr val="333333"/>
                </a:solidFill>
              </a:rPr>
              <a:t> </a:t>
            </a:r>
            <a:r>
              <a:rPr i="1" lang="en" sz="1200">
                <a:solidFill>
                  <a:srgbClr val="333333"/>
                </a:solidFill>
              </a:rPr>
              <a:t>εκτέλεσης </a:t>
            </a:r>
            <a:r>
              <a:rPr i="1" lang="en" sz="1200" u="sng">
                <a:solidFill>
                  <a:schemeClr val="hlink"/>
                </a:solidFill>
                <a:hlinkClick r:id="rId7"/>
              </a:rPr>
              <a:t>εδώ</a:t>
            </a:r>
            <a:r>
              <a:rPr i="1" lang="en" sz="1200">
                <a:solidFill>
                  <a:srgbClr val="333333"/>
                </a:solidFill>
              </a:rPr>
              <a:t>.</a:t>
            </a:r>
            <a:endParaRPr i="1" sz="1200">
              <a:solidFill>
                <a:srgbClr val="333333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5900" y="1389525"/>
            <a:ext cx="4203450" cy="23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037550" y="1907700"/>
            <a:ext cx="70689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Jupyter Notebooks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Διαθέσιμες </a:t>
            </a:r>
            <a:r>
              <a:rPr i="1" lang="en" sz="2800"/>
              <a:t>free</a:t>
            </a:r>
            <a:r>
              <a:rPr lang="en" sz="2800"/>
              <a:t> cloud επιλογές Jupyter Notebooks</a:t>
            </a:r>
            <a:endParaRPr sz="2800"/>
          </a:p>
        </p:txBody>
      </p:sp>
      <p:sp>
        <p:nvSpPr>
          <p:cNvPr id="109" name="Google Shape;109;p17"/>
          <p:cNvSpPr txBox="1"/>
          <p:nvPr/>
        </p:nvSpPr>
        <p:spPr>
          <a:xfrm>
            <a:off x="393925" y="1398800"/>
            <a:ext cx="55149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1. </a:t>
            </a:r>
            <a:r>
              <a:rPr lang="en" sz="3000" u="sng">
                <a:solidFill>
                  <a:srgbClr val="1155C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</a:t>
            </a:r>
            <a:r>
              <a:rPr lang="en" sz="3000" u="sng">
                <a:solidFill>
                  <a:srgbClr val="1155C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Colaboratory</a:t>
            </a:r>
            <a:r>
              <a:rPr baseline="30000" lang="en" sz="3000">
                <a:solidFill>
                  <a:srgbClr val="66666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+</a:t>
            </a:r>
            <a:endParaRPr baseline="30000" sz="3000">
              <a:solidFill>
                <a:srgbClr val="66666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2. </a:t>
            </a:r>
            <a:r>
              <a:rPr lang="en" sz="3000" u="sng">
                <a:solidFill>
                  <a:srgbClr val="1155CC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Kernels</a:t>
            </a:r>
            <a:r>
              <a:rPr baseline="30000" lang="en" sz="3000">
                <a:solidFill>
                  <a:srgbClr val="66666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+</a:t>
            </a:r>
            <a:endParaRPr baseline="30000" sz="3000">
              <a:solidFill>
                <a:srgbClr val="66666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</a:t>
            </a:r>
            <a:r>
              <a:rPr lang="en" sz="3000">
                <a:solidFill>
                  <a:srgbClr val="66666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r>
              <a:rPr lang="en" sz="3000" u="sng">
                <a:solidFill>
                  <a:schemeClr val="accen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Jetbrains Datalore</a:t>
            </a:r>
            <a:endParaRPr sz="3000">
              <a:solidFill>
                <a:schemeClr val="accen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 sz="1300">
                <a:solidFill>
                  <a:srgbClr val="999999"/>
                </a:solidFill>
              </a:rPr>
              <a:t>+</a:t>
            </a:r>
            <a:r>
              <a:rPr lang="en" sz="1300">
                <a:solidFill>
                  <a:srgbClr val="999999"/>
                </a:solidFill>
              </a:rPr>
              <a:t> GPU Accelerator</a:t>
            </a: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title"/>
          </p:nvPr>
        </p:nvSpPr>
        <p:spPr>
          <a:xfrm>
            <a:off x="349125" y="124825"/>
            <a:ext cx="44886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Σύγκριση λύσεων</a:t>
            </a:r>
            <a:endParaRPr sz="3300"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1541838" y="149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{C7D21226-57A0-4D0E-B201-CFE0AC7AA137}</a:tableStyleId>
              </a:tblPr>
              <a:tblGrid>
                <a:gridCol w="3238375"/>
                <a:gridCol w="2821925"/>
              </a:tblGrid>
              <a:tr h="5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Local install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Cloud solutions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+ user owned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+ no registration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+ easy installation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no data persistence (must save/restore ipynb)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strictly local, no sharing - collaboration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performance tied to available pc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-- not supported by AILS ;)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+ code/data persistence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+ availability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+ sharing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+ powerful infrastructure (GPUs / ΤPUs)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pricing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- 3rd party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constant updates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349125" y="124825"/>
            <a:ext cx="62187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Σύγκριση cloud λύσεων</a:t>
            </a:r>
            <a:endParaRPr sz="3300"/>
          </a:p>
        </p:txBody>
      </p:sp>
      <p:pic>
        <p:nvPicPr>
          <p:cNvPr id="121" name="Google Shape;121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275" y="1018725"/>
            <a:ext cx="1101000" cy="5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>
            <a:hlinkClick r:id="rId5"/>
          </p:cNvPr>
          <p:cNvSpPr txBox="1"/>
          <p:nvPr/>
        </p:nvSpPr>
        <p:spPr>
          <a:xfrm>
            <a:off x="1534450" y="1137025"/>
            <a:ext cx="4049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Six ways to run Notebook in the cloud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965550" y="1692750"/>
            <a:ext cx="32625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Comparison Criteria</a:t>
            </a:r>
            <a:endParaRPr b="1" sz="1200" u="sng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Supported languages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Ability to install packages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Interface similarity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Keyboard shortcuts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Missing features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Added features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Ease of working with datasets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Internet access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Ability to work privately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Ability to share publicly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Ability to collaborate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Performance of the free plan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Ability to upgrade for better performance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Documentation and technical support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8784" l="0" r="0" t="0"/>
          <a:stretch/>
        </p:blipFill>
        <p:spPr>
          <a:xfrm>
            <a:off x="4898175" y="1051775"/>
            <a:ext cx="4161099" cy="37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09175"/>
            <a:ext cx="4551201" cy="12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Τhe Machine Learning War of the Internet Giants</a:t>
            </a:r>
            <a:endParaRPr sz="28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67564"/>
            <a:ext cx="1230351" cy="2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50" y="2264839"/>
            <a:ext cx="781824" cy="6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0525" y="2275142"/>
            <a:ext cx="1031950" cy="63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2400" y="2210602"/>
            <a:ext cx="911974" cy="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100" y="699731"/>
            <a:ext cx="7802363" cy="438193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892525" y="-242850"/>
            <a:ext cx="79563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2019 A.M. Turing Award: Bengio, Hinton, LeCun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