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813814a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813814a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8d870a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8d870a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8d870a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8d870a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8d870a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78d870a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b99b8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b99b8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8d870a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8d870a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8d870a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8d870a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8d870a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8d870a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78d870a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78d870a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813814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813814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ba223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ba223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7d32db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7d32db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ba2235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ba2235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7d32db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7d32db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8d870a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8d870a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8d870a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8d870a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8d870a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8d870a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411750"/>
            <a:ext cx="85206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914400" y="2635162"/>
            <a:ext cx="7315200" cy="48300"/>
            <a:chOff x="0" y="4447500"/>
            <a:chExt cx="7315200" cy="483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85450" y="3862050"/>
              <a:ext cx="48300" cy="12192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804650" y="3862050"/>
              <a:ext cx="48300" cy="1219200"/>
            </a:xfrm>
            <a:prstGeom prst="rect">
              <a:avLst/>
            </a:prstGeom>
            <a:solidFill>
              <a:srgbClr val="666666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3023850" y="3862050"/>
              <a:ext cx="48300" cy="1219200"/>
            </a:xfrm>
            <a:prstGeom prst="rect">
              <a:avLst/>
            </a:prstGeom>
            <a:solidFill>
              <a:srgbClr val="D9D9D9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243050" y="3862050"/>
              <a:ext cx="48300" cy="1219200"/>
            </a:xfrm>
            <a:prstGeom prst="rect">
              <a:avLst/>
            </a:prstGeom>
            <a:solidFill>
              <a:srgbClr val="FFA60B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5462250" y="3862050"/>
              <a:ext cx="48300" cy="1219200"/>
            </a:xfrm>
            <a:prstGeom prst="rect">
              <a:avLst/>
            </a:prstGeom>
            <a:solidFill>
              <a:srgbClr val="FFA60B">
                <a:alpha val="4423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6681450" y="3862050"/>
              <a:ext cx="48300" cy="1219200"/>
            </a:xfrm>
            <a:prstGeom prst="rect">
              <a:avLst/>
            </a:prstGeom>
            <a:solidFill>
              <a:srgbClr val="FFA60B">
                <a:alpha val="1885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7575" y="3987763"/>
            <a:ext cx="1439460" cy="62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2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38700" y="2150850"/>
            <a:ext cx="78666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B2728"/>
              </a:buClr>
              <a:buSzPts val="4800"/>
              <a:buFont typeface="Calibri"/>
              <a:buNone/>
              <a:defRPr b="1" sz="4800">
                <a:solidFill>
                  <a:srgbClr val="2B2728"/>
                </a:solidFill>
                <a:highlight>
                  <a:schemeClr val="accent4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highlight>
                <a:schemeClr val="accent4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highlight>
                <a:schemeClr val="accent4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" name="Google Shape;33;p4"/>
          <p:cNvGrpSpPr/>
          <p:nvPr/>
        </p:nvGrpSpPr>
        <p:grpSpPr>
          <a:xfrm>
            <a:off x="914400" y="685800"/>
            <a:ext cx="7315200" cy="48300"/>
            <a:chOff x="0" y="4447500"/>
            <a:chExt cx="7315200" cy="48300"/>
          </a:xfrm>
        </p:grpSpPr>
        <p:sp>
          <p:nvSpPr>
            <p:cNvPr id="34" name="Google Shape;34;p4"/>
            <p:cNvSpPr/>
            <p:nvPr/>
          </p:nvSpPr>
          <p:spPr>
            <a:xfrm rot="-5400000">
              <a:off x="585450" y="3862050"/>
              <a:ext cx="48300" cy="12192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1804650" y="3862050"/>
              <a:ext cx="48300" cy="1219200"/>
            </a:xfrm>
            <a:prstGeom prst="rect">
              <a:avLst/>
            </a:prstGeom>
            <a:solidFill>
              <a:srgbClr val="666666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3023850" y="3862050"/>
              <a:ext cx="48300" cy="1219200"/>
            </a:xfrm>
            <a:prstGeom prst="rect">
              <a:avLst/>
            </a:prstGeom>
            <a:solidFill>
              <a:srgbClr val="D9D9D9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243050" y="3862050"/>
              <a:ext cx="48300" cy="1219200"/>
            </a:xfrm>
            <a:prstGeom prst="rect">
              <a:avLst/>
            </a:prstGeom>
            <a:solidFill>
              <a:srgbClr val="FFA60B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5462250" y="3862050"/>
              <a:ext cx="48300" cy="1219200"/>
            </a:xfrm>
            <a:prstGeom prst="rect">
              <a:avLst/>
            </a:prstGeom>
            <a:solidFill>
              <a:srgbClr val="FFA60B">
                <a:alpha val="4423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6681450" y="3862050"/>
              <a:ext cx="48300" cy="1219200"/>
            </a:xfrm>
            <a:prstGeom prst="rect">
              <a:avLst/>
            </a:prstGeom>
            <a:solidFill>
              <a:srgbClr val="FFA60B">
                <a:alpha val="1885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5"/>
          <p:cNvSpPr txBox="1"/>
          <p:nvPr>
            <p:ph idx="3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highlight>
                <a:schemeClr val="accent4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914400" y="685800"/>
            <a:ext cx="7315200" cy="48300"/>
            <a:chOff x="0" y="4447500"/>
            <a:chExt cx="7315200" cy="48300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585450" y="3862050"/>
              <a:ext cx="48300" cy="12192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-5400000">
              <a:off x="1804650" y="3862050"/>
              <a:ext cx="48300" cy="1219200"/>
            </a:xfrm>
            <a:prstGeom prst="rect">
              <a:avLst/>
            </a:prstGeom>
            <a:solidFill>
              <a:srgbClr val="666666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3023850" y="3862050"/>
              <a:ext cx="48300" cy="1219200"/>
            </a:xfrm>
            <a:prstGeom prst="rect">
              <a:avLst/>
            </a:prstGeom>
            <a:solidFill>
              <a:srgbClr val="D9D9D9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4243050" y="3862050"/>
              <a:ext cx="48300" cy="1219200"/>
            </a:xfrm>
            <a:prstGeom prst="rect">
              <a:avLst/>
            </a:prstGeom>
            <a:solidFill>
              <a:srgbClr val="FFA60B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5462250" y="3862050"/>
              <a:ext cx="48300" cy="1219200"/>
            </a:xfrm>
            <a:prstGeom prst="rect">
              <a:avLst/>
            </a:prstGeom>
            <a:solidFill>
              <a:srgbClr val="FFA60B">
                <a:alpha val="4423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6681450" y="3862050"/>
              <a:ext cx="48300" cy="1219200"/>
            </a:xfrm>
            <a:prstGeom prst="rect">
              <a:avLst/>
            </a:prstGeom>
            <a:solidFill>
              <a:srgbClr val="FFA60B">
                <a:alpha val="1885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914400" y="685800"/>
            <a:ext cx="7315200" cy="48300"/>
            <a:chOff x="0" y="4447500"/>
            <a:chExt cx="7315200" cy="48300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585450" y="3862050"/>
              <a:ext cx="48300" cy="12192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-5400000">
              <a:off x="1804650" y="3862050"/>
              <a:ext cx="48300" cy="1219200"/>
            </a:xfrm>
            <a:prstGeom prst="rect">
              <a:avLst/>
            </a:prstGeom>
            <a:solidFill>
              <a:srgbClr val="666666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-5400000">
              <a:off x="3023850" y="3862050"/>
              <a:ext cx="48300" cy="1219200"/>
            </a:xfrm>
            <a:prstGeom prst="rect">
              <a:avLst/>
            </a:prstGeom>
            <a:solidFill>
              <a:srgbClr val="D9D9D9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-5400000">
              <a:off x="4243050" y="3862050"/>
              <a:ext cx="48300" cy="1219200"/>
            </a:xfrm>
            <a:prstGeom prst="rect">
              <a:avLst/>
            </a:prstGeom>
            <a:solidFill>
              <a:srgbClr val="FFA60B"/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-5400000">
              <a:off x="5462250" y="3862050"/>
              <a:ext cx="48300" cy="1219200"/>
            </a:xfrm>
            <a:prstGeom prst="rect">
              <a:avLst/>
            </a:prstGeom>
            <a:solidFill>
              <a:srgbClr val="FFA60B">
                <a:alpha val="4423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6681450" y="3862050"/>
              <a:ext cx="48300" cy="1219200"/>
            </a:xfrm>
            <a:prstGeom prst="rect">
              <a:avLst/>
            </a:prstGeom>
            <a:solidFill>
              <a:srgbClr val="FFA60B">
                <a:alpha val="18850"/>
              </a:srgbClr>
            </a:solidFill>
            <a:ln cap="flat" cmpd="sng" w="38100">
              <a:solidFill>
                <a:srgbClr val="2B27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3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2" type="sldNum"/>
          </p:nvPr>
        </p:nvSpPr>
        <p:spPr>
          <a:xfrm>
            <a:off x="4053450" y="4663225"/>
            <a:ext cx="103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www.st6.io</a:t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832300" y="0"/>
            <a:ext cx="311700" cy="5143500"/>
          </a:xfrm>
          <a:prstGeom prst="rect">
            <a:avLst/>
          </a:prstGeom>
          <a:solidFill>
            <a:srgbClr val="FFA6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B27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Char char="●"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311700" y="1411750"/>
            <a:ext cx="85206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distributed transactions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.NET Core and MassTransit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572000" y="3895125"/>
            <a:ext cx="3657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Steliyan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 Craftsman at ST6, LTD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e: </a:t>
            </a:r>
            <a:r>
              <a:rPr lang="en" sz="1800" u="sng">
                <a:solidFill>
                  <a:srgbClr val="FFA60B"/>
                </a:solidFill>
                <a:latin typeface="Oswald"/>
                <a:ea typeface="Oswald"/>
                <a:cs typeface="Oswald"/>
                <a:sym typeface="Oswald"/>
              </a:rPr>
              <a:t>steliyan@st6.io</a:t>
            </a: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</a:t>
            </a: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1800" u="sng">
                <a:solidFill>
                  <a:srgbClr val="FFA60B"/>
                </a:solidFill>
                <a:latin typeface="Oswald"/>
                <a:ea typeface="Oswald"/>
                <a:cs typeface="Oswald"/>
                <a:sym typeface="Oswald"/>
              </a:rPr>
              <a:t>https://st6.io</a:t>
            </a:r>
            <a:endParaRPr sz="1800">
              <a:solidFill>
                <a:srgbClr val="FFA60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MassTransit is a free, open-source distributed application framework for .NET. MassTransit makes it easy to create applications and services that leverage message-based, loosely-coupled asynchronous communication for higher availability, reliability, and scalability.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</a:t>
            </a:r>
            <a:r>
              <a:rPr lang="en">
                <a:solidFill>
                  <a:schemeClr val="accent4"/>
                </a:solidFill>
              </a:rPr>
              <a:t>MASSTRANSIT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Transport Liquidity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Deploy your solution using RabbitMQ, Azure Service Bus, ActiveMQ, and Amazon SQS/SNS without having to rewrite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Powerful Message Patterns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Including message consumers, persistent sagas and event-driven state machines, and routing-slip based distributed transactions with compensation.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</a:t>
            </a:r>
            <a:r>
              <a:rPr lang="en">
                <a:solidFill>
                  <a:schemeClr val="accent4"/>
                </a:solidFill>
              </a:rPr>
              <a:t>MASSTRANSIT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End-to-End 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Handles message serialization, headers, broker topology, message routing, exceptions, retries, concurrency, connection and consumer lifecycle management.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Unit Testable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memory test harness for creating fast unit tests with comprehensive integration test level verification.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</a:t>
            </a:r>
            <a:r>
              <a:rPr lang="en">
                <a:solidFill>
                  <a:schemeClr val="accent4"/>
                </a:solidFill>
              </a:rPr>
              <a:t>MASSTRANSIT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38700" y="2150850"/>
            <a:ext cx="786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sequence of business activities that are performed to complete an operation.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activities are harmless.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Look up member address, verify membership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activities have consequences.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Charge payments, allocate seats, provision materials.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b="1" lang="en"/>
              <a:t> </a:t>
            </a:r>
            <a:r>
              <a:rPr b="1" lang="en">
                <a:solidFill>
                  <a:schemeClr val="accent4"/>
                </a:solidFill>
              </a:rPr>
              <a:t>TRANSACT</a:t>
            </a:r>
            <a:r>
              <a:rPr lang="en">
                <a:solidFill>
                  <a:schemeClr val="accent4"/>
                </a:solidFill>
              </a:rPr>
              <a:t>ION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Immediate consistency in business is rare.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Records become consistent over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Time may be seconds, days, even months.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Eventual consistency is the natural order of business.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 consistency is key to user acceptance.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REACHING</a:t>
            </a:r>
            <a:r>
              <a:rPr b="1" lang="en"/>
              <a:t> </a:t>
            </a:r>
            <a:r>
              <a:rPr b="1" lang="en">
                <a:solidFill>
                  <a:schemeClr val="accent4"/>
                </a:solidFill>
              </a:rPr>
              <a:t>CONSISTENCY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SLIP PATTERN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analogy to a paper routing slip is both obvious and intentional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26" y="344487"/>
            <a:ext cx="3116174" cy="445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38700" y="2150850"/>
            <a:ext cx="786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Definition:</a:t>
            </a:r>
            <a:r>
              <a:rPr i="1" lang="en"/>
              <a:t> Transaction processing is information processing in computer science that is divided into individual, indivisible operations called transactions. Each transaction must succeed or fail as a complete unit; it can never be only partially complete.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</a:t>
            </a:r>
            <a:r>
              <a:rPr b="1" lang="en"/>
              <a:t> </a:t>
            </a:r>
            <a:r>
              <a:rPr b="1" lang="en">
                <a:solidFill>
                  <a:schemeClr val="accent4"/>
                </a:solidFill>
              </a:rPr>
              <a:t>TRANSACT</a:t>
            </a:r>
            <a:r>
              <a:rPr lang="en">
                <a:solidFill>
                  <a:schemeClr val="accent4"/>
                </a:solidFill>
              </a:rPr>
              <a:t>ION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i="1" lang="en"/>
              <a:t>A distributed transaction is a type of transaction with two or more engaged network hosts. Generally, hosts provide resources, and a transaction manager is responsible for developing and handling the transaction.</a:t>
            </a:r>
            <a:endParaRPr i="1"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</a:t>
            </a:r>
            <a:r>
              <a:rPr b="1" lang="en"/>
              <a:t> </a:t>
            </a:r>
            <a:r>
              <a:rPr lang="en">
                <a:solidFill>
                  <a:schemeClr val="accent4"/>
                </a:solidFill>
              </a:rPr>
              <a:t>DISTRIBUTED TRANSACTION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Execute a sequence of activities that </a:t>
            </a:r>
            <a:r>
              <a:rPr i="1" lang="en" sz="2600"/>
              <a:t>complete entirely</a:t>
            </a:r>
            <a:r>
              <a:rPr lang="en" sz="2600"/>
              <a:t>, or </a:t>
            </a:r>
            <a:r>
              <a:rPr i="1" lang="en" sz="2600"/>
              <a:t>not at all</a:t>
            </a:r>
            <a:r>
              <a:rPr lang="en" sz="2600"/>
              <a:t>.</a:t>
            </a:r>
            <a:endParaRPr i="1" sz="2600"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4"/>
                </a:solidFill>
              </a:rPr>
              <a:t>GOAL 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Loose coupling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Queue data for later delivery/processing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 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 balancing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A</a:t>
            </a:r>
            <a:r>
              <a:rPr b="1" lang="en"/>
              <a:t> </a:t>
            </a:r>
            <a:r>
              <a:rPr lang="en">
                <a:solidFill>
                  <a:schemeClr val="accent4"/>
                </a:solidFill>
              </a:rPr>
              <a:t>MESSAGE BROKER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chemeClr val="accent4"/>
                </a:solidFill>
              </a:rPr>
              <a:t>ABBITMQ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98925"/>
            <a:ext cx="6667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distributing tasks between multiple workers.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3175"/>
            <a:ext cx="4265225" cy="321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</a:t>
            </a:r>
            <a:r>
              <a:rPr lang="en"/>
              <a:t> EXCHANGE</a:t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distributing various state/configuration updates.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3175"/>
            <a:ext cx="4264775" cy="282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Queue is like your destination in New York city.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Exchange is like JFK airport.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Bindings are routes from JFK to your destination. There can be zero or many ways to reach it.</a:t>
            </a:r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NON-COVID 19</a:t>
            </a:r>
            <a:r>
              <a:rPr b="1" lang="en"/>
              <a:t> </a:t>
            </a:r>
            <a:r>
              <a:rPr lang="en">
                <a:solidFill>
                  <a:schemeClr val="accent4"/>
                </a:solidFill>
              </a:rPr>
              <a:t>ANALOGY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6 Master Theme">
  <a:themeElements>
    <a:clrScheme name="Simple Dark">
      <a:dk1>
        <a:srgbClr val="FFFFFF"/>
      </a:dk1>
      <a:lt1>
        <a:srgbClr val="2B2728"/>
      </a:lt1>
      <a:dk2>
        <a:srgbClr val="303030"/>
      </a:dk2>
      <a:lt2>
        <a:srgbClr val="ADADAD"/>
      </a:lt2>
      <a:accent1>
        <a:srgbClr val="2B2728"/>
      </a:accent1>
      <a:accent2>
        <a:srgbClr val="303030"/>
      </a:accent2>
      <a:accent3>
        <a:srgbClr val="ADADAD"/>
      </a:accent3>
      <a:accent4>
        <a:srgbClr val="FFA60B"/>
      </a:accent4>
      <a:accent5>
        <a:srgbClr val="FFD893"/>
      </a:accent5>
      <a:accent6>
        <a:srgbClr val="FFEED1"/>
      </a:accent6>
      <a:hlink>
        <a:srgbClr val="FFA60B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