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6A191-7B33-4818-9B77-B1154DCE877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55639-4283-48C8-89C2-052F8E481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2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A%A8%EC%A7%91%EB%8B%A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o.wikipedia.org/wiki/%ED%86%B5%EA%B3%84%ED%95%99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b="1" dirty="0" smtClean="0"/>
              <a:t>통계적 추론</a:t>
            </a:r>
            <a:r>
              <a:rPr lang="ko-KR" altLang="ko-KR" dirty="0" smtClean="0"/>
              <a:t>(</a:t>
            </a:r>
            <a:r>
              <a:rPr lang="ko-KR" altLang="ko-KR" dirty="0" err="1" smtClean="0"/>
              <a:t>statistical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inference</a:t>
            </a:r>
            <a:r>
              <a:rPr lang="ko-KR" altLang="ko-KR" dirty="0" smtClean="0"/>
              <a:t>) 또는 </a:t>
            </a:r>
            <a:r>
              <a:rPr lang="ko-KR" altLang="ko-KR" b="1" dirty="0" smtClean="0"/>
              <a:t>통계적 추측</a:t>
            </a:r>
            <a:r>
              <a:rPr lang="ko-KR" altLang="ko-KR" dirty="0" smtClean="0"/>
              <a:t>은 </a:t>
            </a:r>
            <a:r>
              <a:rPr lang="ko-KR" altLang="ko-KR" dirty="0" smtClean="0">
                <a:hlinkClick r:id="rId3" tooltip="모집단"/>
              </a:rPr>
              <a:t>모집단</a:t>
            </a:r>
            <a:r>
              <a:rPr lang="ko-KR" altLang="ko-KR" dirty="0" smtClean="0"/>
              <a:t>에 대한 어떤 미지의 양상을 알기 위해 </a:t>
            </a:r>
            <a:r>
              <a:rPr lang="ko-KR" altLang="ko-KR" dirty="0" smtClean="0">
                <a:hlinkClick r:id="rId4" tooltip="통계학"/>
              </a:rPr>
              <a:t>통계학</a:t>
            </a:r>
            <a:r>
              <a:rPr lang="ko-KR" altLang="ko-KR" dirty="0" smtClean="0"/>
              <a:t>을 이용하여 추측하는 과정을 지칭한다.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55639-4283-48C8-89C2-052F8E481A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8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replicate() </a:t>
            </a:r>
            <a:r>
              <a:rPr lang="ko-KR" altLang="en-US" dirty="0" smtClean="0"/>
              <a:t>함수는 </a:t>
            </a:r>
            <a:r>
              <a:rPr lang="ko-KR" altLang="en-US" dirty="0" err="1" smtClean="0"/>
              <a:t>반복문의</a:t>
            </a:r>
            <a:r>
              <a:rPr lang="ko-KR" altLang="en-US" dirty="0" smtClean="0"/>
              <a:t> 내용</a:t>
            </a:r>
            <a:r>
              <a:rPr lang="en-US" altLang="ko-KR" dirty="0" smtClean="0"/>
              <a:t>(expr)</a:t>
            </a:r>
            <a:r>
              <a:rPr lang="ko-KR" altLang="en-US" dirty="0" smtClean="0"/>
              <a:t>을 두 번째 인자에 부여하고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 인자에 </a:t>
            </a:r>
            <a:r>
              <a:rPr lang="ko-KR" altLang="en-US" dirty="0" err="1" smtClean="0"/>
              <a:t>반복회수를</a:t>
            </a:r>
            <a:r>
              <a:rPr lang="ko-KR" altLang="en-US" dirty="0" smtClean="0"/>
              <a:t> 넣어줌으로써 반복 실행된 코드의 결과를 </a:t>
            </a:r>
            <a:r>
              <a:rPr lang="ko-KR" altLang="en-US" dirty="0" err="1" smtClean="0"/>
              <a:t>벡터형태로</a:t>
            </a:r>
            <a:r>
              <a:rPr lang="ko-KR" altLang="en-US" dirty="0" smtClean="0"/>
              <a:t> 반환시켜주는 편리한 함수</a:t>
            </a:r>
            <a:endParaRPr lang="en-US" altLang="ko-KR" dirty="0" smtClean="0"/>
          </a:p>
          <a:p>
            <a:r>
              <a:rPr lang="ko-KR" altLang="en-US" dirty="0" smtClean="0"/>
              <a:t>사전준비에 대한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replicate() </a:t>
            </a:r>
            <a:r>
              <a:rPr lang="ko-KR" altLang="en-US" dirty="0" smtClean="0"/>
              <a:t>함수가 대신해준다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55639-4283-48C8-89C2-052F8E481A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7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55639-4283-48C8-89C2-052F8E481A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14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가까워짐은</a:t>
            </a:r>
            <a:r>
              <a:rPr lang="ko-KR" altLang="en-US" dirty="0" smtClean="0"/>
              <a:t> 평균에 근접한다는 의미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55639-4283-48C8-89C2-052F8E481A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2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latin typeface="Adobe Fan Heiti Std B" pitchFamily="34" charset="-128"/>
                <a:ea typeface="Adobe Fan Heiti Std B" pitchFamily="34" charset="-128"/>
              </a:rPr>
              <a:t>Monte Carlo Method</a:t>
            </a:r>
            <a:endParaRPr lang="ko-KR" altLang="en-US" dirty="0">
              <a:latin typeface="Adobe Fan Heiti Std B" pitchFamily="34" charset="-12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9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892" y="25460"/>
            <a:ext cx="819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Accept-Reject Algorithm,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one of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onte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arlo method algorithms</a:t>
            </a:r>
            <a:endParaRPr lang="ko-KR" alt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7334338" cy="23976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69249" y="1309410"/>
            <a:ext cx="399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mbria" panose="02040503050406030204" pitchFamily="18" charset="0"/>
              </a:rPr>
              <a:t>Random sampling from </a:t>
            </a:r>
            <a:r>
              <a:rPr lang="en-US" altLang="ko-KR" sz="1600" dirty="0">
                <a:solidFill>
                  <a:srgbClr val="FF0000"/>
                </a:solidFill>
                <a:latin typeface="Cambria" panose="02040503050406030204" pitchFamily="18" charset="0"/>
              </a:rPr>
              <a:t>1~maxfitness</a:t>
            </a:r>
            <a:r>
              <a:rPr lang="en-US" altLang="ko-KR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endParaRPr lang="ko-KR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9249" y="908720"/>
            <a:ext cx="399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mbria" panose="02040503050406030204" pitchFamily="18" charset="0"/>
              </a:rPr>
              <a:t>Random sampling from populations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15880" y="2564904"/>
            <a:ext cx="341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mbria" panose="02040503050406030204" pitchFamily="18" charset="0"/>
              </a:rPr>
              <a:t>Fitness value of the selected pop.</a:t>
            </a:r>
            <a:endParaRPr lang="ko-KR" altLang="en-US" dirty="0" err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172887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본래 </a:t>
            </a:r>
            <a:r>
              <a:rPr lang="ko-KR" altLang="en-US" dirty="0" err="1" smtClean="0"/>
              <a:t>몬테칼로</a:t>
            </a:r>
            <a:r>
              <a:rPr lang="ko-KR" altLang="en-US" dirty="0" smtClean="0"/>
              <a:t> 법칙은 </a:t>
            </a:r>
            <a:r>
              <a:rPr lang="en-US" altLang="ko-KR" dirty="0" smtClean="0"/>
              <a:t>random sampling </a:t>
            </a:r>
            <a:r>
              <a:rPr lang="ko-KR" altLang="en-US" dirty="0" smtClean="0"/>
              <a:t>결과가 정규분포를 따르는 경향이 있음을 이용하는 것인데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 알고리즘은 </a:t>
            </a:r>
            <a:r>
              <a:rPr lang="ko-KR" altLang="ko-KR" dirty="0" err="1"/>
              <a:t>샘플링한</a:t>
            </a:r>
            <a:r>
              <a:rPr lang="ko-KR" altLang="ko-KR" dirty="0"/>
              <a:t> 후에 분포의 밀도 함수의 </a:t>
            </a:r>
            <a:r>
              <a:rPr lang="ko-KR" altLang="ko-KR" dirty="0" smtClean="0"/>
              <a:t>표본들을 </a:t>
            </a:r>
            <a:r>
              <a:rPr lang="ko-KR" altLang="ko-KR" dirty="0"/>
              <a:t>선택적으로 남기는 </a:t>
            </a:r>
            <a:r>
              <a:rPr lang="ko-KR" altLang="ko-KR" dirty="0" smtClean="0"/>
              <a:t>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51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324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Monte Carlo </a:t>
            </a:r>
            <a:r>
              <a:rPr lang="en-US" altLang="ko-KR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Method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908720"/>
            <a:ext cx="820891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ambria" panose="02040503050406030204" pitchFamily="18" charset="0"/>
              </a:rPr>
              <a:t>“A </a:t>
            </a:r>
            <a:r>
              <a:rPr lang="en-US" altLang="ko-KR" sz="2000" dirty="0">
                <a:latin typeface="Cambria" panose="02040503050406030204" pitchFamily="18" charset="0"/>
              </a:rPr>
              <a:t>method of estimating the value of an unknown quantity using the principles of inferential </a:t>
            </a:r>
            <a:r>
              <a:rPr lang="en-US" altLang="ko-KR" sz="2000" dirty="0" smtClean="0">
                <a:latin typeface="Cambria" panose="02040503050406030204" pitchFamily="18" charset="0"/>
              </a:rPr>
              <a:t>statistics”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r>
              <a:rPr lang="en-US" altLang="ko-KR" dirty="0">
                <a:latin typeface="Cambria" panose="02040503050406030204" pitchFamily="18" charset="0"/>
              </a:rPr>
              <a:t>Inferential statistics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FF0000"/>
                </a:solidFill>
                <a:latin typeface="Cambria" panose="02040503050406030204" pitchFamily="18" charset="0"/>
              </a:rPr>
              <a:t>Population</a:t>
            </a:r>
            <a:r>
              <a:rPr lang="en-US" altLang="ko-KR" dirty="0">
                <a:latin typeface="Cambria" panose="02040503050406030204" pitchFamily="18" charset="0"/>
              </a:rPr>
              <a:t>: a set of </a:t>
            </a:r>
            <a:r>
              <a:rPr lang="en-US" altLang="ko-KR" dirty="0" smtClean="0">
                <a:latin typeface="Cambria" panose="02040503050406030204" pitchFamily="18" charset="0"/>
              </a:rPr>
              <a:t>examples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FF0000"/>
                </a:solidFill>
                <a:latin typeface="Cambria" panose="02040503050406030204" pitchFamily="18" charset="0"/>
              </a:rPr>
              <a:t>Sample</a:t>
            </a:r>
            <a:r>
              <a:rPr lang="en-US" altLang="ko-KR" dirty="0">
                <a:latin typeface="Cambria" panose="02040503050406030204" pitchFamily="18" charset="0"/>
              </a:rPr>
              <a:t>: a proper subset of a </a:t>
            </a:r>
            <a:r>
              <a:rPr lang="en-US" altLang="ko-KR" dirty="0" smtClean="0">
                <a:latin typeface="Cambria" panose="02040503050406030204" pitchFamily="18" charset="0"/>
              </a:rPr>
              <a:t>population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FF0000"/>
                </a:solidFill>
                <a:latin typeface="Cambria" panose="02040503050406030204" pitchFamily="18" charset="0"/>
              </a:rPr>
              <a:t>Key </a:t>
            </a:r>
            <a:r>
              <a:rPr lang="en-US" altLang="ko-KR" dirty="0">
                <a:solidFill>
                  <a:srgbClr val="FF0000"/>
                </a:solidFill>
                <a:latin typeface="Cambria" panose="02040503050406030204" pitchFamily="18" charset="0"/>
              </a:rPr>
              <a:t>fact</a:t>
            </a:r>
            <a:r>
              <a:rPr lang="en-US" altLang="ko-KR" dirty="0">
                <a:latin typeface="Cambria" panose="02040503050406030204" pitchFamily="18" charset="0"/>
              </a:rPr>
              <a:t>: a random sample tends to exhibit the same properties as the population from which it is drawn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r>
              <a:rPr lang="en-US" altLang="ko-KR" dirty="0" smtClean="0">
                <a:latin typeface="Cambria" panose="02040503050406030204" pitchFamily="18" charset="0"/>
              </a:rPr>
              <a:t>“e.g., random walks”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2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47664" y="1988840"/>
            <a:ext cx="5457975" cy="2736304"/>
            <a:chOff x="1475656" y="2204864"/>
            <a:chExt cx="5457975" cy="273630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2204864"/>
              <a:ext cx="5457975" cy="2736304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475656" y="3140968"/>
              <a:ext cx="496855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83648" y="4437112"/>
              <a:ext cx="496855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67544" y="332656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Cambria" panose="02040503050406030204" pitchFamily="18" charset="0"/>
              </a:rPr>
              <a:t>Monte Carlo method from the simulations </a:t>
            </a:r>
            <a:r>
              <a:rPr lang="en-US" altLang="ko-KR" sz="2400" dirty="0">
                <a:latin typeface="Cambria" panose="02040503050406030204" pitchFamily="18" charset="0"/>
              </a:rPr>
              <a:t>from </a:t>
            </a:r>
            <a:r>
              <a:rPr lang="en-US" altLang="ko-KR" sz="2400" i="1" dirty="0" smtClean="0">
                <a:latin typeface="Cambria" panose="02040503050406030204" pitchFamily="18" charset="0"/>
              </a:rPr>
              <a:t>the specified distribution (mean =5, </a:t>
            </a:r>
            <a:r>
              <a:rPr lang="en-US" altLang="ko-KR" sz="2400" i="1" dirty="0" err="1" smtClean="0">
                <a:latin typeface="Cambria" panose="02040503050406030204" pitchFamily="18" charset="0"/>
              </a:rPr>
              <a:t>sd</a:t>
            </a:r>
            <a:r>
              <a:rPr lang="en-US" altLang="ko-KR" sz="2400" i="1" dirty="0" smtClean="0">
                <a:latin typeface="Cambria" panose="02040503050406030204" pitchFamily="18" charset="0"/>
              </a:rPr>
              <a:t>=2)</a:t>
            </a:r>
            <a:r>
              <a:rPr lang="en-US" altLang="ko-KR" sz="2400" dirty="0" smtClean="0">
                <a:latin typeface="Cambria" panose="02040503050406030204" pitchFamily="18" charset="0"/>
              </a:rPr>
              <a:t>: </a:t>
            </a:r>
            <a:endParaRPr lang="en-US" altLang="ko-KR" sz="2400" dirty="0">
              <a:latin typeface="Cambria" panose="02040503050406030204" pitchFamily="18" charset="0"/>
            </a:endParaRPr>
          </a:p>
          <a:p>
            <a:r>
              <a:rPr lang="en-US" altLang="ko-KR" sz="2400" dirty="0" smtClean="0">
                <a:latin typeface="Cambria" panose="02040503050406030204" pitchFamily="18" charset="0"/>
              </a:rPr>
              <a:t>“As </a:t>
            </a:r>
            <a:r>
              <a:rPr lang="en-US" altLang="ko-KR" sz="2400" dirty="0">
                <a:latin typeface="Cambria" panose="02040503050406030204" pitchFamily="18" charset="0"/>
              </a:rPr>
              <a:t>our </a:t>
            </a:r>
            <a:r>
              <a:rPr lang="en-US" altLang="ko-KR" sz="2400" i="1" dirty="0">
                <a:latin typeface="Cambria" panose="02040503050406030204" pitchFamily="18" charset="0"/>
              </a:rPr>
              <a:t>n</a:t>
            </a:r>
            <a:r>
              <a:rPr lang="en-US" altLang="ko-KR" sz="2400" dirty="0">
                <a:latin typeface="Cambria" panose="02040503050406030204" pitchFamily="18" charset="0"/>
              </a:rPr>
              <a:t> increase we will get closer to the expected </a:t>
            </a:r>
            <a:r>
              <a:rPr lang="en-US" altLang="ko-KR" sz="2400" dirty="0" smtClean="0">
                <a:latin typeface="Cambria" panose="02040503050406030204" pitchFamily="18" charset="0"/>
              </a:rPr>
              <a:t>value”</a:t>
            </a:r>
            <a:endParaRPr lang="ko-KR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5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92696"/>
            <a:ext cx="7826520" cy="586989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1115616" y="4941168"/>
            <a:ext cx="3168352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1187624" y="3068960"/>
            <a:ext cx="3168352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259632" y="1196752"/>
            <a:ext cx="3168352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67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Roulette Game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16832"/>
            <a:ext cx="8453388" cy="3285124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683568" y="1556792"/>
            <a:ext cx="432048" cy="1152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584" y="1124744"/>
            <a:ext cx="193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Eu</a:t>
            </a:r>
            <a:r>
              <a:rPr lang="en-US" altLang="ko-KR" dirty="0" smtClean="0"/>
              <a:t>-/Am-Roulette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5232" y="2076535"/>
            <a:ext cx="84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35times</a:t>
            </a:r>
            <a:endParaRPr lang="ko-KR" altLang="en-US" sz="1400" b="1" dirty="0" err="1" smtClean="0">
              <a:solidFill>
                <a:srgbClr val="00B0F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3464" y="2409159"/>
            <a:ext cx="84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17times</a:t>
            </a:r>
            <a:endParaRPr lang="ko-KR" altLang="en-US" sz="1400" b="1" dirty="0" err="1" smtClean="0">
              <a:solidFill>
                <a:srgbClr val="00B0F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3464" y="2708920"/>
            <a:ext cx="84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11times</a:t>
            </a:r>
            <a:endParaRPr lang="ko-KR" altLang="en-US" sz="1400" b="1" dirty="0" err="1" smtClean="0">
              <a:solidFill>
                <a:srgbClr val="00B0F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5232" y="4880204"/>
            <a:ext cx="84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1times</a:t>
            </a:r>
            <a:endParaRPr lang="ko-KR" altLang="en-US" sz="1400" b="1" dirty="0" err="1" smtClean="0">
              <a:solidFill>
                <a:srgbClr val="00B0F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479" y="3610293"/>
            <a:ext cx="2247900" cy="20478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681" y="2204864"/>
            <a:ext cx="2238375" cy="19907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5496" y="25460"/>
            <a:ext cx="3579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Law of Large Numbers</a:t>
            </a:r>
            <a:endParaRPr lang="ko-KR" alt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665401"/>
            <a:ext cx="80648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Cambria" panose="02040503050406030204" pitchFamily="18" charset="0"/>
              </a:rPr>
              <a:t>In repeated independent tests with the same actual probability </a:t>
            </a:r>
            <a:r>
              <a:rPr lang="en-US" altLang="ko-KR" sz="2000" i="1" dirty="0">
                <a:latin typeface="Cambria" panose="02040503050406030204" pitchFamily="18" charset="0"/>
              </a:rPr>
              <a:t>p</a:t>
            </a:r>
            <a:r>
              <a:rPr lang="en-US" altLang="ko-KR" sz="2000" dirty="0">
                <a:latin typeface="Cambria" panose="02040503050406030204" pitchFamily="18" charset="0"/>
              </a:rPr>
              <a:t> of a particular outcome in each test, </a:t>
            </a:r>
            <a:endParaRPr lang="en-US" altLang="ko-KR" sz="2000" dirty="0" smtClean="0">
              <a:latin typeface="Cambria" panose="02040503050406030204" pitchFamily="18" charset="0"/>
            </a:endParaRPr>
          </a:p>
          <a:p>
            <a:pPr algn="just"/>
            <a:r>
              <a:rPr lang="en-US" altLang="ko-KR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</a:t>
            </a: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</a:rPr>
              <a:t>chance </a:t>
            </a:r>
            <a:r>
              <a:rPr lang="en-US" altLang="ko-KR" sz="2000" dirty="0">
                <a:latin typeface="Cambria" panose="02040503050406030204" pitchFamily="18" charset="0"/>
              </a:rPr>
              <a:t>that the fraction of times that outcome occurs differs from </a:t>
            </a:r>
            <a:r>
              <a:rPr lang="en-US" altLang="ko-KR" sz="2000" i="1" dirty="0">
                <a:latin typeface="Cambria" panose="02040503050406030204" pitchFamily="18" charset="0"/>
              </a:rPr>
              <a:t>p</a:t>
            </a:r>
            <a:r>
              <a:rPr lang="en-US" altLang="ko-KR" sz="2000" dirty="0">
                <a:latin typeface="Cambria" panose="02040503050406030204" pitchFamily="18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</a:rPr>
              <a:t>converges to zero as the number of trials goes to infinity</a:t>
            </a:r>
            <a:endParaRPr lang="ko-KR" altLang="en-US" sz="2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40" y="3789040"/>
            <a:ext cx="2190750" cy="20383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99992" y="2181057"/>
            <a:ext cx="655684" cy="1103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12321" y="3800472"/>
            <a:ext cx="655684" cy="1103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64510" y="3610293"/>
            <a:ext cx="655684" cy="1103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43808" y="5013176"/>
            <a:ext cx="0" cy="81421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996458" y="3393365"/>
            <a:ext cx="0" cy="81421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16" idx="0"/>
          </p:cNvCxnSpPr>
          <p:nvPr/>
        </p:nvCxnSpPr>
        <p:spPr>
          <a:xfrm>
            <a:off x="7308304" y="4759052"/>
            <a:ext cx="0" cy="8477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76520" y="58052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" panose="02040503050406030204" pitchFamily="18" charset="0"/>
              </a:rPr>
              <a:t>0</a:t>
            </a:r>
            <a:endParaRPr lang="ko-KR" altLang="en-US" dirty="0" err="1" smtClean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6760" y="41532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" panose="02040503050406030204" pitchFamily="18" charset="0"/>
              </a:rPr>
              <a:t>0</a:t>
            </a:r>
            <a:endParaRPr lang="ko-KR" altLang="en-US" dirty="0" err="1" smtClean="0"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2652" y="5606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" panose="02040503050406030204" pitchFamily="18" charset="0"/>
              </a:rPr>
              <a:t>0</a:t>
            </a:r>
            <a:endParaRPr lang="ko-KR" altLang="en-US" dirty="0" err="1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3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25460"/>
            <a:ext cx="580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Sampling Space of Possible Outcomes</a:t>
            </a:r>
            <a:endParaRPr lang="ko-KR" alt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7584" y="980728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mbria" panose="02040503050406030204" pitchFamily="18" charset="0"/>
              </a:rPr>
              <a:t>Never possible to guarantee perfect accuracy through </a:t>
            </a:r>
            <a:r>
              <a:rPr lang="en-US" altLang="ko-KR" dirty="0" smtClean="0">
                <a:latin typeface="Cambria" panose="02040503050406030204" pitchFamily="18" charset="0"/>
              </a:rPr>
              <a:t>sampling</a:t>
            </a:r>
            <a:endParaRPr lang="en-US" altLang="ko-KR" dirty="0">
              <a:latin typeface="Cambria" panose="02040503050406030204" pitchFamily="18" charset="0"/>
            </a:endParaRPr>
          </a:p>
          <a:p>
            <a:r>
              <a:rPr lang="en-US" altLang="ko-KR" dirty="0">
                <a:latin typeface="Cambria" panose="02040503050406030204" pitchFamily="18" charset="0"/>
              </a:rPr>
              <a:t>Not to say that an estimate is not precisely correct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r>
              <a:rPr lang="en-US" altLang="ko-KR" dirty="0">
                <a:latin typeface="Cambria" panose="02040503050406030204" pitchFamily="18" charset="0"/>
              </a:rPr>
              <a:t>Key question:</a:t>
            </a:r>
          </a:p>
          <a:p>
            <a:r>
              <a:rPr lang="en-US" altLang="ko-KR" dirty="0">
                <a:latin typeface="Cambria" panose="02040503050406030204" pitchFamily="18" charset="0"/>
              </a:rPr>
              <a:t>◦ How many samples do we need to look at before we can have justified confidence on our answer?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r>
              <a:rPr lang="en-US" altLang="ko-KR" dirty="0">
                <a:latin typeface="Cambria" panose="02040503050406030204" pitchFamily="18" charset="0"/>
              </a:rPr>
              <a:t>Depends upon variability in underlying distribution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3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4762" y="-27384"/>
            <a:ext cx="5018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Confidence Levels and Intervals </a:t>
            </a:r>
            <a:endParaRPr lang="ko-KR" alt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ambria" panose="02040503050406030204" pitchFamily="18" charset="0"/>
              </a:rPr>
              <a:t>Instead </a:t>
            </a:r>
            <a:r>
              <a:rPr lang="en-US" altLang="ko-KR" dirty="0">
                <a:latin typeface="Cambria" panose="02040503050406030204" pitchFamily="18" charset="0"/>
              </a:rPr>
              <a:t>of estimating an unknown parameter by a single value (e.g., the mean of a set of trials), a </a:t>
            </a:r>
            <a:r>
              <a:rPr lang="en-US" altLang="ko-KR" dirty="0">
                <a:solidFill>
                  <a:srgbClr val="FF0000"/>
                </a:solidFill>
                <a:latin typeface="Cambria" panose="02040503050406030204" pitchFamily="18" charset="0"/>
              </a:rPr>
              <a:t>confidence interval </a:t>
            </a:r>
            <a:r>
              <a:rPr lang="en-US" altLang="ko-KR" dirty="0">
                <a:latin typeface="Cambria" panose="02040503050406030204" pitchFamily="18" charset="0"/>
              </a:rPr>
              <a:t>provides a range that is likely to contain the unknown value and a confidence that the unknown value lays within that range</a:t>
            </a:r>
          </a:p>
          <a:p>
            <a:endParaRPr lang="en-US" altLang="ko-KR" dirty="0" smtClean="0">
              <a:latin typeface="Cambria" panose="02040503050406030204" pitchFamily="18" charset="0"/>
            </a:endParaRPr>
          </a:p>
          <a:p>
            <a:r>
              <a:rPr lang="en-US" altLang="ko-KR" dirty="0" smtClean="0">
                <a:latin typeface="Cambria" panose="02040503050406030204" pitchFamily="18" charset="0"/>
              </a:rPr>
              <a:t>”The return on betting a pocket 10k times in European roulette </a:t>
            </a:r>
            <a:r>
              <a:rPr lang="en-US" altLang="ko-KR" dirty="0">
                <a:latin typeface="Cambria" panose="02040503050406030204" pitchFamily="18" charset="0"/>
              </a:rPr>
              <a:t>is -3.3%. The margin of error is +/-3.5% with a 95% level of </a:t>
            </a:r>
            <a:r>
              <a:rPr lang="en-US" altLang="ko-KR" dirty="0" smtClean="0">
                <a:latin typeface="Cambria" panose="02040503050406030204" pitchFamily="18" charset="0"/>
              </a:rPr>
              <a:t>confidence”</a:t>
            </a:r>
            <a:endParaRPr lang="en-US" altLang="ko-KR" dirty="0">
              <a:latin typeface="Cambria" panose="02040503050406030204" pitchFamily="18" charset="0"/>
            </a:endParaRPr>
          </a:p>
          <a:p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3289052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mbria" panose="02040503050406030204" pitchFamily="18" charset="0"/>
              </a:rPr>
              <a:t>What does this mean?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r>
              <a:rPr lang="en-US" altLang="ko-KR" dirty="0">
                <a:latin typeface="Cambria" panose="02040503050406030204" pitchFamily="18" charset="0"/>
              </a:rPr>
              <a:t>If I were to conduct an infinite number of trials of 10k bets </a:t>
            </a:r>
            <a:r>
              <a:rPr lang="en-US" altLang="ko-KR" dirty="0" smtClean="0">
                <a:latin typeface="Cambria" panose="02040503050406030204" pitchFamily="18" charset="0"/>
              </a:rPr>
              <a:t>each, my </a:t>
            </a:r>
            <a:r>
              <a:rPr lang="en-US" altLang="ko-KR" dirty="0">
                <a:latin typeface="Cambria" panose="02040503050406030204" pitchFamily="18" charset="0"/>
              </a:rPr>
              <a:t>expected average return would be -3.3</a:t>
            </a:r>
            <a:r>
              <a:rPr lang="en-US" altLang="ko-KR" dirty="0" smtClean="0">
                <a:latin typeface="Cambria" panose="02040503050406030204" pitchFamily="18" charset="0"/>
              </a:rPr>
              <a:t>%.</a:t>
            </a:r>
          </a:p>
          <a:p>
            <a:r>
              <a:rPr lang="en-US" altLang="ko-KR" dirty="0" smtClean="0">
                <a:latin typeface="Cambria" panose="02040503050406030204" pitchFamily="18" charset="0"/>
              </a:rPr>
              <a:t>My </a:t>
            </a:r>
            <a:r>
              <a:rPr lang="en-US" altLang="ko-KR" dirty="0">
                <a:latin typeface="Cambria" panose="02040503050406030204" pitchFamily="18" charset="0"/>
              </a:rPr>
              <a:t>return would be between roughly -6.8% and +0.2% 95% of the </a:t>
            </a:r>
            <a:r>
              <a:rPr lang="en-US" altLang="ko-KR" dirty="0" smtClean="0">
                <a:latin typeface="Cambria" panose="02040503050406030204" pitchFamily="18" charset="0"/>
              </a:rPr>
              <a:t>time.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0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8509637" cy="42671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045" y="25460"/>
            <a:ext cx="1359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Results </a:t>
            </a:r>
            <a:endParaRPr lang="ko-KR" alt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rtlCol="0">
        <a:spAutoFit/>
      </a:bodyPr>
      <a:lstStyle>
        <a:defPPr>
          <a:defRPr sz="2800" b="1" dirty="0">
            <a:latin typeface="Cambria Math" panose="02040503050406030204" pitchFamily="18" charset="0"/>
            <a:ea typeface="Cambria Math" panose="02040503050406030204" pitchFamily="18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453</Words>
  <Application>Microsoft Office PowerPoint</Application>
  <PresentationFormat>화면 슬라이드 쇼(4:3)</PresentationFormat>
  <Paragraphs>55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Adobe Fan Heiti Std B</vt:lpstr>
      <vt:lpstr>맑은 고딕</vt:lpstr>
      <vt:lpstr>Arial</vt:lpstr>
      <vt:lpstr>Cambria</vt:lpstr>
      <vt:lpstr>Cambria Math</vt:lpstr>
      <vt:lpstr>Wingdings</vt:lpstr>
      <vt:lpstr>Office 테마</vt:lpstr>
      <vt:lpstr>Monte Carlo Method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1 “To be or not to be.”</dc:title>
  <dc:creator>Microsoft Corporation</dc:creator>
  <cp:lastModifiedBy>JHLee</cp:lastModifiedBy>
  <cp:revision>41</cp:revision>
  <dcterms:created xsi:type="dcterms:W3CDTF">2006-10-05T04:04:58Z</dcterms:created>
  <dcterms:modified xsi:type="dcterms:W3CDTF">2018-10-11T03:07:36Z</dcterms:modified>
</cp:coreProperties>
</file>