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BA0E-A21F-4590-AC5F-1C5FE978678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F49BA-B1E2-49B9-887E-0D29502AE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True solution/good 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F49BA-B1E2-49B9-887E-0D29502AEB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1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B23FFFE-065E-4454-8DF3-008DB8389A70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EFEB04FA-ACDF-4A30-BEF1-6AB0EE92B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8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FFE-065E-4454-8DF3-008DB8389A7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04FA-ACDF-4A30-BEF1-6AB0EE92B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62075"/>
            <a:ext cx="10515600" cy="481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B23FFFE-065E-4454-8DF3-008DB8389A70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EFEB04FA-ACDF-4A30-BEF1-6AB0EE92B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velling_salesman_probl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Traveling Salesperson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391886"/>
            <a:ext cx="105199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city (</a:t>
            </a:r>
            <a:r>
              <a:rPr lang="en-US" altLang="ko-KR" dirty="0" err="1" smtClean="0"/>
              <a:t>city_name</a:t>
            </a:r>
            <a:r>
              <a:rPr lang="en-US" altLang="ko-KR" dirty="0" smtClean="0"/>
              <a:t>, x, y)</a:t>
            </a:r>
          </a:p>
          <a:p>
            <a:r>
              <a:rPr lang="en-US" altLang="ko-KR" dirty="0" smtClean="0"/>
              <a:t>Cooling rate: 0.003, </a:t>
            </a:r>
            <a:r>
              <a:rPr lang="en-US" altLang="ko-KR" dirty="0" err="1" smtClean="0"/>
              <a:t>Temparature</a:t>
            </a:r>
            <a:r>
              <a:rPr lang="en-US" altLang="ko-KR" dirty="0" smtClean="0"/>
              <a:t>: 100000</a:t>
            </a:r>
          </a:p>
          <a:p>
            <a:endParaRPr lang="en-US" altLang="ko-KR" dirty="0"/>
          </a:p>
          <a:p>
            <a:r>
              <a:rPr lang="en-US" altLang="ko-KR" dirty="0" smtClean="0"/>
              <a:t>Initial solution </a:t>
            </a:r>
            <a:r>
              <a:rPr lang="ko-KR" altLang="en-US" dirty="0" smtClean="0"/>
              <a:t>생성 </a:t>
            </a:r>
            <a:r>
              <a:rPr lang="en-US" altLang="ko-KR" dirty="0"/>
              <a:t>&lt;</a:t>
            </a:r>
            <a:r>
              <a:rPr lang="en-US" altLang="ko-KR" dirty="0" err="1"/>
              <a:t>currentSolution</a:t>
            </a:r>
            <a:r>
              <a:rPr lang="en-US" altLang="ko-KR" dirty="0" smtClean="0"/>
              <a:t>&gt; =&gt; Tour/</a:t>
            </a:r>
            <a:r>
              <a:rPr lang="en-US" altLang="ko-KR" dirty="0" err="1" smtClean="0"/>
              <a:t>TourManager</a:t>
            </a:r>
            <a:r>
              <a:rPr lang="en-US" altLang="ko-KR" dirty="0" smtClean="0"/>
              <a:t> class/</a:t>
            </a:r>
            <a:r>
              <a:rPr lang="en-US" altLang="ko-KR" dirty="0" err="1" smtClean="0"/>
              <a:t>Collections.shuffle</a:t>
            </a:r>
            <a:r>
              <a:rPr lang="ko-KR" altLang="en-US" dirty="0" smtClean="0"/>
              <a:t>을 통해 생성</a:t>
            </a:r>
            <a:endParaRPr lang="en-US" altLang="ko-KR" dirty="0" smtClean="0"/>
          </a:p>
          <a:p>
            <a:r>
              <a:rPr lang="en-US" altLang="ko-KR" dirty="0" smtClean="0"/>
              <a:t>=&gt; Euclidian distance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total distance </a:t>
            </a:r>
            <a:r>
              <a:rPr lang="ko-KR" altLang="en-US" dirty="0" smtClean="0"/>
              <a:t>계산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currentDistance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New solution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두 개의 서로 다른 </a:t>
            </a:r>
            <a:r>
              <a:rPr lang="en-US" altLang="ko-KR" dirty="0" smtClean="0"/>
              <a:t>city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하게 선택하여 교환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en-US" altLang="ko-KR" dirty="0"/>
              <a:t>Euclidian distance</a:t>
            </a:r>
            <a:r>
              <a:rPr lang="ko-KR" altLang="en-US" dirty="0"/>
              <a:t>로 </a:t>
            </a:r>
            <a:r>
              <a:rPr lang="en-US" altLang="ko-KR" dirty="0"/>
              <a:t>total distance </a:t>
            </a:r>
            <a:r>
              <a:rPr lang="ko-KR" altLang="en-US" dirty="0"/>
              <a:t>계산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neighbourDistance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smtClean="0"/>
              <a:t>Accept-Reject?</a:t>
            </a:r>
          </a:p>
          <a:p>
            <a:r>
              <a:rPr lang="en-US" altLang="ko-KR" dirty="0" smtClean="0"/>
              <a:t>=&gt; 0~1.0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random number </a:t>
            </a:r>
            <a:r>
              <a:rPr lang="ko-KR" altLang="en-US" dirty="0" smtClean="0"/>
              <a:t>생성</a:t>
            </a:r>
          </a:p>
          <a:p>
            <a:r>
              <a:rPr lang="en-US" altLang="ko-KR" dirty="0" smtClean="0"/>
              <a:t>=&gt; </a:t>
            </a:r>
            <a:r>
              <a:rPr lang="en-US" altLang="ko-KR" dirty="0" err="1" smtClean="0"/>
              <a:t>newDistance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currentDistance</a:t>
            </a:r>
            <a:r>
              <a:rPr lang="ko-KR" altLang="en-US" dirty="0" smtClean="0"/>
              <a:t>보다 작으면 </a:t>
            </a:r>
            <a:r>
              <a:rPr lang="en-US" altLang="ko-KR" dirty="0" err="1" smtClean="0"/>
              <a:t>currentSolution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neSolution</a:t>
            </a:r>
            <a:r>
              <a:rPr lang="ko-KR" altLang="en-US" dirty="0" smtClean="0"/>
              <a:t>으로 대체</a:t>
            </a:r>
            <a:endParaRPr lang="en-US" altLang="ko-KR" dirty="0" smtClean="0"/>
          </a:p>
          <a:p>
            <a:r>
              <a:rPr lang="ko-KR" altLang="en-US" dirty="0" smtClean="0"/>
              <a:t>아니면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Temperature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0.003</a:t>
            </a:r>
            <a:r>
              <a:rPr lang="ko-KR" altLang="en-US" dirty="0" smtClean="0"/>
              <a:t>씩 내림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Temperature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이하가 되면 중단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3606709"/>
            <a:ext cx="7810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TSP?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Finding shortest path to visit every cities</a:t>
            </a:r>
          </a:p>
          <a:p>
            <a:pPr lvl="1"/>
            <a:r>
              <a:rPr lang="en-US" altLang="ko-KR" dirty="0" smtClean="0"/>
              <a:t>If the number of city is 10, (10)! paths </a:t>
            </a:r>
            <a:r>
              <a:rPr lang="en-US" altLang="ko-KR" smtClean="0"/>
              <a:t>(permutation) </a:t>
            </a:r>
            <a:r>
              <a:rPr lang="en-US" altLang="ko-KR" dirty="0" smtClean="0"/>
              <a:t>should be compared…</a:t>
            </a:r>
          </a:p>
          <a:p>
            <a:pPr lvl="1"/>
            <a:r>
              <a:rPr lang="en-US" altLang="ko-KR" dirty="0" smtClean="0"/>
              <a:t>Lots of solutions studied</a:t>
            </a:r>
          </a:p>
          <a:p>
            <a:pPr lvl="2"/>
            <a:r>
              <a:rPr lang="en-US" altLang="ko-KR" dirty="0" smtClean="0"/>
              <a:t>E.g. dynamic programming (O(n^2*2^n)), heuristic and approximation algorithms (NN, Randomized improvement(</a:t>
            </a:r>
            <a:r>
              <a:rPr lang="en-US" altLang="ko-KR" b="1" dirty="0" smtClean="0"/>
              <a:t>GA</a:t>
            </a:r>
            <a:r>
              <a:rPr lang="en-US" altLang="ko-KR" dirty="0" smtClean="0"/>
              <a:t>, SA,..), Ant colony optimization, etc.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01496" y="5026075"/>
            <a:ext cx="6745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en.wikipedia.org/wiki/Travelling_salesman_problem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93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TSP with 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Population</a:t>
            </a:r>
          </a:p>
          <a:p>
            <a:pPr lvl="1"/>
            <a:r>
              <a:rPr lang="en-US" altLang="ko-KR" dirty="0" smtClean="0"/>
              <a:t>Order of cities to visit</a:t>
            </a:r>
          </a:p>
          <a:p>
            <a:pPr lvl="1"/>
            <a:r>
              <a:rPr lang="en-US" altLang="ko-KR" dirty="0" smtClean="0"/>
              <a:t>E.g., [0, 1, 2, 3, 4], [0, 4, 3, 1, 2], …</a:t>
            </a:r>
          </a:p>
          <a:p>
            <a:r>
              <a:rPr lang="en-US" altLang="ko-KR" dirty="0" smtClean="0"/>
              <a:t>Fitness</a:t>
            </a:r>
          </a:p>
          <a:p>
            <a:pPr lvl="1"/>
            <a:r>
              <a:rPr lang="en-US" altLang="ko-KR" dirty="0" smtClean="0"/>
              <a:t>Sum of distances between cities </a:t>
            </a:r>
          </a:p>
          <a:p>
            <a:pPr lvl="1"/>
            <a:r>
              <a:rPr lang="en-US" altLang="ko-KR" dirty="0" smtClean="0"/>
              <a:t>Find best one in the population</a:t>
            </a:r>
          </a:p>
          <a:p>
            <a:r>
              <a:rPr lang="en-US" altLang="ko-KR" dirty="0" smtClean="0"/>
              <a:t>Normalization</a:t>
            </a:r>
          </a:p>
          <a:p>
            <a:pPr lvl="1"/>
            <a:r>
              <a:rPr lang="en-US" altLang="ko-KR" dirty="0" smtClean="0"/>
              <a:t>Fitness[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]/sum of fitness</a:t>
            </a:r>
          </a:p>
          <a:p>
            <a:r>
              <a:rPr lang="en-US" altLang="ko-KR" dirty="0" smtClean="0"/>
              <a:t>New population: pick One</a:t>
            </a:r>
          </a:p>
          <a:p>
            <a:pPr lvl="1"/>
            <a:r>
              <a:rPr lang="en-US" altLang="ko-KR" dirty="0" smtClean="0"/>
              <a:t>Use accept-reject algorithm</a:t>
            </a:r>
          </a:p>
          <a:p>
            <a:r>
              <a:rPr lang="en-US" altLang="ko-KR" dirty="0" smtClean="0"/>
              <a:t>Mutation</a:t>
            </a:r>
          </a:p>
          <a:p>
            <a:pPr lvl="1"/>
            <a:r>
              <a:rPr lang="en-US" altLang="ko-KR" dirty="0" smtClean="0"/>
              <a:t>Pick one population and then change</a:t>
            </a:r>
            <a:r>
              <a:rPr lang="ko-KR" altLang="en-US" dirty="0"/>
              <a:t> </a:t>
            </a:r>
            <a:r>
              <a:rPr lang="en-US" altLang="ko-KR" dirty="0" err="1" smtClean="0"/>
              <a:t>indexA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gene and </a:t>
            </a:r>
            <a:r>
              <a:rPr lang="en-US" altLang="ko-KR" dirty="0" err="1" smtClean="0"/>
              <a:t>indexB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gene, where </a:t>
            </a:r>
            <a:r>
              <a:rPr lang="en-US" altLang="ko-KR" dirty="0" err="1" smtClean="0"/>
              <a:t>indexA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indexB</a:t>
            </a:r>
            <a:r>
              <a:rPr lang="en-US" altLang="ko-KR" dirty="0" smtClean="0"/>
              <a:t> are chosen randomly by using determined mutation rate</a:t>
            </a:r>
          </a:p>
        </p:txBody>
      </p:sp>
    </p:spTree>
    <p:extLst>
      <p:ext uri="{BB962C8B-B14F-4D97-AF65-F5344CB8AC3E}">
        <p14:creationId xmlns:p14="http://schemas.microsoft.com/office/powerpoint/2010/main" val="38747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TSP with SA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383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Local and global maxima and minima</a:t>
            </a:r>
          </a:p>
          <a:p>
            <a:r>
              <a:rPr lang="en-US" altLang="ko-KR" dirty="0" smtClean="0"/>
              <a:t>SA: an algorithm to jump out of local maximum or minimum</a:t>
            </a:r>
          </a:p>
          <a:p>
            <a:pPr lvl="1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921156" y="2271331"/>
            <a:ext cx="6080352" cy="3964975"/>
            <a:chOff x="3268789" y="2179891"/>
            <a:chExt cx="6080352" cy="3964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5817" y="2179891"/>
              <a:ext cx="4493324" cy="362684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68789" y="3572639"/>
              <a:ext cx="1664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Cambria" panose="02040503050406030204" pitchFamily="18" charset="0"/>
                </a:rPr>
                <a:t>Fitness value</a:t>
              </a:r>
              <a:endParaRPr lang="ko-KR" altLang="en-US" sz="2000" dirty="0">
                <a:latin typeface="Cambria" panose="0204050305040603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02974" y="5744756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Cambria" panose="02040503050406030204" pitchFamily="18" charset="0"/>
                </a:rPr>
                <a:t>Solution</a:t>
              </a:r>
              <a:endParaRPr lang="ko-KR" altLang="en-US" sz="2000" dirty="0">
                <a:latin typeface="Cambria" panose="02040503050406030204" pitchFamily="18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-5896" r="58614"/>
          <a:stretch/>
        </p:blipFill>
        <p:spPr>
          <a:xfrm>
            <a:off x="1490567" y="4384749"/>
            <a:ext cx="2203609" cy="4639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54351" t="-4261"/>
          <a:stretch/>
        </p:blipFill>
        <p:spPr>
          <a:xfrm>
            <a:off x="1490567" y="4908678"/>
            <a:ext cx="2430589" cy="4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Annealing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 a simulation of the process of annealing</a:t>
            </a:r>
          </a:p>
          <a:p>
            <a:r>
              <a:rPr lang="en-US" altLang="ko-KR" dirty="0" smtClean="0"/>
              <a:t>Can be used to generate a solution to combinatorial (permutation) optimization problems</a:t>
            </a:r>
          </a:p>
          <a:p>
            <a:r>
              <a:rPr lang="en-US" altLang="ko-KR" dirty="0" smtClean="0"/>
              <a:t>We use following analogy</a:t>
            </a:r>
          </a:p>
          <a:p>
            <a:pPr lvl="1"/>
            <a:r>
              <a:rPr lang="en-US" altLang="ko-KR" dirty="0" smtClean="0"/>
              <a:t>Solutions in combinatorial problem – states in a physical system</a:t>
            </a:r>
          </a:p>
          <a:p>
            <a:pPr lvl="1"/>
            <a:r>
              <a:rPr lang="en-US" altLang="ko-KR" dirty="0" smtClean="0"/>
              <a:t>The cost of a solution – energy of state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Acceptance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do we decide which solutions to accept?</a:t>
            </a:r>
          </a:p>
          <a:p>
            <a:pPr lvl="1"/>
            <a:r>
              <a:rPr lang="en-US" altLang="ko-KR" dirty="0" smtClean="0"/>
              <a:t>First, we check </a:t>
            </a:r>
            <a:r>
              <a:rPr lang="en-US" altLang="ko-KR" dirty="0" smtClean="0">
                <a:solidFill>
                  <a:srgbClr val="FF0000"/>
                </a:solidFill>
              </a:rPr>
              <a:t>if the neighbor solution is better than our current solution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If it is, we accept it unconditionally</a:t>
            </a:r>
          </a:p>
          <a:p>
            <a:pPr lvl="1"/>
            <a:r>
              <a:rPr lang="en-US" altLang="ko-KR" dirty="0" smtClean="0"/>
              <a:t>If however, </a:t>
            </a:r>
            <a:r>
              <a:rPr lang="en-US" altLang="ko-KR" dirty="0" smtClean="0">
                <a:solidFill>
                  <a:srgbClr val="0070C0"/>
                </a:solidFill>
              </a:rPr>
              <a:t>the neighbor solution is not better</a:t>
            </a:r>
            <a:r>
              <a:rPr lang="en-US" altLang="ko-KR" dirty="0" smtClean="0"/>
              <a:t> we need to consider two factors</a:t>
            </a:r>
          </a:p>
          <a:p>
            <a:pPr lvl="2"/>
            <a:r>
              <a:rPr lang="en-US" altLang="ko-KR" dirty="0" smtClean="0"/>
              <a:t>Firstly, how much worse the neighbor solution is</a:t>
            </a:r>
          </a:p>
          <a:p>
            <a:pPr lvl="2"/>
            <a:r>
              <a:rPr lang="en-US" altLang="ko-KR" dirty="0" smtClean="0"/>
              <a:t>Secondly, how high the current temperature of our system is</a:t>
            </a:r>
          </a:p>
          <a:p>
            <a:pPr lvl="1"/>
            <a:r>
              <a:rPr lang="en-US" altLang="ko-KR" dirty="0" smtClean="0"/>
              <a:t>At high temperatures the system is more likely to accept solution that are worse</a:t>
            </a:r>
          </a:p>
          <a:p>
            <a:pPr lvl="1"/>
            <a:r>
              <a:rPr lang="en-US" altLang="ko-KR" dirty="0" smtClean="0"/>
              <a:t>The math for this is pretty simple:</a:t>
            </a:r>
          </a:p>
          <a:p>
            <a:pPr lvl="2"/>
            <a:r>
              <a:rPr lang="en-US" altLang="ko-KR" b="1" dirty="0" smtClean="0">
                <a:solidFill>
                  <a:schemeClr val="accent2"/>
                </a:solidFill>
              </a:rPr>
              <a:t>P = 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exp</a:t>
            </a:r>
            <a:r>
              <a:rPr lang="en-US" altLang="ko-KR" b="1" dirty="0" smtClean="0">
                <a:solidFill>
                  <a:schemeClr val="accent2"/>
                </a:solidFill>
              </a:rPr>
              <a:t>( (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solutionEnergy</a:t>
            </a:r>
            <a:r>
              <a:rPr lang="en-US" altLang="ko-KR" b="1" dirty="0" smtClean="0">
                <a:solidFill>
                  <a:schemeClr val="accent2"/>
                </a:solidFill>
              </a:rPr>
              <a:t> – 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neighborEnergy</a:t>
            </a:r>
            <a:r>
              <a:rPr lang="en-US" altLang="ko-KR" b="1" dirty="0" smtClean="0">
                <a:solidFill>
                  <a:schemeClr val="accent2"/>
                </a:solidFill>
              </a:rPr>
              <a:t> ) / temperature )</a:t>
            </a:r>
          </a:p>
          <a:p>
            <a:pPr lvl="2"/>
            <a:r>
              <a:rPr lang="en-US" altLang="ko-KR" dirty="0" smtClean="0">
                <a:solidFill>
                  <a:schemeClr val="accent2"/>
                </a:solidFill>
              </a:rPr>
              <a:t>P &gt; r ? (accept-reject)</a:t>
            </a:r>
            <a:r>
              <a:rPr lang="en-US" altLang="ko-KR" dirty="0" smtClean="0"/>
              <a:t>: the smaller the change in energy or the higher the temperature, more likely it is for the algorithm to accept the solution.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Set the initial temperature and create a random initial solution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Begin looping until our stop condition (e.g. in the case of TSP, traveling distance is certain level of minimum distance) is met:</a:t>
            </a:r>
          </a:p>
          <a:p>
            <a:pPr lvl="1"/>
            <a:r>
              <a:rPr lang="en-US" altLang="ko-KR" dirty="0" smtClean="0"/>
              <a:t>Sufficiently cooled, or</a:t>
            </a:r>
          </a:p>
          <a:p>
            <a:pPr lvl="1"/>
            <a:r>
              <a:rPr lang="en-US" altLang="ko-KR" dirty="0" smtClean="0"/>
              <a:t>A good-enough solution has been found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Select a neighbor by making a small change to our current solution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Decide whether to move to that neighbor solution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Decrease the temperature and continue looping (looping 2))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 vs SA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2088" y="1565741"/>
            <a:ext cx="5151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Initial population 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Selection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Crossover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 &lt;looping (2)&gt;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Termination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02288" y="1565741"/>
            <a:ext cx="5151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Initial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temperature,  initial solution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Begin loop until the stop condition met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Select an neighbor  by making a small change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Decide whether to move to that neighbor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solution &lt;P&gt;r?&gt;</a:t>
            </a: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Decrease the temperature and continue looping (looping 2))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6025" y="2381250"/>
            <a:ext cx="3716263" cy="12001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686425" y="3009900"/>
            <a:ext cx="60007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809875" y="2200275"/>
            <a:ext cx="6467475" cy="20478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86025" y="2381250"/>
            <a:ext cx="3800475" cy="18669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597</Words>
  <Application>Microsoft Office PowerPoint</Application>
  <PresentationFormat>와이드스크린</PresentationFormat>
  <Paragraphs>91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</vt:lpstr>
      <vt:lpstr>Cambria Math</vt:lpstr>
      <vt:lpstr>Office 테마</vt:lpstr>
      <vt:lpstr>Traveling Salesperson Problem</vt:lpstr>
      <vt:lpstr>TSP?</vt:lpstr>
      <vt:lpstr>TSP with GA</vt:lpstr>
      <vt:lpstr>TSP with SA</vt:lpstr>
      <vt:lpstr>Simulated Annealing</vt:lpstr>
      <vt:lpstr>Simulated Annealing</vt:lpstr>
      <vt:lpstr>Acceptance Function</vt:lpstr>
      <vt:lpstr>Algorithm Overview</vt:lpstr>
      <vt:lpstr>GA vs SA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JHLee</cp:lastModifiedBy>
  <cp:revision>52</cp:revision>
  <dcterms:created xsi:type="dcterms:W3CDTF">2018-10-24T06:57:14Z</dcterms:created>
  <dcterms:modified xsi:type="dcterms:W3CDTF">2018-11-28T10:35:52Z</dcterms:modified>
</cp:coreProperties>
</file>