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3" r:id="rId4"/>
    <p:sldId id="284" r:id="rId5"/>
    <p:sldId id="270" r:id="rId6"/>
    <p:sldId id="262" r:id="rId7"/>
    <p:sldId id="271" r:id="rId8"/>
    <p:sldId id="272" r:id="rId9"/>
    <p:sldId id="285" r:id="rId10"/>
    <p:sldId id="286" r:id="rId11"/>
    <p:sldId id="287" r:id="rId12"/>
    <p:sldId id="289" r:id="rId13"/>
    <p:sldId id="290" r:id="rId14"/>
    <p:sldId id="273" r:id="rId15"/>
    <p:sldId id="288" r:id="rId16"/>
    <p:sldId id="260" r:id="rId17"/>
    <p:sldId id="261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8" autoAdjust="0"/>
  </p:normalViewPr>
  <p:slideViewPr>
    <p:cSldViewPr>
      <p:cViewPr varScale="1">
        <p:scale>
          <a:sx n="100" d="100"/>
          <a:sy n="100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0D7A-5B6B-4D4D-9DF4-702E3CC5973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E0A4-E326-4D1B-A67F-95169989E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tc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문장을 지난 평균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tc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문장을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커버했으면 </a:t>
            </a:r>
            <a:r>
              <a:rPr lang="en-US" altLang="ko-KR" dirty="0" smtClean="0"/>
              <a:t>¾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(tc1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문장을 커버했으면 </a:t>
            </a:r>
            <a:r>
              <a:rPr lang="en-US" altLang="ko-KR" dirty="0" smtClean="0"/>
              <a:t>c12=1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Ci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objective </a:t>
            </a:r>
            <a:r>
              <a:rPr lang="en-US" altLang="ko-KR" dirty="0" err="1" smtClean="0"/>
              <a:t>vecto</a:t>
            </a:r>
            <a:r>
              <a:rPr lang="ko-KR" altLang="en-US" dirty="0" smtClean="0"/>
              <a:t>로의 </a:t>
            </a:r>
            <a:r>
              <a:rPr lang="en-US" altLang="ko-KR" dirty="0" smtClean="0"/>
              <a:t>EC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fitness.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Fault</a:t>
            </a:r>
            <a:r>
              <a:rPr lang="en-US" altLang="ko-KR" baseline="0" dirty="0" smtClean="0"/>
              <a:t> localization</a:t>
            </a:r>
            <a:r>
              <a:rPr lang="ko-KR" altLang="en-US" baseline="0" dirty="0" smtClean="0"/>
              <a:t>과 관련</a:t>
            </a:r>
            <a:r>
              <a:rPr lang="en-US" altLang="ko-KR" baseline="0" dirty="0" smtClean="0"/>
              <a:t>.  Failed </a:t>
            </a:r>
            <a:r>
              <a:rPr lang="en-US" altLang="ko-KR" baseline="0" dirty="0" err="1" smtClean="0"/>
              <a:t>tc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coverage </a:t>
            </a:r>
            <a:r>
              <a:rPr lang="en-US" altLang="ko-KR" baseline="0" dirty="0" err="1" smtClean="0"/>
              <a:t>vecto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EC </a:t>
            </a:r>
            <a:r>
              <a:rPr lang="ko-KR" altLang="en-US" baseline="0" dirty="0" smtClean="0"/>
              <a:t>계산</a:t>
            </a:r>
            <a:r>
              <a:rPr lang="en-US" altLang="ko-KR" baseline="0" dirty="0" smtClean="0"/>
              <a:t>, threshold </a:t>
            </a:r>
            <a:r>
              <a:rPr lang="ko-KR" altLang="en-US" baseline="0" dirty="0" smtClean="0"/>
              <a:t>결정</a:t>
            </a:r>
            <a:r>
              <a:rPr lang="en-US" altLang="ko-KR" baseline="0" dirty="0" smtClean="0"/>
              <a:t>, EC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사이에 있는지 </a:t>
            </a:r>
            <a:r>
              <a:rPr lang="ko-KR" altLang="en-US" baseline="0" dirty="0" err="1" smtClean="0"/>
              <a:t>아닌지로</a:t>
            </a:r>
            <a:r>
              <a:rPr lang="ko-KR" altLang="en-US" baseline="0" dirty="0" smtClean="0"/>
              <a:t> 그룹을 구분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err="1" smtClean="0"/>
              <a:t>tc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클러스터링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4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Fitness</a:t>
            </a:r>
            <a:r>
              <a:rPr lang="ko-KR" altLang="en-US" dirty="0" smtClean="0"/>
              <a:t>가 높다는 것은 서로 다른 문장을 커버한다는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Adobe Fan Heiti Std B" pitchFamily="34" charset="-128"/>
                <a:ea typeface="Adobe Fan Heiti Std B" pitchFamily="34" charset="-128"/>
              </a:rPr>
              <a:t>Genetic Algorithm</a:t>
            </a:r>
            <a: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altLang="ko-KR" dirty="0" smtClean="0">
                <a:latin typeface="Adobe Fan Heiti Std B" pitchFamily="34" charset="-128"/>
                <a:ea typeface="Adobe Fan Heiti Std B" pitchFamily="34" charset="-128"/>
              </a:rPr>
              <a:t>~ </a:t>
            </a:r>
            <a:r>
              <a:rPr lang="en-US" altLang="ko-KR" sz="4000" dirty="0" smtClean="0">
                <a:latin typeface="Adobe Fan Heiti Std B" pitchFamily="34" charset="-128"/>
                <a:ea typeface="Adobe Fan Heiti Std B" pitchFamily="34" charset="-128"/>
              </a:rPr>
              <a:t>Application in Studies~</a:t>
            </a:r>
            <a:endParaRPr lang="ko-KR" altLang="en-US" dirty="0"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8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7704"/>
            <a:ext cx="7776864" cy="64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2656"/>
            <a:ext cx="7992888" cy="408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013176"/>
            <a:ext cx="7560840" cy="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7704856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8775"/>
          <a:stretch/>
        </p:blipFill>
        <p:spPr>
          <a:xfrm>
            <a:off x="611560" y="980728"/>
            <a:ext cx="79928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1560" y="836712"/>
            <a:ext cx="7641984" cy="5120464"/>
            <a:chOff x="674432" y="1268760"/>
            <a:chExt cx="7641984" cy="51204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268760"/>
              <a:ext cx="7632848" cy="3944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432" y="5445224"/>
              <a:ext cx="7641984" cy="9440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67544" y="116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Crossover, mutation:</a:t>
            </a:r>
            <a:endParaRPr lang="ko-KR" altLang="en-US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1225"/>
          <a:stretch/>
        </p:blipFill>
        <p:spPr>
          <a:xfrm>
            <a:off x="755576" y="1556792"/>
            <a:ext cx="7992888" cy="1919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5589240"/>
            <a:ext cx="516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Iterate until all statements are covered</a:t>
            </a:r>
            <a:endParaRPr lang="ko-KR" altLang="en-US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6" y="1196752"/>
            <a:ext cx="8838512" cy="46805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64088" y="1268760"/>
            <a:ext cx="194421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alibri" panose="020F0502020204030204" pitchFamily="34" charset="0"/>
              </a:rPr>
              <a:t>Test </a:t>
            </a:r>
            <a:r>
              <a:rPr lang="en-US" altLang="ko-KR" sz="2400" dirty="0">
                <a:latin typeface="Calibri" panose="020F0502020204030204" pitchFamily="34" charset="0"/>
              </a:rPr>
              <a:t>Cases Reuse Based on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</a:rPr>
              <a:t>Fault Localization Techniques</a:t>
            </a:r>
            <a:endParaRPr lang="ko-KR" altLang="en-US" sz="24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8136904" cy="39604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" y="4869160"/>
            <a:ext cx="8182624" cy="1367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3212976"/>
            <a:ext cx="806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문장 </a:t>
            </a:r>
            <a:r>
              <a:rPr lang="ko-KR" altLang="en-US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의심도가</a:t>
            </a:r>
            <a:r>
              <a:rPr lang="ko-KR" alt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높게 만든 </a:t>
            </a:r>
            <a:r>
              <a:rPr lang="en-US" altLang="ko-KR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tc</a:t>
            </a:r>
            <a:r>
              <a:rPr lang="ko-KR" alt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와 </a:t>
            </a:r>
            <a:r>
              <a:rPr lang="en-US" altLang="ko-K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Fitness</a:t>
            </a:r>
            <a:r>
              <a:rPr lang="ko-KR" alt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가 높을 수록 </a:t>
            </a:r>
            <a:r>
              <a:rPr lang="en-US" altLang="ko-KR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</a:t>
            </a:r>
            <a:r>
              <a:rPr lang="ko-KR" alt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도 높음</a:t>
            </a:r>
          </a:p>
        </p:txBody>
      </p:sp>
    </p:spTree>
    <p:extLst>
      <p:ext uri="{BB962C8B-B14F-4D97-AF65-F5344CB8AC3E}">
        <p14:creationId xmlns:p14="http://schemas.microsoft.com/office/powerpoint/2010/main" val="26126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208912" cy="1336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4824"/>
            <a:ext cx="8208912" cy="32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7992888" cy="274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73016"/>
            <a:ext cx="7776864" cy="1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706" y="447055"/>
            <a:ext cx="81917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alibri" panose="020F0502020204030204" pitchFamily="34" charset="0"/>
                <a:ea typeface="Adobe Fan Heiti Std B" pitchFamily="34" charset="-128"/>
              </a:rPr>
              <a:t>Genetic Algorithm-based Test Generation for </a:t>
            </a:r>
            <a:r>
              <a:rPr lang="en-US" altLang="ko-KR" sz="2800" b="1" dirty="0" smtClean="0">
                <a:latin typeface="Calibri" panose="020F0502020204030204" pitchFamily="34" charset="0"/>
                <a:ea typeface="Adobe Fan Heiti Std B" pitchFamily="34" charset="-128"/>
              </a:rPr>
              <a:t>Software Product </a:t>
            </a:r>
            <a:r>
              <a:rPr lang="en-US" altLang="ko-KR" sz="2800" b="1" dirty="0">
                <a:latin typeface="Calibri" panose="020F0502020204030204" pitchFamily="34" charset="0"/>
                <a:ea typeface="Adobe Fan Heiti Std B" pitchFamily="34" charset="-128"/>
              </a:rPr>
              <a:t>Line with the Integration of </a:t>
            </a:r>
            <a:r>
              <a:rPr lang="en-US" altLang="ko-KR" sz="2800" b="1" dirty="0" smtClean="0">
                <a:latin typeface="Calibri" panose="020F0502020204030204" pitchFamily="34" charset="0"/>
                <a:ea typeface="Adobe Fan Heiti Std B" pitchFamily="34" charset="-128"/>
              </a:rPr>
              <a:t>Fault Localization Techniques</a:t>
            </a:r>
          </a:p>
          <a:p>
            <a:endParaRPr lang="en-US" altLang="ko-KR" sz="2800" b="1" dirty="0">
              <a:latin typeface="Calibri" panose="020F0502020204030204" pitchFamily="34" charset="0"/>
              <a:ea typeface="Adobe Fan Heiti Std B" pitchFamily="34" charset="-128"/>
            </a:endParaRPr>
          </a:p>
          <a:p>
            <a:r>
              <a:rPr lang="en-US" altLang="ko-KR" sz="2400" dirty="0" err="1">
                <a:latin typeface="Calibri" panose="020F0502020204030204" pitchFamily="34" charset="0"/>
              </a:rPr>
              <a:t>Xuelin</a:t>
            </a:r>
            <a:r>
              <a:rPr lang="en-US" altLang="ko-KR" sz="2400" dirty="0">
                <a:latin typeface="Calibri" panose="020F0502020204030204" pitchFamily="34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</a:rPr>
              <a:t>Li, </a:t>
            </a:r>
            <a:r>
              <a:rPr lang="en-US" altLang="ko-KR" sz="2400" dirty="0">
                <a:latin typeface="Calibri" panose="020F0502020204030204" pitchFamily="34" charset="0"/>
              </a:rPr>
              <a:t>W. Eric </a:t>
            </a:r>
            <a:r>
              <a:rPr lang="en-US" altLang="ko-KR" sz="2400" dirty="0" smtClean="0">
                <a:latin typeface="Calibri" panose="020F0502020204030204" pitchFamily="34" charset="0"/>
              </a:rPr>
              <a:t>Wong </a:t>
            </a:r>
            <a:r>
              <a:rPr lang="en-US" altLang="ko-KR" sz="2400" dirty="0">
                <a:latin typeface="Calibri" panose="020F0502020204030204" pitchFamily="34" charset="0"/>
              </a:rPr>
              <a:t>&amp; </a:t>
            </a:r>
            <a:r>
              <a:rPr lang="en-US" altLang="ko-KR" sz="2400" dirty="0" err="1">
                <a:latin typeface="Calibri" panose="020F0502020204030204" pitchFamily="34" charset="0"/>
              </a:rPr>
              <a:t>Ruizhi</a:t>
            </a:r>
            <a:r>
              <a:rPr lang="en-US" altLang="ko-KR" sz="2400" dirty="0">
                <a:latin typeface="Calibri" panose="020F0502020204030204" pitchFamily="34" charset="0"/>
              </a:rPr>
              <a:t> Gao1 </a:t>
            </a:r>
            <a:r>
              <a:rPr lang="en-US" altLang="ko-KR" sz="2400" dirty="0" smtClean="0">
                <a:latin typeface="Calibri" panose="020F0502020204030204" pitchFamily="34" charset="0"/>
              </a:rPr>
              <a:t>&amp; </a:t>
            </a:r>
            <a:r>
              <a:rPr lang="en-US" altLang="ko-KR" sz="2400" dirty="0" err="1" smtClean="0">
                <a:latin typeface="Calibri" panose="020F0502020204030204" pitchFamily="34" charset="0"/>
              </a:rPr>
              <a:t>Linghuan</a:t>
            </a:r>
            <a:r>
              <a:rPr lang="en-US" altLang="ko-KR" sz="2400" dirty="0" smtClean="0">
                <a:latin typeface="Calibri" panose="020F0502020204030204" pitchFamily="34" charset="0"/>
              </a:rPr>
              <a:t> Hu  </a:t>
            </a:r>
            <a:r>
              <a:rPr lang="en-US" altLang="ko-KR" sz="2400" dirty="0">
                <a:latin typeface="Calibri" panose="020F0502020204030204" pitchFamily="34" charset="0"/>
              </a:rPr>
              <a:t>Shigeru </a:t>
            </a:r>
            <a:r>
              <a:rPr lang="en-US" altLang="ko-KR" sz="2400" dirty="0" err="1" smtClean="0">
                <a:latin typeface="Calibri" panose="020F0502020204030204" pitchFamily="34" charset="0"/>
              </a:rPr>
              <a:t>Hosono</a:t>
            </a:r>
            <a:endParaRPr lang="en-US" altLang="ko-KR" sz="2400" dirty="0" smtClean="0">
              <a:latin typeface="Calibri" panose="020F0502020204030204" pitchFamily="34" charset="0"/>
            </a:endParaRPr>
          </a:p>
          <a:p>
            <a:endParaRPr lang="en-US" altLang="ko-KR" sz="2800" b="1" dirty="0">
              <a:latin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</a:rPr>
              <a:t>Department of Computer Science, University of Texas at </a:t>
            </a:r>
            <a:r>
              <a:rPr lang="en-US" altLang="ko-KR" sz="2000" dirty="0" smtClean="0">
                <a:latin typeface="Calibri" panose="020F0502020204030204" pitchFamily="34" charset="0"/>
              </a:rPr>
              <a:t>Dallas, USA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Service Business Development Division, NEC Corporation, Tokyo, </a:t>
            </a:r>
            <a:r>
              <a:rPr lang="en-US" altLang="ko-KR" sz="2000" dirty="0" smtClean="0">
                <a:latin typeface="Calibri" panose="020F0502020204030204" pitchFamily="34" charset="0"/>
              </a:rPr>
              <a:t>Japan</a:t>
            </a: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r>
              <a:rPr lang="en-US" altLang="ko-KR" sz="2400" b="1" dirty="0" err="1">
                <a:latin typeface="Calibri" panose="020F0502020204030204" pitchFamily="34" charset="0"/>
              </a:rPr>
              <a:t>Empir</a:t>
            </a:r>
            <a:r>
              <a:rPr lang="en-US" altLang="ko-KR" sz="2400" b="1" dirty="0">
                <a:latin typeface="Calibri" panose="020F0502020204030204" pitchFamily="34" charset="0"/>
              </a:rPr>
              <a:t> Software </a:t>
            </a:r>
            <a:r>
              <a:rPr lang="en-US" altLang="ko-KR" sz="2400" b="1" dirty="0" err="1" smtClean="0">
                <a:latin typeface="Calibri" panose="020F0502020204030204" pitchFamily="34" charset="0"/>
              </a:rPr>
              <a:t>Eng</a:t>
            </a:r>
            <a:r>
              <a:rPr lang="en-US" altLang="ko-KR" sz="2400" b="1" dirty="0" smtClean="0">
                <a:latin typeface="Calibri" panose="020F0502020204030204" pitchFamily="34" charset="0"/>
              </a:rPr>
              <a:t>, pp.1-51, 2017.</a:t>
            </a:r>
            <a:endParaRPr lang="ko-KR" alt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01000"/>
            <a:ext cx="7920880" cy="5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alibri" panose="020F0502020204030204" pitchFamily="34" charset="0"/>
              </a:rPr>
              <a:t>SPL (Software Product Line)</a:t>
            </a:r>
            <a:endParaRPr lang="ko-KR" alt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alibri" panose="020F0502020204030204" pitchFamily="34" charset="0"/>
              </a:rPr>
              <a:t>Fault Localization</a:t>
            </a:r>
            <a:endParaRPr lang="ko-KR" alt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alibri" panose="020F0502020204030204" pitchFamily="34" charset="0"/>
              </a:rPr>
              <a:t>Procedure of GA-based test generation for SPL</a:t>
            </a:r>
            <a:endParaRPr lang="ko-KR" altLang="en-US" sz="32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67544" y="332728"/>
            <a:ext cx="8136904" cy="6336632"/>
            <a:chOff x="467544" y="188640"/>
            <a:chExt cx="8136904" cy="63366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064896" cy="5616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5877272"/>
              <a:ext cx="8136904" cy="6480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99592" y="44624"/>
            <a:ext cx="832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사실 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SPLT</a:t>
            </a:r>
            <a:r>
              <a:rPr lang="ko-KR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에서는 이 문제도 중요함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(p.10). </a:t>
            </a:r>
            <a:r>
              <a:rPr lang="ko-KR" alt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제품군의</a:t>
            </a:r>
            <a:r>
              <a:rPr lang="ko-KR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멤버제품을</a:t>
            </a:r>
            <a:r>
              <a:rPr lang="ko-KR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위한 새로운 </a:t>
            </a:r>
            <a:r>
              <a:rPr lang="en-US" altLang="ko-KR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tc</a:t>
            </a:r>
            <a:r>
              <a:rPr lang="en-US" altLang="ko-KR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2067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6" y="1196752"/>
            <a:ext cx="8838512" cy="46805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5976" y="1196752"/>
            <a:ext cx="3437912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39552" y="1124744"/>
            <a:ext cx="7992888" cy="4256000"/>
            <a:chOff x="575556" y="908720"/>
            <a:chExt cx="7992888" cy="4256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56" y="908720"/>
              <a:ext cx="7992888" cy="4256000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3410728" y="4581128"/>
              <a:ext cx="1440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35896" y="4581128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99592" y="332656"/>
            <a:ext cx="503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alibri" panose="020F0502020204030204" pitchFamily="34" charset="0"/>
              </a:rPr>
              <a:t>Encoding =&gt; Chromosome, Population</a:t>
            </a:r>
            <a:endParaRPr lang="ko-KR" altLang="en-US" sz="24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9552" y="2380992"/>
            <a:ext cx="8136904" cy="4288368"/>
            <a:chOff x="539552" y="764704"/>
            <a:chExt cx="8136904" cy="42883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764704"/>
              <a:ext cx="8136904" cy="2848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4077072"/>
              <a:ext cx="7992888" cy="9760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3528" y="260648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66FF"/>
                </a:solidFill>
                <a:latin typeface="Calibri" panose="020F0502020204030204" pitchFamily="34" charset="0"/>
              </a:rPr>
              <a:t>if the Euclidean distance between the coverage vectors of two </a:t>
            </a:r>
            <a:r>
              <a:rPr lang="en-US" altLang="ko-KR" sz="2000" dirty="0" smtClean="0">
                <a:solidFill>
                  <a:srgbClr val="0066FF"/>
                </a:solidFill>
                <a:latin typeface="Calibri" panose="020F0502020204030204" pitchFamily="34" charset="0"/>
              </a:rPr>
              <a:t>test cases </a:t>
            </a:r>
            <a:r>
              <a:rPr lang="en-US" altLang="ko-KR" sz="2000" dirty="0">
                <a:solidFill>
                  <a:srgbClr val="0066FF"/>
                </a:solidFill>
                <a:latin typeface="Calibri" panose="020F0502020204030204" pitchFamily="34" charset="0"/>
              </a:rPr>
              <a:t>is short</a:t>
            </a:r>
            <a:r>
              <a:rPr lang="en-US" altLang="ko-KR" sz="2000" dirty="0">
                <a:latin typeface="Calibri" panose="020F0502020204030204" pitchFamily="34" charset="0"/>
              </a:rPr>
              <a:t>, </a:t>
            </a:r>
            <a:r>
              <a:rPr lang="en-US" altLang="ko-KR" sz="2000" dirty="0">
                <a:solidFill>
                  <a:srgbClr val="0066FF"/>
                </a:solidFill>
                <a:latin typeface="Calibri" panose="020F0502020204030204" pitchFamily="34" charset="0"/>
              </a:rPr>
              <a:t>it suggests that the two test cases are likely to cover similar parts of the program</a:t>
            </a:r>
            <a:r>
              <a:rPr lang="en-US" altLang="ko-KR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On the other hand,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if the distance is large, the two test cases could cover different parts of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the program</a:t>
            </a:r>
            <a:r>
              <a:rPr lang="en-US" altLang="ko-KR" sz="2000" dirty="0">
                <a:solidFill>
                  <a:srgbClr val="002060"/>
                </a:solidFill>
                <a:latin typeface="Calibri" panose="020F0502020204030204" pitchFamily="34" charset="0"/>
              </a:rPr>
              <a:t>. </a:t>
            </a:r>
            <a:r>
              <a:rPr lang="en-US" altLang="ko-KR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Larger </a:t>
            </a:r>
            <a:r>
              <a:rPr lang="en-US" altLang="ko-KR" sz="2000" dirty="0">
                <a:solidFill>
                  <a:srgbClr val="00B050"/>
                </a:solidFill>
                <a:latin typeface="Calibri" panose="020F0502020204030204" pitchFamily="34" charset="0"/>
              </a:rPr>
              <a:t>(instead of shorter) Euclidean distances with current</a:t>
            </a:r>
          </a:p>
          <a:p>
            <a:r>
              <a:rPr lang="en-US" altLang="ko-KR" sz="2000" dirty="0">
                <a:solidFill>
                  <a:srgbClr val="00B050"/>
                </a:solidFill>
                <a:latin typeface="Calibri" panose="020F0502020204030204" pitchFamily="34" charset="0"/>
              </a:rPr>
              <a:t>tests will have a higher probability to cover statements that are not executed by current </a:t>
            </a:r>
            <a:r>
              <a:rPr lang="en-US" altLang="ko-KR" sz="2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test case</a:t>
            </a:r>
            <a:r>
              <a:rPr lang="en-US" altLang="ko-KR" sz="20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s</a:t>
            </a:r>
            <a:endParaRPr lang="ko-KR" altLang="en-US" sz="20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4149080"/>
            <a:ext cx="187220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3808" y="4746630"/>
            <a:ext cx="2731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문장</a:t>
            </a:r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의 </a:t>
            </a:r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coverage vector </a:t>
            </a:r>
            <a:r>
              <a:rPr lang="ko-KR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평균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576" y="-91684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alibri" panose="020F0502020204030204" pitchFamily="34" charset="0"/>
              </a:rPr>
              <a:t>Selection</a:t>
            </a:r>
            <a:endParaRPr lang="ko-KR" altLang="en-US" sz="24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306</Words>
  <Application>Microsoft Office PowerPoint</Application>
  <PresentationFormat>화면 슬라이드 쇼(4:3)</PresentationFormat>
  <Paragraphs>32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Adobe Fan Heiti Std B</vt:lpstr>
      <vt:lpstr>맑은 고딕</vt:lpstr>
      <vt:lpstr>Arial</vt:lpstr>
      <vt:lpstr>Calibri</vt:lpstr>
      <vt:lpstr>Office 테마</vt:lpstr>
      <vt:lpstr>Genetic Algorithm ~ Application in Studies~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Introduction</dc:title>
  <dc:creator>Microsoft Corporation</dc:creator>
  <cp:lastModifiedBy>JHLee</cp:lastModifiedBy>
  <cp:revision>44</cp:revision>
  <dcterms:created xsi:type="dcterms:W3CDTF">2006-10-05T04:04:58Z</dcterms:created>
  <dcterms:modified xsi:type="dcterms:W3CDTF">2018-12-12T14:29:38Z</dcterms:modified>
</cp:coreProperties>
</file>