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9" r:id="rId5"/>
    <p:sldId id="263" r:id="rId6"/>
    <p:sldId id="271" r:id="rId7"/>
    <p:sldId id="272" r:id="rId8"/>
    <p:sldId id="273" r:id="rId9"/>
    <p:sldId id="274" r:id="rId10"/>
    <p:sldId id="275" r:id="rId11"/>
    <p:sldId id="264" r:id="rId12"/>
    <p:sldId id="265" r:id="rId13"/>
    <p:sldId id="267" r:id="rId14"/>
    <p:sldId id="268" r:id="rId15"/>
    <p:sldId id="269" r:id="rId16"/>
    <p:sldId id="270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89671" autoAdjust="0"/>
  </p:normalViewPr>
  <p:slideViewPr>
    <p:cSldViewPr snapToGrid="0">
      <p:cViewPr>
        <p:scale>
          <a:sx n="75" d="100"/>
          <a:sy n="75" d="100"/>
        </p:scale>
        <p:origin x="166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EF94-3060-45F1-BBCB-0370A74329DC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EFBC-CFA3-42B0-8B29-7E413F1A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4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arning-from-multimodal-target-5d3d2ea0d4c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linkClick r:id="rId3"/>
              </a:rPr>
              <a:t>참조</a:t>
            </a:r>
            <a:r>
              <a:rPr lang="en-US" altLang="ko-KR" dirty="0">
                <a:hlinkClick r:id="rId3"/>
              </a:rPr>
              <a:t>: https://towardsdatascience.com/learning-from-multimodal-target-5d3d2ea0d4c5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4EFBC-CFA3-42B0-8B29-7E413F1AD9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3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4EFBC-CFA3-42B0-8B29-7E413F1AD9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8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BFA9E-7C7E-405A-BF8D-66F8FAAB8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FB07F-AFEB-4B75-A2AE-AF7D3A69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81D54-2F2C-4946-8B6F-948F7B29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93B8A-C432-4E19-B417-87325B99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D3E8B-D123-437D-A058-0A863AB9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2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E240A-8C08-4FAB-9EB2-4C294CD0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043EF-A347-4182-A884-08C7327AE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F8DC7-128E-4BC0-A044-CC9C0E2A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CD9D2-2D4D-4BF5-B75D-3A57D097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F5847-2536-452D-9468-A11BC98A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2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92E4E-493F-44E3-8FDF-DA9BEBB7D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AA8EB-8AFF-4363-A07B-642B4BE5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D8DE5-7987-424A-B126-493B5131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643B-19E7-423A-9156-1B8D7440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B0F2D-BFFD-483E-9E0B-42A3559E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A95D-1936-42D9-97AE-B3660A18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7420D-F94C-4BC1-BE2C-D931B1D9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5EDD3-8D46-420E-93FE-BD598B3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86624-58FB-4309-85AB-564C1B1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8B708-D475-4AE6-AC41-A1FA295A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EC14-E5C3-4F3C-B83F-1ADA044B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3134C-A071-44D9-BB92-5A8C3215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596A8-1E6B-4230-829C-6B265B93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E1609-8BF6-4E79-87DF-46DE6686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98668-4CD5-467F-BF1D-5C62E159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ACFA-F0C1-4D24-B347-17B14CB6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0CEFE-5A79-4604-8F13-AF2A7E549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72A479-2C99-497F-B45B-0ABE9BC11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1522B-9EA5-4827-B8E5-BAD4EE26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5D505-BF97-4485-86D1-2892546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C7208-21C8-419F-B31B-0AF10227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471B-D963-4E33-A5D0-7AD0FF15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9028-CFAF-454B-84F7-523B002E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4C7B6-CFC2-4ED2-83FD-FF97604E2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43BC03-E75F-4D78-B43E-31A436AD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300E3-A929-40FD-93FE-796FCAADA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5F3CAB-110B-443A-999E-D3A9A07D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E3B6A1-7FD0-4129-BEA2-82A1F643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667B64-BF9D-4F07-805F-2DA62EEB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380E-E7C0-470C-8CB8-4B440430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939-FE78-4B24-B2EC-0A2A609C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80CAD-1206-434C-908E-72E9422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C2383-9B91-4FCC-B82C-33F069B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43E5E8-27ED-421B-814E-67E05C68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99480-C77E-470D-AC4F-9368002C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038F8-681E-4023-80D5-95C15806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30BC9-26E8-47E3-B82E-66B7FF74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3ED26-620E-481D-8CA6-3769BCA1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16C77-14A3-412D-803A-7A200F622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CEE50-ECC6-45D5-97B4-4E59AA7C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098B9-8B3E-4973-A29B-92F585F1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2E9F9-17C6-4399-BC98-6EEC80FC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3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6104-FCDE-43FF-9A79-9750B16D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E3230A-D2C6-4879-887F-D9F1A1549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7ED66-B467-411D-910F-6B6EB6CE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E3FE-5B6B-4983-8B2F-5878DDDB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D13C2E-2E43-4C87-B569-5B63701D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07E1A-79E0-48B4-B294-BA03D31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6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A50A54-8191-4556-A947-D1F3F23B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E2364-88D4-4CAE-A34C-E5EDAEC7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93AE8-D4F9-47A0-992B-37559D7E8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73B-81DB-46C3-AF44-A741C7AE78AA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FC517-08A3-4D69-9838-4CF15FC6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DA8DA-3BC6-4CB8-A08C-032B77177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8FCC-7E14-49CF-A53C-38B48803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forum/postDetail?spm=5176.12586969.1002.3.6f5a1d6f34fIMG&amp;postId=10307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D2604-EAC3-4E20-A576-8BEB59A11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KDD Cup 2020 Challenges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8510C-A9EC-41AC-83F6-9D1192BAA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700" y="3627438"/>
            <a:ext cx="101219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/>
              <a:t>for Modern E-Commerce Platform: Multimodalities Recall</a:t>
            </a:r>
          </a:p>
          <a:p>
            <a:r>
              <a:rPr lang="en-US" altLang="ko-KR" b="1" dirty="0"/>
              <a:t>Feature engineering and optimize the {</a:t>
            </a:r>
            <a:r>
              <a:rPr lang="en-US" altLang="ko-KR" b="1" dirty="0" err="1"/>
              <a:t>query:images</a:t>
            </a:r>
            <a:r>
              <a:rPr lang="en-US" altLang="ko-KR" b="1" dirty="0"/>
              <a:t>} matching</a:t>
            </a:r>
          </a:p>
          <a:p>
            <a:endParaRPr lang="en-US" altLang="ko-KR" b="1" dirty="0"/>
          </a:p>
          <a:p>
            <a:r>
              <a:rPr lang="ko-KR" altLang="en-US" dirty="0" err="1"/>
              <a:t>데이터사이언스</a:t>
            </a:r>
            <a:r>
              <a:rPr lang="ko-KR" altLang="en-US" dirty="0"/>
              <a:t> 융합학과</a:t>
            </a:r>
            <a:endParaRPr lang="en-US" altLang="ko-KR" dirty="0"/>
          </a:p>
          <a:p>
            <a:r>
              <a:rPr lang="ko-KR" altLang="en-US" dirty="0"/>
              <a:t>오윤정</a:t>
            </a:r>
            <a:r>
              <a:rPr lang="en-US" altLang="ko-KR" dirty="0"/>
              <a:t>(2018711118)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1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DAACA2-3473-44CD-8FE1-FD6973E63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1400" y="1178242"/>
            <a:ext cx="7293927" cy="3279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47B4DDA-F860-42DC-812B-AA743F98E24B}"/>
              </a:ext>
            </a:extLst>
          </p:cNvPr>
          <p:cNvSpPr/>
          <p:nvPr/>
        </p:nvSpPr>
        <p:spPr>
          <a:xfrm>
            <a:off x="4354558" y="4745114"/>
            <a:ext cx="3207609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↑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testA_dataset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samples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D381ED-9124-4856-96F8-26620D7B5AEF}"/>
              </a:ext>
            </a:extLst>
          </p:cNvPr>
          <p:cNvSpPr/>
          <p:nvPr/>
        </p:nvSpPr>
        <p:spPr>
          <a:xfrm>
            <a:off x="219740" y="305883"/>
            <a:ext cx="84670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#3-1. </a:t>
            </a:r>
            <a:r>
              <a:rPr lang="ko-KR" altLang="en-US" sz="1000" dirty="0"/>
              <a:t>기본모델 아이디어</a:t>
            </a:r>
            <a:r>
              <a:rPr lang="en-US" altLang="ko-KR" sz="1000" dirty="0"/>
              <a:t>(base</a:t>
            </a:r>
            <a:r>
              <a:rPr lang="ko-KR" altLang="en-US" sz="1000" dirty="0"/>
              <a:t> </a:t>
            </a:r>
            <a:r>
              <a:rPr lang="en-US" altLang="ko-KR" sz="1000" dirty="0"/>
              <a:t>line</a:t>
            </a:r>
            <a:r>
              <a:rPr lang="ko-KR" altLang="en-US" sz="1000" dirty="0"/>
              <a:t> </a:t>
            </a:r>
            <a:r>
              <a:rPr lang="en-US" altLang="ko-KR" sz="1000" dirty="0"/>
              <a:t>algorithm)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Cross modality search</a:t>
            </a:r>
            <a:r>
              <a:rPr lang="ko-KR" altLang="en-US" sz="1000" dirty="0"/>
              <a:t>에는 두 가지 방법을 일반적으로 사용합니다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b="1" dirty="0"/>
              <a:t>1) </a:t>
            </a:r>
            <a:r>
              <a:rPr lang="ko-KR" altLang="en-US" sz="1000" b="1" dirty="0"/>
              <a:t>각기 다른 </a:t>
            </a:r>
            <a:r>
              <a:rPr lang="en-US" altLang="ko-KR" sz="1000" b="1" dirty="0"/>
              <a:t>modality data</a:t>
            </a:r>
            <a:r>
              <a:rPr lang="ko-KR" altLang="en-US" sz="1000" b="1" dirty="0"/>
              <a:t>를 동일한 피처 공간에 매핑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다른 </a:t>
            </a:r>
            <a:r>
              <a:rPr lang="en-US" altLang="ko-KR" sz="1000" b="1" dirty="0"/>
              <a:t>modality data  </a:t>
            </a:r>
            <a:r>
              <a:rPr lang="ko-KR" altLang="en-US" sz="1000" b="1" dirty="0"/>
              <a:t>해석가능거리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유사성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계산</a:t>
            </a:r>
            <a:endParaRPr lang="en-US" altLang="ko-KR" sz="1000" b="1" dirty="0"/>
          </a:p>
          <a:p>
            <a:r>
              <a:rPr lang="en-US" altLang="ko-KR" sz="1000" b="1" dirty="0"/>
              <a:t>2) </a:t>
            </a:r>
            <a:r>
              <a:rPr lang="ko-KR" altLang="en-US" sz="1000" b="1" dirty="0"/>
              <a:t>다른 </a:t>
            </a:r>
            <a:r>
              <a:rPr lang="en-US" altLang="ko-KR" sz="1000" b="1" dirty="0"/>
              <a:t>modality data</a:t>
            </a:r>
            <a:r>
              <a:rPr lang="ko-KR" altLang="en-US" sz="1000" b="1" dirty="0"/>
              <a:t>를 각각 다른 </a:t>
            </a:r>
            <a:r>
              <a:rPr lang="ko-KR" altLang="en-US" sz="1000" b="1" dirty="0" err="1"/>
              <a:t>피쳐</a:t>
            </a:r>
            <a:r>
              <a:rPr lang="ko-KR" altLang="en-US" sz="1000" b="1" dirty="0"/>
              <a:t> 공간에 매핑한 다음 </a:t>
            </a:r>
            <a:r>
              <a:rPr lang="en-US" altLang="ko-KR" sz="1000" b="1" dirty="0"/>
              <a:t>latent layer</a:t>
            </a:r>
            <a:r>
              <a:rPr lang="ko-KR" altLang="en-US" sz="1000" b="1" dirty="0"/>
              <a:t>통해서 각 피처를 학습해서 설명할 수 없는 거리 함수를 </a:t>
            </a:r>
            <a:r>
              <a:rPr lang="en-US" altLang="ko-KR" sz="1000" b="1" dirty="0"/>
              <a:t>train </a:t>
            </a:r>
            <a:r>
              <a:rPr lang="ko-KR" altLang="en-US" sz="1000" b="1" dirty="0"/>
              <a:t>하는 방법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ko-KR" altLang="en-US" sz="1000" dirty="0"/>
              <a:t>방법</a:t>
            </a:r>
            <a:r>
              <a:rPr lang="en-US" altLang="ko-KR" sz="1000" dirty="0"/>
              <a:t>1)</a:t>
            </a:r>
            <a:r>
              <a:rPr lang="ko-KR" altLang="en-US" sz="1000" dirty="0"/>
              <a:t>은 음수샘플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네가티브</a:t>
            </a:r>
            <a:r>
              <a:rPr lang="ko-KR" altLang="en-US" sz="1000" dirty="0"/>
              <a:t> 샘플</a:t>
            </a:r>
            <a:r>
              <a:rPr lang="en-US" altLang="ko-KR" sz="1000" dirty="0"/>
              <a:t>) </a:t>
            </a:r>
            <a:r>
              <a:rPr lang="ko-KR" altLang="en-US" sz="1000" dirty="0"/>
              <a:t>구성할 </a:t>
            </a:r>
            <a:r>
              <a:rPr lang="ko-KR" altLang="en-US" sz="1000" dirty="0" err="1"/>
              <a:t>필요가없고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계산량</a:t>
            </a:r>
            <a:r>
              <a:rPr lang="ko-KR" altLang="en-US" sz="1000" dirty="0"/>
              <a:t> 적음 </a:t>
            </a:r>
            <a:r>
              <a:rPr lang="en-US" altLang="ko-KR" sz="1000" dirty="0"/>
              <a:t>-&gt; </a:t>
            </a:r>
            <a:r>
              <a:rPr lang="ko-KR" altLang="en-US" sz="1000" dirty="0"/>
              <a:t>온라인모드에 사용적합</a:t>
            </a:r>
            <a:endParaRPr lang="en-US" altLang="ko-KR" sz="1000" dirty="0"/>
          </a:p>
          <a:p>
            <a:r>
              <a:rPr lang="ko-KR" altLang="en-US" sz="1000" dirty="0"/>
              <a:t>방법 </a:t>
            </a:r>
            <a:r>
              <a:rPr lang="en-US" altLang="ko-KR" sz="1000" dirty="0"/>
              <a:t>2)</a:t>
            </a:r>
            <a:r>
              <a:rPr lang="ko-KR" altLang="en-US" sz="1000" dirty="0"/>
              <a:t>는  </a:t>
            </a:r>
            <a:r>
              <a:rPr lang="en-US" altLang="ko-KR" sz="1000" dirty="0"/>
              <a:t>functional </a:t>
            </a:r>
            <a:r>
              <a:rPr lang="ko-KR" altLang="en-US" sz="1000" dirty="0"/>
              <a:t>상호작용효과가 있지만 </a:t>
            </a:r>
            <a:r>
              <a:rPr lang="ko-KR" altLang="en-US" sz="1000" dirty="0" err="1"/>
              <a:t>네가티브</a:t>
            </a:r>
            <a:r>
              <a:rPr lang="ko-KR" altLang="en-US" sz="1000" dirty="0"/>
              <a:t> 샘플을 별도 </a:t>
            </a:r>
            <a:r>
              <a:rPr lang="ko-KR" altLang="en-US" sz="1000" dirty="0" err="1"/>
              <a:t>구성해야해서</a:t>
            </a:r>
            <a:r>
              <a:rPr lang="ko-KR" altLang="en-US" sz="1000" dirty="0"/>
              <a:t> 계산비용이 </a:t>
            </a:r>
            <a:r>
              <a:rPr lang="ko-KR" altLang="en-US" sz="1000" dirty="0" err="1"/>
              <a:t>많이듭니다</a:t>
            </a:r>
            <a:r>
              <a:rPr lang="en-US" altLang="ko-KR" sz="1000" dirty="0"/>
              <a:t>.  </a:t>
            </a:r>
          </a:p>
          <a:p>
            <a:endParaRPr lang="en-US" altLang="ko-KR" sz="1000" dirty="0"/>
          </a:p>
          <a:p>
            <a:r>
              <a:rPr lang="ko-KR" altLang="en-US" sz="1000" dirty="0"/>
              <a:t>나의 접근방법은 기준선을 구성하는 두번째 방법으로 사용하고자 합니다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A55A1E4-ED59-4379-BEBC-6E670F57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79" y="1866901"/>
            <a:ext cx="8806421" cy="45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74837C-44CF-4BE7-A836-C66FCB4577CD}"/>
              </a:ext>
            </a:extLst>
          </p:cNvPr>
          <p:cNvSpPr/>
          <p:nvPr/>
        </p:nvSpPr>
        <p:spPr>
          <a:xfrm>
            <a:off x="411279" y="640834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#3-2. input data </a:t>
            </a:r>
            <a:r>
              <a:rPr lang="ko-KR" altLang="en-US" sz="1000" dirty="0"/>
              <a:t>구성</a:t>
            </a:r>
            <a:endParaRPr lang="en-US" altLang="ko-KR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49DD22-6E2F-4B8F-885D-36422E104826}"/>
              </a:ext>
            </a:extLst>
          </p:cNvPr>
          <p:cNvSpPr/>
          <p:nvPr/>
        </p:nvSpPr>
        <p:spPr>
          <a:xfrm>
            <a:off x="411278" y="1091337"/>
            <a:ext cx="7907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쿼리 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: (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없음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</a:t>
            </a:r>
            <a:r>
              <a:rPr lang="en-US" altLang="ko-KR" sz="1000" dirty="0" err="1">
                <a:solidFill>
                  <a:srgbClr val="1A1A1A"/>
                </a:solidFill>
                <a:latin typeface="-apple-system"/>
              </a:rPr>
              <a:t>Max_Q_Len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) 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텍스트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상자 기능 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: (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없음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</a:t>
            </a:r>
            <a:r>
              <a:rPr lang="en-US" altLang="ko-KR" sz="1000" dirty="0" err="1">
                <a:solidFill>
                  <a:srgbClr val="1A1A1A"/>
                </a:solidFill>
                <a:latin typeface="-apple-system"/>
              </a:rPr>
              <a:t>Num_Box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2048) 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상자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상자 레이블 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: 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레이블에 해당하는 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(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없음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</a:t>
            </a:r>
            <a:r>
              <a:rPr lang="en-US" altLang="ko-KR" sz="1000" dirty="0" err="1">
                <a:solidFill>
                  <a:srgbClr val="1A1A1A"/>
                </a:solidFill>
                <a:latin typeface="-apple-system"/>
              </a:rPr>
              <a:t>Num_Box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</a:t>
            </a:r>
            <a:r>
              <a:rPr lang="en-US" altLang="ko-KR" sz="1000" dirty="0" err="1">
                <a:solidFill>
                  <a:srgbClr val="1A1A1A"/>
                </a:solidFill>
                <a:latin typeface="-apple-system"/>
              </a:rPr>
              <a:t>Max_L_Len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) 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텍스트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상자 위치 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: (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없음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</a:t>
            </a:r>
            <a:r>
              <a:rPr lang="en-US" altLang="ko-KR" sz="1000" dirty="0" err="1">
                <a:solidFill>
                  <a:srgbClr val="1A1A1A"/>
                </a:solidFill>
                <a:latin typeface="-apple-system"/>
              </a:rPr>
              <a:t>Num_Box</a:t>
            </a:r>
            <a:r>
              <a:rPr lang="en-US" altLang="ko-KR" sz="1000" dirty="0">
                <a:solidFill>
                  <a:srgbClr val="1A1A1A"/>
                </a:solidFill>
                <a:latin typeface="-apple-system"/>
              </a:rPr>
              <a:t>, 5) 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상자 좌표 변환의 위치 </a:t>
            </a:r>
            <a:r>
              <a:rPr lang="ko-KR" altLang="en-US" sz="1000" dirty="0" err="1">
                <a:solidFill>
                  <a:srgbClr val="1A1A1A"/>
                </a:solidFill>
                <a:latin typeface="-apple-system"/>
              </a:rPr>
              <a:t>피쳐</a:t>
            </a:r>
            <a:r>
              <a:rPr lang="ko-KR" altLang="en-US" sz="1000" dirty="0">
                <a:solidFill>
                  <a:srgbClr val="1A1A1A"/>
                </a:solidFill>
                <a:latin typeface="-apple-system"/>
              </a:rPr>
              <a:t> </a:t>
            </a:r>
            <a:r>
              <a:rPr lang="en-US" altLang="ko-KR" sz="1000" b="1" dirty="0">
                <a:solidFill>
                  <a:srgbClr val="1A1A1A"/>
                </a:solidFill>
                <a:latin typeface="-apple-system"/>
              </a:rPr>
              <a:t>(x1 / w, y1 / h, x2 / w, y2 / h, (x2-x1) (y1-y2) / (w * h))</a:t>
            </a:r>
            <a:endParaRPr lang="ko-KR" altLang="en-US" sz="1000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562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FD9E42C-9177-4340-B881-CDC0A8425D30}"/>
              </a:ext>
            </a:extLst>
          </p:cNvPr>
          <p:cNvSpPr/>
          <p:nvPr/>
        </p:nvSpPr>
        <p:spPr>
          <a:xfrm>
            <a:off x="411279" y="640834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#3-3.pre-processing of 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8797F-BCB6-4DB8-B8B1-88E1329E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9" y="1004887"/>
            <a:ext cx="5113221" cy="1876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D0A6A5-3C7C-4A19-9715-5535A92C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96" y="539750"/>
            <a:ext cx="66389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6DA87D-2327-4AE2-A734-0394440D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003300"/>
            <a:ext cx="7553325" cy="2514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93ACAB-4D9F-4D7E-AD47-46F24EFFC7FA}"/>
              </a:ext>
            </a:extLst>
          </p:cNvPr>
          <p:cNvSpPr/>
          <p:nvPr/>
        </p:nvSpPr>
        <p:spPr>
          <a:xfrm>
            <a:off x="411279" y="640834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#3-3.pre-processing of dataset</a:t>
            </a:r>
          </a:p>
        </p:txBody>
      </p:sp>
    </p:spTree>
    <p:extLst>
      <p:ext uri="{BB962C8B-B14F-4D97-AF65-F5344CB8AC3E}">
        <p14:creationId xmlns:p14="http://schemas.microsoft.com/office/powerpoint/2010/main" val="99144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EDC1CF-9686-4602-A869-0DD3BA8C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76337"/>
            <a:ext cx="8153400" cy="45053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4692FE-30E7-4A7A-8541-1C530C64F6E9}"/>
              </a:ext>
            </a:extLst>
          </p:cNvPr>
          <p:cNvSpPr/>
          <p:nvPr/>
        </p:nvSpPr>
        <p:spPr>
          <a:xfrm>
            <a:off x="411279" y="640834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#3-3.pre-processing of dataset</a:t>
            </a:r>
          </a:p>
        </p:txBody>
      </p:sp>
    </p:spTree>
    <p:extLst>
      <p:ext uri="{BB962C8B-B14F-4D97-AF65-F5344CB8AC3E}">
        <p14:creationId xmlns:p14="http://schemas.microsoft.com/office/powerpoint/2010/main" val="310511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79749E-7756-4F4E-8F49-2D67AC3E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887055"/>
            <a:ext cx="8791575" cy="5505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96B5FC9-CC67-49CE-87F4-63C8714F0C44}"/>
              </a:ext>
            </a:extLst>
          </p:cNvPr>
          <p:cNvSpPr/>
          <p:nvPr/>
        </p:nvSpPr>
        <p:spPr>
          <a:xfrm>
            <a:off x="411279" y="640834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#3-3.pre-processing of dataset</a:t>
            </a:r>
          </a:p>
        </p:txBody>
      </p:sp>
    </p:spTree>
    <p:extLst>
      <p:ext uri="{BB962C8B-B14F-4D97-AF65-F5344CB8AC3E}">
        <p14:creationId xmlns:p14="http://schemas.microsoft.com/office/powerpoint/2010/main" val="21316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32C005-8DB5-46C9-80BE-0023F8E18F7A}"/>
              </a:ext>
            </a:extLst>
          </p:cNvPr>
          <p:cNvSpPr/>
          <p:nvPr/>
        </p:nvSpPr>
        <p:spPr>
          <a:xfrm>
            <a:off x="343180" y="529899"/>
            <a:ext cx="106042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#4. My approach:</a:t>
            </a:r>
          </a:p>
          <a:p>
            <a:r>
              <a:rPr lang="ko-KR" altLang="en-US" sz="1000" dirty="0"/>
              <a:t>최종 산출점수를 내는 </a:t>
            </a:r>
            <a:r>
              <a:rPr lang="en-US" altLang="ko-KR" sz="1000" dirty="0"/>
              <a:t>validation </a:t>
            </a:r>
            <a:r>
              <a:rPr lang="ko-KR" altLang="en-US" sz="1000" dirty="0"/>
              <a:t>공식을 </a:t>
            </a:r>
            <a:r>
              <a:rPr lang="ko-KR" altLang="en-US" sz="1000" dirty="0" err="1"/>
              <a:t>옵티마이즈할</a:t>
            </a:r>
            <a:r>
              <a:rPr lang="ko-KR" altLang="en-US" sz="1000" dirty="0"/>
              <a:t> 수 있도록 </a:t>
            </a:r>
            <a:r>
              <a:rPr lang="en-US" altLang="ko-KR" sz="1000" dirty="0" err="1"/>
              <a:t>outpu</a:t>
            </a:r>
            <a:r>
              <a:rPr lang="ko-KR" altLang="en-US" sz="1000" dirty="0"/>
              <a:t>에 집중합니다</a:t>
            </a:r>
            <a:r>
              <a:rPr lang="en-US" altLang="ko-KR" sz="1000" dirty="0"/>
              <a:t>. ndgc@5</a:t>
            </a:r>
            <a:r>
              <a:rPr lang="ko-KR" altLang="en-US" sz="1000" dirty="0"/>
              <a:t>공식에 </a:t>
            </a:r>
            <a:r>
              <a:rPr lang="en-US" altLang="ko-KR" sz="1000" dirty="0"/>
              <a:t>max</a:t>
            </a:r>
            <a:r>
              <a:rPr lang="ko-KR" altLang="en-US" sz="1000" dirty="0"/>
              <a:t>값을 줄 수 있는 </a:t>
            </a:r>
            <a:r>
              <a:rPr lang="en-US" altLang="ko-KR" sz="1000" dirty="0"/>
              <a:t>input</a:t>
            </a:r>
            <a:r>
              <a:rPr lang="ko-KR" altLang="en-US" sz="1000" dirty="0"/>
              <a:t>을 고려해보고 </a:t>
            </a:r>
            <a:r>
              <a:rPr lang="en-US" altLang="ko-KR" sz="1000" dirty="0" err="1"/>
              <a:t>featur</a:t>
            </a:r>
            <a:r>
              <a:rPr lang="ko-KR" altLang="en-US" sz="1000" dirty="0"/>
              <a:t>를 조정해 봅니다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#4-1. Validation</a:t>
            </a:r>
          </a:p>
          <a:p>
            <a:r>
              <a:rPr lang="en-US" altLang="ko-KR" sz="1000" dirty="0"/>
              <a:t>1)CG</a:t>
            </a:r>
          </a:p>
          <a:p>
            <a:r>
              <a:rPr lang="en-US" altLang="ko-KR" sz="1000" dirty="0"/>
              <a:t>It</a:t>
            </a:r>
            <a:r>
              <a:rPr lang="ko-KR" altLang="en-US" sz="1000" dirty="0"/>
              <a:t> </a:t>
            </a:r>
            <a:r>
              <a:rPr lang="en-US" altLang="ko-KR" sz="1000" dirty="0"/>
              <a:t>start from CG(</a:t>
            </a:r>
            <a:r>
              <a:rPr lang="en-US" altLang="ko-KR" sz="1000" dirty="0" err="1"/>
              <a:t>Cummulative</a:t>
            </a:r>
            <a:r>
              <a:rPr lang="en-US" altLang="ko-KR" sz="1000" dirty="0"/>
              <a:t> Gain) = </a:t>
            </a:r>
            <a:r>
              <a:rPr lang="ko-KR" altLang="en-US" sz="1000" dirty="0"/>
              <a:t>누적이득</a:t>
            </a:r>
            <a:endParaRPr lang="en-US" altLang="ko-KR" sz="1000" dirty="0"/>
          </a:p>
          <a:p>
            <a:r>
              <a:rPr lang="ko-KR" altLang="en-US" sz="1000" dirty="0"/>
              <a:t>일반적인 추천시스템에서는 누적이득의 추천결과 관련성 점수를 전체 추천 목록의 점수로 누적합니다</a:t>
            </a:r>
            <a:r>
              <a:rPr lang="en-US" altLang="ko-KR" sz="10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3C6B7-710A-4E5D-8754-D535AC77B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4" b="15097"/>
          <a:stretch/>
        </p:blipFill>
        <p:spPr>
          <a:xfrm>
            <a:off x="216182" y="1545563"/>
            <a:ext cx="2412718" cy="8293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55CDE8-7A0B-47FD-9AE2-71B0314C9E41}"/>
              </a:ext>
            </a:extLst>
          </p:cNvPr>
          <p:cNvSpPr/>
          <p:nvPr/>
        </p:nvSpPr>
        <p:spPr>
          <a:xfrm>
            <a:off x="470180" y="2652992"/>
            <a:ext cx="67053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여기서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rel-i</a:t>
            </a:r>
            <a:r>
              <a:rPr lang="ko-KR" altLang="en-US" sz="1000" dirty="0"/>
              <a:t>는 위치 </a:t>
            </a:r>
            <a:r>
              <a:rPr lang="en-US" altLang="ko-KR" sz="1000" dirty="0" err="1"/>
              <a:t>i</a:t>
            </a:r>
            <a:r>
              <a:rPr lang="ko-KR" altLang="en-US" sz="1000" dirty="0"/>
              <a:t>에서의 추천 결과의 관련성을 나타내고</a:t>
            </a:r>
            <a:r>
              <a:rPr lang="en-US" altLang="ko-KR" sz="1000" dirty="0"/>
              <a:t>, k</a:t>
            </a:r>
            <a:r>
              <a:rPr lang="ko-KR" altLang="en-US" sz="1000" dirty="0"/>
              <a:t>는 검사 할 추천리스트의 크기를 나타냅니다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그러나 </a:t>
            </a:r>
            <a:r>
              <a:rPr lang="en-US" altLang="ko-KR" sz="1000" dirty="0"/>
              <a:t>CG</a:t>
            </a:r>
            <a:r>
              <a:rPr lang="ko-KR" altLang="en-US" sz="1000" dirty="0"/>
              <a:t>의 단점은 추천결과가 전체 추천효과에 대해 </a:t>
            </a:r>
            <a:r>
              <a:rPr lang="ko-KR" altLang="en-US" sz="1000" dirty="0" err="1"/>
              <a:t>다른위치에</a:t>
            </a:r>
            <a:r>
              <a:rPr lang="ko-KR" altLang="en-US" sz="1000" dirty="0"/>
              <a:t> 미치는 영향을 고려하지않습니다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상관관계가 낮은 결과가 최상위 </a:t>
            </a:r>
            <a:r>
              <a:rPr lang="ko-KR" altLang="en-US" sz="1000" dirty="0" err="1"/>
              <a:t>위치에있으면</a:t>
            </a:r>
            <a:r>
              <a:rPr lang="ko-KR" altLang="en-US" sz="1000" dirty="0"/>
              <a:t> 사용자에게 심각한 영향을 미치므로 다음의 방법을 대체해 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2)DNCG</a:t>
            </a:r>
          </a:p>
          <a:p>
            <a:r>
              <a:rPr lang="en-US" altLang="ko-KR" sz="1000" dirty="0"/>
              <a:t>DCG(Discounted </a:t>
            </a:r>
            <a:r>
              <a:rPr lang="en-US" altLang="ko-KR" sz="1000" dirty="0" err="1"/>
              <a:t>Cummulative</a:t>
            </a:r>
            <a:r>
              <a:rPr lang="en-US" altLang="ko-KR" sz="1000" dirty="0"/>
              <a:t> Gain)</a:t>
            </a:r>
            <a:r>
              <a:rPr lang="ko-KR" altLang="en-US" sz="1000" dirty="0"/>
              <a:t>으로 기준 위치영향의 요소가 나타납니다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추천결과의 추천효과에 대한 할인처리</a:t>
            </a:r>
            <a:r>
              <a:rPr lang="en-US" altLang="ko-KR" sz="1000" dirty="0"/>
              <a:t>(Discount)</a:t>
            </a:r>
            <a:r>
              <a:rPr lang="ko-KR" altLang="en-US" sz="1000" dirty="0"/>
              <a:t>참조하여 순위를 조정합니다</a:t>
            </a:r>
            <a:r>
              <a:rPr lang="en-US" altLang="ko-KR" sz="1000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DFAA6-5965-4889-AC33-F6FA89B9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5" b="15255"/>
          <a:stretch/>
        </p:blipFill>
        <p:spPr>
          <a:xfrm>
            <a:off x="470181" y="3903291"/>
            <a:ext cx="3098519" cy="9227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1BD09E-9304-4437-A31C-490146FA5983}"/>
              </a:ext>
            </a:extLst>
          </p:cNvPr>
          <p:cNvSpPr/>
          <p:nvPr/>
        </p:nvSpPr>
        <p:spPr>
          <a:xfrm>
            <a:off x="470180" y="4983791"/>
            <a:ext cx="10782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위 공식을 통해 두가지 결론에 도달</a:t>
            </a:r>
            <a:endParaRPr lang="en-US" altLang="ko-KR" sz="1000" dirty="0"/>
          </a:p>
          <a:p>
            <a:pPr marL="228600" indent="-228600">
              <a:buAutoNum type="arabicParenR"/>
            </a:pPr>
            <a:r>
              <a:rPr lang="ko-KR" altLang="en-US" sz="1000" dirty="0"/>
              <a:t>추천결과의 상관관계가 클수록 </a:t>
            </a:r>
            <a:r>
              <a:rPr lang="en-US" altLang="ko-KR" sz="1000" dirty="0"/>
              <a:t>DCG</a:t>
            </a:r>
            <a:r>
              <a:rPr lang="ko-KR" altLang="en-US" sz="1000" dirty="0"/>
              <a:t>가 커진다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/>
              <a:t>상관관계가 양호하고 추천리스트가 </a:t>
            </a:r>
            <a:r>
              <a:rPr lang="ko-KR" altLang="en-US" sz="1000" dirty="0" err="1"/>
              <a:t>앞에있으면</a:t>
            </a:r>
            <a:r>
              <a:rPr lang="en-US" altLang="ko-KR" sz="1000" dirty="0"/>
              <a:t>, </a:t>
            </a:r>
            <a:r>
              <a:rPr lang="ko-KR" altLang="en-US" sz="1000" dirty="0"/>
              <a:t>추천효과가 좋을수록 </a:t>
            </a:r>
            <a:r>
              <a:rPr lang="en-US" altLang="ko-KR" sz="1000" dirty="0"/>
              <a:t>DCG</a:t>
            </a:r>
            <a:r>
              <a:rPr lang="ko-KR" altLang="en-US" sz="1000" dirty="0"/>
              <a:t>가 커진다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dirty="0"/>
              <a:t>But DCG</a:t>
            </a:r>
            <a:r>
              <a:rPr lang="ko-KR" altLang="en-US" sz="1000" dirty="0"/>
              <a:t>도 여전히 </a:t>
            </a:r>
            <a:r>
              <a:rPr lang="ko-KR" altLang="en-US" sz="1000" dirty="0" err="1"/>
              <a:t>한계가있는</a:t>
            </a:r>
            <a:r>
              <a:rPr lang="ko-KR" altLang="en-US" sz="1000" dirty="0"/>
              <a:t> 다른 권장 사항의 </a:t>
            </a:r>
            <a:r>
              <a:rPr lang="ko-KR" altLang="en-US" sz="1000" dirty="0" err="1"/>
              <a:t>목록간에</a:t>
            </a:r>
            <a:r>
              <a:rPr lang="ko-KR" altLang="en-US" sz="1000" dirty="0"/>
              <a:t> 평가수행이 어렵습니다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만약 추천시스템을 </a:t>
            </a:r>
            <a:r>
              <a:rPr lang="ko-KR" altLang="en-US" sz="1000" dirty="0" err="1"/>
              <a:t>평가할때</a:t>
            </a:r>
            <a:r>
              <a:rPr lang="ko-KR" altLang="en-US" sz="1000" dirty="0"/>
              <a:t> 한사용자의 추천목록과 해당결과만 사용하여 평가할 수 없지만</a:t>
            </a:r>
            <a:r>
              <a:rPr lang="en-US" altLang="ko-KR" sz="1000" dirty="0"/>
              <a:t>, </a:t>
            </a:r>
            <a:r>
              <a:rPr lang="ko-KR" altLang="en-US" sz="1000" dirty="0"/>
              <a:t>전체 테스트셋에서 사용자의 해당 추천목록 결과를 평가하는 것은 불가능합니다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다른 사용자의 추천목록 평가점수를 반영하기위한 정규화 작업이 필요합니다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그래서 </a:t>
            </a:r>
            <a:r>
              <a:rPr lang="en-US" altLang="ko-KR" sz="1000" dirty="0"/>
              <a:t>NDGC(Normalized Discounted </a:t>
            </a:r>
            <a:r>
              <a:rPr lang="en-US" altLang="ko-KR" sz="1000" dirty="0" err="1"/>
              <a:t>Cummulative</a:t>
            </a:r>
            <a:r>
              <a:rPr lang="en-US" altLang="ko-KR" sz="1000" dirty="0"/>
              <a:t> Gain)</a:t>
            </a:r>
            <a:r>
              <a:rPr lang="ko-KR" altLang="en-US" sz="1000" dirty="0"/>
              <a:t>을 사용하게 됩니다</a:t>
            </a:r>
            <a:r>
              <a:rPr lang="en-US" altLang="ko-KR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617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26787-D6AA-4996-B732-2B2CD7AB1248}"/>
              </a:ext>
            </a:extLst>
          </p:cNvPr>
          <p:cNvSpPr/>
          <p:nvPr/>
        </p:nvSpPr>
        <p:spPr>
          <a:xfrm>
            <a:off x="343181" y="52989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3)NDCG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CE1B5-995E-47CA-BFF9-87AEF6391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93"/>
          <a:stretch/>
        </p:blipFill>
        <p:spPr>
          <a:xfrm>
            <a:off x="198437" y="776120"/>
            <a:ext cx="3205163" cy="10710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486B0B-083F-4419-80BF-97DD325E684C}"/>
              </a:ext>
            </a:extLst>
          </p:cNvPr>
          <p:cNvSpPr/>
          <p:nvPr/>
        </p:nvSpPr>
        <p:spPr>
          <a:xfrm>
            <a:off x="343180" y="1847193"/>
            <a:ext cx="11290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IDCG = Ideal DCG = </a:t>
            </a:r>
            <a:r>
              <a:rPr lang="ko-KR" altLang="en-US" sz="1000" dirty="0"/>
              <a:t>사용자의 추천시스템에 반환된 최상의 권장결과 목록을 반환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리턴결과가</a:t>
            </a:r>
            <a:r>
              <a:rPr lang="ko-KR" altLang="en-US" sz="1000" dirty="0"/>
              <a:t> 관련성에 따라 정렬되었다 가정하면 가장 관련성이 높은 결과가 이전순서의 </a:t>
            </a:r>
            <a:r>
              <a:rPr lang="en-US" altLang="ko-KR" sz="1000" dirty="0"/>
              <a:t>IDCG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.. </a:t>
            </a:r>
            <a:r>
              <a:rPr lang="ko-KR" altLang="en-US" sz="1000" dirty="0"/>
              <a:t>따라서 </a:t>
            </a:r>
            <a:r>
              <a:rPr lang="en-US" altLang="ko-KR" sz="1000" dirty="0"/>
              <a:t>DCG</a:t>
            </a:r>
            <a:r>
              <a:rPr lang="ko-KR" altLang="en-US" sz="1000" dirty="0"/>
              <a:t>값은 </a:t>
            </a:r>
            <a:r>
              <a:rPr lang="en-US" altLang="ko-KR" sz="1000" dirty="0"/>
              <a:t>(0, IDCG)</a:t>
            </a:r>
            <a:r>
              <a:rPr lang="ko-KR" altLang="en-US" sz="1000" dirty="0" err="1"/>
              <a:t>사이값</a:t>
            </a:r>
            <a:r>
              <a:rPr lang="ko-KR" altLang="en-US" sz="1000" dirty="0"/>
              <a:t> 이므로 </a:t>
            </a:r>
            <a:r>
              <a:rPr lang="en-US" altLang="ko-KR" sz="1000" dirty="0"/>
              <a:t>NDCG(0,1)</a:t>
            </a:r>
            <a:r>
              <a:rPr lang="ko-KR" altLang="en-US" sz="1000" dirty="0"/>
              <a:t>사이의 값이고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</a:t>
            </a:r>
            <a:r>
              <a:rPr lang="en-US" altLang="ko-KR" sz="1000" dirty="0"/>
              <a:t>u</a:t>
            </a:r>
            <a:r>
              <a:rPr lang="ko-KR" altLang="en-US" sz="1000" dirty="0"/>
              <a:t>의 </a:t>
            </a:r>
            <a:r>
              <a:rPr lang="en-US" altLang="ko-KR" sz="1000" dirty="0" err="1"/>
              <a:t>NDCG@k</a:t>
            </a:r>
            <a:r>
              <a:rPr lang="en-US" altLang="ko-KR" sz="1000" dirty="0"/>
              <a:t> (k=5)</a:t>
            </a:r>
            <a:r>
              <a:rPr lang="ko-KR" altLang="en-US" sz="1000" dirty="0"/>
              <a:t>는 아래의 식으로 정의됩니다</a:t>
            </a:r>
            <a:r>
              <a:rPr lang="en-US" altLang="ko-KR" sz="1000" dirty="0"/>
              <a:t>.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E65C7096-0C21-4EC4-B6EB-0D71A1F57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 bwMode="auto">
          <a:xfrm>
            <a:off x="343181" y="2401191"/>
            <a:ext cx="3212819" cy="10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D3520-84A1-4FAD-8BB8-CF1832EAC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29" b="20934"/>
          <a:stretch/>
        </p:blipFill>
        <p:spPr>
          <a:xfrm>
            <a:off x="0" y="3429000"/>
            <a:ext cx="3937000" cy="927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DB70A8-F2E5-4723-BEF9-8C1A41E782DC}"/>
              </a:ext>
            </a:extLst>
          </p:cNvPr>
          <p:cNvSpPr/>
          <p:nvPr/>
        </p:nvSpPr>
        <p:spPr>
          <a:xfrm>
            <a:off x="343180" y="283678"/>
            <a:ext cx="1205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#4. My approach:</a:t>
            </a:r>
          </a:p>
        </p:txBody>
      </p:sp>
    </p:spTree>
    <p:extLst>
      <p:ext uri="{BB962C8B-B14F-4D97-AF65-F5344CB8AC3E}">
        <p14:creationId xmlns:p14="http://schemas.microsoft.com/office/powerpoint/2010/main" val="284601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30567BC-FB66-4A3F-83C6-9A6CDD072E56}"/>
              </a:ext>
            </a:extLst>
          </p:cNvPr>
          <p:cNvSpPr/>
          <p:nvPr/>
        </p:nvSpPr>
        <p:spPr>
          <a:xfrm>
            <a:off x="6223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ndcg</a:t>
            </a:r>
            <a:r>
              <a:rPr lang="en-US" altLang="ko-KR" dirty="0"/>
              <a:t>(</a:t>
            </a:r>
            <a:r>
              <a:rPr lang="en-US" altLang="ko-KR" dirty="0" err="1"/>
              <a:t>pred_rel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dcg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index,rel</a:t>
            </a:r>
            <a:r>
              <a:rPr lang="en-US" altLang="ko-KR" dirty="0"/>
              <a:t>) in enumerate(</a:t>
            </a:r>
            <a:r>
              <a:rPr lang="en-US" altLang="ko-KR" dirty="0" err="1"/>
              <a:t>pred_rel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dcg</a:t>
            </a:r>
            <a:r>
              <a:rPr lang="en-US" altLang="ko-KR" dirty="0"/>
              <a:t> += (</a:t>
            </a:r>
            <a:r>
              <a:rPr lang="en-US" altLang="ko-KR" dirty="0" err="1"/>
              <a:t>rel</a:t>
            </a:r>
            <a:r>
              <a:rPr lang="en-US" altLang="ko-KR" dirty="0"/>
              <a:t> * </a:t>
            </a:r>
            <a:r>
              <a:rPr lang="en-US" altLang="ko-KR" dirty="0" err="1"/>
              <a:t>np.reciprocal</a:t>
            </a:r>
            <a:r>
              <a:rPr lang="en-US" altLang="ko-KR" dirty="0"/>
              <a:t>(np.log2(index+2)))</a:t>
            </a:r>
          </a:p>
          <a:p>
            <a:r>
              <a:rPr lang="en-US" altLang="ko-KR" dirty="0"/>
              <a:t>    print(“</a:t>
            </a:r>
            <a:r>
              <a:rPr lang="en-US" altLang="ko-KR" dirty="0" err="1"/>
              <a:t>dcg</a:t>
            </a:r>
            <a:r>
              <a:rPr lang="en-US" altLang="ko-KR" dirty="0"/>
              <a:t> “ + str(</a:t>
            </a:r>
            <a:r>
              <a:rPr lang="en-US" altLang="ko-KR" dirty="0" err="1"/>
              <a:t>dcg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idcg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for(</a:t>
            </a:r>
            <a:r>
              <a:rPr lang="en-US" altLang="ko-KR" dirty="0" err="1"/>
              <a:t>index,rel</a:t>
            </a:r>
            <a:r>
              <a:rPr lang="en-US" altLang="ko-KR" dirty="0"/>
              <a:t>) in enumerate(sorted(</a:t>
            </a:r>
            <a:r>
              <a:rPr lang="en-US" altLang="ko-KR" dirty="0" err="1"/>
              <a:t>pred_rel,reverse</a:t>
            </a:r>
            <a:r>
              <a:rPr lang="en-US" altLang="ko-KR" dirty="0"/>
              <a:t>=True)):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idcg</a:t>
            </a:r>
            <a:r>
              <a:rPr lang="en-US" altLang="ko-KR" dirty="0"/>
              <a:t> += (</a:t>
            </a:r>
            <a:r>
              <a:rPr lang="en-US" altLang="ko-KR" dirty="0" err="1"/>
              <a:t>rel</a:t>
            </a:r>
            <a:r>
              <a:rPr lang="en-US" altLang="ko-KR" dirty="0"/>
              <a:t> * </a:t>
            </a:r>
            <a:r>
              <a:rPr lang="en-US" altLang="ko-KR" dirty="0" err="1"/>
              <a:t>np.reciprocal</a:t>
            </a:r>
            <a:r>
              <a:rPr lang="en-US" altLang="ko-KR" dirty="0"/>
              <a:t>(np.log2(index+2)))</a:t>
            </a:r>
          </a:p>
          <a:p>
            <a:r>
              <a:rPr lang="en-US" altLang="ko-KR" dirty="0"/>
              <a:t>    print(“</a:t>
            </a:r>
            <a:r>
              <a:rPr lang="en-US" altLang="ko-KR" dirty="0" err="1"/>
              <a:t>idcg</a:t>
            </a:r>
            <a:r>
              <a:rPr lang="en-US" altLang="ko-KR" dirty="0"/>
              <a:t> “ + str(</a:t>
            </a:r>
            <a:r>
              <a:rPr lang="en-US" altLang="ko-KR" dirty="0" err="1"/>
              <a:t>idcg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dcg</a:t>
            </a:r>
            <a:r>
              <a:rPr lang="en-US" altLang="ko-KR" dirty="0"/>
              <a:t>/</a:t>
            </a:r>
            <a:r>
              <a:rPr lang="en-US" altLang="ko-KR" dirty="0" err="1"/>
              <a:t>idcg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Pred_rel</a:t>
            </a:r>
            <a:r>
              <a:rPr lang="en-US" altLang="ko-KR" dirty="0"/>
              <a:t> = [3,1,2,3,2] #</a:t>
            </a:r>
            <a:r>
              <a:rPr lang="ko-KR" altLang="en-US" dirty="0"/>
              <a:t>임의의 </a:t>
            </a:r>
            <a:r>
              <a:rPr lang="ko-KR" altLang="en-US" dirty="0" err="1"/>
              <a:t>평가값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ko-KR" altLang="en-US" dirty="0"/>
              <a:t>＂</a:t>
            </a:r>
            <a:r>
              <a:rPr lang="en-US" altLang="ko-KR" dirty="0" err="1"/>
              <a:t>ndcg</a:t>
            </a:r>
            <a:r>
              <a:rPr lang="en-US" altLang="ko-KR" dirty="0"/>
              <a:t> </a:t>
            </a:r>
            <a:r>
              <a:rPr lang="ko-KR" altLang="en-US" dirty="0"/>
              <a:t>＂</a:t>
            </a:r>
            <a:r>
              <a:rPr lang="en-US" altLang="ko-KR" dirty="0"/>
              <a:t> + str(</a:t>
            </a:r>
            <a:r>
              <a:rPr lang="en-US" altLang="ko-KR" dirty="0" err="1"/>
              <a:t>ndcg</a:t>
            </a:r>
            <a:r>
              <a:rPr lang="en-US" altLang="ko-KR" dirty="0"/>
              <a:t>(</a:t>
            </a:r>
            <a:r>
              <a:rPr lang="en-US" altLang="ko-KR" dirty="0" err="1"/>
              <a:t>pred_rel</a:t>
            </a:r>
            <a:r>
              <a:rPr lang="en-US" altLang="ko-KR" dirty="0"/>
              <a:t>))) #NDCG score </a:t>
            </a:r>
            <a:r>
              <a:rPr lang="ko-KR" altLang="en-US" dirty="0"/>
              <a:t>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945193-8A10-491C-AFB9-656B461D7AE8}"/>
              </a:ext>
            </a:extLst>
          </p:cNvPr>
          <p:cNvSpPr/>
          <p:nvPr/>
        </p:nvSpPr>
        <p:spPr>
          <a:xfrm>
            <a:off x="343180" y="28367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#4. My approach:</a:t>
            </a:r>
          </a:p>
          <a:p>
            <a:r>
              <a:rPr lang="en-US" altLang="ko-KR" sz="1000" dirty="0"/>
              <a:t> - validation</a:t>
            </a:r>
            <a:r>
              <a:rPr lang="ko-KR" altLang="en-US" sz="1000" dirty="0"/>
              <a:t> </a:t>
            </a:r>
            <a:r>
              <a:rPr lang="en-US" altLang="ko-KR" sz="1000" dirty="0"/>
              <a:t>def</a:t>
            </a:r>
            <a:r>
              <a:rPr lang="ko-KR" altLang="en-US" sz="1000" dirty="0"/>
              <a:t> 구현 예시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096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838C74-6E41-4ACA-B8DB-0D4C5B36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057274"/>
            <a:ext cx="7480300" cy="5610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EC68F4-906E-4CD8-A332-2155C91ED377}"/>
              </a:ext>
            </a:extLst>
          </p:cNvPr>
          <p:cNvSpPr/>
          <p:nvPr/>
        </p:nvSpPr>
        <p:spPr>
          <a:xfrm>
            <a:off x="219740" y="305883"/>
            <a:ext cx="11807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#Reference.</a:t>
            </a:r>
            <a:r>
              <a:rPr lang="ko-KR" altLang="en-US" sz="1000" dirty="0"/>
              <a:t> </a:t>
            </a:r>
            <a:r>
              <a:rPr lang="en-US" altLang="ko-KR" sz="1000" dirty="0"/>
              <a:t>How to </a:t>
            </a:r>
            <a:r>
              <a:rPr lang="en-US" altLang="ko-KR" sz="1000" dirty="0" err="1"/>
              <a:t>mulit</a:t>
            </a:r>
            <a:r>
              <a:rPr lang="en-US" altLang="ko-KR" sz="1000" dirty="0"/>
              <a:t>-modal in Machine learning?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48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A421CD-66C6-4671-A4D8-BD97D816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945" y="1708943"/>
            <a:ext cx="8430110" cy="38028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A62F56-0E3A-494A-88B1-1D0FCF4584FC}"/>
              </a:ext>
            </a:extLst>
          </p:cNvPr>
          <p:cNvSpPr/>
          <p:nvPr/>
        </p:nvSpPr>
        <p:spPr>
          <a:xfrm>
            <a:off x="219740" y="305883"/>
            <a:ext cx="11807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#Reference.</a:t>
            </a:r>
            <a:r>
              <a:rPr lang="ko-KR" altLang="en-US" sz="1000" dirty="0"/>
              <a:t> </a:t>
            </a:r>
            <a:r>
              <a:rPr lang="en-US" altLang="ko-KR" sz="1000" dirty="0"/>
              <a:t>What</a:t>
            </a:r>
            <a:r>
              <a:rPr lang="ko-KR" altLang="en-US" sz="1000" dirty="0"/>
              <a:t> </a:t>
            </a:r>
            <a:r>
              <a:rPr lang="en-US" altLang="ko-KR" sz="1000" dirty="0"/>
              <a:t>is</a:t>
            </a:r>
            <a:r>
              <a:rPr lang="ko-KR" altLang="en-US" sz="1000" dirty="0"/>
              <a:t> </a:t>
            </a:r>
            <a:r>
              <a:rPr lang="en-US" altLang="ko-KR" sz="1000" dirty="0"/>
              <a:t>modality?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78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5A8D62-808A-4283-8E87-948FF7E6712B}"/>
              </a:ext>
            </a:extLst>
          </p:cNvPr>
          <p:cNvSpPr/>
          <p:nvPr/>
        </p:nvSpPr>
        <p:spPr>
          <a:xfrm>
            <a:off x="219740" y="305883"/>
            <a:ext cx="11807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#1.</a:t>
            </a:r>
            <a:r>
              <a:rPr lang="ko-KR" altLang="en-US" sz="1000" dirty="0"/>
              <a:t> 대회설명 </a:t>
            </a:r>
          </a:p>
          <a:p>
            <a:r>
              <a:rPr lang="ko-KR" altLang="en-US" sz="1000" dirty="0"/>
              <a:t>글로벌 전자 상거래의 급속한 발전으로 점점 더 많은 전자 상거래 및 소매 회사들이 검색 및 추천 시스템을 사용하여 판매 목표를 개선하고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소비자는 전자 상거래 소에서 소비 할 때 상품의 그림과 텍스트 정보에 더 </a:t>
            </a:r>
            <a:r>
              <a:rPr lang="ko-KR" altLang="en-US" sz="1000" dirty="0" err="1"/>
              <a:t>많은주의를</a:t>
            </a:r>
            <a:r>
              <a:rPr lang="ko-KR" altLang="en-US" sz="1000" dirty="0"/>
              <a:t> 기울입니다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상품의 이미지와 텍스트를 정확하게 검색하고 불러올 수 있으면 소비자는 소비 할 때 더 나은 결정을 내릴 수 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 대회의 제목은 </a:t>
            </a:r>
            <a:r>
              <a:rPr lang="en-US" altLang="ko-KR" sz="1000" dirty="0"/>
              <a:t>Taobao </a:t>
            </a:r>
            <a:r>
              <a:rPr lang="ko-KR" altLang="en-US" sz="1000" dirty="0"/>
              <a:t>웹 사이트에서 많은 양의 검색 텍스트 </a:t>
            </a:r>
            <a:r>
              <a:rPr lang="en-US" altLang="ko-KR" sz="1000" dirty="0"/>
              <a:t>(</a:t>
            </a:r>
            <a:r>
              <a:rPr lang="ko-KR" altLang="en-US" sz="1000" dirty="0"/>
              <a:t>쿼리</a:t>
            </a:r>
            <a:r>
              <a:rPr lang="en-US" altLang="ko-KR" sz="1000" dirty="0"/>
              <a:t>) </a:t>
            </a:r>
            <a:r>
              <a:rPr lang="ko-KR" altLang="en-US" sz="1000" dirty="0"/>
              <a:t>및 해당 제품 이미지 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</a:t>
            </a:r>
            <a:r>
              <a:rPr lang="en-US" altLang="ko-KR" sz="1000" dirty="0"/>
              <a:t>)</a:t>
            </a:r>
            <a:r>
              <a:rPr lang="ko-KR" altLang="en-US" sz="1000" dirty="0"/>
              <a:t>를 교육 데이터로 제공합니다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플레이어는 교육 데이터를 통해 모델을 구축하여 테스트 데이터의 검색 텍스트 </a:t>
            </a:r>
            <a:r>
              <a:rPr lang="en-US" altLang="ko-KR" sz="1000" dirty="0"/>
              <a:t>(</a:t>
            </a:r>
            <a:r>
              <a:rPr lang="ko-KR" altLang="en-US" sz="1000" dirty="0"/>
              <a:t>쿼리</a:t>
            </a:r>
            <a:r>
              <a:rPr lang="en-US" altLang="ko-KR" sz="1000" dirty="0"/>
              <a:t>) </a:t>
            </a:r>
            <a:r>
              <a:rPr lang="ko-KR" altLang="en-US" sz="1000" dirty="0"/>
              <a:t>및 제품 이미지 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</a:t>
            </a:r>
            <a:r>
              <a:rPr lang="en-US" altLang="ko-KR" sz="1000" dirty="0"/>
              <a:t>)</a:t>
            </a:r>
            <a:r>
              <a:rPr lang="ko-KR" altLang="en-US" sz="1000" dirty="0"/>
              <a:t>를 결정합니다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해당합니다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본질은 교차 </a:t>
            </a:r>
            <a:r>
              <a:rPr lang="ko-KR" altLang="en-US" sz="1000" dirty="0" err="1"/>
              <a:t>모달</a:t>
            </a:r>
            <a:r>
              <a:rPr lang="ko-KR" altLang="en-US" sz="1000" dirty="0"/>
              <a:t> 검색 </a:t>
            </a:r>
            <a:r>
              <a:rPr lang="en-US" altLang="ko-KR" sz="1000" dirty="0"/>
              <a:t>(cross-modal retrieval) </a:t>
            </a:r>
            <a:r>
              <a:rPr lang="ko-KR" altLang="en-US" sz="1000" dirty="0"/>
              <a:t>문제입니다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C51FB-4963-452E-AA14-D92C609D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6" y="1498569"/>
            <a:ext cx="5541064" cy="28320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457F97-61BF-4939-A208-718968ADB566}"/>
              </a:ext>
            </a:extLst>
          </p:cNvPr>
          <p:cNvSpPr/>
          <p:nvPr/>
        </p:nvSpPr>
        <p:spPr>
          <a:xfrm>
            <a:off x="432390" y="4651545"/>
            <a:ext cx="1050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테스트 문제는 평가 지표로 </a:t>
            </a:r>
            <a:r>
              <a:rPr lang="en-US" altLang="ko-KR" sz="1000" dirty="0" err="1"/>
              <a:t>nDCG</a:t>
            </a:r>
            <a:r>
              <a:rPr lang="en-US" altLang="ko-KR" sz="1000" dirty="0"/>
              <a:t> @ 5 </a:t>
            </a:r>
            <a:r>
              <a:rPr lang="ko-KR" altLang="en-US" sz="1000" dirty="0"/>
              <a:t>를 사용 합니다 </a:t>
            </a:r>
            <a:r>
              <a:rPr lang="en-US" altLang="ko-KR" sz="1000" dirty="0"/>
              <a:t>.NDCG</a:t>
            </a:r>
            <a:r>
              <a:rPr lang="ko-KR" altLang="en-US" sz="1000" dirty="0"/>
              <a:t>는 정규화 된 할인 누적 게인으로</a:t>
            </a:r>
            <a:r>
              <a:rPr lang="en-US" altLang="ko-KR" sz="1000" dirty="0"/>
              <a:t>, </a:t>
            </a:r>
            <a:r>
              <a:rPr lang="ko-KR" altLang="en-US" sz="1000" dirty="0"/>
              <a:t>추천 시스템에서 일반적으로 사용되는 지표입니다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검증 </a:t>
            </a:r>
            <a:r>
              <a:rPr lang="ko-KR" altLang="en-US" sz="1000" dirty="0" err="1"/>
              <a:t>스크립트에대해서는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대회측에서</a:t>
            </a:r>
            <a:r>
              <a:rPr lang="ko-KR" altLang="en-US" sz="1000" dirty="0"/>
              <a:t> 제공해 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6386A2-D1D4-4B58-9E81-8B8F1420BD9B}"/>
              </a:ext>
            </a:extLst>
          </p:cNvPr>
          <p:cNvSpPr/>
          <p:nvPr/>
        </p:nvSpPr>
        <p:spPr>
          <a:xfrm>
            <a:off x="432390" y="5455631"/>
            <a:ext cx="12267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https://tianchi.aliyun.com/forum/postDetail?spm=5176.12586969.1002.3.6f5a1d6f34fIMG&amp;postId=103076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C70C8F-9F1A-4C55-A9EF-8B95B815572A}"/>
              </a:ext>
            </a:extLst>
          </p:cNvPr>
          <p:cNvSpPr/>
          <p:nvPr/>
        </p:nvSpPr>
        <p:spPr>
          <a:xfrm>
            <a:off x="470194" y="592116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▲ </a:t>
            </a:r>
            <a:r>
              <a:rPr lang="en-US" altLang="ko-KR" sz="1000" dirty="0"/>
              <a:t>Evaluation script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6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F51CA0-7E98-4253-A53D-6CC84FE49558}"/>
              </a:ext>
            </a:extLst>
          </p:cNvPr>
          <p:cNvSpPr/>
          <p:nvPr/>
        </p:nvSpPr>
        <p:spPr>
          <a:xfrm>
            <a:off x="219740" y="305883"/>
            <a:ext cx="81241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#2. </a:t>
            </a:r>
            <a:r>
              <a:rPr lang="ko-KR" altLang="en-US" sz="1000" dirty="0"/>
              <a:t>데이터분석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이 문제는 압축해제시 약 </a:t>
            </a:r>
            <a:r>
              <a:rPr lang="en-US" altLang="ko-KR" sz="1000" dirty="0"/>
              <a:t>300G</a:t>
            </a:r>
            <a:r>
              <a:rPr lang="ko-KR" altLang="en-US" sz="1000" dirty="0"/>
              <a:t>인 전체 </a:t>
            </a:r>
            <a:r>
              <a:rPr lang="en-US" altLang="ko-KR" sz="1000" dirty="0"/>
              <a:t>3</a:t>
            </a:r>
            <a:r>
              <a:rPr lang="ko-KR" altLang="en-US" sz="1000" dirty="0"/>
              <a:t>만개의 훈련데이터를 제공합니다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모든 데이터를 </a:t>
            </a:r>
            <a:r>
              <a:rPr lang="ko-KR" altLang="en-US" sz="1000" dirty="0" err="1"/>
              <a:t>읽을수</a:t>
            </a:r>
            <a:r>
              <a:rPr lang="ko-KR" altLang="en-US" sz="1000" dirty="0"/>
              <a:t> 없으므로 지정된 </a:t>
            </a:r>
            <a:r>
              <a:rPr lang="ko-KR" altLang="en-US" sz="1000" dirty="0" err="1"/>
              <a:t>청크</a:t>
            </a:r>
            <a:r>
              <a:rPr lang="ko-KR" altLang="en-US" sz="1000" dirty="0"/>
              <a:t> 크기를 사용합니다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r>
              <a:rPr lang="en-US" altLang="ko-KR" sz="1000" dirty="0"/>
              <a:t>#2-1. </a:t>
            </a:r>
            <a:r>
              <a:rPr lang="ko-KR" altLang="en-US" sz="1000" dirty="0"/>
              <a:t>데이터셋 </a:t>
            </a:r>
            <a:endParaRPr lang="en-US" altLang="ko-KR" sz="1000" dirty="0"/>
          </a:p>
          <a:p>
            <a:r>
              <a:rPr lang="en-US" altLang="ko-KR" sz="1000" dirty="0"/>
              <a:t>Training</a:t>
            </a:r>
            <a:r>
              <a:rPr lang="ko-KR" altLang="en-US" sz="1000" dirty="0"/>
              <a:t> </a:t>
            </a:r>
            <a:r>
              <a:rPr lang="en-US" altLang="ko-KR" sz="1000" dirty="0"/>
              <a:t>set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300</a:t>
            </a:r>
            <a:r>
              <a:rPr lang="ko-KR" altLang="en-US" sz="1000" dirty="0"/>
              <a:t>만 쌍의 검색정보 샘플과 모델 트레이닝용 제품 이미지 포함 </a:t>
            </a:r>
            <a:endParaRPr lang="en-US" altLang="ko-KR" sz="1000" dirty="0"/>
          </a:p>
          <a:p>
            <a:r>
              <a:rPr lang="ko-KR" altLang="en-US" sz="1000" dirty="0"/>
              <a:t>객체감지를 위한 </a:t>
            </a:r>
            <a:r>
              <a:rPr lang="en-US" altLang="ko-KR" sz="1000" dirty="0" err="1"/>
              <a:t>cnn</a:t>
            </a:r>
            <a:r>
              <a:rPr lang="en-US" altLang="ko-KR" sz="1000" dirty="0"/>
              <a:t> function, </a:t>
            </a:r>
            <a:r>
              <a:rPr lang="ko-KR" altLang="en-US" sz="1000" dirty="0"/>
              <a:t>위치 및 분류 레이블 등이 </a:t>
            </a:r>
            <a:r>
              <a:rPr lang="ko-KR" altLang="en-US" sz="1000" dirty="0" err="1"/>
              <a:t>포함되어있는</a:t>
            </a:r>
            <a:r>
              <a:rPr lang="ko-KR" altLang="en-US" sz="1000" dirty="0"/>
              <a:t> 데이터 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tsv</a:t>
            </a:r>
            <a:r>
              <a:rPr lang="ko-KR" altLang="en-US" sz="1000" dirty="0"/>
              <a:t> 파일이며 총 </a:t>
            </a:r>
            <a:r>
              <a:rPr lang="en-US" altLang="ko-KR" sz="1000" dirty="0"/>
              <a:t>9</a:t>
            </a:r>
            <a:r>
              <a:rPr lang="ko-KR" altLang="en-US" sz="1000" dirty="0" err="1"/>
              <a:t>개컬럼의</a:t>
            </a:r>
            <a:r>
              <a:rPr lang="ko-KR" altLang="en-US" sz="1000" dirty="0"/>
              <a:t> 다음 정보를 포함합니다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- </a:t>
            </a:r>
            <a:r>
              <a:rPr lang="en-US" altLang="ko-KR" sz="1000" dirty="0" err="1"/>
              <a:t>Product_id</a:t>
            </a:r>
            <a:r>
              <a:rPr lang="en-US" altLang="ko-KR" sz="1000" dirty="0"/>
              <a:t> : product index </a:t>
            </a:r>
          </a:p>
          <a:p>
            <a:r>
              <a:rPr lang="en-US" altLang="ko-KR" sz="1000" dirty="0"/>
              <a:t>- </a:t>
            </a:r>
            <a:r>
              <a:rPr lang="en-US" altLang="ko-KR" sz="1000" dirty="0" err="1"/>
              <a:t>Image_h</a:t>
            </a:r>
            <a:r>
              <a:rPr lang="en-US" altLang="ko-KR" sz="1000" dirty="0"/>
              <a:t>: height</a:t>
            </a:r>
          </a:p>
          <a:p>
            <a:r>
              <a:rPr lang="en-US" altLang="ko-KR" sz="1000" dirty="0"/>
              <a:t>- </a:t>
            </a:r>
            <a:r>
              <a:rPr lang="en-US" altLang="ko-KR" sz="1000" dirty="0" err="1"/>
              <a:t>Image_w</a:t>
            </a:r>
            <a:r>
              <a:rPr lang="en-US" altLang="ko-KR" sz="1000" dirty="0"/>
              <a:t> : image weight</a:t>
            </a:r>
          </a:p>
          <a:p>
            <a:r>
              <a:rPr lang="en-US" altLang="ko-KR" sz="1000" dirty="0"/>
              <a:t>- </a:t>
            </a:r>
            <a:r>
              <a:rPr lang="en-US" altLang="ko-KR" sz="1000" dirty="0" err="1"/>
              <a:t>Num_boxes</a:t>
            </a:r>
            <a:r>
              <a:rPr lang="en-US" altLang="ko-KR" sz="1000" dirty="0"/>
              <a:t>: </a:t>
            </a:r>
            <a:r>
              <a:rPr lang="ko-KR" altLang="en-US" sz="1000" dirty="0"/>
              <a:t>상자수의 개체 경계 </a:t>
            </a:r>
            <a:r>
              <a:rPr lang="ko-KR" altLang="en-US" sz="1000" dirty="0" err="1"/>
              <a:t>상자이미지</a:t>
            </a:r>
            <a:r>
              <a:rPr lang="ko-KR" altLang="en-US" sz="1000" dirty="0"/>
              <a:t> 감지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D6E12D-2F1F-4A3F-AD4B-E02976F1CED0}"/>
              </a:ext>
            </a:extLst>
          </p:cNvPr>
          <p:cNvSpPr/>
          <p:nvPr/>
        </p:nvSpPr>
        <p:spPr>
          <a:xfrm>
            <a:off x="453844" y="424934"/>
            <a:ext cx="1088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#2-1. </a:t>
            </a:r>
            <a:r>
              <a:rPr lang="ko-KR" altLang="en-US" sz="1000" dirty="0"/>
              <a:t>데이터셋 </a:t>
            </a:r>
            <a:endParaRPr lang="en-US" altLang="ko-KR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1F165B-545F-4FC1-AC36-36C478BBF9B1}"/>
              </a:ext>
            </a:extLst>
          </p:cNvPr>
          <p:cNvSpPr/>
          <p:nvPr/>
        </p:nvSpPr>
        <p:spPr>
          <a:xfrm>
            <a:off x="453844" y="779861"/>
            <a:ext cx="11179356" cy="495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Consisit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of dataset.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Multimodal_train_sampleset.zip (82.53MB)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Multimodal_labels.txt (8056MB)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Multimodal_train.zip(26.19GB) – unzipped from that file,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train.tsv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can be accessed for training records. Before released the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offical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whole set of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trainning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data, sampled set containing 10k pair of data. Each ow in .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tsv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files represents a single sample pair.  It has 9 columns separated by tables.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 Dataset files	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Mulimodal_validpics.zip(2.41GB)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This files has the ground-truth product images can access the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origianl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image dataset.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Multimodal_valid.zip(137.2MB)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Multimodal_testA.zip(269.38MB) –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testB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set will be uploaded before 2weeks when competition end comes up. (finalized performance test will be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testB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set)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Multimodal_submit_example_testA.zip(25.73KB)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Mulimodal_validpics.zip(2.41GB)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-This files has the ground-truth product images can access the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origianl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image dataset.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e) Multimodal_valid.zip(137.2MB)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f) Multimodal_testA.zip(269.38MB) –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testB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set will be uploaded before 2weeks when competition end comes up. (finalized performance test will be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testB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set)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g) Multimodal_submit_example_testA.zip(25.73KB)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0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69CCF2-3340-4C3F-8463-371ED21A5951}"/>
              </a:ext>
            </a:extLst>
          </p:cNvPr>
          <p:cNvSpPr/>
          <p:nvPr/>
        </p:nvSpPr>
        <p:spPr>
          <a:xfrm>
            <a:off x="584200" y="902153"/>
            <a:ext cx="4991100" cy="425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product_id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the index of the product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image_h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the height of the product image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image_w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the width of the product image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num_boxes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the number of detected object bounding boxes for the image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boxes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a [</a:t>
            </a:r>
            <a:r>
              <a:rPr lang="en-US" altLang="ko-KR" sz="1000" kern="0" dirty="0" err="1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num_boxes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, 4] shaped 2-D array specifying the location of each object bounding box in the image. For each row of this array, the 4 values specify the top/left/bottom/right coordinates of the corresponding box. This array is encoded into a base64 string, you can recover it into a </a:t>
            </a:r>
            <a:r>
              <a:rPr lang="en-US" altLang="ko-KR" sz="1000" kern="0" dirty="0" err="1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numpy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-array using </a:t>
            </a: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np.frombuffer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(base64.b64decode(THIS_ENCODED_BASE64STRING), </a:t>
            </a: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dtype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=np.float32).reshape(NUM_BOXES, 4)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 in python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C500EA-E084-4871-8155-DB3DEE5CAF6E}"/>
              </a:ext>
            </a:extLst>
          </p:cNvPr>
          <p:cNvSpPr/>
          <p:nvPr/>
        </p:nvSpPr>
        <p:spPr>
          <a:xfrm>
            <a:off x="5829300" y="722874"/>
            <a:ext cx="6096000" cy="54122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features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a [</a:t>
            </a:r>
            <a:r>
              <a:rPr lang="en-US" altLang="ko-KR" sz="1000" kern="0" dirty="0" err="1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num_boxes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, 2048] shaped 2-D array specifying the 2048-dimension feature computed by the detector of each object bounding box in the image. This array is also encoded into a base64 string, you can recover it into a </a:t>
            </a:r>
            <a:r>
              <a:rPr lang="en-US" altLang="ko-KR" sz="1000" kern="0" dirty="0" err="1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numpy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-array using </a:t>
            </a: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np.frombuffer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(base64.b64decode(THIS_ENCODED_BASE64STRING), </a:t>
            </a: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dtype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=np.float32).reshape(NUM_BOXES, 2048)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 in python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endParaRPr lang="en-US" altLang="ko-KR" sz="1000" kern="0" dirty="0">
              <a:solidFill>
                <a:srgbClr val="333333"/>
              </a:solidFill>
              <a:latin typeface="Lucida Sans Typewriter" panose="020B0509030504030204" pitchFamily="49" charset="0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class_labels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a [</a:t>
            </a:r>
            <a:r>
              <a:rPr lang="en-US" altLang="ko-KR" sz="1000" kern="0" dirty="0" err="1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num_boxes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] shaped 1-D array specifying the category-id of each object. There are 33 object classification categories in this dataset. The correspondence between each category-id and its category name is given in 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multimodal_labels.txt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. The array is also encoded and can be recovered by </a:t>
            </a: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np.frombuffer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(base64.b64decode(THIS_ENCODED_BASE64STRING), </a:t>
            </a: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dtype</a:t>
            </a: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=np.int64).reshape(NUM_BOXES)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query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a natural language query which matches the corresponding product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3000"/>
              </a:lnSpc>
              <a:tabLst>
                <a:tab pos="1473200" algn="l"/>
              </a:tabLst>
            </a:pPr>
            <a:r>
              <a:rPr lang="en-US" altLang="ko-KR" sz="1000" kern="0" dirty="0" err="1">
                <a:solidFill>
                  <a:srgbClr val="333333"/>
                </a:solidFill>
                <a:latin typeface="Lucida Sans Typewriter" panose="020B05090305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query_id</a:t>
            </a:r>
            <a:r>
              <a:rPr lang="en-US" altLang="ko-KR" sz="1000" kern="0" dirty="0">
                <a:solidFill>
                  <a:srgbClr val="333333"/>
                </a:solidFill>
                <a:latin typeface="Microsoft YaHei" panose="020B0503020204020204" pitchFamily="34" charset="-122"/>
                <a:cs typeface="굴림" panose="020B0600000101010101" pitchFamily="50" charset="-127"/>
              </a:rPr>
              <a:t>: the index of the query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CB78D-D91F-4FE3-8F53-512D2C81CFA6}"/>
              </a:ext>
            </a:extLst>
          </p:cNvPr>
          <p:cNvSpPr/>
          <p:nvPr/>
        </p:nvSpPr>
        <p:spPr>
          <a:xfrm>
            <a:off x="584200" y="479089"/>
            <a:ext cx="1062920" cy="2437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 Data features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3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14235F-A1A5-403F-987A-017CB5FDFB65}"/>
              </a:ext>
            </a:extLst>
          </p:cNvPr>
          <p:cNvSpPr/>
          <p:nvPr/>
        </p:nvSpPr>
        <p:spPr>
          <a:xfrm>
            <a:off x="469900" y="428760"/>
            <a:ext cx="6096000" cy="618797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  Valid &amp; testing set </a:t>
            </a:r>
            <a:endParaRPr lang="ko-KR" altLang="ko-KR" sz="1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Valid set : consist of 500 queries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Test set A/B : consist of 1K queries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Above sets will be prepare a candidate pool of around 30 products for ranking.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 this dataset each row representation candidates product – query fair and training set / valid set are considering as the same schema in 9 rows.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Valid set and test set’s query is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respecitvely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but “product id” is sharing same code system in valid/ test set.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Valid_answer.json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has real product base on evaluation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evaluation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queries. (it’s not sorted and ranked in order)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This sets format like this: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"query-id":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[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"ground-truth product-id 1",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"ground-truth product-id 2",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...,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"ground-truth product-id n"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]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*submission format</a:t>
            </a:r>
            <a:endParaRPr lang="ko-KR" altLang="ko-KR" sz="10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Format need to be “sumission.csv”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foramt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and titles.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508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Each row has to be started with query-id and model searching with </a:t>
            </a:r>
            <a:r>
              <a:rPr lang="en-US" altLang="ko-KR" sz="10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devide</a:t>
            </a: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5 top-tier product id. Csv file included the header and following format. 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query-id,product1,product2,product3,product4,product5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10001,10000001,10000003,10000007,10000002,10000010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62000" latinLnBrk="0">
              <a:lnSpc>
                <a:spcPct val="107000"/>
              </a:lnSpc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10002,10005001,10000013,10000207,10000102,10000008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446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0" dirty="0">
                <a:solidFill>
                  <a:srgbClr val="333333"/>
                </a:solidFill>
                <a:latin typeface="Lucida Sans Typewriter" panose="020B05090305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....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And also included the summation of report(suggested length 1-4 pages)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D0A0DB-ABBE-440A-9506-66FB2CC5C3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3245" y="634998"/>
            <a:ext cx="5731510" cy="2463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87341A-3FF9-4989-923F-2B420AC891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3245" y="3200719"/>
            <a:ext cx="5731510" cy="27895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B6107E3-67AC-4F51-B74F-BC4EF9A50961}"/>
              </a:ext>
            </a:extLst>
          </p:cNvPr>
          <p:cNvSpPr/>
          <p:nvPr/>
        </p:nvSpPr>
        <p:spPr>
          <a:xfrm>
            <a:off x="3989034" y="6092830"/>
            <a:ext cx="2994731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↑Submission samples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8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1792</Words>
  <Application>Microsoft Office PowerPoint</Application>
  <PresentationFormat>와이드스크린</PresentationFormat>
  <Paragraphs>152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-apple-system</vt:lpstr>
      <vt:lpstr>Microsoft YaHei</vt:lpstr>
      <vt:lpstr>맑은 고딕</vt:lpstr>
      <vt:lpstr>Arial</vt:lpstr>
      <vt:lpstr>Lucida Sans Typewriter</vt:lpstr>
      <vt:lpstr>Office 테마</vt:lpstr>
      <vt:lpstr>KDD Cup 2020 Challenges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오윤정</dc:creator>
  <cp:lastModifiedBy>오윤정</cp:lastModifiedBy>
  <cp:revision>17</cp:revision>
  <dcterms:created xsi:type="dcterms:W3CDTF">2020-05-31T04:49:06Z</dcterms:created>
  <dcterms:modified xsi:type="dcterms:W3CDTF">2020-05-31T14:23:20Z</dcterms:modified>
</cp:coreProperties>
</file>