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5"/>
  </p:notesMasterIdLst>
  <p:sldIdLst>
    <p:sldId id="257" r:id="rId5"/>
    <p:sldId id="258" r:id="rId6"/>
    <p:sldId id="279" r:id="rId7"/>
    <p:sldId id="273" r:id="rId8"/>
    <p:sldId id="277" r:id="rId9"/>
    <p:sldId id="263" r:id="rId10"/>
    <p:sldId id="261" r:id="rId11"/>
    <p:sldId id="280" r:id="rId12"/>
    <p:sldId id="281" r:id="rId13"/>
    <p:sldId id="282" r:id="rId14"/>
  </p:sldIdLst>
  <p:sldSz cx="18288000" cy="10287000"/>
  <p:notesSz cx="10287000" cy="1828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3"/>
    <a:srgbClr val="6C71DA"/>
    <a:srgbClr val="1C2072"/>
    <a:srgbClr val="FFFFFF"/>
    <a:srgbClr val="FFBA97"/>
    <a:srgbClr val="191D64"/>
    <a:srgbClr val="2A3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96" d="100"/>
          <a:sy n="96" d="100"/>
        </p:scale>
        <p:origin x="11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EA69E-0027-43E2-8A8B-153016AF8106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0E7A1-6C68-4E8D-9F5F-5EB551616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3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aihub.or.kr/aihubdata/data/view.do?currMenu=115&amp;topMenu=100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23810" y="4076190"/>
            <a:ext cx="18933333" cy="6609524"/>
            <a:chOff x="-323810" y="4076190"/>
            <a:chExt cx="18933333" cy="6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4076190"/>
              <a:ext cx="18933333" cy="66095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4710" y="1757134"/>
            <a:ext cx="970868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3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한밭대학교</a:t>
            </a:r>
            <a:r>
              <a:rPr lang="en-US" altLang="ko-KR" sz="3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 </a:t>
            </a:r>
            <a:r>
              <a:rPr lang="en-US" altLang="ko-KR" sz="35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AIM.Lab</a:t>
            </a:r>
            <a:r>
              <a:rPr lang="en-US" altLang="ko-KR" sz="3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409833"/>
            <a:ext cx="20551243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400" kern="0" spc="-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광학 문자 인식 </a:t>
            </a:r>
            <a:r>
              <a:rPr lang="en-US" sz="8400" kern="0" spc="-1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결과</a:t>
            </a:r>
            <a:r>
              <a:rPr lang="en-US" sz="8400" kern="0" spc="-1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 </a:t>
            </a:r>
            <a:r>
              <a:rPr lang="ko-KR" altLang="en-US" sz="8400" kern="0" spc="-1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발표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-974524" y="7488497"/>
            <a:ext cx="20231667" cy="129775"/>
            <a:chOff x="-974524" y="7488497"/>
            <a:chExt cx="20231667" cy="1297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74524" y="7488497"/>
              <a:ext cx="20231667" cy="1297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323810" y="9828571"/>
            <a:ext cx="18933333" cy="761905"/>
            <a:chOff x="-323810" y="9828571"/>
            <a:chExt cx="18933333" cy="76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23810" y="9828571"/>
              <a:ext cx="18933333" cy="76190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62000" y="8186361"/>
            <a:ext cx="21336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발표자 </a:t>
            </a:r>
            <a:r>
              <a:rPr lang="en-US" altLang="ko-KR" sz="2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김동수</a:t>
            </a:r>
            <a:endParaRPr lang="en-US" altLang="ko-KR" sz="20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Gmarket Sans Medium" pitchFamily="34" charset="0"/>
            </a:endParaRPr>
          </a:p>
          <a:p>
            <a:endParaRPr lang="en-US" altLang="ko-KR" sz="20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Gmarket Sans Medium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2022.10.18</a:t>
            </a:r>
            <a:endParaRPr 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7999" y="8186361"/>
            <a:ext cx="695739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김동수 이지상 오서연</a:t>
            </a:r>
            <a:endParaRPr 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2733" y="4210571"/>
            <a:ext cx="16260180" cy="713238"/>
            <a:chOff x="1012733" y="4210571"/>
            <a:chExt cx="16260180" cy="713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733" y="4210571"/>
              <a:ext cx="16260180" cy="713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43000" y="4328722"/>
            <a:ext cx="105155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4</a:t>
            </a:r>
            <a:r>
              <a:rPr lang="en-US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. </a:t>
            </a:r>
            <a:r>
              <a:rPr lang="fr-FR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TPS_RN_Bi_CTC_Plateau_96.229.csv </a:t>
            </a:r>
            <a:r>
              <a:rPr lang="en-US" altLang="ko-KR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– </a:t>
            </a:r>
            <a:r>
              <a:rPr lang="ko-KR" altLang="en-US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최종 제출</a:t>
            </a:r>
            <a:endParaRPr 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012733" y="9294318"/>
            <a:ext cx="16260248" cy="102459"/>
            <a:chOff x="1012733" y="9294318"/>
            <a:chExt cx="16260248" cy="1024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733" y="9294318"/>
              <a:ext cx="16260248" cy="102459"/>
            </a:xfrm>
            <a:prstGeom prst="rect">
              <a:avLst/>
            </a:prstGeom>
          </p:spPr>
        </p:pic>
      </p:grpSp>
      <p:sp>
        <p:nvSpPr>
          <p:cNvPr id="2" name="Object 16">
            <a:extLst>
              <a:ext uri="{FF2B5EF4-FFF2-40B4-BE49-F238E27FC236}">
                <a16:creationId xmlns:a16="http://schemas.microsoft.com/office/drawing/2014/main" id="{72C8DC2D-F8CC-0202-7A88-D1BF370B65C7}"/>
              </a:ext>
            </a:extLst>
          </p:cNvPr>
          <p:cNvSpPr txBox="1"/>
          <p:nvPr/>
        </p:nvSpPr>
        <p:spPr>
          <a:xfrm>
            <a:off x="692812" y="1217396"/>
            <a:ext cx="14470988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알고리즘 개선</a:t>
            </a:r>
            <a:r>
              <a:rPr lang="en-US" altLang="ko-KR" sz="4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– </a:t>
            </a:r>
            <a:r>
              <a:rPr lang="ko-KR" altLang="en-US" sz="4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최종 제출</a:t>
            </a:r>
            <a:endParaRPr lang="en-US" sz="45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16C501B6-26ED-534E-CA26-B6AAA72A9E32}"/>
              </a:ext>
            </a:extLst>
          </p:cNvPr>
          <p:cNvSpPr txBox="1"/>
          <p:nvPr/>
        </p:nvSpPr>
        <p:spPr>
          <a:xfrm>
            <a:off x="685800" y="802519"/>
            <a:ext cx="310473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3.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6BC51217-FA9F-C643-B36A-7A272CF8D033}"/>
              </a:ext>
            </a:extLst>
          </p:cNvPr>
          <p:cNvSpPr txBox="1"/>
          <p:nvPr/>
        </p:nvSpPr>
        <p:spPr>
          <a:xfrm>
            <a:off x="15316200" y="448617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10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6842DF3E-2A9A-5B73-5F81-6D1876AD2F10}"/>
              </a:ext>
            </a:extLst>
          </p:cNvPr>
          <p:cNvSpPr txBox="1"/>
          <p:nvPr/>
        </p:nvSpPr>
        <p:spPr>
          <a:xfrm>
            <a:off x="1295400" y="5757138"/>
            <a:ext cx="16535400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학습을 위한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한글 자모 </a:t>
            </a:r>
            <a:r>
              <a:rPr lang="en-US" altLang="ko-KR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11172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ko-KR" altLang="en-US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공백 포함 </a:t>
            </a:r>
            <a:r>
              <a:rPr lang="en-US" altLang="ko-KR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11173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 </a:t>
            </a:r>
            <a:r>
              <a:rPr lang="ko-KR" altLang="en-US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적은 </a:t>
            </a:r>
            <a:r>
              <a:rPr lang="ko-KR" altLang="en-US" sz="2000" dirty="0" err="1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딕셔너리로</a:t>
            </a:r>
            <a:r>
              <a:rPr lang="ko-KR" altLang="en-US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인해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일부 글자 예측 불가</a:t>
            </a:r>
            <a:r>
              <a:rPr lang="ko-KR" altLang="en-US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전체 한글 자모 조합 추가 </a:t>
            </a:r>
            <a:endParaRPr lang="en-US" altLang="ko-KR" sz="2000" dirty="0">
              <a:solidFill>
                <a:srgbClr val="6C71D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Optimizer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adam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Schedular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ReduceLROnPlateau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lr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1e-3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imgH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120, </a:t>
            </a: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imgW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120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</a:t>
            </a:r>
            <a:r>
              <a:rPr lang="en-US" altLang="ko-KR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scale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endParaRPr lang="en-US" altLang="ko-KR" sz="20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Validation </a:t>
            </a: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best_accuracy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96.229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동일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C7A5AB-3838-4AB4-77AA-8638EDE10085}"/>
              </a:ext>
            </a:extLst>
          </p:cNvPr>
          <p:cNvGrpSpPr/>
          <p:nvPr/>
        </p:nvGrpSpPr>
        <p:grpSpPr>
          <a:xfrm>
            <a:off x="1371600" y="5143500"/>
            <a:ext cx="2554477" cy="477054"/>
            <a:chOff x="4016533" y="6930904"/>
            <a:chExt cx="2554477" cy="477054"/>
          </a:xfrm>
        </p:grpSpPr>
        <p:sp>
          <p:nvSpPr>
            <p:cNvPr id="23" name="Object 31">
              <a:extLst>
                <a:ext uri="{FF2B5EF4-FFF2-40B4-BE49-F238E27FC236}">
                  <a16:creationId xmlns:a16="http://schemas.microsoft.com/office/drawing/2014/main" id="{76261490-7B6A-6311-DA75-D7026E4C67D2}"/>
                </a:ext>
              </a:extLst>
            </p:cNvPr>
            <p:cNvSpPr txBox="1"/>
            <p:nvPr/>
          </p:nvSpPr>
          <p:spPr>
            <a:xfrm>
              <a:off x="4105989" y="6930904"/>
              <a:ext cx="2465021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5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구성</a:t>
              </a:r>
              <a:endParaRPr lang="en-US" sz="25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4" name="Object 32">
              <a:extLst>
                <a:ext uri="{FF2B5EF4-FFF2-40B4-BE49-F238E27FC236}">
                  <a16:creationId xmlns:a16="http://schemas.microsoft.com/office/drawing/2014/main" id="{C6DFD147-D685-40CD-3AF6-AB49FF5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533" y="7067488"/>
              <a:ext cx="89456" cy="96164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4B525CF-C5CD-38CA-6272-E0974CE38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8005796"/>
            <a:ext cx="10068134" cy="58853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B634D7-4DFC-3425-5839-30B134EB874B}"/>
              </a:ext>
            </a:extLst>
          </p:cNvPr>
          <p:cNvSpPr/>
          <p:nvPr/>
        </p:nvSpPr>
        <p:spPr>
          <a:xfrm>
            <a:off x="16258525" y="8121260"/>
            <a:ext cx="872428" cy="298840"/>
          </a:xfrm>
          <a:prstGeom prst="rect">
            <a:avLst/>
          </a:prstGeom>
          <a:noFill/>
          <a:ln w="28575">
            <a:solidFill>
              <a:srgbClr val="FF6D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6D23"/>
                </a:solidFill>
              </a:ln>
            </a:endParaRPr>
          </a:p>
        </p:txBody>
      </p:sp>
      <p:sp>
        <p:nvSpPr>
          <p:cNvPr id="12" name="Object 31">
            <a:extLst>
              <a:ext uri="{FF2B5EF4-FFF2-40B4-BE49-F238E27FC236}">
                <a16:creationId xmlns:a16="http://schemas.microsoft.com/office/drawing/2014/main" id="{76A131E5-484D-1425-E45B-B17F594B9896}"/>
              </a:ext>
            </a:extLst>
          </p:cNvPr>
          <p:cNvSpPr txBox="1"/>
          <p:nvPr/>
        </p:nvSpPr>
        <p:spPr>
          <a:xfrm>
            <a:off x="16383000" y="7658100"/>
            <a:ext cx="96967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성능</a:t>
            </a:r>
            <a:endParaRPr lang="en-US" sz="2000" dirty="0">
              <a:solidFill>
                <a:srgbClr val="1C207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95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3810" y="4590476"/>
            <a:ext cx="18933333" cy="6000000"/>
            <a:chOff x="-323810" y="4590476"/>
            <a:chExt cx="18933333" cy="600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3810" y="4590476"/>
              <a:ext cx="18933333" cy="600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8200" y="2608554"/>
            <a:ext cx="2209799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7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목차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2733" y="2104893"/>
            <a:ext cx="173046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CONTENTS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2733" y="6773751"/>
            <a:ext cx="2628004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1.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11362" y="6773751"/>
            <a:ext cx="2922638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300" b="1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데이터셋 구축 전략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012733" y="7221441"/>
            <a:ext cx="7347024" cy="102459"/>
            <a:chOff x="1012733" y="7221441"/>
            <a:chExt cx="7347024" cy="1024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733" y="7221441"/>
              <a:ext cx="7347024" cy="10245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665832" y="6855936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03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04381" y="6773752"/>
            <a:ext cx="2628004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2.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02952" y="6773752"/>
            <a:ext cx="2368671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300" b="1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선정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9904344" y="7221441"/>
            <a:ext cx="7347024" cy="102459"/>
            <a:chOff x="9904344" y="7221441"/>
            <a:chExt cx="7347024" cy="1024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4344" y="7221441"/>
              <a:ext cx="7347024" cy="10245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4557487" y="6855933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</a:t>
            </a:r>
            <a:r>
              <a:rPr lang="en-US" altLang="ko-KR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5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2733" y="7676190"/>
            <a:ext cx="2628004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3.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1362" y="7676190"/>
            <a:ext cx="2368671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300" b="1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개선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012733" y="8123880"/>
            <a:ext cx="7347024" cy="102459"/>
            <a:chOff x="1012733" y="8123880"/>
            <a:chExt cx="7347024" cy="1024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733" y="8123880"/>
              <a:ext cx="7347024" cy="10245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665830" y="7758371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07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8" name="Object 16">
            <a:extLst>
              <a:ext uri="{FF2B5EF4-FFF2-40B4-BE49-F238E27FC236}">
                <a16:creationId xmlns:a16="http://schemas.microsoft.com/office/drawing/2014/main" id="{80F2BF13-076B-DB31-885A-9E61F333EF2B}"/>
              </a:ext>
            </a:extLst>
          </p:cNvPr>
          <p:cNvSpPr txBox="1"/>
          <p:nvPr/>
        </p:nvSpPr>
        <p:spPr>
          <a:xfrm>
            <a:off x="692812" y="1217396"/>
            <a:ext cx="9029033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데이터셋 구축 전략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3FF3896E-7240-39ED-FFB7-F9C1DC98FBAA}"/>
              </a:ext>
            </a:extLst>
          </p:cNvPr>
          <p:cNvSpPr txBox="1"/>
          <p:nvPr/>
        </p:nvSpPr>
        <p:spPr>
          <a:xfrm>
            <a:off x="685800" y="802519"/>
            <a:ext cx="310473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1.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AC14AC5E-5930-651C-0377-9214D72044D8}"/>
              </a:ext>
            </a:extLst>
          </p:cNvPr>
          <p:cNvSpPr txBox="1"/>
          <p:nvPr/>
        </p:nvSpPr>
        <p:spPr>
          <a:xfrm>
            <a:off x="15316200" y="448617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03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93" name="그룹 992">
            <a:extLst>
              <a:ext uri="{FF2B5EF4-FFF2-40B4-BE49-F238E27FC236}">
                <a16:creationId xmlns:a16="http://schemas.microsoft.com/office/drawing/2014/main" id="{39177FA5-5971-217F-C380-BD232C41EC77}"/>
              </a:ext>
            </a:extLst>
          </p:cNvPr>
          <p:cNvGrpSpPr/>
          <p:nvPr/>
        </p:nvGrpSpPr>
        <p:grpSpPr>
          <a:xfrm>
            <a:off x="394502" y="2667647"/>
            <a:ext cx="5516651" cy="7491535"/>
            <a:chOff x="426948" y="2795464"/>
            <a:chExt cx="5516651" cy="74915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F143049-C310-9498-2515-61DCB6BA8B31}"/>
                </a:ext>
              </a:extLst>
            </p:cNvPr>
            <p:cNvGrpSpPr/>
            <p:nvPr/>
          </p:nvGrpSpPr>
          <p:grpSpPr>
            <a:xfrm>
              <a:off x="426948" y="2795464"/>
              <a:ext cx="5516651" cy="7491535"/>
              <a:chOff x="3982467" y="3832858"/>
              <a:chExt cx="4018534" cy="4777818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B9E93DB-EB2E-E7DE-32A0-E5DB5DB63E9F}"/>
                  </a:ext>
                </a:extLst>
              </p:cNvPr>
              <p:cNvSpPr/>
              <p:nvPr/>
            </p:nvSpPr>
            <p:spPr>
              <a:xfrm>
                <a:off x="3982467" y="4381500"/>
                <a:ext cx="4018534" cy="4229176"/>
              </a:xfrm>
              <a:prstGeom prst="roundRect">
                <a:avLst/>
              </a:prstGeom>
              <a:noFill/>
              <a:ln w="57150">
                <a:solidFill>
                  <a:srgbClr val="191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ED3F41C-DF70-B73B-D046-4A91566D82FF}"/>
                  </a:ext>
                </a:extLst>
              </p:cNvPr>
              <p:cNvGrpSpPr/>
              <p:nvPr/>
            </p:nvGrpSpPr>
            <p:grpSpPr>
              <a:xfrm>
                <a:off x="5447681" y="3832858"/>
                <a:ext cx="1089420" cy="1001823"/>
                <a:chOff x="8277335" y="2218130"/>
                <a:chExt cx="939964" cy="867969"/>
              </a:xfrm>
            </p:grpSpPr>
            <p:grpSp>
              <p:nvGrpSpPr>
                <p:cNvPr id="963" name="그룹 962">
                  <a:extLst>
                    <a:ext uri="{FF2B5EF4-FFF2-40B4-BE49-F238E27FC236}">
                      <a16:creationId xmlns:a16="http://schemas.microsoft.com/office/drawing/2014/main" id="{92B3F43C-1B18-D322-C9EC-88A62D8A2FAF}"/>
                    </a:ext>
                  </a:extLst>
                </p:cNvPr>
                <p:cNvGrpSpPr/>
                <p:nvPr/>
              </p:nvGrpSpPr>
              <p:grpSpPr>
                <a:xfrm>
                  <a:off x="8277335" y="2218130"/>
                  <a:ext cx="939964" cy="867969"/>
                  <a:chOff x="8277335" y="2218130"/>
                  <a:chExt cx="939964" cy="867969"/>
                </a:xfrm>
              </p:grpSpPr>
              <p:sp>
                <p:nvSpPr>
                  <p:cNvPr id="965" name="타원 964">
                    <a:extLst>
                      <a:ext uri="{FF2B5EF4-FFF2-40B4-BE49-F238E27FC236}">
                        <a16:creationId xmlns:a16="http://schemas.microsoft.com/office/drawing/2014/main" id="{C1873FCA-F9F3-F818-3070-4DDAEE6234C6}"/>
                      </a:ext>
                    </a:extLst>
                  </p:cNvPr>
                  <p:cNvSpPr/>
                  <p:nvPr/>
                </p:nvSpPr>
                <p:spPr>
                  <a:xfrm>
                    <a:off x="8277335" y="2218130"/>
                    <a:ext cx="939964" cy="86796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191D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6" name="타원 965">
                    <a:extLst>
                      <a:ext uri="{FF2B5EF4-FFF2-40B4-BE49-F238E27FC236}">
                        <a16:creationId xmlns:a16="http://schemas.microsoft.com/office/drawing/2014/main" id="{E0B8AD59-DEDA-C708-D758-B6520DDB59E6}"/>
                      </a:ext>
                    </a:extLst>
                  </p:cNvPr>
                  <p:cNvSpPr/>
                  <p:nvPr/>
                </p:nvSpPr>
                <p:spPr>
                  <a:xfrm>
                    <a:off x="8351449" y="2294671"/>
                    <a:ext cx="787943" cy="714886"/>
                  </a:xfrm>
                  <a:prstGeom prst="ellipse">
                    <a:avLst/>
                  </a:prstGeom>
                  <a:solidFill>
                    <a:srgbClr val="191D64"/>
                  </a:solidFill>
                  <a:ln>
                    <a:solidFill>
                      <a:srgbClr val="191D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rgbClr val="191D64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964" name="Object 38">
                  <a:extLst>
                    <a:ext uri="{FF2B5EF4-FFF2-40B4-BE49-F238E27FC236}">
                      <a16:creationId xmlns:a16="http://schemas.microsoft.com/office/drawing/2014/main" id="{F2B24844-7CBB-D23A-3827-E26AC59006BA}"/>
                    </a:ext>
                  </a:extLst>
                </p:cNvPr>
                <p:cNvSpPr txBox="1"/>
                <p:nvPr/>
              </p:nvSpPr>
              <p:spPr>
                <a:xfrm>
                  <a:off x="8417918" y="2439172"/>
                  <a:ext cx="655004" cy="47617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5000" kern="0" spc="-200" dirty="0">
                      <a:solidFill>
                        <a:srgbClr val="FFFFFF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TmonMonsori Black" pitchFamily="34" charset="0"/>
                    </a:rPr>
                    <a:t>1</a:t>
                  </a:r>
                  <a:endParaRPr lang="en-US" sz="50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</p:grpSp>
          <p:sp>
            <p:nvSpPr>
              <p:cNvPr id="62" name="Object 62">
                <a:extLst>
                  <a:ext uri="{FF2B5EF4-FFF2-40B4-BE49-F238E27FC236}">
                    <a16:creationId xmlns:a16="http://schemas.microsoft.com/office/drawing/2014/main" id="{35340536-78CD-D04A-E0B5-F07FB03647A7}"/>
                  </a:ext>
                </a:extLst>
              </p:cNvPr>
              <p:cNvSpPr txBox="1"/>
              <p:nvPr/>
            </p:nvSpPr>
            <p:spPr>
              <a:xfrm>
                <a:off x="4426866" y="4862795"/>
                <a:ext cx="3197470" cy="7206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500" kern="0" spc="-100" dirty="0">
                    <a:solidFill>
                      <a:srgbClr val="4C4747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Gmarket Sans Medium" pitchFamily="34" charset="0"/>
                  </a:rPr>
                  <a:t>Train data </a:t>
                </a:r>
                <a:r>
                  <a:rPr lang="ko-KR" altLang="en-US" sz="3500" kern="0" spc="-100" dirty="0">
                    <a:solidFill>
                      <a:srgbClr val="4C4747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Gmarket Sans Medium" pitchFamily="34" charset="0"/>
                  </a:rPr>
                  <a:t>구성</a:t>
                </a:r>
                <a:endParaRPr lang="en-US" sz="3500" kern="0" spc="-100" dirty="0">
                  <a:solidFill>
                    <a:srgbClr val="4C474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Gmarket Sans Medium" pitchFamily="34" charset="0"/>
                </a:endParaRPr>
              </a:p>
              <a:p>
                <a:pPr algn="ctr"/>
                <a:endParaRPr lang="en-US" dirty="0"/>
              </a:p>
            </p:txBody>
          </p:sp>
          <p:cxnSp>
            <p:nvCxnSpPr>
              <p:cNvPr id="962" name="직선 연결선 961">
                <a:extLst>
                  <a:ext uri="{FF2B5EF4-FFF2-40B4-BE49-F238E27FC236}">
                    <a16:creationId xmlns:a16="http://schemas.microsoft.com/office/drawing/2014/main" id="{22ADEA8B-456A-765C-33AA-28B4C552C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905" y="5300151"/>
                <a:ext cx="3197470" cy="0"/>
              </a:xfrm>
              <a:prstGeom prst="line">
                <a:avLst/>
              </a:prstGeom>
              <a:ln w="38100">
                <a:solidFill>
                  <a:srgbClr val="191D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67" name="그림 966">
              <a:extLst>
                <a:ext uri="{FF2B5EF4-FFF2-40B4-BE49-F238E27FC236}">
                  <a16:creationId xmlns:a16="http://schemas.microsoft.com/office/drawing/2014/main" id="{EC85EBC8-D2C1-B247-7851-77EE6DFC7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436" y="5244827"/>
              <a:ext cx="4857100" cy="1609157"/>
            </a:xfrm>
            <a:prstGeom prst="rect">
              <a:avLst/>
            </a:prstGeom>
          </p:spPr>
        </p:pic>
        <p:sp>
          <p:nvSpPr>
            <p:cNvPr id="989" name="TextBox 988">
              <a:extLst>
                <a:ext uri="{FF2B5EF4-FFF2-40B4-BE49-F238E27FC236}">
                  <a16:creationId xmlns:a16="http://schemas.microsoft.com/office/drawing/2014/main" id="{2C7F7D07-145B-C631-C3D7-9F3C3FB962DA}"/>
                </a:ext>
              </a:extLst>
            </p:cNvPr>
            <p:cNvSpPr txBox="1"/>
            <p:nvPr/>
          </p:nvSpPr>
          <p:spPr>
            <a:xfrm>
              <a:off x="587817" y="6995499"/>
              <a:ext cx="52878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AI HUB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제공 데이터 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- 50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만장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6D2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이미지 </a:t>
              </a:r>
              <a:r>
                <a:rPr lang="en-US" altLang="ko-KR" dirty="0">
                  <a:solidFill>
                    <a:srgbClr val="FF6D2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Crop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후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약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75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만장 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출처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hlinkClick r:id="rId5"/>
                </a:rPr>
                <a:t>https://www.aihub.or.kr/aihubdata/data/view.do?currMenu=115&amp;topMenu=100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94" name="그룹 993">
            <a:extLst>
              <a:ext uri="{FF2B5EF4-FFF2-40B4-BE49-F238E27FC236}">
                <a16:creationId xmlns:a16="http://schemas.microsoft.com/office/drawing/2014/main" id="{A401A4C3-014A-F2A9-D41E-7C036694B930}"/>
              </a:ext>
            </a:extLst>
          </p:cNvPr>
          <p:cNvGrpSpPr/>
          <p:nvPr/>
        </p:nvGrpSpPr>
        <p:grpSpPr>
          <a:xfrm>
            <a:off x="6444554" y="2667647"/>
            <a:ext cx="11079638" cy="7491535"/>
            <a:chOff x="426948" y="2795464"/>
            <a:chExt cx="11079638" cy="7491535"/>
          </a:xfrm>
        </p:grpSpPr>
        <p:grpSp>
          <p:nvGrpSpPr>
            <p:cNvPr id="995" name="그룹 994">
              <a:extLst>
                <a:ext uri="{FF2B5EF4-FFF2-40B4-BE49-F238E27FC236}">
                  <a16:creationId xmlns:a16="http://schemas.microsoft.com/office/drawing/2014/main" id="{1F34BE54-5346-A489-5269-DF888C6A8045}"/>
                </a:ext>
              </a:extLst>
            </p:cNvPr>
            <p:cNvGrpSpPr/>
            <p:nvPr/>
          </p:nvGrpSpPr>
          <p:grpSpPr>
            <a:xfrm>
              <a:off x="426948" y="2795464"/>
              <a:ext cx="5516651" cy="7491535"/>
              <a:chOff x="3982467" y="3832858"/>
              <a:chExt cx="4018534" cy="4777818"/>
            </a:xfrm>
          </p:grpSpPr>
          <p:sp>
            <p:nvSpPr>
              <p:cNvPr id="998" name="사각형: 둥근 모서리 997">
                <a:extLst>
                  <a:ext uri="{FF2B5EF4-FFF2-40B4-BE49-F238E27FC236}">
                    <a16:creationId xmlns:a16="http://schemas.microsoft.com/office/drawing/2014/main" id="{43ECF4B2-4A59-E6F7-F84B-2D8F75B696EA}"/>
                  </a:ext>
                </a:extLst>
              </p:cNvPr>
              <p:cNvSpPr/>
              <p:nvPr/>
            </p:nvSpPr>
            <p:spPr>
              <a:xfrm>
                <a:off x="3982467" y="4381500"/>
                <a:ext cx="4018534" cy="4229176"/>
              </a:xfrm>
              <a:prstGeom prst="roundRect">
                <a:avLst/>
              </a:prstGeom>
              <a:noFill/>
              <a:ln w="57150">
                <a:solidFill>
                  <a:srgbClr val="191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720CF092-90D1-CC16-4F81-7540CF20097F}"/>
                  </a:ext>
                </a:extLst>
              </p:cNvPr>
              <p:cNvGrpSpPr/>
              <p:nvPr/>
            </p:nvGrpSpPr>
            <p:grpSpPr>
              <a:xfrm>
                <a:off x="5447681" y="3832858"/>
                <a:ext cx="1089420" cy="1001823"/>
                <a:chOff x="8277335" y="2218130"/>
                <a:chExt cx="939964" cy="867969"/>
              </a:xfrm>
            </p:grpSpPr>
            <p:grpSp>
              <p:nvGrpSpPr>
                <p:cNvPr id="1003" name="그룹 1002">
                  <a:extLst>
                    <a:ext uri="{FF2B5EF4-FFF2-40B4-BE49-F238E27FC236}">
                      <a16:creationId xmlns:a16="http://schemas.microsoft.com/office/drawing/2014/main" id="{73030823-F93C-EED6-FCB0-04FE89FFB93E}"/>
                    </a:ext>
                  </a:extLst>
                </p:cNvPr>
                <p:cNvGrpSpPr/>
                <p:nvPr/>
              </p:nvGrpSpPr>
              <p:grpSpPr>
                <a:xfrm>
                  <a:off x="8277335" y="2218130"/>
                  <a:ext cx="939964" cy="867969"/>
                  <a:chOff x="8277335" y="2218130"/>
                  <a:chExt cx="939964" cy="867969"/>
                </a:xfrm>
              </p:grpSpPr>
              <p:sp>
                <p:nvSpPr>
                  <p:cNvPr id="1007" name="타원 1006">
                    <a:extLst>
                      <a:ext uri="{FF2B5EF4-FFF2-40B4-BE49-F238E27FC236}">
                        <a16:creationId xmlns:a16="http://schemas.microsoft.com/office/drawing/2014/main" id="{C4F3B201-9F9F-5BF0-0D6E-59E0176B3124}"/>
                      </a:ext>
                    </a:extLst>
                  </p:cNvPr>
                  <p:cNvSpPr/>
                  <p:nvPr/>
                </p:nvSpPr>
                <p:spPr>
                  <a:xfrm>
                    <a:off x="8277335" y="2218130"/>
                    <a:ext cx="939964" cy="86796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191D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08" name="타원 1007">
                    <a:extLst>
                      <a:ext uri="{FF2B5EF4-FFF2-40B4-BE49-F238E27FC236}">
                        <a16:creationId xmlns:a16="http://schemas.microsoft.com/office/drawing/2014/main" id="{E2A2483F-0800-7EC7-9DBA-8D6A891673FC}"/>
                      </a:ext>
                    </a:extLst>
                  </p:cNvPr>
                  <p:cNvSpPr/>
                  <p:nvPr/>
                </p:nvSpPr>
                <p:spPr>
                  <a:xfrm>
                    <a:off x="8351449" y="2294671"/>
                    <a:ext cx="787943" cy="714886"/>
                  </a:xfrm>
                  <a:prstGeom prst="ellipse">
                    <a:avLst/>
                  </a:prstGeom>
                  <a:solidFill>
                    <a:srgbClr val="191D64"/>
                  </a:solidFill>
                  <a:ln>
                    <a:solidFill>
                      <a:srgbClr val="191D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rgbClr val="191D64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004" name="Object 38">
                  <a:extLst>
                    <a:ext uri="{FF2B5EF4-FFF2-40B4-BE49-F238E27FC236}">
                      <a16:creationId xmlns:a16="http://schemas.microsoft.com/office/drawing/2014/main" id="{8A1E025F-653C-D670-8244-06765C4D0B1C}"/>
                    </a:ext>
                  </a:extLst>
                </p:cNvPr>
                <p:cNvSpPr txBox="1"/>
                <p:nvPr/>
              </p:nvSpPr>
              <p:spPr>
                <a:xfrm>
                  <a:off x="8417918" y="2439172"/>
                  <a:ext cx="655004" cy="47617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ko-KR" sz="5000" dirty="0">
                      <a:solidFill>
                        <a:schemeClr val="bg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rPr>
                    <a:t>2</a:t>
                  </a:r>
                  <a:endParaRPr lang="en-US" sz="500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</p:grpSp>
          <p:sp>
            <p:nvSpPr>
              <p:cNvPr id="1000" name="Object 62">
                <a:extLst>
                  <a:ext uri="{FF2B5EF4-FFF2-40B4-BE49-F238E27FC236}">
                    <a16:creationId xmlns:a16="http://schemas.microsoft.com/office/drawing/2014/main" id="{CC4BDF62-0F0B-215F-E323-D936D409F88A}"/>
                  </a:ext>
                </a:extLst>
              </p:cNvPr>
              <p:cNvSpPr txBox="1"/>
              <p:nvPr/>
            </p:nvSpPr>
            <p:spPr>
              <a:xfrm>
                <a:off x="4379033" y="4862795"/>
                <a:ext cx="3197470" cy="5790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500" kern="0" spc="-100" dirty="0">
                    <a:solidFill>
                      <a:srgbClr val="4C4747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Gmarket Sans Medium" pitchFamily="34" charset="0"/>
                  </a:rPr>
                  <a:t>Train data </a:t>
                </a:r>
                <a:r>
                  <a:rPr lang="ko-KR" altLang="en-US" sz="3500" kern="0" spc="-100" dirty="0">
                    <a:solidFill>
                      <a:srgbClr val="4C4747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Gmarket Sans Medium" pitchFamily="34" charset="0"/>
                  </a:rPr>
                  <a:t>분석</a:t>
                </a:r>
                <a:r>
                  <a:rPr lang="en-US" altLang="ko-KR" sz="3500" kern="0" spc="-100" dirty="0">
                    <a:solidFill>
                      <a:srgbClr val="4C4747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Gmarket Sans Medium" pitchFamily="34" charset="0"/>
                  </a:rPr>
                  <a:t>1</a:t>
                </a:r>
                <a:endParaRPr lang="en-US" sz="3500" kern="0" spc="-100" dirty="0">
                  <a:solidFill>
                    <a:srgbClr val="4C474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Gmarket Sans Medium" pitchFamily="34" charset="0"/>
                </a:endParaRPr>
              </a:p>
              <a:p>
                <a:pPr algn="ctr"/>
                <a:endParaRPr lang="en-US" dirty="0"/>
              </a:p>
            </p:txBody>
          </p:sp>
          <p:cxnSp>
            <p:nvCxnSpPr>
              <p:cNvPr id="1002" name="직선 연결선 1001">
                <a:extLst>
                  <a:ext uri="{FF2B5EF4-FFF2-40B4-BE49-F238E27FC236}">
                    <a16:creationId xmlns:a16="http://schemas.microsoft.com/office/drawing/2014/main" id="{56E3EEB8-64AA-11AB-E19B-06CD030B4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866" y="5291594"/>
                <a:ext cx="3197470" cy="0"/>
              </a:xfrm>
              <a:prstGeom prst="line">
                <a:avLst/>
              </a:prstGeom>
              <a:ln w="38100">
                <a:solidFill>
                  <a:srgbClr val="191D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8D1307C8-FC18-4E79-DA7D-58EA43C28D7F}"/>
                </a:ext>
              </a:extLst>
            </p:cNvPr>
            <p:cNvSpPr txBox="1"/>
            <p:nvPr/>
          </p:nvSpPr>
          <p:spPr>
            <a:xfrm>
              <a:off x="1037020" y="8521506"/>
              <a:ext cx="4415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이미지 가로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·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세로 길이 분포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산점도로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출력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↓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FF6D2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Height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0 ~ 900</a:t>
              </a:r>
            </a:p>
            <a:p>
              <a:pPr algn="ctr"/>
              <a:r>
                <a:rPr lang="en-US" altLang="ko-KR" dirty="0">
                  <a:solidFill>
                    <a:srgbClr val="FF6D2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Width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0 ~ 600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구간에 분포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F2C823F8-80AE-9A3F-E2A0-48211CFD9856}"/>
                </a:ext>
              </a:extLst>
            </p:cNvPr>
            <p:cNvSpPr txBox="1"/>
            <p:nvPr/>
          </p:nvSpPr>
          <p:spPr>
            <a:xfrm>
              <a:off x="7090601" y="8441008"/>
              <a:ext cx="44159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가로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·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세로형 이미지 개수 파악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↓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6D2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가로형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10168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6D2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세로형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1985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6D2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정사각형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6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022" name="그룹 1021">
            <a:extLst>
              <a:ext uri="{FF2B5EF4-FFF2-40B4-BE49-F238E27FC236}">
                <a16:creationId xmlns:a16="http://schemas.microsoft.com/office/drawing/2014/main" id="{AB027513-7F46-4376-3508-2E232377F81C}"/>
              </a:ext>
            </a:extLst>
          </p:cNvPr>
          <p:cNvGrpSpPr/>
          <p:nvPr/>
        </p:nvGrpSpPr>
        <p:grpSpPr>
          <a:xfrm>
            <a:off x="12482641" y="2667647"/>
            <a:ext cx="5516651" cy="7491535"/>
            <a:chOff x="3982467" y="3832858"/>
            <a:chExt cx="4018534" cy="4777818"/>
          </a:xfrm>
        </p:grpSpPr>
        <p:sp>
          <p:nvSpPr>
            <p:cNvPr id="1025" name="사각형: 둥근 모서리 1024">
              <a:extLst>
                <a:ext uri="{FF2B5EF4-FFF2-40B4-BE49-F238E27FC236}">
                  <a16:creationId xmlns:a16="http://schemas.microsoft.com/office/drawing/2014/main" id="{B2044ACE-722F-A1CD-1678-D2A1B3CC1D68}"/>
                </a:ext>
              </a:extLst>
            </p:cNvPr>
            <p:cNvSpPr/>
            <p:nvPr/>
          </p:nvSpPr>
          <p:spPr>
            <a:xfrm>
              <a:off x="3982467" y="4381500"/>
              <a:ext cx="4018534" cy="4229176"/>
            </a:xfrm>
            <a:prstGeom prst="roundRect">
              <a:avLst/>
            </a:prstGeom>
            <a:noFill/>
            <a:ln w="57150">
              <a:solidFill>
                <a:srgbClr val="191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26" name="그룹 1025">
              <a:extLst>
                <a:ext uri="{FF2B5EF4-FFF2-40B4-BE49-F238E27FC236}">
                  <a16:creationId xmlns:a16="http://schemas.microsoft.com/office/drawing/2014/main" id="{75ED509C-D66A-3CBB-5701-304B9BF3A25D}"/>
                </a:ext>
              </a:extLst>
            </p:cNvPr>
            <p:cNvGrpSpPr/>
            <p:nvPr/>
          </p:nvGrpSpPr>
          <p:grpSpPr>
            <a:xfrm>
              <a:off x="5447681" y="3832858"/>
              <a:ext cx="1089420" cy="1001823"/>
              <a:chOff x="8277335" y="2218130"/>
              <a:chExt cx="939964" cy="867969"/>
            </a:xfrm>
          </p:grpSpPr>
          <p:grpSp>
            <p:nvGrpSpPr>
              <p:cNvPr id="1029" name="그룹 1028">
                <a:extLst>
                  <a:ext uri="{FF2B5EF4-FFF2-40B4-BE49-F238E27FC236}">
                    <a16:creationId xmlns:a16="http://schemas.microsoft.com/office/drawing/2014/main" id="{8A545507-D3A6-9698-9610-66248F825351}"/>
                  </a:ext>
                </a:extLst>
              </p:cNvPr>
              <p:cNvGrpSpPr/>
              <p:nvPr/>
            </p:nvGrpSpPr>
            <p:grpSpPr>
              <a:xfrm>
                <a:off x="8277335" y="2218130"/>
                <a:ext cx="939964" cy="867969"/>
                <a:chOff x="8277335" y="2218130"/>
                <a:chExt cx="939964" cy="867969"/>
              </a:xfrm>
            </p:grpSpPr>
            <p:sp>
              <p:nvSpPr>
                <p:cNvPr id="1031" name="타원 1030">
                  <a:extLst>
                    <a:ext uri="{FF2B5EF4-FFF2-40B4-BE49-F238E27FC236}">
                      <a16:creationId xmlns:a16="http://schemas.microsoft.com/office/drawing/2014/main" id="{A25BB651-360F-88FF-01E4-E8761F0AC768}"/>
                    </a:ext>
                  </a:extLst>
                </p:cNvPr>
                <p:cNvSpPr/>
                <p:nvPr/>
              </p:nvSpPr>
              <p:spPr>
                <a:xfrm>
                  <a:off x="8277335" y="2218130"/>
                  <a:ext cx="939964" cy="867969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191D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32" name="타원 1031">
                  <a:extLst>
                    <a:ext uri="{FF2B5EF4-FFF2-40B4-BE49-F238E27FC236}">
                      <a16:creationId xmlns:a16="http://schemas.microsoft.com/office/drawing/2014/main" id="{E83B5BB8-A29B-DCA2-A21C-ED6DEBA0C404}"/>
                    </a:ext>
                  </a:extLst>
                </p:cNvPr>
                <p:cNvSpPr/>
                <p:nvPr/>
              </p:nvSpPr>
              <p:spPr>
                <a:xfrm>
                  <a:off x="8351449" y="2294671"/>
                  <a:ext cx="787943" cy="714886"/>
                </a:xfrm>
                <a:prstGeom prst="ellipse">
                  <a:avLst/>
                </a:prstGeom>
                <a:solidFill>
                  <a:srgbClr val="191D64"/>
                </a:solidFill>
                <a:ln>
                  <a:solidFill>
                    <a:srgbClr val="191D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rgbClr val="191D64"/>
                      </a:solidFill>
                    </a:ln>
                  </a:endParaRPr>
                </a:p>
              </p:txBody>
            </p:sp>
          </p:grpSp>
          <p:sp>
            <p:nvSpPr>
              <p:cNvPr id="1030" name="Object 38">
                <a:extLst>
                  <a:ext uri="{FF2B5EF4-FFF2-40B4-BE49-F238E27FC236}">
                    <a16:creationId xmlns:a16="http://schemas.microsoft.com/office/drawing/2014/main" id="{FADBB050-2C58-0FA0-6551-54A10E459491}"/>
                  </a:ext>
                </a:extLst>
              </p:cNvPr>
              <p:cNvSpPr txBox="1"/>
              <p:nvPr/>
            </p:nvSpPr>
            <p:spPr>
              <a:xfrm>
                <a:off x="8417918" y="2439172"/>
                <a:ext cx="655004" cy="4761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500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</a:t>
                </a:r>
                <a:endParaRPr lang="en-US" sz="5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027" name="Object 62">
              <a:extLst>
                <a:ext uri="{FF2B5EF4-FFF2-40B4-BE49-F238E27FC236}">
                  <a16:creationId xmlns:a16="http://schemas.microsoft.com/office/drawing/2014/main" id="{0F0F2E0E-D9DA-1881-B5C2-E42DFD267D05}"/>
                </a:ext>
              </a:extLst>
            </p:cNvPr>
            <p:cNvSpPr txBox="1"/>
            <p:nvPr/>
          </p:nvSpPr>
          <p:spPr>
            <a:xfrm>
              <a:off x="4391458" y="4826643"/>
              <a:ext cx="3197470" cy="5790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500" kern="0" spc="-100" dirty="0">
                  <a:solidFill>
                    <a:srgbClr val="4C474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Gmarket Sans Medium" pitchFamily="34" charset="0"/>
                </a:rPr>
                <a:t>Train data </a:t>
              </a:r>
              <a:r>
                <a:rPr lang="ko-KR" altLang="en-US" sz="3500" kern="0" spc="-100" dirty="0">
                  <a:solidFill>
                    <a:srgbClr val="4C474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Gmarket Sans Medium" pitchFamily="34" charset="0"/>
                </a:rPr>
                <a:t>분석</a:t>
              </a:r>
              <a:r>
                <a:rPr lang="en-US" altLang="ko-KR" sz="3500" kern="0" spc="-100" dirty="0">
                  <a:solidFill>
                    <a:srgbClr val="4C474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Gmarket Sans Medium" pitchFamily="34" charset="0"/>
                </a:rPr>
                <a:t>2</a:t>
              </a:r>
            </a:p>
            <a:p>
              <a:pPr algn="ctr"/>
              <a:endParaRPr lang="en-US" dirty="0"/>
            </a:p>
          </p:txBody>
        </p:sp>
        <p:cxnSp>
          <p:nvCxnSpPr>
            <p:cNvPr id="1028" name="직선 연결선 1027">
              <a:extLst>
                <a:ext uri="{FF2B5EF4-FFF2-40B4-BE49-F238E27FC236}">
                  <a16:creationId xmlns:a16="http://schemas.microsoft.com/office/drawing/2014/main" id="{CF876BD1-1FD9-9952-586A-1A092511769A}"/>
                </a:ext>
              </a:extLst>
            </p:cNvPr>
            <p:cNvCxnSpPr>
              <a:cxnSpLocks/>
            </p:cNvCxnSpPr>
            <p:nvPr/>
          </p:nvCxnSpPr>
          <p:spPr>
            <a:xfrm>
              <a:off x="4391458" y="5283037"/>
              <a:ext cx="3197470" cy="0"/>
            </a:xfrm>
            <a:prstGeom prst="line">
              <a:avLst/>
            </a:prstGeom>
            <a:ln w="38100">
              <a:solidFill>
                <a:srgbClr val="191D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6" name="그림 1035">
            <a:extLst>
              <a:ext uri="{FF2B5EF4-FFF2-40B4-BE49-F238E27FC236}">
                <a16:creationId xmlns:a16="http://schemas.microsoft.com/office/drawing/2014/main" id="{EB036B4B-91E3-C518-E3EC-7F23FE5A8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159" y="8613785"/>
            <a:ext cx="2231600" cy="771525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AC2F35FA-0ECC-FA94-6379-1AD7D840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12" y="8141096"/>
            <a:ext cx="1915706" cy="1436779"/>
          </a:xfrm>
          <a:prstGeom prst="rect">
            <a:avLst/>
          </a:prstGeom>
        </p:spPr>
      </p:pic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D9313F11-EFB2-CDC8-F99A-F9050EC2C8E3}"/>
              </a:ext>
            </a:extLst>
          </p:cNvPr>
          <p:cNvGrpSpPr/>
          <p:nvPr/>
        </p:nvGrpSpPr>
        <p:grpSpPr>
          <a:xfrm>
            <a:off x="2829362" y="8859486"/>
            <a:ext cx="472378" cy="268737"/>
            <a:chOff x="5289007" y="6797920"/>
            <a:chExt cx="2181569" cy="335237"/>
          </a:xfrm>
        </p:grpSpPr>
        <p:pic>
          <p:nvPicPr>
            <p:cNvPr id="1040" name="Object 30">
              <a:extLst>
                <a:ext uri="{FF2B5EF4-FFF2-40B4-BE49-F238E27FC236}">
                  <a16:creationId xmlns:a16="http://schemas.microsoft.com/office/drawing/2014/main" id="{91697F2A-B7F6-951C-FD38-3D7A30ED1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9007" y="6797920"/>
              <a:ext cx="2181569" cy="335237"/>
            </a:xfrm>
            <a:prstGeom prst="rect">
              <a:avLst/>
            </a:prstGeom>
          </p:spPr>
        </p:pic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D178A3AF-81D8-54BA-27D7-DD1DB0B4BA4B}"/>
              </a:ext>
            </a:extLst>
          </p:cNvPr>
          <p:cNvSpPr txBox="1"/>
          <p:nvPr/>
        </p:nvSpPr>
        <p:spPr>
          <a:xfrm>
            <a:off x="2055511" y="9710033"/>
            <a:ext cx="22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Crop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43" name="그림 1042">
            <a:extLst>
              <a:ext uri="{FF2B5EF4-FFF2-40B4-BE49-F238E27FC236}">
                <a16:creationId xmlns:a16="http://schemas.microsoft.com/office/drawing/2014/main" id="{8584D53E-0D02-3BDF-C566-3A1B3908B1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6" t="2617" r="1325"/>
          <a:stretch/>
        </p:blipFill>
        <p:spPr>
          <a:xfrm>
            <a:off x="6629400" y="5143500"/>
            <a:ext cx="5162936" cy="3075645"/>
          </a:xfrm>
          <a:prstGeom prst="rect">
            <a:avLst/>
          </a:prstGeom>
        </p:spPr>
      </p:pic>
      <p:pic>
        <p:nvPicPr>
          <p:cNvPr id="1045" name="그림 1044">
            <a:extLst>
              <a:ext uri="{FF2B5EF4-FFF2-40B4-BE49-F238E27FC236}">
                <a16:creationId xmlns:a16="http://schemas.microsoft.com/office/drawing/2014/main" id="{FA931BAC-AE39-C0E7-4219-259EB011087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52" t="11121" r="8425" b="3452"/>
          <a:stretch/>
        </p:blipFill>
        <p:spPr>
          <a:xfrm>
            <a:off x="13257651" y="5098749"/>
            <a:ext cx="3962399" cy="28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6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4826" y="3009900"/>
            <a:ext cx="16277833" cy="1123161"/>
            <a:chOff x="1003940" y="4647943"/>
            <a:chExt cx="16277833" cy="1123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3940" y="4647943"/>
              <a:ext cx="16277833" cy="1123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096" y="4276242"/>
            <a:ext cx="16269737" cy="5608800"/>
            <a:chOff x="1003210" y="5914286"/>
            <a:chExt cx="16269737" cy="34503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210" y="5914286"/>
              <a:ext cx="16269737" cy="34503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007" y="5744821"/>
            <a:ext cx="15613914" cy="114023"/>
            <a:chOff x="1281324" y="7571643"/>
            <a:chExt cx="15613914" cy="1140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324" y="7571643"/>
              <a:ext cx="15613914" cy="1140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091467" y="3181732"/>
            <a:ext cx="1364786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제공 </a:t>
            </a:r>
            <a:r>
              <a:rPr lang="en-US" altLang="ko-KR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</a:t>
            </a:r>
            <a:r>
              <a:rPr lang="ko-KR" altLang="en-US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분석 </a:t>
            </a:r>
            <a:r>
              <a:rPr lang="en-US" altLang="ko-KR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이미지가 글자에 맞게 </a:t>
            </a:r>
            <a:r>
              <a:rPr lang="en-US" altLang="ko-KR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crop</a:t>
            </a:r>
            <a:r>
              <a:rPr lang="ko-KR" altLang="en-US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되어 있음</a:t>
            </a:r>
            <a:r>
              <a:rPr lang="en-US" altLang="ko-KR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sz="3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4483" y="6236361"/>
            <a:ext cx="1470660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대회 제공 이미지가 가로형 간판 이미지 뿐만 아니라 세로형 간판 이미지 존재 확인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(Train data 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분석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2)</a:t>
            </a:r>
          </a:p>
          <a:p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 </a:t>
            </a:r>
            <a:r>
              <a:rPr lang="ko-KR" altLang="en-US" sz="2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세로형 간판 이미지 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인식 방법 모색</a:t>
            </a:r>
            <a:endParaRPr lang="en-US" altLang="ko-KR" sz="25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Dreaming Outloud Script Pro" panose="020B0604020202020204" pitchFamily="66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501922" y="4613624"/>
            <a:ext cx="814189" cy="814189"/>
            <a:chOff x="1835799" y="6402490"/>
            <a:chExt cx="814189" cy="81418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835799" y="6402490"/>
              <a:ext cx="814189" cy="814189"/>
              <a:chOff x="1835799" y="6402490"/>
              <a:chExt cx="814189" cy="81418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835799" y="6402490"/>
                <a:ext cx="814189" cy="81418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048255" y="6675407"/>
              <a:ext cx="393245" cy="284312"/>
              <a:chOff x="2048255" y="6675407"/>
              <a:chExt cx="393245" cy="28431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048255" y="6675407"/>
                <a:ext cx="393245" cy="28431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501923" y="6308935"/>
            <a:ext cx="814189" cy="814189"/>
            <a:chOff x="1835799" y="8045462"/>
            <a:chExt cx="814189" cy="81418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835799" y="8045462"/>
              <a:ext cx="814189" cy="814189"/>
              <a:chOff x="1835799" y="8045462"/>
              <a:chExt cx="814189" cy="81418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35799" y="8045462"/>
                <a:ext cx="814189" cy="81418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048255" y="8318379"/>
              <a:ext cx="393245" cy="284312"/>
              <a:chOff x="2048255" y="8318379"/>
              <a:chExt cx="393245" cy="284312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048255" y="8318379"/>
                <a:ext cx="393245" cy="284312"/>
              </a:xfrm>
              <a:prstGeom prst="rect">
                <a:avLst/>
              </a:prstGeom>
            </p:spPr>
          </p:pic>
        </p:grpSp>
      </p:grpSp>
      <p:sp>
        <p:nvSpPr>
          <p:cNvPr id="5" name="Object 31">
            <a:extLst>
              <a:ext uri="{FF2B5EF4-FFF2-40B4-BE49-F238E27FC236}">
                <a16:creationId xmlns:a16="http://schemas.microsoft.com/office/drawing/2014/main" id="{022E767D-1C5A-4302-FD48-7445961740B7}"/>
              </a:ext>
            </a:extLst>
          </p:cNvPr>
          <p:cNvSpPr txBox="1"/>
          <p:nvPr/>
        </p:nvSpPr>
        <p:spPr>
          <a:xfrm>
            <a:off x="2674300" y="4540881"/>
            <a:ext cx="1177286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대회 제공 이미지 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scale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의 범위가 다양함을 확인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(Train data 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분석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1)</a:t>
            </a:r>
          </a:p>
          <a:p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 </a:t>
            </a:r>
          </a:p>
          <a:p>
            <a:pPr algn="ctr"/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 </a:t>
            </a:r>
            <a:r>
              <a:rPr lang="en-US" altLang="ko-KR" sz="2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scale </a:t>
            </a:r>
            <a:r>
              <a:rPr lang="ko-KR" altLang="en-US" sz="2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조정 필요</a:t>
            </a:r>
            <a:endParaRPr lang="en-US" sz="25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Dreaming Outloud Script Pro" panose="020B0604020202020204" pitchFamily="66" charset="0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80F2BF13-076B-DB31-885A-9E61F333EF2B}"/>
              </a:ext>
            </a:extLst>
          </p:cNvPr>
          <p:cNvSpPr txBox="1"/>
          <p:nvPr/>
        </p:nvSpPr>
        <p:spPr>
          <a:xfrm>
            <a:off x="692812" y="1217396"/>
            <a:ext cx="82225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데이터셋 구축 전략</a:t>
            </a:r>
            <a:endParaRPr lang="en-US" altLang="ko-KR" sz="7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3FF3896E-7240-39ED-FFB7-F9C1DC98FBAA}"/>
              </a:ext>
            </a:extLst>
          </p:cNvPr>
          <p:cNvSpPr txBox="1"/>
          <p:nvPr/>
        </p:nvSpPr>
        <p:spPr>
          <a:xfrm>
            <a:off x="685800" y="802519"/>
            <a:ext cx="310473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1.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059D58AB-A5ED-611A-B8B8-D2509A17B3F3}"/>
              </a:ext>
            </a:extLst>
          </p:cNvPr>
          <p:cNvSpPr txBox="1"/>
          <p:nvPr/>
        </p:nvSpPr>
        <p:spPr>
          <a:xfrm>
            <a:off x="15316200" y="448617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</a:t>
            </a:r>
            <a:r>
              <a:rPr lang="en-US" altLang="ko-KR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4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E04C6366-FA35-528F-8083-F1E5A1682058}"/>
              </a:ext>
            </a:extLst>
          </p:cNvPr>
          <p:cNvGrpSpPr/>
          <p:nvPr/>
        </p:nvGrpSpPr>
        <p:grpSpPr>
          <a:xfrm>
            <a:off x="1182007" y="7652966"/>
            <a:ext cx="15613914" cy="114023"/>
            <a:chOff x="1281324" y="7571643"/>
            <a:chExt cx="15613914" cy="114023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1836C2EA-5C2A-FADA-A9B6-959937A91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324" y="7571643"/>
              <a:ext cx="15613914" cy="114023"/>
            </a:xfrm>
            <a:prstGeom prst="rect">
              <a:avLst/>
            </a:prstGeom>
          </p:spPr>
        </p:pic>
      </p:grpSp>
      <p:sp>
        <p:nvSpPr>
          <p:cNvPr id="9" name="Object 31">
            <a:extLst>
              <a:ext uri="{FF2B5EF4-FFF2-40B4-BE49-F238E27FC236}">
                <a16:creationId xmlns:a16="http://schemas.microsoft.com/office/drawing/2014/main" id="{6A34F4EB-3454-5FDC-1522-D2B097BCF82E}"/>
              </a:ext>
            </a:extLst>
          </p:cNvPr>
          <p:cNvSpPr txBox="1"/>
          <p:nvPr/>
        </p:nvSpPr>
        <p:spPr>
          <a:xfrm>
            <a:off x="2526587" y="8058470"/>
            <a:ext cx="1599470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검증 데이터셋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 구축 전략 </a:t>
            </a:r>
            <a:endParaRPr lang="en-US" altLang="ko-KR" sz="25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Dreaming Outloud Script Pro" panose="020B0604020202020204" pitchFamily="66" charset="0"/>
            </a:endParaRPr>
          </a:p>
          <a:p>
            <a:endParaRPr lang="en-US" altLang="ko-KR" sz="25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 AI HUB 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데이터로 학습에 필요한 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Train data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를 구축했기 때문에 </a:t>
            </a:r>
            <a:r>
              <a:rPr lang="ko-KR" altLang="en-US" sz="2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대회 </a:t>
            </a:r>
            <a:r>
              <a:rPr lang="en-US" altLang="ko-KR" sz="2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Train data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를 </a:t>
            </a:r>
            <a:endParaRPr lang="en-US" altLang="ko-KR" sz="25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Dreaming Outloud Script Pro" panose="020B0604020202020204" pitchFamily="66" charset="0"/>
            </a:endParaRPr>
          </a:p>
          <a:p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    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검증 </a:t>
            </a:r>
            <a:r>
              <a:rPr lang="ko-KR" altLang="en-US" sz="25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테이터셋으로</a:t>
            </a:r>
            <a:r>
              <a:rPr lang="ko-KR" alt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 설정</a:t>
            </a:r>
            <a:r>
              <a:rPr lang="en-US" altLang="ko-KR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Dreaming Outloud Script Pro" panose="020B0604020202020204" pitchFamily="66" charset="0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5349438-72FC-5AD6-8976-87F348DCFED3}"/>
              </a:ext>
            </a:extLst>
          </p:cNvPr>
          <p:cNvGrpSpPr/>
          <p:nvPr/>
        </p:nvGrpSpPr>
        <p:grpSpPr>
          <a:xfrm>
            <a:off x="1501923" y="8166450"/>
            <a:ext cx="814190" cy="814189"/>
            <a:chOff x="589747" y="8462645"/>
            <a:chExt cx="321044" cy="333699"/>
          </a:xfrm>
          <a:solidFill>
            <a:srgbClr val="FFFFFF"/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E54CAB2-2796-A455-1587-79D33B09AADB}"/>
                </a:ext>
              </a:extLst>
            </p:cNvPr>
            <p:cNvSpPr/>
            <p:nvPr/>
          </p:nvSpPr>
          <p:spPr>
            <a:xfrm>
              <a:off x="589747" y="8462645"/>
              <a:ext cx="321044" cy="333699"/>
            </a:xfrm>
            <a:prstGeom prst="ellipse">
              <a:avLst/>
            </a:prstGeom>
            <a:grpFill/>
            <a:ln>
              <a:solidFill>
                <a:srgbClr val="191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Object 57">
              <a:extLst>
                <a:ext uri="{FF2B5EF4-FFF2-40B4-BE49-F238E27FC236}">
                  <a16:creationId xmlns:a16="http://schemas.microsoft.com/office/drawing/2014/main" id="{DC2017EE-EAC9-2C8D-1DE4-5403EB8EB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2739" y="8572500"/>
              <a:ext cx="155060" cy="11860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04571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2" name="Object 16">
            <a:extLst>
              <a:ext uri="{FF2B5EF4-FFF2-40B4-BE49-F238E27FC236}">
                <a16:creationId xmlns:a16="http://schemas.microsoft.com/office/drawing/2014/main" id="{1D246809-5F35-7882-5106-399629FF8680}"/>
              </a:ext>
            </a:extLst>
          </p:cNvPr>
          <p:cNvSpPr txBox="1"/>
          <p:nvPr/>
        </p:nvSpPr>
        <p:spPr>
          <a:xfrm>
            <a:off x="692813" y="1217396"/>
            <a:ext cx="6466614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모델 선정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3C988D94-6275-C193-2A92-1C78E2294238}"/>
              </a:ext>
            </a:extLst>
          </p:cNvPr>
          <p:cNvSpPr txBox="1"/>
          <p:nvPr/>
        </p:nvSpPr>
        <p:spPr>
          <a:xfrm>
            <a:off x="685800" y="802519"/>
            <a:ext cx="310473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2.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CD4855EA-A9A5-B464-7488-5858B50FCE90}"/>
              </a:ext>
            </a:extLst>
          </p:cNvPr>
          <p:cNvSpPr txBox="1"/>
          <p:nvPr/>
        </p:nvSpPr>
        <p:spPr>
          <a:xfrm>
            <a:off x="15316200" y="448617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</a:t>
            </a:r>
            <a:r>
              <a:rPr lang="en-US" altLang="ko-KR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5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83" name="그룹 982">
            <a:extLst>
              <a:ext uri="{FF2B5EF4-FFF2-40B4-BE49-F238E27FC236}">
                <a16:creationId xmlns:a16="http://schemas.microsoft.com/office/drawing/2014/main" id="{91053147-482D-E20A-086A-21A20CD3CF7F}"/>
              </a:ext>
            </a:extLst>
          </p:cNvPr>
          <p:cNvGrpSpPr/>
          <p:nvPr/>
        </p:nvGrpSpPr>
        <p:grpSpPr>
          <a:xfrm>
            <a:off x="1066800" y="3924300"/>
            <a:ext cx="15805082" cy="1465799"/>
            <a:chOff x="1075848" y="6591300"/>
            <a:chExt cx="15805082" cy="1465799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1101713-4B46-6D5F-BB98-7F032E0EAFBF}"/>
                </a:ext>
              </a:extLst>
            </p:cNvPr>
            <p:cNvCxnSpPr>
              <a:cxnSpLocks/>
            </p:cNvCxnSpPr>
            <p:nvPr/>
          </p:nvCxnSpPr>
          <p:spPr>
            <a:xfrm>
              <a:off x="1075848" y="6591300"/>
              <a:ext cx="15598121" cy="0"/>
            </a:xfrm>
            <a:prstGeom prst="line">
              <a:avLst/>
            </a:prstGeom>
            <a:ln w="38100">
              <a:solidFill>
                <a:srgbClr val="191D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290FEC0-FBE4-2437-E3D7-4DFAFBAF711F}"/>
                </a:ext>
              </a:extLst>
            </p:cNvPr>
            <p:cNvGrpSpPr/>
            <p:nvPr/>
          </p:nvGrpSpPr>
          <p:grpSpPr>
            <a:xfrm>
              <a:off x="1600200" y="7032824"/>
              <a:ext cx="4067060" cy="617850"/>
              <a:chOff x="1828800" y="7048500"/>
              <a:chExt cx="4067060" cy="617850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23AFE07-0626-DB3F-27BC-0F2842D81F5C}"/>
                  </a:ext>
                </a:extLst>
              </p:cNvPr>
              <p:cNvGrpSpPr/>
              <p:nvPr/>
            </p:nvGrpSpPr>
            <p:grpSpPr>
              <a:xfrm>
                <a:off x="1828800" y="7048500"/>
                <a:ext cx="624403" cy="617850"/>
                <a:chOff x="1828800" y="7048500"/>
                <a:chExt cx="624403" cy="617850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89FC80C7-EC44-D05E-642E-30B1E784A396}"/>
                    </a:ext>
                  </a:extLst>
                </p:cNvPr>
                <p:cNvSpPr/>
                <p:nvPr/>
              </p:nvSpPr>
              <p:spPr>
                <a:xfrm>
                  <a:off x="1828800" y="7048500"/>
                  <a:ext cx="624403" cy="609597"/>
                </a:xfrm>
                <a:prstGeom prst="ellipse">
                  <a:avLst/>
                </a:prstGeom>
                <a:solidFill>
                  <a:srgbClr val="191D64"/>
                </a:solidFill>
                <a:ln>
                  <a:solidFill>
                    <a:srgbClr val="191D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6B4454C-C5C4-D15E-927F-B24917EE3FC7}"/>
                    </a:ext>
                  </a:extLst>
                </p:cNvPr>
                <p:cNvSpPr txBox="1"/>
                <p:nvPr/>
              </p:nvSpPr>
              <p:spPr>
                <a:xfrm>
                  <a:off x="1950501" y="7112352"/>
                  <a:ext cx="3810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dirty="0">
                      <a:solidFill>
                        <a:schemeClr val="bg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rPr>
                    <a:t>1</a:t>
                  </a:r>
                  <a:endParaRPr lang="ko-KR" altLang="en-US" sz="300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D3CCAC-EC35-00C9-1DBC-1981B66F64C0}"/>
                  </a:ext>
                </a:extLst>
              </p:cNvPr>
              <p:cNvSpPr txBox="1"/>
              <p:nvPr/>
            </p:nvSpPr>
            <p:spPr>
              <a:xfrm>
                <a:off x="2784496" y="7133427"/>
                <a:ext cx="311136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solidFill>
                      <a:srgbClr val="191D64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Tesseract OCR</a:t>
                </a:r>
                <a:endParaRPr lang="ko-KR" altLang="en-US" sz="25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40AE630-5EB5-980C-5B1A-CB852075C0A1}"/>
                </a:ext>
              </a:extLst>
            </p:cNvPr>
            <p:cNvGrpSpPr/>
            <p:nvPr/>
          </p:nvGrpSpPr>
          <p:grpSpPr>
            <a:xfrm>
              <a:off x="6175658" y="7032824"/>
              <a:ext cx="10705272" cy="609597"/>
              <a:chOff x="871386" y="7048500"/>
              <a:chExt cx="10705272" cy="609597"/>
            </a:xfrm>
          </p:grpSpPr>
          <p:grpSp>
            <p:nvGrpSpPr>
              <p:cNvPr id="961" name="그룹 960">
                <a:extLst>
                  <a:ext uri="{FF2B5EF4-FFF2-40B4-BE49-F238E27FC236}">
                    <a16:creationId xmlns:a16="http://schemas.microsoft.com/office/drawing/2014/main" id="{26B11B82-6CB3-9925-FF3E-12FED33D7E89}"/>
                  </a:ext>
                </a:extLst>
              </p:cNvPr>
              <p:cNvGrpSpPr/>
              <p:nvPr/>
            </p:nvGrpSpPr>
            <p:grpSpPr>
              <a:xfrm>
                <a:off x="871386" y="7048500"/>
                <a:ext cx="624403" cy="609597"/>
                <a:chOff x="871386" y="7048500"/>
                <a:chExt cx="624403" cy="609597"/>
              </a:xfrm>
            </p:grpSpPr>
            <p:sp>
              <p:nvSpPr>
                <p:cNvPr id="963" name="타원 962">
                  <a:extLst>
                    <a:ext uri="{FF2B5EF4-FFF2-40B4-BE49-F238E27FC236}">
                      <a16:creationId xmlns:a16="http://schemas.microsoft.com/office/drawing/2014/main" id="{95175C98-62EF-84E5-400E-45BDDC1BC8A6}"/>
                    </a:ext>
                  </a:extLst>
                </p:cNvPr>
                <p:cNvSpPr/>
                <p:nvPr/>
              </p:nvSpPr>
              <p:spPr>
                <a:xfrm>
                  <a:off x="871386" y="7048500"/>
                  <a:ext cx="624403" cy="609597"/>
                </a:xfrm>
                <a:prstGeom prst="ellipse">
                  <a:avLst/>
                </a:prstGeom>
                <a:solidFill>
                  <a:srgbClr val="191D64"/>
                </a:solidFill>
                <a:ln>
                  <a:solidFill>
                    <a:srgbClr val="191D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4" name="TextBox 963">
                  <a:extLst>
                    <a:ext uri="{FF2B5EF4-FFF2-40B4-BE49-F238E27FC236}">
                      <a16:creationId xmlns:a16="http://schemas.microsoft.com/office/drawing/2014/main" id="{B116F5BC-8595-5F4B-C3D0-49F872992984}"/>
                    </a:ext>
                  </a:extLst>
                </p:cNvPr>
                <p:cNvSpPr txBox="1"/>
                <p:nvPr/>
              </p:nvSpPr>
              <p:spPr>
                <a:xfrm>
                  <a:off x="985372" y="7103851"/>
                  <a:ext cx="3810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dirty="0">
                      <a:solidFill>
                        <a:schemeClr val="bg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rPr>
                    <a:t>2</a:t>
                  </a:r>
                  <a:endParaRPr lang="ko-KR" altLang="en-US" sz="300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</p:grpSp>
          <p:sp>
            <p:nvSpPr>
              <p:cNvPr id="962" name="TextBox 961">
                <a:extLst>
                  <a:ext uri="{FF2B5EF4-FFF2-40B4-BE49-F238E27FC236}">
                    <a16:creationId xmlns:a16="http://schemas.microsoft.com/office/drawing/2014/main" id="{04479BBD-FCF5-2A84-EF39-23F9B558CBCE}"/>
                  </a:ext>
                </a:extLst>
              </p:cNvPr>
              <p:cNvSpPr txBox="1"/>
              <p:nvPr/>
            </p:nvSpPr>
            <p:spPr>
              <a:xfrm>
                <a:off x="8465294" y="7112485"/>
                <a:ext cx="311136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 err="1">
                    <a:solidFill>
                      <a:srgbClr val="191D64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EasyOCR</a:t>
                </a:r>
                <a:endParaRPr lang="ko-KR" altLang="en-US" sz="25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66" name="그룹 965">
              <a:extLst>
                <a:ext uri="{FF2B5EF4-FFF2-40B4-BE49-F238E27FC236}">
                  <a16:creationId xmlns:a16="http://schemas.microsoft.com/office/drawing/2014/main" id="{94EDFA89-8740-D797-C266-6F0CFD8DFB68}"/>
                </a:ext>
              </a:extLst>
            </p:cNvPr>
            <p:cNvGrpSpPr/>
            <p:nvPr/>
          </p:nvGrpSpPr>
          <p:grpSpPr>
            <a:xfrm>
              <a:off x="6819106" y="7047730"/>
              <a:ext cx="6225091" cy="617850"/>
              <a:chOff x="-3647538" y="7063406"/>
              <a:chExt cx="6225091" cy="617850"/>
            </a:xfrm>
          </p:grpSpPr>
          <p:grpSp>
            <p:nvGrpSpPr>
              <p:cNvPr id="969" name="그룹 968">
                <a:extLst>
                  <a:ext uri="{FF2B5EF4-FFF2-40B4-BE49-F238E27FC236}">
                    <a16:creationId xmlns:a16="http://schemas.microsoft.com/office/drawing/2014/main" id="{EC2B9DD4-0108-ADB8-6219-6EA926F6F96F}"/>
                  </a:ext>
                </a:extLst>
              </p:cNvPr>
              <p:cNvGrpSpPr/>
              <p:nvPr/>
            </p:nvGrpSpPr>
            <p:grpSpPr>
              <a:xfrm>
                <a:off x="1953150" y="7063406"/>
                <a:ext cx="624403" cy="617850"/>
                <a:chOff x="1953150" y="7063406"/>
                <a:chExt cx="624403" cy="617850"/>
              </a:xfrm>
            </p:grpSpPr>
            <p:sp>
              <p:nvSpPr>
                <p:cNvPr id="971" name="타원 970">
                  <a:extLst>
                    <a:ext uri="{FF2B5EF4-FFF2-40B4-BE49-F238E27FC236}">
                      <a16:creationId xmlns:a16="http://schemas.microsoft.com/office/drawing/2014/main" id="{85C4BC77-7F96-D2FD-1E6D-3BF224576DAE}"/>
                    </a:ext>
                  </a:extLst>
                </p:cNvPr>
                <p:cNvSpPr/>
                <p:nvPr/>
              </p:nvSpPr>
              <p:spPr>
                <a:xfrm>
                  <a:off x="1953150" y="7063406"/>
                  <a:ext cx="624403" cy="609597"/>
                </a:xfrm>
                <a:prstGeom prst="ellipse">
                  <a:avLst/>
                </a:prstGeom>
                <a:solidFill>
                  <a:srgbClr val="191D64"/>
                </a:solidFill>
                <a:ln>
                  <a:solidFill>
                    <a:srgbClr val="191D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2" name="TextBox 971">
                  <a:extLst>
                    <a:ext uri="{FF2B5EF4-FFF2-40B4-BE49-F238E27FC236}">
                      <a16:creationId xmlns:a16="http://schemas.microsoft.com/office/drawing/2014/main" id="{1C89743F-430A-D00B-820F-4A55FDBA5295}"/>
                    </a:ext>
                  </a:extLst>
                </p:cNvPr>
                <p:cNvSpPr txBox="1"/>
                <p:nvPr/>
              </p:nvSpPr>
              <p:spPr>
                <a:xfrm>
                  <a:off x="2064351" y="7127258"/>
                  <a:ext cx="3810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dirty="0">
                      <a:solidFill>
                        <a:schemeClr val="bg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rPr>
                    <a:t>3</a:t>
                  </a:r>
                  <a:endParaRPr lang="ko-KR" altLang="en-US" sz="300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</p:grpSp>
          <p:sp>
            <p:nvSpPr>
              <p:cNvPr id="970" name="TextBox 969">
                <a:extLst>
                  <a:ext uri="{FF2B5EF4-FFF2-40B4-BE49-F238E27FC236}">
                    <a16:creationId xmlns:a16="http://schemas.microsoft.com/office/drawing/2014/main" id="{1779FFDC-5F7D-6267-6EF2-43BC719E3C35}"/>
                  </a:ext>
                </a:extLst>
              </p:cNvPr>
              <p:cNvSpPr txBox="1"/>
              <p:nvPr/>
            </p:nvSpPr>
            <p:spPr>
              <a:xfrm>
                <a:off x="-3647538" y="7171713"/>
                <a:ext cx="5726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191D64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Deep-Text- Recognition-Benchmark</a:t>
                </a:r>
                <a:endPara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981" name="직선 연결선 980">
              <a:extLst>
                <a:ext uri="{FF2B5EF4-FFF2-40B4-BE49-F238E27FC236}">
                  <a16:creationId xmlns:a16="http://schemas.microsoft.com/office/drawing/2014/main" id="{25D869B7-CF36-8C8A-470B-77526D3770F5}"/>
                </a:ext>
              </a:extLst>
            </p:cNvPr>
            <p:cNvCxnSpPr/>
            <p:nvPr/>
          </p:nvCxnSpPr>
          <p:spPr>
            <a:xfrm>
              <a:off x="5876448" y="6609299"/>
              <a:ext cx="0" cy="1447800"/>
            </a:xfrm>
            <a:prstGeom prst="line">
              <a:avLst/>
            </a:prstGeom>
            <a:ln w="38100">
              <a:solidFill>
                <a:srgbClr val="191D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 981">
              <a:extLst>
                <a:ext uri="{FF2B5EF4-FFF2-40B4-BE49-F238E27FC236}">
                  <a16:creationId xmlns:a16="http://schemas.microsoft.com/office/drawing/2014/main" id="{4D0BF3D8-8996-F0D7-998B-C0EAE8B99C9B}"/>
                </a:ext>
              </a:extLst>
            </p:cNvPr>
            <p:cNvCxnSpPr/>
            <p:nvPr/>
          </p:nvCxnSpPr>
          <p:spPr>
            <a:xfrm>
              <a:off x="11820048" y="6609299"/>
              <a:ext cx="0" cy="1447800"/>
            </a:xfrm>
            <a:prstGeom prst="line">
              <a:avLst/>
            </a:prstGeom>
            <a:ln w="38100">
              <a:solidFill>
                <a:srgbClr val="191D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4" name="Picture 2">
            <a:extLst>
              <a:ext uri="{FF2B5EF4-FFF2-40B4-BE49-F238E27FC236}">
                <a16:creationId xmlns:a16="http://schemas.microsoft.com/office/drawing/2014/main" id="{37E37FBB-FE9B-58FF-8FF6-D5DC433A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29" y="5388312"/>
            <a:ext cx="3425758" cy="151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05DA980-691B-C36D-87B1-4F899C257202}"/>
              </a:ext>
            </a:extLst>
          </p:cNvPr>
          <p:cNvGrpSpPr/>
          <p:nvPr/>
        </p:nvGrpSpPr>
        <p:grpSpPr>
          <a:xfrm>
            <a:off x="6408140" y="5435885"/>
            <a:ext cx="4915440" cy="1735638"/>
            <a:chOff x="6406171" y="5630303"/>
            <a:chExt cx="4915440" cy="1735638"/>
          </a:xfrm>
        </p:grpSpPr>
        <p:pic>
          <p:nvPicPr>
            <p:cNvPr id="985" name="그림 984">
              <a:extLst>
                <a:ext uri="{FF2B5EF4-FFF2-40B4-BE49-F238E27FC236}">
                  <a16:creationId xmlns:a16="http://schemas.microsoft.com/office/drawing/2014/main" id="{130572F6-0646-02B1-B500-8D49178E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6171" y="5630303"/>
              <a:ext cx="2426751" cy="1735638"/>
            </a:xfrm>
            <a:prstGeom prst="rect">
              <a:avLst/>
            </a:prstGeom>
          </p:spPr>
        </p:pic>
        <p:pic>
          <p:nvPicPr>
            <p:cNvPr id="986" name="그림 985">
              <a:extLst>
                <a:ext uri="{FF2B5EF4-FFF2-40B4-BE49-F238E27FC236}">
                  <a16:creationId xmlns:a16="http://schemas.microsoft.com/office/drawing/2014/main" id="{6C1829AE-46AA-4426-8F10-8CE2BAF31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2923" y="5630303"/>
              <a:ext cx="2488688" cy="1735638"/>
            </a:xfrm>
            <a:prstGeom prst="rect">
              <a:avLst/>
            </a:prstGeom>
          </p:spPr>
        </p:pic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F60F965D-DF66-3772-F7AA-C93CCC70E6EA}"/>
              </a:ext>
            </a:extLst>
          </p:cNvPr>
          <p:cNvSpPr txBox="1"/>
          <p:nvPr/>
        </p:nvSpPr>
        <p:spPr>
          <a:xfrm>
            <a:off x="1213651" y="7365941"/>
            <a:ext cx="4420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한글 사전 학습 모델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존재</a:t>
            </a:r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LSTM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기반 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OCR</a:t>
            </a:r>
          </a:p>
          <a:p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사전 학습 모델 성능이 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26%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비교적 </a:t>
            </a:r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낮은 인식률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보여 모델로 선택 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E7256A25-EB53-C3DE-6904-58FB69EDADC4}"/>
              </a:ext>
            </a:extLst>
          </p:cNvPr>
          <p:cNvSpPr txBox="1"/>
          <p:nvPr/>
        </p:nvSpPr>
        <p:spPr>
          <a:xfrm>
            <a:off x="6578384" y="7326671"/>
            <a:ext cx="492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NAVER </a:t>
            </a:r>
            <a:r>
              <a:rPr lang="en-US" altLang="ko-KR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Clova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공개한 딥러닝 방식의 </a:t>
            </a:r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text recognition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</a:t>
            </a:r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- 4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가지의 </a:t>
            </a:r>
            <a:r>
              <a:rPr lang="en-US" altLang="ko-KR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 framework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제공</a:t>
            </a:r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D39809D9-A58D-89E4-3528-CE89329B8A49}"/>
              </a:ext>
            </a:extLst>
          </p:cNvPr>
          <p:cNvSpPr txBox="1"/>
          <p:nvPr/>
        </p:nvSpPr>
        <p:spPr>
          <a:xfrm>
            <a:off x="11887200" y="7277100"/>
            <a:ext cx="5663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en-US" altLang="ko-KR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Detection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Recognition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부분으로 </a:t>
            </a:r>
            <a:r>
              <a:rPr lang="ko-KR" altLang="en-US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나눠짐</a:t>
            </a:r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Detection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CRAFT, Recognition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CRNN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</a:t>
            </a:r>
            <a:r>
              <a:rPr lang="ko-KR" altLang="en-US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특성 상 </a:t>
            </a:r>
            <a:r>
              <a:rPr lang="en-US" altLang="ko-KR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Detection</a:t>
            </a:r>
            <a:r>
              <a:rPr lang="ko-KR" altLang="en-US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필요하지 않아 </a:t>
            </a:r>
            <a:r>
              <a:rPr lang="ko-KR" altLang="en-US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모델로 선택 </a:t>
            </a:r>
            <a:r>
              <a:rPr lang="en-US" altLang="ko-KR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endParaRPr lang="ko-KR" altLang="en-US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5977C8-9A09-3643-2EB2-5D90E037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5471599"/>
            <a:ext cx="4761570" cy="14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1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3210" y="3712952"/>
            <a:ext cx="646661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Deep-Text-Recognition-Benchmark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838201" y="4190006"/>
            <a:ext cx="16858988" cy="145798"/>
            <a:chOff x="915188" y="4221545"/>
            <a:chExt cx="16260248" cy="102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188" y="4221545"/>
              <a:ext cx="16260248" cy="1024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59241" y="6167816"/>
            <a:ext cx="155061" cy="112999"/>
            <a:chOff x="1414297" y="6168218"/>
            <a:chExt cx="156294" cy="11299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4297" y="6168218"/>
              <a:ext cx="156294" cy="112999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0ED7FEF-26B7-6462-0AB5-C8BA6DADFB68}"/>
              </a:ext>
            </a:extLst>
          </p:cNvPr>
          <p:cNvGrpSpPr/>
          <p:nvPr/>
        </p:nvGrpSpPr>
        <p:grpSpPr>
          <a:xfrm>
            <a:off x="3662842" y="4593374"/>
            <a:ext cx="14722598" cy="4860191"/>
            <a:chOff x="3975509" y="4704761"/>
            <a:chExt cx="14722598" cy="4557128"/>
          </a:xfrm>
        </p:grpSpPr>
        <p:sp>
          <p:nvSpPr>
            <p:cNvPr id="21" name="Object 21"/>
            <p:cNvSpPr txBox="1"/>
            <p:nvPr/>
          </p:nvSpPr>
          <p:spPr>
            <a:xfrm>
              <a:off x="4381839" y="5040523"/>
              <a:ext cx="14316268" cy="375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ICDAR 2019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Scanned Receipts OCR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에서</a:t>
              </a:r>
              <a:r>
                <a:rPr lang="en-US" altLang="ko-KR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소스 코드가 공개되어 있는 모델 중 성능이 가장 높아 선정</a:t>
              </a:r>
              <a:endParaRPr 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4190759" y="5169122"/>
              <a:ext cx="89456" cy="90168"/>
              <a:chOff x="4190759" y="5169122"/>
              <a:chExt cx="90168" cy="9016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90759" y="5169122"/>
                <a:ext cx="90168" cy="90168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4391671" y="5806827"/>
              <a:ext cx="5026186" cy="375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Text  Recognition</a:t>
              </a:r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4168140" y="5946818"/>
              <a:ext cx="93279" cy="481175"/>
              <a:chOff x="4167856" y="5946818"/>
              <a:chExt cx="94022" cy="48117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67856" y="5946818"/>
                <a:ext cx="90168" cy="90168"/>
              </a:xfrm>
              <a:prstGeom prst="rect">
                <a:avLst/>
              </a:prstGeom>
            </p:spPr>
          </p:pic>
          <p:pic>
            <p:nvPicPr>
              <p:cNvPr id="57" name="Object 27">
                <a:extLst>
                  <a:ext uri="{FF2B5EF4-FFF2-40B4-BE49-F238E27FC236}">
                    <a16:creationId xmlns:a16="http://schemas.microsoft.com/office/drawing/2014/main" id="{B0641BB6-86D7-F831-A8E5-81F4458F4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71710" y="6337825"/>
                <a:ext cx="90168" cy="90168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4386755" y="7364920"/>
              <a:ext cx="13729211" cy="375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설정한 </a:t>
              </a:r>
              <a:r>
                <a:rPr lang="en-US" altLang="ko-KR" sz="2000" dirty="0" err="1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iter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마다 모델이 저장되고</a:t>
              </a:r>
              <a:r>
                <a:rPr lang="en-US" altLang="ko-KR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err="1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best_accuracy</a:t>
              </a:r>
              <a:r>
                <a:rPr lang="en-US" altLang="ko-KR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모델을 따로 저장해 </a:t>
              </a:r>
              <a:r>
                <a:rPr lang="en-US" altLang="ko-KR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fine tuning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 용이 </a:t>
              </a:r>
              <a:endParaRPr 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4190761" y="7058747"/>
              <a:ext cx="93858" cy="509288"/>
              <a:chOff x="4190759" y="7058747"/>
              <a:chExt cx="94605" cy="50928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90759" y="7477867"/>
                <a:ext cx="90168" cy="90168"/>
              </a:xfrm>
              <a:prstGeom prst="rect">
                <a:avLst/>
              </a:prstGeom>
            </p:spPr>
          </p:pic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C7BE4CFB-DC69-7AF3-8E23-197A533CD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95196" y="7058747"/>
                <a:ext cx="90168" cy="90168"/>
              </a:xfrm>
              <a:prstGeom prst="rect">
                <a:avLst/>
              </a:prstGeom>
            </p:spPr>
          </p:pic>
        </p:grpSp>
        <p:sp>
          <p:nvSpPr>
            <p:cNvPr id="69" name="Object 69"/>
            <p:cNvSpPr txBox="1"/>
            <p:nvPr/>
          </p:nvSpPr>
          <p:spPr>
            <a:xfrm>
              <a:off x="4452788" y="8645650"/>
              <a:ext cx="10007757" cy="375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Pre-trained </a:t>
              </a:r>
              <a:r>
                <a:rPr lang="ko-KR" altLang="en-US" sz="20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모델이 아니라 한글 학습을 위해 한국어 데이터셋과 </a:t>
              </a:r>
              <a:r>
                <a:rPr lang="ko-KR" altLang="en-US" sz="2000" dirty="0" err="1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딕셔너리가</a:t>
              </a:r>
              <a:r>
                <a:rPr lang="ko-KR" altLang="en-US" sz="20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필요함</a:t>
              </a:r>
              <a:endParaRPr lang="en-US" altLang="ko-KR" sz="20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19" name="그룹 1019"/>
            <p:cNvGrpSpPr/>
            <p:nvPr/>
          </p:nvGrpSpPr>
          <p:grpSpPr>
            <a:xfrm>
              <a:off x="4249972" y="8181110"/>
              <a:ext cx="73264" cy="652120"/>
              <a:chOff x="4250307" y="8181110"/>
              <a:chExt cx="73847" cy="652120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50307" y="8759383"/>
                <a:ext cx="73847" cy="73847"/>
              </a:xfrm>
              <a:prstGeom prst="rect">
                <a:avLst/>
              </a:prstGeom>
            </p:spPr>
          </p:pic>
          <p:pic>
            <p:nvPicPr>
              <p:cNvPr id="14" name="Object 70">
                <a:extLst>
                  <a:ext uri="{FF2B5EF4-FFF2-40B4-BE49-F238E27FC236}">
                    <a16:creationId xmlns:a16="http://schemas.microsoft.com/office/drawing/2014/main" id="{DD6BF2F5-B646-086D-5F6D-7E7F0902E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50307" y="8181110"/>
                <a:ext cx="73847" cy="7384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3975509" y="4704761"/>
              <a:ext cx="13939358" cy="4557128"/>
              <a:chOff x="3975509" y="4704761"/>
              <a:chExt cx="14050244" cy="455712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75509" y="4704761"/>
                <a:ext cx="14050244" cy="135409"/>
              </a:xfrm>
              <a:prstGeom prst="rect">
                <a:avLst/>
              </a:prstGeom>
            </p:spPr>
          </p:pic>
          <p:pic>
            <p:nvPicPr>
              <p:cNvPr id="59" name="Object 79">
                <a:extLst>
                  <a:ext uri="{FF2B5EF4-FFF2-40B4-BE49-F238E27FC236}">
                    <a16:creationId xmlns:a16="http://schemas.microsoft.com/office/drawing/2014/main" id="{012CD730-7807-C058-A124-584D93CEB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75509" y="9126480"/>
                <a:ext cx="14050244" cy="135409"/>
              </a:xfrm>
              <a:prstGeom prst="rect">
                <a:avLst/>
              </a:prstGeom>
            </p:spPr>
          </p:pic>
          <p:pic>
            <p:nvPicPr>
              <p:cNvPr id="60" name="Object 79">
                <a:extLst>
                  <a:ext uri="{FF2B5EF4-FFF2-40B4-BE49-F238E27FC236}">
                    <a16:creationId xmlns:a16="http://schemas.microsoft.com/office/drawing/2014/main" id="{13F6093E-D2C4-F4D0-09F5-C1D2AEBE7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75509" y="5618584"/>
                <a:ext cx="14050244" cy="135409"/>
              </a:xfrm>
              <a:prstGeom prst="rect">
                <a:avLst/>
              </a:prstGeom>
            </p:spPr>
          </p:pic>
          <p:pic>
            <p:nvPicPr>
              <p:cNvPr id="62" name="Object 79">
                <a:extLst>
                  <a:ext uri="{FF2B5EF4-FFF2-40B4-BE49-F238E27FC236}">
                    <a16:creationId xmlns:a16="http://schemas.microsoft.com/office/drawing/2014/main" id="{41104010-68BA-5273-CC9E-F21DB71B9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75509" y="6619589"/>
                <a:ext cx="14050244" cy="135409"/>
              </a:xfrm>
              <a:prstGeom prst="rect">
                <a:avLst/>
              </a:prstGeom>
            </p:spPr>
          </p:pic>
          <p:pic>
            <p:nvPicPr>
              <p:cNvPr id="63" name="Object 79">
                <a:extLst>
                  <a:ext uri="{FF2B5EF4-FFF2-40B4-BE49-F238E27FC236}">
                    <a16:creationId xmlns:a16="http://schemas.microsoft.com/office/drawing/2014/main" id="{C2B5DB18-11D2-9319-DCE0-8064E68FD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75509" y="7835878"/>
                <a:ext cx="14050244" cy="135409"/>
              </a:xfrm>
              <a:prstGeom prst="rect">
                <a:avLst/>
              </a:prstGeom>
            </p:spPr>
          </p:pic>
        </p:grpSp>
        <p:sp>
          <p:nvSpPr>
            <p:cNvPr id="13" name="Object 69">
              <a:extLst>
                <a:ext uri="{FF2B5EF4-FFF2-40B4-BE49-F238E27FC236}">
                  <a16:creationId xmlns:a16="http://schemas.microsoft.com/office/drawing/2014/main" id="{28C7215B-2555-9718-6A15-9AF29955320F}"/>
                </a:ext>
              </a:extLst>
            </p:cNvPr>
            <p:cNvSpPr txBox="1"/>
            <p:nvPr/>
          </p:nvSpPr>
          <p:spPr>
            <a:xfrm>
              <a:off x="4452788" y="8078894"/>
              <a:ext cx="10007757" cy="375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Post process </a:t>
              </a:r>
              <a:r>
                <a:rPr lang="ko-KR" altLang="en-US" sz="20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부분이 없어 따로 처리가 필요함</a:t>
              </a:r>
              <a:endParaRPr lang="en-US" altLang="ko-KR" sz="20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Object 31">
              <a:extLst>
                <a:ext uri="{FF2B5EF4-FFF2-40B4-BE49-F238E27FC236}">
                  <a16:creationId xmlns:a16="http://schemas.microsoft.com/office/drawing/2014/main" id="{6E55BFA3-DE22-6C9C-EFBB-69BE96B2B976}"/>
                </a:ext>
              </a:extLst>
            </p:cNvPr>
            <p:cNvSpPr txBox="1"/>
            <p:nvPr/>
          </p:nvSpPr>
          <p:spPr>
            <a:xfrm>
              <a:off x="4418657" y="6896532"/>
              <a:ext cx="11743610" cy="375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한국어 데이터셋으로 학습된 </a:t>
              </a:r>
              <a:r>
                <a:rPr lang="en-US" altLang="ko-KR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Pre-trained 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모델이 아님에도 불구하고 높은 인식률 보임</a:t>
              </a:r>
              <a:endParaRPr 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6" name="Object 26">
              <a:extLst>
                <a:ext uri="{FF2B5EF4-FFF2-40B4-BE49-F238E27FC236}">
                  <a16:creationId xmlns:a16="http://schemas.microsoft.com/office/drawing/2014/main" id="{B675A0CE-DB14-DA96-3758-37639F3D7EC3}"/>
                </a:ext>
              </a:extLst>
            </p:cNvPr>
            <p:cNvSpPr txBox="1"/>
            <p:nvPr/>
          </p:nvSpPr>
          <p:spPr>
            <a:xfrm>
              <a:off x="4395493" y="6197833"/>
              <a:ext cx="8261573" cy="375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기존 </a:t>
              </a:r>
              <a:r>
                <a:rPr lang="en-US" altLang="ko-KR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STR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을 포함해 통합된 </a:t>
              </a:r>
              <a:r>
                <a:rPr lang="en-US" altLang="ko-KR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가지 </a:t>
              </a:r>
              <a:r>
                <a:rPr lang="en-US" altLang="ko-KR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STR framework </a:t>
              </a:r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제공</a:t>
              </a:r>
              <a:endParaRPr 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" name="Object 16">
            <a:extLst>
              <a:ext uri="{FF2B5EF4-FFF2-40B4-BE49-F238E27FC236}">
                <a16:creationId xmlns:a16="http://schemas.microsoft.com/office/drawing/2014/main" id="{1D246809-5F35-7882-5106-399629FF8680}"/>
              </a:ext>
            </a:extLst>
          </p:cNvPr>
          <p:cNvSpPr txBox="1"/>
          <p:nvPr/>
        </p:nvSpPr>
        <p:spPr>
          <a:xfrm>
            <a:off x="692812" y="1217396"/>
            <a:ext cx="12946988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모델 선정 </a:t>
            </a:r>
            <a:r>
              <a:rPr lang="en-US" altLang="ko-KR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– </a:t>
            </a:r>
            <a:r>
              <a:rPr lang="ko-KR" altLang="en-US" sz="45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최종 선정 모델</a:t>
            </a:r>
            <a:endParaRPr lang="en-US" sz="45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3C988D94-6275-C193-2A92-1C78E2294238}"/>
              </a:ext>
            </a:extLst>
          </p:cNvPr>
          <p:cNvSpPr txBox="1"/>
          <p:nvPr/>
        </p:nvSpPr>
        <p:spPr>
          <a:xfrm>
            <a:off x="685800" y="802519"/>
            <a:ext cx="310473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2.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DF9B42-E2B5-95B4-4D46-FDA6E8F09E83}"/>
              </a:ext>
            </a:extLst>
          </p:cNvPr>
          <p:cNvGrpSpPr/>
          <p:nvPr/>
        </p:nvGrpSpPr>
        <p:grpSpPr>
          <a:xfrm>
            <a:off x="914400" y="4582055"/>
            <a:ext cx="2590452" cy="4891106"/>
            <a:chOff x="988942" y="4704762"/>
            <a:chExt cx="2590452" cy="4659833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988942" y="4704762"/>
              <a:ext cx="2590452" cy="4659833"/>
              <a:chOff x="988941" y="4704762"/>
              <a:chExt cx="2611059" cy="465983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8941" y="4704762"/>
                <a:ext cx="2611059" cy="4659833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1611517" y="5079974"/>
              <a:ext cx="1596272" cy="3811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선정 이유</a:t>
              </a:r>
              <a:endParaRPr 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21" name="그룹 1021"/>
            <p:cNvGrpSpPr/>
            <p:nvPr/>
          </p:nvGrpSpPr>
          <p:grpSpPr>
            <a:xfrm>
              <a:off x="1269863" y="5665543"/>
              <a:ext cx="2046053" cy="2369035"/>
              <a:chOff x="1269910" y="5665543"/>
              <a:chExt cx="2062329" cy="2369035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87493" y="5665543"/>
                <a:ext cx="2044746" cy="144971"/>
              </a:xfrm>
              <a:prstGeom prst="rect">
                <a:avLst/>
              </a:prstGeom>
            </p:spPr>
          </p:pic>
          <p:pic>
            <p:nvPicPr>
              <p:cNvPr id="960" name="Object 76">
                <a:extLst>
                  <a:ext uri="{FF2B5EF4-FFF2-40B4-BE49-F238E27FC236}">
                    <a16:creationId xmlns:a16="http://schemas.microsoft.com/office/drawing/2014/main" id="{4CF43FD6-1B49-60D3-4D0C-239FD6941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69910" y="6663300"/>
                <a:ext cx="2044746" cy="144971"/>
              </a:xfrm>
              <a:prstGeom prst="rect">
                <a:avLst/>
              </a:prstGeom>
            </p:spPr>
          </p:pic>
          <p:pic>
            <p:nvPicPr>
              <p:cNvPr id="962" name="Object 76">
                <a:extLst>
                  <a:ext uri="{FF2B5EF4-FFF2-40B4-BE49-F238E27FC236}">
                    <a16:creationId xmlns:a16="http://schemas.microsoft.com/office/drawing/2014/main" id="{249B245F-288A-FD8D-1BD2-6F22EC064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87493" y="7889607"/>
                <a:ext cx="2044746" cy="144971"/>
              </a:xfrm>
              <a:prstGeom prst="rect">
                <a:avLst/>
              </a:prstGeom>
            </p:spPr>
          </p:pic>
        </p:grp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22C1FF4B-0DF9-C063-689A-6FC0A6E7CE31}"/>
                </a:ext>
              </a:extLst>
            </p:cNvPr>
            <p:cNvSpPr txBox="1"/>
            <p:nvPr/>
          </p:nvSpPr>
          <p:spPr>
            <a:xfrm>
              <a:off x="1588843" y="6071786"/>
              <a:ext cx="1596272" cy="3811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특징</a:t>
              </a:r>
              <a:endParaRPr 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E4D9C567-C5FC-4791-998B-C7F55C1B0626}"/>
                </a:ext>
              </a:extLst>
            </p:cNvPr>
            <p:cNvSpPr txBox="1"/>
            <p:nvPr/>
          </p:nvSpPr>
          <p:spPr>
            <a:xfrm>
              <a:off x="1611517" y="8409652"/>
              <a:ext cx="1596272" cy="3811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단점</a:t>
              </a:r>
              <a:endParaRPr 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Object 20">
              <a:extLst>
                <a:ext uri="{FF2B5EF4-FFF2-40B4-BE49-F238E27FC236}">
                  <a16:creationId xmlns:a16="http://schemas.microsoft.com/office/drawing/2014/main" id="{EA82D1AA-1B37-B47D-5B1C-E15F7E9A3C44}"/>
                </a:ext>
              </a:extLst>
            </p:cNvPr>
            <p:cNvSpPr txBox="1"/>
            <p:nvPr/>
          </p:nvSpPr>
          <p:spPr>
            <a:xfrm>
              <a:off x="1611517" y="7175925"/>
              <a:ext cx="1596272" cy="3811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191D6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장점</a:t>
              </a:r>
              <a:endParaRPr 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5" name="Object 26">
            <a:extLst>
              <a:ext uri="{FF2B5EF4-FFF2-40B4-BE49-F238E27FC236}">
                <a16:creationId xmlns:a16="http://schemas.microsoft.com/office/drawing/2014/main" id="{CD4855EA-A9A5-B464-7488-5858B50FCE90}"/>
              </a:ext>
            </a:extLst>
          </p:cNvPr>
          <p:cNvSpPr txBox="1"/>
          <p:nvPr/>
        </p:nvSpPr>
        <p:spPr>
          <a:xfrm>
            <a:off x="15316200" y="448617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</a:t>
            </a:r>
            <a:r>
              <a:rPr lang="en-US" altLang="ko-KR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6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8FF2234-4C66-FA1E-4736-D9EF5B0FFA1F}"/>
              </a:ext>
            </a:extLst>
          </p:cNvPr>
          <p:cNvGrpSpPr/>
          <p:nvPr/>
        </p:nvGrpSpPr>
        <p:grpSpPr>
          <a:xfrm>
            <a:off x="1212765" y="8481390"/>
            <a:ext cx="321044" cy="333699"/>
            <a:chOff x="589747" y="8462645"/>
            <a:chExt cx="321044" cy="33369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9C74315-3906-F99B-6199-F831E0C8C9FF}"/>
                </a:ext>
              </a:extLst>
            </p:cNvPr>
            <p:cNvSpPr/>
            <p:nvPr/>
          </p:nvSpPr>
          <p:spPr>
            <a:xfrm>
              <a:off x="589747" y="8462645"/>
              <a:ext cx="321044" cy="333699"/>
            </a:xfrm>
            <a:prstGeom prst="ellipse">
              <a:avLst/>
            </a:prstGeom>
            <a:solidFill>
              <a:srgbClr val="6C71DA"/>
            </a:solidFill>
            <a:ln>
              <a:solidFill>
                <a:srgbClr val="191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Object 57">
              <a:extLst>
                <a:ext uri="{FF2B5EF4-FFF2-40B4-BE49-F238E27FC236}">
                  <a16:creationId xmlns:a16="http://schemas.microsoft.com/office/drawing/2014/main" id="{D034626B-5167-5616-6891-0DD3EFA1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739" y="8572500"/>
              <a:ext cx="155060" cy="118607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94B6F3D-EA67-ADAB-42F4-C2D88B9ACD80}"/>
              </a:ext>
            </a:extLst>
          </p:cNvPr>
          <p:cNvGrpSpPr/>
          <p:nvPr/>
        </p:nvGrpSpPr>
        <p:grpSpPr>
          <a:xfrm>
            <a:off x="1212765" y="7196504"/>
            <a:ext cx="321044" cy="333699"/>
            <a:chOff x="589747" y="8462645"/>
            <a:chExt cx="321044" cy="333699"/>
          </a:xfrm>
          <a:solidFill>
            <a:srgbClr val="FFFFFF"/>
          </a:solidFill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F2A0CA1-596C-1204-D660-D05E2F93F52D}"/>
                </a:ext>
              </a:extLst>
            </p:cNvPr>
            <p:cNvSpPr/>
            <p:nvPr/>
          </p:nvSpPr>
          <p:spPr>
            <a:xfrm>
              <a:off x="589747" y="8462645"/>
              <a:ext cx="321044" cy="333699"/>
            </a:xfrm>
            <a:prstGeom prst="ellipse">
              <a:avLst/>
            </a:prstGeom>
            <a:grpFill/>
            <a:ln>
              <a:solidFill>
                <a:srgbClr val="191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Object 57">
              <a:extLst>
                <a:ext uri="{FF2B5EF4-FFF2-40B4-BE49-F238E27FC236}">
                  <a16:creationId xmlns:a16="http://schemas.microsoft.com/office/drawing/2014/main" id="{FB18688A-0E8F-6BB4-C9CB-05B6FEE62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739" y="8572500"/>
              <a:ext cx="155060" cy="118607"/>
            </a:xfrm>
            <a:prstGeom prst="rect">
              <a:avLst/>
            </a:prstGeom>
            <a:grpFill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F5DF40F-8033-FA4C-1192-77EA66257DCA}"/>
              </a:ext>
            </a:extLst>
          </p:cNvPr>
          <p:cNvGrpSpPr/>
          <p:nvPr/>
        </p:nvGrpSpPr>
        <p:grpSpPr>
          <a:xfrm>
            <a:off x="1212765" y="6028934"/>
            <a:ext cx="321044" cy="333699"/>
            <a:chOff x="589747" y="8462645"/>
            <a:chExt cx="321044" cy="333699"/>
          </a:xfrm>
          <a:solidFill>
            <a:srgbClr val="FF6D23"/>
          </a:solidFill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2758AA0-A827-A03E-F12E-E2964A9C3A4F}"/>
                </a:ext>
              </a:extLst>
            </p:cNvPr>
            <p:cNvSpPr/>
            <p:nvPr/>
          </p:nvSpPr>
          <p:spPr>
            <a:xfrm>
              <a:off x="589747" y="8462645"/>
              <a:ext cx="321044" cy="333699"/>
            </a:xfrm>
            <a:prstGeom prst="ellipse">
              <a:avLst/>
            </a:prstGeom>
            <a:grpFill/>
            <a:ln>
              <a:solidFill>
                <a:srgbClr val="191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Object 57">
              <a:extLst>
                <a:ext uri="{FF2B5EF4-FFF2-40B4-BE49-F238E27FC236}">
                  <a16:creationId xmlns:a16="http://schemas.microsoft.com/office/drawing/2014/main" id="{78D7529E-1303-6120-EBF1-EEE21D01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739" y="8572500"/>
              <a:ext cx="155060" cy="118607"/>
            </a:xfrm>
            <a:prstGeom prst="rect">
              <a:avLst/>
            </a:prstGeom>
            <a:grpFill/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FEB2EA-FF35-BD79-210E-FFD18D232522}"/>
              </a:ext>
            </a:extLst>
          </p:cNvPr>
          <p:cNvGrpSpPr/>
          <p:nvPr/>
        </p:nvGrpSpPr>
        <p:grpSpPr>
          <a:xfrm>
            <a:off x="1212765" y="5003869"/>
            <a:ext cx="321044" cy="333699"/>
            <a:chOff x="589747" y="8462645"/>
            <a:chExt cx="321044" cy="333699"/>
          </a:xfrm>
          <a:solidFill>
            <a:srgbClr val="FFBA97"/>
          </a:solidFill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6FA4294-4955-A92E-3292-F400030DBB14}"/>
                </a:ext>
              </a:extLst>
            </p:cNvPr>
            <p:cNvSpPr/>
            <p:nvPr/>
          </p:nvSpPr>
          <p:spPr>
            <a:xfrm>
              <a:off x="589747" y="8462645"/>
              <a:ext cx="321044" cy="333699"/>
            </a:xfrm>
            <a:prstGeom prst="ellipse">
              <a:avLst/>
            </a:prstGeom>
            <a:grpFill/>
            <a:ln>
              <a:solidFill>
                <a:srgbClr val="191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Object 57">
              <a:extLst>
                <a:ext uri="{FF2B5EF4-FFF2-40B4-BE49-F238E27FC236}">
                  <a16:creationId xmlns:a16="http://schemas.microsoft.com/office/drawing/2014/main" id="{93994974-2FE2-A4C8-DF9D-099E1119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739" y="8572500"/>
              <a:ext cx="155060" cy="118607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2733" y="4210571"/>
            <a:ext cx="16260180" cy="713238"/>
            <a:chOff x="1012733" y="4210571"/>
            <a:chExt cx="16260180" cy="713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733" y="4210571"/>
              <a:ext cx="16260180" cy="713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43000" y="4328722"/>
            <a:ext cx="915974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1. None_ResNet_BiLSTM_Attn_Seed1111.csv </a:t>
            </a:r>
            <a:endParaRPr 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012733" y="9294318"/>
            <a:ext cx="16260248" cy="102459"/>
            <a:chOff x="1012733" y="9294318"/>
            <a:chExt cx="16260248" cy="1024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733" y="9294318"/>
              <a:ext cx="16260248" cy="102459"/>
            </a:xfrm>
            <a:prstGeom prst="rect">
              <a:avLst/>
            </a:prstGeom>
          </p:spPr>
        </p:pic>
      </p:grpSp>
      <p:sp>
        <p:nvSpPr>
          <p:cNvPr id="2" name="Object 16">
            <a:extLst>
              <a:ext uri="{FF2B5EF4-FFF2-40B4-BE49-F238E27FC236}">
                <a16:creationId xmlns:a16="http://schemas.microsoft.com/office/drawing/2014/main" id="{72C8DC2D-F8CC-0202-7A88-D1BF370B65C7}"/>
              </a:ext>
            </a:extLst>
          </p:cNvPr>
          <p:cNvSpPr txBox="1"/>
          <p:nvPr/>
        </p:nvSpPr>
        <p:spPr>
          <a:xfrm>
            <a:off x="692812" y="1217396"/>
            <a:ext cx="12946988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알고리즘 개선</a:t>
            </a:r>
            <a:endParaRPr lang="en-US" sz="45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16C501B6-26ED-534E-CA26-B6AAA72A9E32}"/>
              </a:ext>
            </a:extLst>
          </p:cNvPr>
          <p:cNvSpPr txBox="1"/>
          <p:nvPr/>
        </p:nvSpPr>
        <p:spPr>
          <a:xfrm>
            <a:off x="685800" y="802519"/>
            <a:ext cx="310473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3.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6BC51217-FA9F-C643-B36A-7A272CF8D033}"/>
              </a:ext>
            </a:extLst>
          </p:cNvPr>
          <p:cNvSpPr txBox="1"/>
          <p:nvPr/>
        </p:nvSpPr>
        <p:spPr>
          <a:xfrm>
            <a:off x="15316200" y="448617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</a:t>
            </a:r>
            <a:r>
              <a:rPr lang="en-US" altLang="ko-KR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7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6842DF3E-2A9A-5B73-5F81-6D1876AD2F10}"/>
              </a:ext>
            </a:extLst>
          </p:cNvPr>
          <p:cNvSpPr txBox="1"/>
          <p:nvPr/>
        </p:nvSpPr>
        <p:spPr>
          <a:xfrm>
            <a:off x="1295400" y="5757138"/>
            <a:ext cx="163830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학습을 위한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한글 자모 </a:t>
            </a:r>
            <a:r>
              <a:rPr lang="en-US" altLang="ko-KR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1009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ko-KR" altLang="en-US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 → </a:t>
            </a:r>
            <a:r>
              <a:rPr lang="en-US" altLang="ko-KR" sz="2000" dirty="0" err="1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Easyocr</a:t>
            </a:r>
            <a:r>
              <a:rPr lang="en-US" altLang="ko-KR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사전학습 모델인 </a:t>
            </a:r>
            <a:r>
              <a:rPr lang="en-US" altLang="ko-KR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korea_g2 </a:t>
            </a:r>
            <a:r>
              <a:rPr lang="ko-KR" altLang="en-US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모델에서 사용한 한글 자모 조합 </a:t>
            </a:r>
            <a:r>
              <a:rPr lang="en-US" altLang="ko-KR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1009</a:t>
            </a:r>
            <a:r>
              <a:rPr lang="ko-KR" altLang="en-US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개로 진행</a:t>
            </a:r>
            <a:endParaRPr lang="en-US" altLang="ko-KR" sz="2000" dirty="0">
              <a:solidFill>
                <a:srgbClr val="6C71D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sz="2000" dirty="0" err="1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ResNet</a:t>
            </a:r>
            <a:r>
              <a:rPr 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sz="2000" dirty="0" err="1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BiLSTM</a:t>
            </a:r>
            <a:r>
              <a:rPr 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Attn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data : Crop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75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만장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Validation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: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제공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data 12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만장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C7A5AB-3838-4AB4-77AA-8638EDE10085}"/>
              </a:ext>
            </a:extLst>
          </p:cNvPr>
          <p:cNvGrpSpPr/>
          <p:nvPr/>
        </p:nvGrpSpPr>
        <p:grpSpPr>
          <a:xfrm>
            <a:off x="1371600" y="5143500"/>
            <a:ext cx="2554477" cy="477054"/>
            <a:chOff x="4016533" y="6930904"/>
            <a:chExt cx="2554477" cy="477054"/>
          </a:xfrm>
        </p:grpSpPr>
        <p:sp>
          <p:nvSpPr>
            <p:cNvPr id="23" name="Object 31">
              <a:extLst>
                <a:ext uri="{FF2B5EF4-FFF2-40B4-BE49-F238E27FC236}">
                  <a16:creationId xmlns:a16="http://schemas.microsoft.com/office/drawing/2014/main" id="{76261490-7B6A-6311-DA75-D7026E4C67D2}"/>
                </a:ext>
              </a:extLst>
            </p:cNvPr>
            <p:cNvSpPr txBox="1"/>
            <p:nvPr/>
          </p:nvSpPr>
          <p:spPr>
            <a:xfrm>
              <a:off x="4105989" y="6930904"/>
              <a:ext cx="2465021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5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구성</a:t>
              </a:r>
              <a:endParaRPr lang="en-US" sz="25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4" name="Object 32">
              <a:extLst>
                <a:ext uri="{FF2B5EF4-FFF2-40B4-BE49-F238E27FC236}">
                  <a16:creationId xmlns:a16="http://schemas.microsoft.com/office/drawing/2014/main" id="{C6DFD147-D685-40CD-3AF6-AB49FF5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533" y="7067488"/>
              <a:ext cx="89456" cy="96164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6EF6CFB-B735-CD43-CA1D-0EB1A1925D45}"/>
              </a:ext>
            </a:extLst>
          </p:cNvPr>
          <p:cNvGrpSpPr/>
          <p:nvPr/>
        </p:nvGrpSpPr>
        <p:grpSpPr>
          <a:xfrm>
            <a:off x="7315200" y="8218124"/>
            <a:ext cx="9753600" cy="929113"/>
            <a:chOff x="3381223" y="8093080"/>
            <a:chExt cx="12734482" cy="101854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691D4E1-2ABB-E0AC-498F-312C5D2B9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6" t="21931"/>
            <a:stretch/>
          </p:blipFill>
          <p:spPr>
            <a:xfrm>
              <a:off x="3381223" y="8417482"/>
              <a:ext cx="12403627" cy="694139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4728A7C-3A9A-4F4A-964B-AF563E568093}"/>
                </a:ext>
              </a:extLst>
            </p:cNvPr>
            <p:cNvSpPr/>
            <p:nvPr/>
          </p:nvSpPr>
          <p:spPr>
            <a:xfrm>
              <a:off x="14664813" y="8521461"/>
              <a:ext cx="1154451" cy="228600"/>
            </a:xfrm>
            <a:prstGeom prst="rect">
              <a:avLst/>
            </a:prstGeom>
            <a:noFill/>
            <a:ln w="28575">
              <a:solidFill>
                <a:srgbClr val="FF6D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6D23"/>
                  </a:solidFill>
                </a:ln>
              </a:endParaRPr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4052AE9F-6EE4-341E-FF79-875E5B487727}"/>
                </a:ext>
              </a:extLst>
            </p:cNvPr>
            <p:cNvSpPr txBox="1"/>
            <p:nvPr/>
          </p:nvSpPr>
          <p:spPr>
            <a:xfrm>
              <a:off x="14832572" y="8093080"/>
              <a:ext cx="1283133" cy="4124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성능</a:t>
              </a:r>
              <a:endParaRPr lang="en-US" sz="20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2733" y="4210571"/>
            <a:ext cx="16260180" cy="713238"/>
            <a:chOff x="1012733" y="4210571"/>
            <a:chExt cx="16260180" cy="713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733" y="4210571"/>
              <a:ext cx="16260180" cy="713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43000" y="4328722"/>
            <a:ext cx="915974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2</a:t>
            </a:r>
            <a:r>
              <a:rPr lang="en-US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. TPS-ResNet-BiLSTM-CTC-Seed1111.csv</a:t>
            </a:r>
            <a:endParaRPr 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012733" y="9294318"/>
            <a:ext cx="16260248" cy="102459"/>
            <a:chOff x="1012733" y="9294318"/>
            <a:chExt cx="16260248" cy="1024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733" y="9294318"/>
              <a:ext cx="16260248" cy="102459"/>
            </a:xfrm>
            <a:prstGeom prst="rect">
              <a:avLst/>
            </a:prstGeom>
          </p:spPr>
        </p:pic>
      </p:grpSp>
      <p:sp>
        <p:nvSpPr>
          <p:cNvPr id="2" name="Object 16">
            <a:extLst>
              <a:ext uri="{FF2B5EF4-FFF2-40B4-BE49-F238E27FC236}">
                <a16:creationId xmlns:a16="http://schemas.microsoft.com/office/drawing/2014/main" id="{72C8DC2D-F8CC-0202-7A88-D1BF370B65C7}"/>
              </a:ext>
            </a:extLst>
          </p:cNvPr>
          <p:cNvSpPr txBox="1"/>
          <p:nvPr/>
        </p:nvSpPr>
        <p:spPr>
          <a:xfrm>
            <a:off x="692812" y="1217396"/>
            <a:ext cx="12946988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알고리즘 개선</a:t>
            </a:r>
            <a:endParaRPr lang="en-US" altLang="ko-KR" sz="45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16C501B6-26ED-534E-CA26-B6AAA72A9E32}"/>
              </a:ext>
            </a:extLst>
          </p:cNvPr>
          <p:cNvSpPr txBox="1"/>
          <p:nvPr/>
        </p:nvSpPr>
        <p:spPr>
          <a:xfrm>
            <a:off x="685800" y="802519"/>
            <a:ext cx="310473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3.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6BC51217-FA9F-C643-B36A-7A272CF8D033}"/>
              </a:ext>
            </a:extLst>
          </p:cNvPr>
          <p:cNvSpPr txBox="1"/>
          <p:nvPr/>
        </p:nvSpPr>
        <p:spPr>
          <a:xfrm>
            <a:off x="15316200" y="448617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</a:t>
            </a:r>
            <a:r>
              <a:rPr lang="en-US" altLang="ko-KR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8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6842DF3E-2A9A-5B73-5F81-6D1876AD2F10}"/>
              </a:ext>
            </a:extLst>
          </p:cNvPr>
          <p:cNvSpPr txBox="1"/>
          <p:nvPr/>
        </p:nvSpPr>
        <p:spPr>
          <a:xfrm>
            <a:off x="1295400" y="5757138"/>
            <a:ext cx="69342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딕셔너리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한글 자모 약 </a:t>
            </a:r>
            <a:r>
              <a:rPr lang="en-US" altLang="ko-KR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900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추가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</a:t>
            </a:r>
            <a:r>
              <a:rPr lang="en-US" altLang="ko-KR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CTC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 →</a:t>
            </a:r>
            <a:r>
              <a:rPr lang="ko-KR" altLang="en-US" sz="2000" b="1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 인식 확률 개선</a:t>
            </a:r>
            <a:endParaRPr lang="en-US" altLang="ko-KR" sz="2000" dirty="0">
              <a:solidFill>
                <a:srgbClr val="6C71D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TPS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→ </a:t>
            </a:r>
            <a:r>
              <a:rPr lang="ko-KR" altLang="en-US" sz="2000" dirty="0">
                <a:solidFill>
                  <a:srgbClr val="6C71D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문자 영역 인식 개선</a:t>
            </a:r>
            <a:endParaRPr lang="en-US" altLang="ko-KR" sz="2000" dirty="0">
              <a:solidFill>
                <a:srgbClr val="6C71D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Validation </a:t>
            </a: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best_accuracy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94.158</a:t>
            </a:r>
          </a:p>
          <a:p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동일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C7A5AB-3838-4AB4-77AA-8638EDE10085}"/>
              </a:ext>
            </a:extLst>
          </p:cNvPr>
          <p:cNvGrpSpPr/>
          <p:nvPr/>
        </p:nvGrpSpPr>
        <p:grpSpPr>
          <a:xfrm>
            <a:off x="1371600" y="5143500"/>
            <a:ext cx="2554477" cy="477054"/>
            <a:chOff x="4016533" y="6930904"/>
            <a:chExt cx="2554477" cy="477054"/>
          </a:xfrm>
        </p:grpSpPr>
        <p:sp>
          <p:nvSpPr>
            <p:cNvPr id="23" name="Object 31">
              <a:extLst>
                <a:ext uri="{FF2B5EF4-FFF2-40B4-BE49-F238E27FC236}">
                  <a16:creationId xmlns:a16="http://schemas.microsoft.com/office/drawing/2014/main" id="{76261490-7B6A-6311-DA75-D7026E4C67D2}"/>
                </a:ext>
              </a:extLst>
            </p:cNvPr>
            <p:cNvSpPr txBox="1"/>
            <p:nvPr/>
          </p:nvSpPr>
          <p:spPr>
            <a:xfrm>
              <a:off x="4105989" y="6930904"/>
              <a:ext cx="2465021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5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구성</a:t>
              </a:r>
              <a:endParaRPr lang="en-US" sz="25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4" name="Object 32">
              <a:extLst>
                <a:ext uri="{FF2B5EF4-FFF2-40B4-BE49-F238E27FC236}">
                  <a16:creationId xmlns:a16="http://schemas.microsoft.com/office/drawing/2014/main" id="{C6DFD147-D685-40CD-3AF6-AB49FF5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533" y="7067488"/>
              <a:ext cx="89456" cy="9616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75F203-4AAB-492E-B412-158D78641E2F}"/>
              </a:ext>
            </a:extLst>
          </p:cNvPr>
          <p:cNvGrpSpPr/>
          <p:nvPr/>
        </p:nvGrpSpPr>
        <p:grpSpPr>
          <a:xfrm>
            <a:off x="6840174" y="8191500"/>
            <a:ext cx="10462727" cy="974115"/>
            <a:chOff x="6553200" y="6134100"/>
            <a:chExt cx="10737321" cy="102760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CA0C3D2-CE04-63DB-16AC-F482044AA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3200" y="6473993"/>
              <a:ext cx="10593725" cy="68771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6A680D-B562-EF37-100F-358B9B40593D}"/>
                </a:ext>
              </a:extLst>
            </p:cNvPr>
            <p:cNvSpPr/>
            <p:nvPr/>
          </p:nvSpPr>
          <p:spPr>
            <a:xfrm>
              <a:off x="16196372" y="6597260"/>
              <a:ext cx="872428" cy="298840"/>
            </a:xfrm>
            <a:prstGeom prst="rect">
              <a:avLst/>
            </a:prstGeom>
            <a:noFill/>
            <a:ln w="28575">
              <a:solidFill>
                <a:srgbClr val="FF6D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FF6D23"/>
                  </a:solidFill>
                </a:ln>
              </a:endParaRPr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4A122FB0-C2AB-8307-AA3B-E4C06CF90077}"/>
                </a:ext>
              </a:extLst>
            </p:cNvPr>
            <p:cNvSpPr txBox="1"/>
            <p:nvPr/>
          </p:nvSpPr>
          <p:spPr>
            <a:xfrm>
              <a:off x="16320847" y="6134100"/>
              <a:ext cx="96967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성능</a:t>
              </a:r>
              <a:endParaRPr lang="en-US" sz="20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65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2733" y="4210571"/>
            <a:ext cx="16260180" cy="713238"/>
            <a:chOff x="1012733" y="4210571"/>
            <a:chExt cx="16260180" cy="713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733" y="4210571"/>
              <a:ext cx="16260180" cy="713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76190" y="-219048"/>
            <a:ext cx="9235948" cy="357143"/>
            <a:chOff x="-876190" y="-219048"/>
            <a:chExt cx="9235948" cy="3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76190" y="-219048"/>
              <a:ext cx="9235948" cy="3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71011" y="-219048"/>
            <a:ext cx="12438513" cy="357143"/>
            <a:chOff x="6571011" y="-219048"/>
            <a:chExt cx="12438513" cy="3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1011" y="-219048"/>
              <a:ext cx="12438513" cy="35714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43000" y="4328722"/>
            <a:ext cx="1036320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3</a:t>
            </a:r>
            <a:r>
              <a:rPr lang="en-US" sz="30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. TPS_ResNet_BiLSTM_CTC_Seed1111_92.574.csv</a:t>
            </a:r>
            <a:endParaRPr 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012733" y="9294318"/>
            <a:ext cx="16260248" cy="102459"/>
            <a:chOff x="1012733" y="9294318"/>
            <a:chExt cx="16260248" cy="1024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733" y="9294318"/>
              <a:ext cx="16260248" cy="102459"/>
            </a:xfrm>
            <a:prstGeom prst="rect">
              <a:avLst/>
            </a:prstGeom>
          </p:spPr>
        </p:pic>
      </p:grpSp>
      <p:sp>
        <p:nvSpPr>
          <p:cNvPr id="2" name="Object 16">
            <a:extLst>
              <a:ext uri="{FF2B5EF4-FFF2-40B4-BE49-F238E27FC236}">
                <a16:creationId xmlns:a16="http://schemas.microsoft.com/office/drawing/2014/main" id="{72C8DC2D-F8CC-0202-7A88-D1BF370B65C7}"/>
              </a:ext>
            </a:extLst>
          </p:cNvPr>
          <p:cNvSpPr txBox="1"/>
          <p:nvPr/>
        </p:nvSpPr>
        <p:spPr>
          <a:xfrm>
            <a:off x="692812" y="1217396"/>
            <a:ext cx="12946988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알고리즘 개선</a:t>
            </a:r>
            <a:endParaRPr lang="en-US" altLang="ko-KR" sz="45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16C501B6-26ED-534E-CA26-B6AAA72A9E32}"/>
              </a:ext>
            </a:extLst>
          </p:cNvPr>
          <p:cNvSpPr txBox="1"/>
          <p:nvPr/>
        </p:nvSpPr>
        <p:spPr>
          <a:xfrm>
            <a:off x="685800" y="802519"/>
            <a:ext cx="3104736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Bold" pitchFamily="34" charset="0"/>
              </a:rPr>
              <a:t>STEP 3. 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6BC51217-FA9F-C643-B36A-7A272CF8D033}"/>
              </a:ext>
            </a:extLst>
          </p:cNvPr>
          <p:cNvSpPr txBox="1"/>
          <p:nvPr/>
        </p:nvSpPr>
        <p:spPr>
          <a:xfrm>
            <a:off x="15316200" y="448617"/>
            <a:ext cx="271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0</a:t>
            </a:r>
            <a:r>
              <a:rPr lang="en-US" altLang="ko-KR" sz="2000" b="1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Gmarket Sans Medium" pitchFamily="34" charset="0"/>
              </a:rPr>
              <a:t>9</a:t>
            </a:r>
            <a:endParaRPr 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6842DF3E-2A9A-5B73-5F81-6D1876AD2F10}"/>
              </a:ext>
            </a:extLst>
          </p:cNvPr>
          <p:cNvSpPr txBox="1"/>
          <p:nvPr/>
        </p:nvSpPr>
        <p:spPr>
          <a:xfrm>
            <a:off x="1295400" y="5757138"/>
            <a:ext cx="160782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 시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grayscale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</a:t>
            </a:r>
            <a:r>
              <a:rPr lang="en-US" altLang="ko-KR" sz="2000" dirty="0" err="1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rgb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이미지 채널 변경 → 이미지 인식 개선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imgH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203, </a:t>
            </a: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imgW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308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</a:t>
            </a:r>
            <a:r>
              <a:rPr lang="en-US" altLang="ko-KR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scale 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 이미지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scale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인식에 영향을 준다는 것을 파악 후 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scale </a:t>
            </a: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조절</a:t>
            </a:r>
            <a:r>
              <a:rPr lang="ko-KR" altLang="en-US" sz="2000" dirty="0">
                <a:solidFill>
                  <a:srgbClr val="FF6D2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0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Validation </a:t>
            </a:r>
            <a:r>
              <a:rPr lang="en-US" altLang="ko-KR" sz="2000" dirty="0" err="1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best_accuracy</a:t>
            </a:r>
            <a:r>
              <a:rPr lang="en-US" altLang="ko-KR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92.574</a:t>
            </a:r>
            <a:endParaRPr lang="en-US" altLang="ko-KR" sz="2000" dirty="0">
              <a:solidFill>
                <a:srgbClr val="FF6D2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191D6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동일</a:t>
            </a:r>
            <a:endParaRPr lang="en-US" altLang="ko-KR" sz="2000" dirty="0">
              <a:solidFill>
                <a:srgbClr val="191D6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C7A5AB-3838-4AB4-77AA-8638EDE10085}"/>
              </a:ext>
            </a:extLst>
          </p:cNvPr>
          <p:cNvGrpSpPr/>
          <p:nvPr/>
        </p:nvGrpSpPr>
        <p:grpSpPr>
          <a:xfrm>
            <a:off x="1371600" y="5143500"/>
            <a:ext cx="2554477" cy="477054"/>
            <a:chOff x="4016533" y="6930904"/>
            <a:chExt cx="2554477" cy="477054"/>
          </a:xfrm>
        </p:grpSpPr>
        <p:sp>
          <p:nvSpPr>
            <p:cNvPr id="23" name="Object 31">
              <a:extLst>
                <a:ext uri="{FF2B5EF4-FFF2-40B4-BE49-F238E27FC236}">
                  <a16:creationId xmlns:a16="http://schemas.microsoft.com/office/drawing/2014/main" id="{76261490-7B6A-6311-DA75-D7026E4C67D2}"/>
                </a:ext>
              </a:extLst>
            </p:cNvPr>
            <p:cNvSpPr txBox="1"/>
            <p:nvPr/>
          </p:nvSpPr>
          <p:spPr>
            <a:xfrm>
              <a:off x="4105989" y="6930904"/>
              <a:ext cx="2465021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5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구성</a:t>
              </a:r>
              <a:endParaRPr lang="en-US" sz="2500" dirty="0">
                <a:solidFill>
                  <a:srgbClr val="1C207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24" name="Object 32">
              <a:extLst>
                <a:ext uri="{FF2B5EF4-FFF2-40B4-BE49-F238E27FC236}">
                  <a16:creationId xmlns:a16="http://schemas.microsoft.com/office/drawing/2014/main" id="{C6DFD147-D685-40CD-3AF6-AB49FF5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533" y="7067488"/>
              <a:ext cx="89456" cy="96164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60AE46-5AC6-C822-8642-B39A5A9277B5}"/>
              </a:ext>
            </a:extLst>
          </p:cNvPr>
          <p:cNvGrpSpPr/>
          <p:nvPr/>
        </p:nvGrpSpPr>
        <p:grpSpPr>
          <a:xfrm>
            <a:off x="7086600" y="8060153"/>
            <a:ext cx="10126712" cy="998083"/>
            <a:chOff x="7323088" y="6432940"/>
            <a:chExt cx="10126712" cy="9980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5994BE-D735-5BA4-9FDF-0053E53D1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3088" y="6806155"/>
              <a:ext cx="9949825" cy="624868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E1DC452-9610-D94D-94E7-092B058DBD6F}"/>
                </a:ext>
              </a:extLst>
            </p:cNvPr>
            <p:cNvGrpSpPr/>
            <p:nvPr/>
          </p:nvGrpSpPr>
          <p:grpSpPr>
            <a:xfrm>
              <a:off x="16355651" y="6432940"/>
              <a:ext cx="1094149" cy="762000"/>
              <a:chOff x="16355651" y="6432940"/>
              <a:chExt cx="1094149" cy="76200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639A29A-6958-082C-A8EF-6A8E94247732}"/>
                  </a:ext>
                </a:extLst>
              </p:cNvPr>
              <p:cNvSpPr/>
              <p:nvPr/>
            </p:nvSpPr>
            <p:spPr>
              <a:xfrm>
                <a:off x="16355651" y="6896100"/>
                <a:ext cx="872428" cy="298840"/>
              </a:xfrm>
              <a:prstGeom prst="rect">
                <a:avLst/>
              </a:prstGeom>
              <a:noFill/>
              <a:ln w="28575">
                <a:solidFill>
                  <a:srgbClr val="FF6D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rgbClr val="FF6D23"/>
                    </a:solidFill>
                  </a:ln>
                </a:endParaRPr>
              </a:p>
            </p:txBody>
          </p:sp>
          <p:sp>
            <p:nvSpPr>
              <p:cNvPr id="12" name="Object 31">
                <a:extLst>
                  <a:ext uri="{FF2B5EF4-FFF2-40B4-BE49-F238E27FC236}">
                    <a16:creationId xmlns:a16="http://schemas.microsoft.com/office/drawing/2014/main" id="{C0A2F90F-EDE7-6305-79AD-8CA45EE00104}"/>
                  </a:ext>
                </a:extLst>
              </p:cNvPr>
              <p:cNvSpPr txBox="1"/>
              <p:nvPr/>
            </p:nvSpPr>
            <p:spPr>
              <a:xfrm>
                <a:off x="16480126" y="6432940"/>
                <a:ext cx="969674" cy="400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000" dirty="0">
                    <a:solidFill>
                      <a:srgbClr val="1C207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성능</a:t>
                </a:r>
                <a:endParaRPr lang="en-US" sz="2000" dirty="0">
                  <a:solidFill>
                    <a:srgbClr val="1C207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431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944CDD90490D41B2B139538D6ADD9C" ma:contentTypeVersion="10" ma:contentTypeDescription="새 문서를 만듭니다." ma:contentTypeScope="" ma:versionID="a9557feb9a8bffd02cc760694e48dc11">
  <xsd:schema xmlns:xsd="http://www.w3.org/2001/XMLSchema" xmlns:xs="http://www.w3.org/2001/XMLSchema" xmlns:p="http://schemas.microsoft.com/office/2006/metadata/properties" xmlns:ns3="53ccb07a-6858-4018-85e5-a53f3018221a" xmlns:ns4="a922c61e-04a2-4830-9b53-e9658212c7c6" targetNamespace="http://schemas.microsoft.com/office/2006/metadata/properties" ma:root="true" ma:fieldsID="a8410b386590e4990d9819f3d5a4e923" ns3:_="" ns4:_="">
    <xsd:import namespace="53ccb07a-6858-4018-85e5-a53f3018221a"/>
    <xsd:import namespace="a922c61e-04a2-4830-9b53-e9658212c7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cb07a-6858-4018-85e5-a53f301822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2c61e-04a2-4830-9b53-e9658212c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65434-E57C-45CF-BBEE-FEC042973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ccb07a-6858-4018-85e5-a53f3018221a"/>
    <ds:schemaRef ds:uri="a922c61e-04a2-4830-9b53-e9658212c7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1C2CF-0AA6-4B7F-88D2-71E1C72615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2D0ED6-E7B5-4C92-AAF9-0ADF98496A0A}">
  <ds:schemaRefs>
    <ds:schemaRef ds:uri="http://schemas.microsoft.com/office/2006/documentManagement/types"/>
    <ds:schemaRef ds:uri="a922c61e-04a2-4830-9b53-e9658212c7c6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53ccb07a-6858-4018-85e5-a53f3018221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679</Words>
  <Application>Microsoft Office PowerPoint</Application>
  <PresentationFormat>사용자 지정</PresentationFormat>
  <Paragraphs>151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Calibri</vt:lpstr>
      <vt:lpstr>맑은 고딕</vt:lpstr>
      <vt:lpstr>배달의민족 도현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오서연</cp:lastModifiedBy>
  <cp:revision>42</cp:revision>
  <dcterms:created xsi:type="dcterms:W3CDTF">2022-10-11T10:31:15Z</dcterms:created>
  <dcterms:modified xsi:type="dcterms:W3CDTF">2022-10-14T03:21:14Z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0x0101001D944CDD90490D41B2B139538D6ADD9C</vt:lpwstr>
  </property>
</Properties>
</file>