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2" r:id="rId37"/>
    <p:sldId id="293" r:id="rId38"/>
    <p:sldId id="296" r:id="rId39"/>
    <p:sldId id="295" r:id="rId40"/>
    <p:sldId id="294" r:id="rId41"/>
  </p:sldIdLst>
  <p:sldSz cx="9144000" cy="5143500" type="screen16x9"/>
  <p:notesSz cx="6858000" cy="9144000"/>
  <p:embeddedFontLst>
    <p:embeddedFont>
      <p:font typeface="Georgia" pitchFamily="18" charset="0"/>
      <p:regular r:id="rId43"/>
      <p:bold r:id="rId44"/>
      <p:italic r:id="rId45"/>
      <p:boldItalic r:id="rId46"/>
    </p:embeddedFont>
    <p:embeddedFont>
      <p:font typeface="Oswald" charset="0"/>
      <p:regular r:id="rId47"/>
      <p:bold r:id="rId48"/>
    </p:embeddedFont>
    <p:embeddedFont>
      <p:font typeface="Bree Serif" charset="0"/>
      <p:regular r:id="rId49"/>
    </p:embeddedFont>
    <p:embeddedFont>
      <p:font typeface="Trebuchet MS" pitchFamily="34" charset="0"/>
      <p:regular r:id="rId50"/>
      <p:bold r:id="rId51"/>
      <p:italic r:id="rId52"/>
      <p:boldItalic r:id="rId53"/>
    </p:embeddedFont>
    <p:embeddedFont>
      <p:font typeface="Montserrat" charset="0"/>
      <p:regular r:id="rId54"/>
      <p:bold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4D1A8F2F-7507-419F-8FD6-A1058BE8CB31}">
  <a:tblStyle styleId="{4D1A8F2F-7507-419F-8FD6-A1058BE8CB31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0380D79E-72A8-4CAB-974A-26B7B7407A5B}" styleName="Table_1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324" autoAdjust="0"/>
    <p:restoredTop sz="94660"/>
  </p:normalViewPr>
  <p:slideViewPr>
    <p:cSldViewPr>
      <p:cViewPr varScale="1">
        <p:scale>
          <a:sx n="91" d="100"/>
          <a:sy n="91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7B7EAA-8283-48AC-8772-DCC479274B5E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6E4F425B-9B0D-4AC8-B7ED-EBBD713678F5}">
      <dgm:prSet phldrT="[Text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Problem</a:t>
          </a:r>
        </a:p>
        <a:p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Description</a:t>
          </a:r>
          <a:endParaRPr lang="en-US" sz="2000" dirty="0">
            <a:latin typeface="Times New Roman" pitchFamily="18" charset="0"/>
            <a:cs typeface="Times New Roman" pitchFamily="18" charset="0"/>
          </a:endParaRPr>
        </a:p>
      </dgm:t>
    </dgm:pt>
    <dgm:pt modelId="{B6C6C09A-518B-485A-A7F4-D181925E64DF}" type="parTrans" cxnId="{27EBCA07-1B05-4ACF-9926-C84D46C67E62}">
      <dgm:prSet/>
      <dgm:spPr/>
      <dgm:t>
        <a:bodyPr/>
        <a:lstStyle/>
        <a:p>
          <a:endParaRPr lang="en-US"/>
        </a:p>
      </dgm:t>
    </dgm:pt>
    <dgm:pt modelId="{570FFAAB-609A-4CAE-966C-B09EAF507269}" type="sibTrans" cxnId="{27EBCA07-1B05-4ACF-9926-C84D46C67E62}">
      <dgm:prSet/>
      <dgm:spPr/>
      <dgm:t>
        <a:bodyPr/>
        <a:lstStyle/>
        <a:p>
          <a:endParaRPr lang="en-US"/>
        </a:p>
      </dgm:t>
    </dgm:pt>
    <dgm:pt modelId="{5ABE09D8-C4C6-4B39-9BE7-9BDE095B0FEA}">
      <dgm:prSet phldrT="[Text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endParaRPr lang="en-US" sz="1300" dirty="0" smtClean="0">
            <a:latin typeface="Times New Roman" pitchFamily="18" charset="0"/>
            <a:cs typeface="Times New Roman" pitchFamily="18" charset="0"/>
          </a:endParaRPr>
        </a:p>
        <a:p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Student </a:t>
          </a:r>
        </a:p>
        <a:p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Activities</a:t>
          </a:r>
        </a:p>
        <a:p>
          <a:endParaRPr lang="en-US" sz="1300" dirty="0"/>
        </a:p>
      </dgm:t>
    </dgm:pt>
    <dgm:pt modelId="{AA6DA568-7FA0-4058-BAFF-AF2D2B01E535}" type="parTrans" cxnId="{53AC1042-DF6F-4455-BE28-AA9FEB810C6E}">
      <dgm:prSet/>
      <dgm:spPr/>
      <dgm:t>
        <a:bodyPr/>
        <a:lstStyle/>
        <a:p>
          <a:endParaRPr lang="en-US"/>
        </a:p>
      </dgm:t>
    </dgm:pt>
    <dgm:pt modelId="{83880C90-294B-4984-9942-565142894188}" type="sibTrans" cxnId="{53AC1042-DF6F-4455-BE28-AA9FEB810C6E}">
      <dgm:prSet/>
      <dgm:spPr/>
      <dgm:t>
        <a:bodyPr/>
        <a:lstStyle/>
        <a:p>
          <a:endParaRPr lang="en-US"/>
        </a:p>
      </dgm:t>
    </dgm:pt>
    <dgm:pt modelId="{A08B156E-710F-41C2-ADBB-382BFB35FD1B}">
      <dgm:prSet phldrT="[Text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Topological</a:t>
          </a:r>
        </a:p>
        <a:p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sort</a:t>
          </a:r>
          <a:endParaRPr lang="en-US" sz="2000" dirty="0">
            <a:latin typeface="Times New Roman" pitchFamily="18" charset="0"/>
            <a:cs typeface="Times New Roman" pitchFamily="18" charset="0"/>
          </a:endParaRPr>
        </a:p>
      </dgm:t>
    </dgm:pt>
    <dgm:pt modelId="{E3727583-A30A-4BCD-AD5D-5E55C12978A5}" type="parTrans" cxnId="{B6C9B6DD-D7DD-4897-89A1-B1A0AFBFFF3D}">
      <dgm:prSet/>
      <dgm:spPr/>
      <dgm:t>
        <a:bodyPr/>
        <a:lstStyle/>
        <a:p>
          <a:endParaRPr lang="en-US"/>
        </a:p>
      </dgm:t>
    </dgm:pt>
    <dgm:pt modelId="{66477E61-C1B6-4C9B-869A-F43DBC69B88F}" type="sibTrans" cxnId="{B6C9B6DD-D7DD-4897-89A1-B1A0AFBFFF3D}">
      <dgm:prSet/>
      <dgm:spPr/>
      <dgm:t>
        <a:bodyPr/>
        <a:lstStyle/>
        <a:p>
          <a:endParaRPr lang="en-US"/>
        </a:p>
      </dgm:t>
    </dgm:pt>
    <dgm:pt modelId="{4A462FCB-E664-4A0D-9EDA-276E4561410D}">
      <dgm:prSet phldrT="[Text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Algorithm of</a:t>
          </a:r>
        </a:p>
        <a:p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topology </a:t>
          </a:r>
        </a:p>
        <a:p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sorting</a:t>
          </a:r>
          <a:endParaRPr lang="en-US" sz="2000" dirty="0">
            <a:latin typeface="Times New Roman" pitchFamily="18" charset="0"/>
            <a:cs typeface="Times New Roman" pitchFamily="18" charset="0"/>
          </a:endParaRPr>
        </a:p>
      </dgm:t>
    </dgm:pt>
    <dgm:pt modelId="{B99C52A4-205C-41AA-A130-470714CCF907}" type="parTrans" cxnId="{990D5259-DF08-4561-9B9C-545CBFE30A1E}">
      <dgm:prSet/>
      <dgm:spPr/>
      <dgm:t>
        <a:bodyPr/>
        <a:lstStyle/>
        <a:p>
          <a:endParaRPr lang="en-US"/>
        </a:p>
      </dgm:t>
    </dgm:pt>
    <dgm:pt modelId="{43FEF816-6882-4BF6-B6CB-70917F95C935}" type="sibTrans" cxnId="{990D5259-DF08-4561-9B9C-545CBFE30A1E}">
      <dgm:prSet/>
      <dgm:spPr/>
      <dgm:t>
        <a:bodyPr/>
        <a:lstStyle/>
        <a:p>
          <a:endParaRPr lang="en-US"/>
        </a:p>
      </dgm:t>
    </dgm:pt>
    <dgm:pt modelId="{D7C93342-8AB7-4F1D-8A1A-964529C2DC33}">
      <dgm:prSet phldrT="[Text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Complexity </a:t>
          </a:r>
        </a:p>
        <a:p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Of an algorithm</a:t>
          </a:r>
          <a:endParaRPr lang="en-US" sz="2000" dirty="0">
            <a:latin typeface="Times New Roman" pitchFamily="18" charset="0"/>
            <a:cs typeface="Times New Roman" pitchFamily="18" charset="0"/>
          </a:endParaRPr>
        </a:p>
      </dgm:t>
    </dgm:pt>
    <dgm:pt modelId="{A588B835-B8A9-4B0E-9ABD-7FE51BAC8009}" type="parTrans" cxnId="{D00A9D7E-FBF0-4BB0-BEC5-4F30831C6554}">
      <dgm:prSet/>
      <dgm:spPr/>
      <dgm:t>
        <a:bodyPr/>
        <a:lstStyle/>
        <a:p>
          <a:endParaRPr lang="en-US"/>
        </a:p>
      </dgm:t>
    </dgm:pt>
    <dgm:pt modelId="{AFDEF4EA-0078-49B7-981C-AE7BCC98129A}" type="sibTrans" cxnId="{D00A9D7E-FBF0-4BB0-BEC5-4F30831C6554}">
      <dgm:prSet/>
      <dgm:spPr/>
      <dgm:t>
        <a:bodyPr/>
        <a:lstStyle/>
        <a:p>
          <a:endParaRPr lang="en-US"/>
        </a:p>
      </dgm:t>
    </dgm:pt>
    <dgm:pt modelId="{887E885C-5B63-445F-88E9-43ED0DFD48CF}" type="pres">
      <dgm:prSet presAssocID="{687B7EAA-8283-48AC-8772-DCC479274B5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084FA91-B38E-4BD8-A546-CDDC1FC80126}" type="pres">
      <dgm:prSet presAssocID="{6E4F425B-9B0D-4AC8-B7ED-EBBD713678F5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F5BB4C-550B-4475-A81C-8852BF62B08E}" type="pres">
      <dgm:prSet presAssocID="{570FFAAB-609A-4CAE-966C-B09EAF507269}" presName="sibTrans" presStyleCnt="0"/>
      <dgm:spPr/>
    </dgm:pt>
    <dgm:pt modelId="{74310853-742A-42E2-8C3B-413E6DB8656C}" type="pres">
      <dgm:prSet presAssocID="{5ABE09D8-C4C6-4B39-9BE7-9BDE095B0FE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3FF301-D09C-4332-8D46-7A049E4F1A03}" type="pres">
      <dgm:prSet presAssocID="{83880C90-294B-4984-9942-565142894188}" presName="sibTrans" presStyleCnt="0"/>
      <dgm:spPr/>
    </dgm:pt>
    <dgm:pt modelId="{C193D9F5-9BFE-47B9-B958-44321BE82EED}" type="pres">
      <dgm:prSet presAssocID="{A08B156E-710F-41C2-ADBB-382BFB35FD1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D43281-89E6-4616-8207-451849ABD60D}" type="pres">
      <dgm:prSet presAssocID="{66477E61-C1B6-4C9B-869A-F43DBC69B88F}" presName="sibTrans" presStyleCnt="0"/>
      <dgm:spPr/>
    </dgm:pt>
    <dgm:pt modelId="{E14ABB8B-3437-4FDC-9C25-A89654E418F3}" type="pres">
      <dgm:prSet presAssocID="{4A462FCB-E664-4A0D-9EDA-276E4561410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B2329C-F0C9-46F9-AA46-BC4D918A5A33}" type="pres">
      <dgm:prSet presAssocID="{43FEF816-6882-4BF6-B6CB-70917F95C935}" presName="sibTrans" presStyleCnt="0"/>
      <dgm:spPr/>
    </dgm:pt>
    <dgm:pt modelId="{0A9D469F-CE9D-4D56-9948-1BF8A00427DD}" type="pres">
      <dgm:prSet presAssocID="{D7C93342-8AB7-4F1D-8A1A-964529C2DC3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0A9D7E-FBF0-4BB0-BEC5-4F30831C6554}" srcId="{687B7EAA-8283-48AC-8772-DCC479274B5E}" destId="{D7C93342-8AB7-4F1D-8A1A-964529C2DC33}" srcOrd="4" destOrd="0" parTransId="{A588B835-B8A9-4B0E-9ABD-7FE51BAC8009}" sibTransId="{AFDEF4EA-0078-49B7-981C-AE7BCC98129A}"/>
    <dgm:cxn modelId="{03F4CB97-F8FF-4B5E-B5B6-14211D3B36C1}" type="presOf" srcId="{5ABE09D8-C4C6-4B39-9BE7-9BDE095B0FEA}" destId="{74310853-742A-42E2-8C3B-413E6DB8656C}" srcOrd="0" destOrd="0" presId="urn:microsoft.com/office/officeart/2005/8/layout/default"/>
    <dgm:cxn modelId="{213D9394-D7F3-45ED-99C3-F084F3764C7F}" type="presOf" srcId="{687B7EAA-8283-48AC-8772-DCC479274B5E}" destId="{887E885C-5B63-445F-88E9-43ED0DFD48CF}" srcOrd="0" destOrd="0" presId="urn:microsoft.com/office/officeart/2005/8/layout/default"/>
    <dgm:cxn modelId="{990D5259-DF08-4561-9B9C-545CBFE30A1E}" srcId="{687B7EAA-8283-48AC-8772-DCC479274B5E}" destId="{4A462FCB-E664-4A0D-9EDA-276E4561410D}" srcOrd="3" destOrd="0" parTransId="{B99C52A4-205C-41AA-A130-470714CCF907}" sibTransId="{43FEF816-6882-4BF6-B6CB-70917F95C935}"/>
    <dgm:cxn modelId="{27EBCA07-1B05-4ACF-9926-C84D46C67E62}" srcId="{687B7EAA-8283-48AC-8772-DCC479274B5E}" destId="{6E4F425B-9B0D-4AC8-B7ED-EBBD713678F5}" srcOrd="0" destOrd="0" parTransId="{B6C6C09A-518B-485A-A7F4-D181925E64DF}" sibTransId="{570FFAAB-609A-4CAE-966C-B09EAF507269}"/>
    <dgm:cxn modelId="{DB83D871-BE24-4BB0-B686-ECF1070F15D7}" type="presOf" srcId="{6E4F425B-9B0D-4AC8-B7ED-EBBD713678F5}" destId="{3084FA91-B38E-4BD8-A546-CDDC1FC80126}" srcOrd="0" destOrd="0" presId="urn:microsoft.com/office/officeart/2005/8/layout/default"/>
    <dgm:cxn modelId="{B6C9B6DD-D7DD-4897-89A1-B1A0AFBFFF3D}" srcId="{687B7EAA-8283-48AC-8772-DCC479274B5E}" destId="{A08B156E-710F-41C2-ADBB-382BFB35FD1B}" srcOrd="2" destOrd="0" parTransId="{E3727583-A30A-4BCD-AD5D-5E55C12978A5}" sibTransId="{66477E61-C1B6-4C9B-869A-F43DBC69B88F}"/>
    <dgm:cxn modelId="{53AC1042-DF6F-4455-BE28-AA9FEB810C6E}" srcId="{687B7EAA-8283-48AC-8772-DCC479274B5E}" destId="{5ABE09D8-C4C6-4B39-9BE7-9BDE095B0FEA}" srcOrd="1" destOrd="0" parTransId="{AA6DA568-7FA0-4058-BAFF-AF2D2B01E535}" sibTransId="{83880C90-294B-4984-9942-565142894188}"/>
    <dgm:cxn modelId="{93912DAD-2BE9-4ECE-86BC-904826572B23}" type="presOf" srcId="{D7C93342-8AB7-4F1D-8A1A-964529C2DC33}" destId="{0A9D469F-CE9D-4D56-9948-1BF8A00427DD}" srcOrd="0" destOrd="0" presId="urn:microsoft.com/office/officeart/2005/8/layout/default"/>
    <dgm:cxn modelId="{5B22CD42-2CA8-4373-9545-4FC28C400475}" type="presOf" srcId="{4A462FCB-E664-4A0D-9EDA-276E4561410D}" destId="{E14ABB8B-3437-4FDC-9C25-A89654E418F3}" srcOrd="0" destOrd="0" presId="urn:microsoft.com/office/officeart/2005/8/layout/default"/>
    <dgm:cxn modelId="{C26EFA38-034D-4049-8202-7B6189FBFF64}" type="presOf" srcId="{A08B156E-710F-41C2-ADBB-382BFB35FD1B}" destId="{C193D9F5-9BFE-47B9-B958-44321BE82EED}" srcOrd="0" destOrd="0" presId="urn:microsoft.com/office/officeart/2005/8/layout/default"/>
    <dgm:cxn modelId="{9D6BC519-CDC6-4D2F-BB1E-304ED82F37CB}" type="presParOf" srcId="{887E885C-5B63-445F-88E9-43ED0DFD48CF}" destId="{3084FA91-B38E-4BD8-A546-CDDC1FC80126}" srcOrd="0" destOrd="0" presId="urn:microsoft.com/office/officeart/2005/8/layout/default"/>
    <dgm:cxn modelId="{A8B7D7E1-313C-410E-8031-E2A0BDB5B527}" type="presParOf" srcId="{887E885C-5B63-445F-88E9-43ED0DFD48CF}" destId="{CAF5BB4C-550B-4475-A81C-8852BF62B08E}" srcOrd="1" destOrd="0" presId="urn:microsoft.com/office/officeart/2005/8/layout/default"/>
    <dgm:cxn modelId="{C6776750-B170-4145-BC8D-812045DF63AA}" type="presParOf" srcId="{887E885C-5B63-445F-88E9-43ED0DFD48CF}" destId="{74310853-742A-42E2-8C3B-413E6DB8656C}" srcOrd="2" destOrd="0" presId="urn:microsoft.com/office/officeart/2005/8/layout/default"/>
    <dgm:cxn modelId="{858EEF6B-5249-448B-BCD7-E060B5C8AD50}" type="presParOf" srcId="{887E885C-5B63-445F-88E9-43ED0DFD48CF}" destId="{163FF301-D09C-4332-8D46-7A049E4F1A03}" srcOrd="3" destOrd="0" presId="urn:microsoft.com/office/officeart/2005/8/layout/default"/>
    <dgm:cxn modelId="{65059ABB-6553-47E1-B052-E42304B9C4C7}" type="presParOf" srcId="{887E885C-5B63-445F-88E9-43ED0DFD48CF}" destId="{C193D9F5-9BFE-47B9-B958-44321BE82EED}" srcOrd="4" destOrd="0" presId="urn:microsoft.com/office/officeart/2005/8/layout/default"/>
    <dgm:cxn modelId="{C3CE5702-4210-4150-A1DC-0E930FA7B2D1}" type="presParOf" srcId="{887E885C-5B63-445F-88E9-43ED0DFD48CF}" destId="{76D43281-89E6-4616-8207-451849ABD60D}" srcOrd="5" destOrd="0" presId="urn:microsoft.com/office/officeart/2005/8/layout/default"/>
    <dgm:cxn modelId="{932C7EE7-43B6-48D9-8B9B-2EAE8AC87276}" type="presParOf" srcId="{887E885C-5B63-445F-88E9-43ED0DFD48CF}" destId="{E14ABB8B-3437-4FDC-9C25-A89654E418F3}" srcOrd="6" destOrd="0" presId="urn:microsoft.com/office/officeart/2005/8/layout/default"/>
    <dgm:cxn modelId="{B749FFED-00EC-4F81-8A03-C71F8BDD8EB4}" type="presParOf" srcId="{887E885C-5B63-445F-88E9-43ED0DFD48CF}" destId="{0BB2329C-F0C9-46F9-AA46-BC4D918A5A33}" srcOrd="7" destOrd="0" presId="urn:microsoft.com/office/officeart/2005/8/layout/default"/>
    <dgm:cxn modelId="{CCED14F6-E1BA-43EE-893D-EC0A36F95439}" type="presParOf" srcId="{887E885C-5B63-445F-88E9-43ED0DFD48CF}" destId="{0A9D469F-CE9D-4D56-9948-1BF8A00427DD}" srcOrd="8" destOrd="0" presId="urn:microsoft.com/office/officeart/2005/8/layout/default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Shape 4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Shape 4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Shape 4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Shape 4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Shape 4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Shape 4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Shape 4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pPr lvl="0">
                <a:spcBef>
                  <a:spcPts val="0"/>
                </a:spcBef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pPr lvl="0">
                <a:spcBef>
                  <a:spcPts val="0"/>
                </a:spcBef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pPr lvl="0">
                <a:spcBef>
                  <a:spcPts val="0"/>
                </a:spcBef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solidFill>
          <a:srgbClr val="FFFFFF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 rot="5400000">
            <a:off x="-47550" y="176194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 rot="5400000">
            <a:off x="-47550" y="4755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/>
          <p:nvPr/>
        </p:nvSpPr>
        <p:spPr>
          <a:xfrm rot="-5400000">
            <a:off x="-47416" y="476279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 rot="5400000">
            <a:off x="1476378" y="176194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 rot="-5400000">
            <a:off x="1690749" y="4548000"/>
            <a:ext cx="428700" cy="762000"/>
          </a:xfrm>
          <a:prstGeom prst="rtTriangle">
            <a:avLst/>
          </a:prstGeom>
          <a:solidFill>
            <a:srgbClr val="CCCC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 rot="-5400000">
            <a:off x="1476512" y="476279"/>
            <a:ext cx="857100" cy="762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 rot="-5400000" flipH="1">
            <a:off x="714548" y="176194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 rot="5400000">
            <a:off x="-47550" y="904794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/>
          <p:nvPr/>
        </p:nvSpPr>
        <p:spPr>
          <a:xfrm rot="-5400000">
            <a:off x="1476512" y="1333524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 rot="-5400000" flipH="1">
            <a:off x="714548" y="4755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 rot="-5400000" flipH="1">
            <a:off x="714548" y="904794"/>
            <a:ext cx="857100" cy="762000"/>
          </a:xfrm>
          <a:prstGeom prst="triangle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 rot="-5400000">
            <a:off x="166783" y="4548000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 rot="-5400000" flipH="1">
            <a:off x="166706" y="-166445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 rot="-5400000" flipH="1">
            <a:off x="1690635" y="-166445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 rot="5400000" flipH="1">
            <a:off x="714336" y="476279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 rot="5400000" flipH="1">
            <a:off x="714336" y="1333524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 rot="-5400000">
            <a:off x="-47416" y="1333524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 rot="5400000">
            <a:off x="1476378" y="4755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 rot="5400000">
            <a:off x="1476378" y="904794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 rot="5400000" flipH="1">
            <a:off x="928613" y="4548000"/>
            <a:ext cx="4287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 rot="5400000">
            <a:off x="928613" y="-166445"/>
            <a:ext cx="4287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 rot="5400000">
            <a:off x="-47550" y="347636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 rot="-5400000">
            <a:off x="-47416" y="2190705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 rot="5400000">
            <a:off x="1476378" y="347636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 rot="-5400000">
            <a:off x="1476512" y="2190705"/>
            <a:ext cx="857100" cy="762000"/>
          </a:xfrm>
          <a:prstGeom prst="triangle">
            <a:avLst>
              <a:gd name="adj" fmla="val 50000"/>
            </a:avLst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 rot="-5400000" flipH="1">
            <a:off x="714548" y="347636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/>
          <p:nvPr/>
        </p:nvSpPr>
        <p:spPr>
          <a:xfrm rot="5400000">
            <a:off x="-47550" y="261922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/>
          <p:nvPr/>
        </p:nvSpPr>
        <p:spPr>
          <a:xfrm rot="-5400000">
            <a:off x="1476512" y="304795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 rot="-5400000" flipH="1">
            <a:off x="714548" y="261922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 rot="5400000" flipH="1">
            <a:off x="714336" y="2190705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/>
          <p:nvPr/>
        </p:nvSpPr>
        <p:spPr>
          <a:xfrm rot="5400000" flipH="1">
            <a:off x="714336" y="304795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/>
          <p:nvPr/>
        </p:nvSpPr>
        <p:spPr>
          <a:xfrm rot="-5400000">
            <a:off x="-47416" y="304795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/>
          <p:nvPr/>
        </p:nvSpPr>
        <p:spPr>
          <a:xfrm rot="5400000">
            <a:off x="1476378" y="261922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/>
          <p:nvPr/>
        </p:nvSpPr>
        <p:spPr>
          <a:xfrm rot="-5400000">
            <a:off x="-47416" y="390532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/>
          <p:nvPr/>
        </p:nvSpPr>
        <p:spPr>
          <a:xfrm rot="-5400000">
            <a:off x="1476512" y="390532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 rot="5400000">
            <a:off x="-47550" y="4333841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 rot="-5400000" flipH="1">
            <a:off x="714548" y="4333841"/>
            <a:ext cx="857100" cy="762000"/>
          </a:xfrm>
          <a:prstGeom prst="triangle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 rot="5400000" flipH="1">
            <a:off x="714336" y="390532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 rot="5400000">
            <a:off x="1476415" y="4333549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2894475" y="450971"/>
            <a:ext cx="5740800" cy="1442699"/>
          </a:xfrm>
          <a:prstGeom prst="rect">
            <a:avLst/>
          </a:prstGeom>
          <a:noFill/>
        </p:spPr>
        <p:txBody>
          <a:bodyPr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2894475" y="1938950"/>
            <a:ext cx="5740800" cy="26490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2000">
                <a:solidFill>
                  <a:srgbClr val="61616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rgbClr val="616161"/>
                </a:solidFill>
              </a:rPr>
              <a:pPr lv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 sz="1000">
              <a:solidFill>
                <a:srgbClr val="61616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1">
    <p:bg>
      <p:bgPr>
        <a:solidFill>
          <a:srgbClr val="FFFFFF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0" y="0"/>
            <a:ext cx="6096299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01" name="Shape 101"/>
          <p:cNvGrpSpPr/>
          <p:nvPr/>
        </p:nvGrpSpPr>
        <p:grpSpPr>
          <a:xfrm>
            <a:off x="6096350" y="0"/>
            <a:ext cx="3047700" cy="431399"/>
            <a:chOff x="6096400" y="0"/>
            <a:chExt cx="3047700" cy="431399"/>
          </a:xfrm>
        </p:grpSpPr>
        <p:sp>
          <p:nvSpPr>
            <p:cNvPr id="102" name="Shape 102"/>
            <p:cNvSpPr/>
            <p:nvPr/>
          </p:nvSpPr>
          <p:spPr>
            <a:xfrm>
              <a:off x="6096400" y="0"/>
              <a:ext cx="3047700" cy="2157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6096400" y="215699"/>
              <a:ext cx="3047700" cy="2157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6096400" y="215702"/>
              <a:ext cx="3047700" cy="55800"/>
            </a:xfrm>
            <a:prstGeom prst="rect">
              <a:avLst/>
            </a:prstGeom>
            <a:solidFill>
              <a:srgbClr val="38761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6293125" y="554050"/>
            <a:ext cx="2665500" cy="1370100"/>
          </a:xfrm>
          <a:prstGeom prst="rect">
            <a:avLst/>
          </a:prstGeom>
          <a:noFill/>
        </p:spPr>
        <p:txBody>
          <a:bodyPr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293125" y="2000350"/>
            <a:ext cx="2665500" cy="25401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400">
                <a:solidFill>
                  <a:srgbClr val="61616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200">
                <a:solidFill>
                  <a:srgbClr val="61616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200">
                <a:solidFill>
                  <a:srgbClr val="61616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200">
                <a:solidFill>
                  <a:srgbClr val="61616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200">
                <a:solidFill>
                  <a:srgbClr val="61616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200">
                <a:solidFill>
                  <a:srgbClr val="61616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200">
                <a:solidFill>
                  <a:srgbClr val="61616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200">
                <a:solidFill>
                  <a:srgbClr val="61616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200">
                <a:solidFill>
                  <a:srgbClr val="616161"/>
                </a:solidFill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rgbClr val="616161"/>
                </a:solidFill>
              </a:rPr>
              <a:pPr lv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 sz="1000">
              <a:solidFill>
                <a:srgbClr val="616161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3"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55A6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2448225" y="447900"/>
            <a:ext cx="4247700" cy="42477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2571825" y="571500"/>
            <a:ext cx="4000500" cy="4000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019425" y="1662150"/>
            <a:ext cx="3105300" cy="1819200"/>
          </a:xfrm>
          <a:prstGeom prst="rect">
            <a:avLst/>
          </a:prstGeom>
          <a:noFill/>
        </p:spPr>
        <p:txBody>
          <a:bodyPr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 b="1">
                <a:solidFill>
                  <a:srgbClr val="26323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26323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26323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26323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263238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26323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26323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26323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263238"/>
                </a:solidFill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rgbClr val="FFFFFF"/>
                </a:solidFill>
              </a:rPr>
              <a:pPr lv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2">
    <p:bg>
      <p:bgPr>
        <a:solidFill>
          <a:srgbClr val="FFFFFF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2085575" y="0"/>
            <a:ext cx="70584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dk1"/>
                </a:solidFill>
              </a:rPr>
              <a:pPr lv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 sz="1000">
              <a:solidFill>
                <a:schemeClr val="dk1"/>
              </a:solidFill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148" y="-26"/>
            <a:ext cx="521400" cy="10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521314" y="-26"/>
            <a:ext cx="521399" cy="1028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192078" y="226163"/>
            <a:ext cx="662100" cy="662099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/>
          <p:nvPr/>
        </p:nvSpPr>
        <p:spPr>
          <a:xfrm rot="10800000">
            <a:off x="191890" y="225985"/>
            <a:ext cx="662100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1042802" y="-26"/>
            <a:ext cx="521400" cy="10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1564118" y="-26"/>
            <a:ext cx="521400" cy="1028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1234882" y="226163"/>
            <a:ext cx="662099" cy="662099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5" name="Shape 125"/>
          <p:cNvSpPr/>
          <p:nvPr/>
        </p:nvSpPr>
        <p:spPr>
          <a:xfrm rot="10800000">
            <a:off x="1234694" y="225985"/>
            <a:ext cx="662100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148" y="1028673"/>
            <a:ext cx="521400" cy="102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521376" y="1028673"/>
            <a:ext cx="521399" cy="1028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192078" y="1254863"/>
            <a:ext cx="662100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/>
          <p:nvPr/>
        </p:nvSpPr>
        <p:spPr>
          <a:xfrm rot="10800000">
            <a:off x="191890" y="1254685"/>
            <a:ext cx="662100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1042802" y="1028673"/>
            <a:ext cx="521400" cy="102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1234882" y="1254863"/>
            <a:ext cx="662099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/>
          <p:nvPr/>
        </p:nvSpPr>
        <p:spPr>
          <a:xfrm rot="10800000">
            <a:off x="1234694" y="1254685"/>
            <a:ext cx="662100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148" y="2057373"/>
            <a:ext cx="521400" cy="10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521314" y="2057373"/>
            <a:ext cx="521399" cy="1028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192078" y="2283563"/>
            <a:ext cx="662100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 rot="10800000">
            <a:off x="191890" y="2283385"/>
            <a:ext cx="662100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1042802" y="2057373"/>
            <a:ext cx="521400" cy="10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1564118" y="2057373"/>
            <a:ext cx="521400" cy="1028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1234882" y="2283563"/>
            <a:ext cx="662099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/>
          <p:nvPr/>
        </p:nvSpPr>
        <p:spPr>
          <a:xfrm rot="10800000">
            <a:off x="1234694" y="2283385"/>
            <a:ext cx="662100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148" y="3086073"/>
            <a:ext cx="521400" cy="102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521314" y="3086073"/>
            <a:ext cx="521399" cy="1028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192078" y="3312263"/>
            <a:ext cx="662100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0800000">
            <a:off x="191890" y="3312085"/>
            <a:ext cx="662100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1042802" y="3086073"/>
            <a:ext cx="521400" cy="102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1564118" y="3086073"/>
            <a:ext cx="521400" cy="1028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1234882" y="3312263"/>
            <a:ext cx="662099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/>
          <p:nvPr/>
        </p:nvSpPr>
        <p:spPr>
          <a:xfrm rot="10800000">
            <a:off x="1234694" y="3312085"/>
            <a:ext cx="662100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148" y="4114773"/>
            <a:ext cx="521400" cy="10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521314" y="4114773"/>
            <a:ext cx="521399" cy="1028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192078" y="4340963"/>
            <a:ext cx="662100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/>
          <p:nvPr/>
        </p:nvSpPr>
        <p:spPr>
          <a:xfrm rot="10800000">
            <a:off x="191890" y="4340785"/>
            <a:ext cx="662100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1042802" y="4114773"/>
            <a:ext cx="521400" cy="10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1564118" y="4114773"/>
            <a:ext cx="521400" cy="1028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1234882" y="4340963"/>
            <a:ext cx="662099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/>
          <p:nvPr/>
        </p:nvSpPr>
        <p:spPr>
          <a:xfrm rot="10800000">
            <a:off x="1234694" y="4340785"/>
            <a:ext cx="662100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4"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D47A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rgbClr val="FFFFFF"/>
                </a:solidFill>
              </a:rPr>
              <a:pPr lv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 sz="1000">
              <a:solidFill>
                <a:srgbClr val="FFFFFF"/>
              </a:solidFill>
            </a:endParaRPr>
          </a:p>
        </p:txBody>
      </p:sp>
      <p:sp>
        <p:nvSpPr>
          <p:cNvPr id="160" name="Shape 160"/>
          <p:cNvSpPr txBox="1">
            <a:spLocks noGrp="1"/>
          </p:cNvSpPr>
          <p:nvPr>
            <p:ph type="ctrTitle"/>
          </p:nvPr>
        </p:nvSpPr>
        <p:spPr>
          <a:xfrm>
            <a:off x="589350" y="843375"/>
            <a:ext cx="6883800" cy="1658100"/>
          </a:xfrm>
          <a:prstGeom prst="rect">
            <a:avLst/>
          </a:prstGeom>
          <a:noFill/>
        </p:spPr>
        <p:txBody>
          <a:bodyPr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2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2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2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2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2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2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2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2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2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accent5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pPr lvl="0">
                <a:spcBef>
                  <a:spcPts val="0"/>
                </a:spcBef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pPr lvl="0">
                <a:spcBef>
                  <a:spcPts val="0"/>
                </a:spcBef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pPr lvl="0">
                <a:spcBef>
                  <a:spcPts val="0"/>
                </a:spcBef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pPr lvl="0">
                <a:spcBef>
                  <a:spcPts val="0"/>
                </a:spcBef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3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pPr lvl="0">
                <a:spcBef>
                  <a:spcPts val="0"/>
                </a:spcBef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pPr lvl="0">
                <a:spcBef>
                  <a:spcPts val="0"/>
                </a:spcBef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layfair Display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-GB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6000" dirty="0" smtClean="0">
                <a:latin typeface="Times New Roman" pitchFamily="18" charset="0"/>
                <a:ea typeface="Georgia"/>
                <a:cs typeface="Times New Roman" pitchFamily="18" charset="0"/>
                <a:sym typeface="Georgia"/>
              </a:rPr>
              <a:t>TOPOLOGICAL SORT</a:t>
            </a:r>
            <a:endParaRPr lang="en-GB" sz="6000" dirty="0">
              <a:latin typeface="Times New Roman" pitchFamily="18" charset="0"/>
              <a:ea typeface="Georgia"/>
              <a:cs typeface="Times New Roman" pitchFamily="18" charset="0"/>
              <a:sym typeface="Georgi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95600" y="3790950"/>
            <a:ext cx="3429000" cy="1066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2"/>
                </a:solidFill>
              </a:rPr>
              <a:t>DONE BY </a:t>
            </a:r>
          </a:p>
          <a:p>
            <a:pPr algn="r"/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D.STELLA</a:t>
            </a:r>
          </a:p>
          <a:p>
            <a:pPr algn="r"/>
            <a:r>
              <a:rPr lang="en-US" dirty="0" smtClean="0">
                <a:solidFill>
                  <a:schemeClr val="bg2"/>
                </a:solidFill>
              </a:rPr>
              <a:t>A.SHEREEN FATHIMA</a:t>
            </a:r>
          </a:p>
          <a:p>
            <a:pPr algn="r"/>
            <a:r>
              <a:rPr lang="en-US" dirty="0" smtClean="0">
                <a:solidFill>
                  <a:schemeClr val="bg2"/>
                </a:solidFill>
              </a:rPr>
              <a:t>ALGORITHM ANALYSIS LAB(CSB3105)</a:t>
            </a:r>
          </a:p>
          <a:p>
            <a:pPr algn="r"/>
            <a:r>
              <a:rPr lang="en-US" dirty="0" smtClean="0">
                <a:solidFill>
                  <a:schemeClr val="bg2"/>
                </a:solidFill>
              </a:rPr>
              <a:t>B.S.ABDUR RAHMAN UNIVERSITY</a:t>
            </a:r>
            <a:endParaRPr 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275900" y="438150"/>
            <a:ext cx="4045200" cy="24833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 err="1">
                <a:solidFill>
                  <a:srgbClr val="000000"/>
                </a:solidFill>
              </a:rPr>
              <a:t>Indegrees</a:t>
            </a:r>
            <a:endParaRPr lang="en-GB" sz="2400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2400" dirty="0">
              <a:solidFill>
                <a:srgbClr val="000000"/>
              </a:solidFill>
            </a:endParaRPr>
          </a:p>
          <a:p>
            <a:pPr marL="1371600" lvl="0" indent="0" algn="l" rtl="0">
              <a:spcBef>
                <a:spcPts val="0"/>
              </a:spcBef>
              <a:buNone/>
            </a:pPr>
            <a:r>
              <a:rPr lang="en-GB" sz="2400" dirty="0">
                <a:solidFill>
                  <a:srgbClr val="FFFFFF"/>
                </a:solidFill>
              </a:rPr>
              <a:t>    0: </a:t>
            </a:r>
            <a:r>
              <a:rPr lang="en-GB" sz="2400" dirty="0">
                <a:solidFill>
                  <a:srgbClr val="FF0000"/>
                </a:solidFill>
              </a:rPr>
              <a:t>1</a:t>
            </a:r>
            <a:r>
              <a:rPr lang="en-GB" sz="2400" dirty="0">
                <a:solidFill>
                  <a:srgbClr val="000000"/>
                </a:solidFill>
              </a:rPr>
              <a:t>, 2</a:t>
            </a:r>
            <a:r>
              <a:rPr lang="en-GB" sz="2400" dirty="0">
                <a:solidFill>
                  <a:srgbClr val="FFFFFF"/>
                </a:solidFill>
              </a:rPr>
              <a:t>  </a:t>
            </a:r>
          </a:p>
          <a:p>
            <a:pPr marL="0" lvl="0" indent="0" algn="l" rtl="0">
              <a:spcBef>
                <a:spcPts val="0"/>
              </a:spcBef>
              <a:buNone/>
            </a:pPr>
            <a:r>
              <a:rPr lang="en-GB" sz="2400" dirty="0">
                <a:solidFill>
                  <a:srgbClr val="FFFFFF"/>
                </a:solidFill>
              </a:rPr>
              <a:t> 	         </a:t>
            </a:r>
            <a:r>
              <a:rPr lang="en-GB" sz="2400" dirty="0" smtClean="0">
                <a:solidFill>
                  <a:srgbClr val="FFFFFF"/>
                </a:solidFill>
              </a:rPr>
              <a:t>   1</a:t>
            </a:r>
            <a:r>
              <a:rPr lang="en-GB" sz="2400" dirty="0">
                <a:solidFill>
                  <a:srgbClr val="FFFFFF"/>
                </a:solidFill>
              </a:rPr>
              <a:t>: </a:t>
            </a:r>
            <a:r>
              <a:rPr lang="en-GB" sz="2400" dirty="0">
                <a:solidFill>
                  <a:srgbClr val="000000"/>
                </a:solidFill>
              </a:rPr>
              <a:t>5</a:t>
            </a:r>
            <a:r>
              <a:rPr lang="en-GB" sz="2400" dirty="0">
                <a:solidFill>
                  <a:srgbClr val="FFFFFF"/>
                </a:solidFill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-GB" sz="2400" dirty="0">
                <a:solidFill>
                  <a:srgbClr val="FFFFFF"/>
                </a:solidFill>
              </a:rPr>
              <a:t>     2: </a:t>
            </a:r>
            <a:r>
              <a:rPr lang="en-GB" sz="2400" dirty="0">
                <a:solidFill>
                  <a:srgbClr val="000000"/>
                </a:solidFill>
              </a:rPr>
              <a:t>3, 6, 7</a:t>
            </a:r>
            <a:r>
              <a:rPr lang="en-GB" sz="2400" dirty="0">
                <a:solidFill>
                  <a:srgbClr val="FFFFFF"/>
                </a:solidFill>
              </a:rPr>
              <a:t> </a:t>
            </a:r>
          </a:p>
          <a:p>
            <a:pPr lvl="0" algn="l">
              <a:spcBef>
                <a:spcPts val="0"/>
              </a:spcBef>
              <a:buNone/>
            </a:pPr>
            <a:r>
              <a:rPr lang="en-GB" sz="2400" dirty="0">
                <a:solidFill>
                  <a:srgbClr val="FFFFFF"/>
                </a:solidFill>
              </a:rPr>
              <a:t>                          3: </a:t>
            </a:r>
            <a:r>
              <a:rPr lang="en-GB" sz="2400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44" name="Shape 244"/>
          <p:cNvSpPr txBox="1">
            <a:spLocks noGrp="1"/>
          </p:cNvSpPr>
          <p:nvPr>
            <p:ph type="subTitle" idx="1"/>
          </p:nvPr>
        </p:nvSpPr>
        <p:spPr>
          <a:xfrm>
            <a:off x="270125" y="2921400"/>
            <a:ext cx="4045200" cy="96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l">
              <a:spcBef>
                <a:spcPts val="0"/>
              </a:spcBef>
              <a:buFont typeface="Georgia"/>
              <a:buChar char="-"/>
            </a:pPr>
            <a:r>
              <a:rPr lang="en-GB" dirty="0">
                <a:latin typeface="Georgia"/>
                <a:ea typeface="Georgia"/>
                <a:cs typeface="Georgia"/>
                <a:sym typeface="Georgia"/>
              </a:rPr>
              <a:t>Select 1 </a:t>
            </a:r>
          </a:p>
        </p:txBody>
      </p:sp>
      <p:sp>
        <p:nvSpPr>
          <p:cNvPr id="245" name="Shape 245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GB"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5552212" y="1004750"/>
            <a:ext cx="442500" cy="382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</a:t>
            </a:r>
          </a:p>
        </p:txBody>
      </p:sp>
      <p:sp>
        <p:nvSpPr>
          <p:cNvPr id="247" name="Shape 247"/>
          <p:cNvSpPr/>
          <p:nvPr/>
        </p:nvSpPr>
        <p:spPr>
          <a:xfrm>
            <a:off x="7328950" y="1004737"/>
            <a:ext cx="4425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2</a:t>
            </a:r>
          </a:p>
        </p:txBody>
      </p:sp>
      <p:sp>
        <p:nvSpPr>
          <p:cNvPr id="248" name="Shape 248"/>
          <p:cNvSpPr/>
          <p:nvPr/>
        </p:nvSpPr>
        <p:spPr>
          <a:xfrm>
            <a:off x="6371525" y="1938900"/>
            <a:ext cx="4425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4</a:t>
            </a:r>
          </a:p>
        </p:txBody>
      </p:sp>
      <p:sp>
        <p:nvSpPr>
          <p:cNvPr id="249" name="Shape 249"/>
          <p:cNvSpPr/>
          <p:nvPr/>
        </p:nvSpPr>
        <p:spPr>
          <a:xfrm>
            <a:off x="8169350" y="1938900"/>
            <a:ext cx="4425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5</a:t>
            </a:r>
          </a:p>
        </p:txBody>
      </p:sp>
      <p:sp>
        <p:nvSpPr>
          <p:cNvPr id="250" name="Shape 250"/>
          <p:cNvSpPr/>
          <p:nvPr/>
        </p:nvSpPr>
        <p:spPr>
          <a:xfrm>
            <a:off x="7518525" y="3002350"/>
            <a:ext cx="4425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7</a:t>
            </a:r>
          </a:p>
        </p:txBody>
      </p:sp>
      <p:sp>
        <p:nvSpPr>
          <p:cNvPr id="251" name="Shape 251"/>
          <p:cNvSpPr/>
          <p:nvPr/>
        </p:nvSpPr>
        <p:spPr>
          <a:xfrm>
            <a:off x="5611612" y="2921400"/>
            <a:ext cx="4425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6</a:t>
            </a:r>
          </a:p>
        </p:txBody>
      </p:sp>
      <p:sp>
        <p:nvSpPr>
          <p:cNvPr id="252" name="Shape 252"/>
          <p:cNvSpPr/>
          <p:nvPr/>
        </p:nvSpPr>
        <p:spPr>
          <a:xfrm>
            <a:off x="4851800" y="1938900"/>
            <a:ext cx="4425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3</a:t>
            </a:r>
          </a:p>
        </p:txBody>
      </p:sp>
      <p:cxnSp>
        <p:nvCxnSpPr>
          <p:cNvPr id="253" name="Shape 253"/>
          <p:cNvCxnSpPr>
            <a:stCxn id="246" idx="2"/>
            <a:endCxn id="252" idx="0"/>
          </p:cNvCxnSpPr>
          <p:nvPr/>
        </p:nvCxnSpPr>
        <p:spPr>
          <a:xfrm flipH="1">
            <a:off x="5073112" y="1196150"/>
            <a:ext cx="479100" cy="74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54" name="Shape 254"/>
          <p:cNvCxnSpPr>
            <a:stCxn id="246" idx="6"/>
            <a:endCxn id="248" idx="0"/>
          </p:cNvCxnSpPr>
          <p:nvPr/>
        </p:nvCxnSpPr>
        <p:spPr>
          <a:xfrm>
            <a:off x="5994712" y="1196150"/>
            <a:ext cx="598200" cy="74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55" name="Shape 255"/>
          <p:cNvCxnSpPr>
            <a:stCxn id="248" idx="2"/>
            <a:endCxn id="252" idx="6"/>
          </p:cNvCxnSpPr>
          <p:nvPr/>
        </p:nvCxnSpPr>
        <p:spPr>
          <a:xfrm rot="10800000">
            <a:off x="5294225" y="2130300"/>
            <a:ext cx="1077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56" name="Shape 256"/>
          <p:cNvCxnSpPr>
            <a:stCxn id="247" idx="2"/>
            <a:endCxn id="248" idx="7"/>
          </p:cNvCxnSpPr>
          <p:nvPr/>
        </p:nvCxnSpPr>
        <p:spPr>
          <a:xfrm flipH="1">
            <a:off x="6749350" y="1196137"/>
            <a:ext cx="579600" cy="79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57" name="Shape 257"/>
          <p:cNvCxnSpPr>
            <a:stCxn id="252" idx="5"/>
            <a:endCxn id="251" idx="2"/>
          </p:cNvCxnSpPr>
          <p:nvPr/>
        </p:nvCxnSpPr>
        <p:spPr>
          <a:xfrm>
            <a:off x="5229497" y="2265640"/>
            <a:ext cx="382200" cy="84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58" name="Shape 258"/>
          <p:cNvCxnSpPr>
            <a:stCxn id="249" idx="2"/>
            <a:endCxn id="248" idx="6"/>
          </p:cNvCxnSpPr>
          <p:nvPr/>
        </p:nvCxnSpPr>
        <p:spPr>
          <a:xfrm rot="10800000">
            <a:off x="6813950" y="2130300"/>
            <a:ext cx="135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59" name="Shape 259"/>
          <p:cNvCxnSpPr>
            <a:stCxn id="247" idx="6"/>
            <a:endCxn id="249" idx="0"/>
          </p:cNvCxnSpPr>
          <p:nvPr/>
        </p:nvCxnSpPr>
        <p:spPr>
          <a:xfrm>
            <a:off x="7771450" y="1196137"/>
            <a:ext cx="619200" cy="74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60" name="Shape 260"/>
          <p:cNvCxnSpPr>
            <a:stCxn id="249" idx="3"/>
            <a:endCxn id="250" idx="7"/>
          </p:cNvCxnSpPr>
          <p:nvPr/>
        </p:nvCxnSpPr>
        <p:spPr>
          <a:xfrm flipH="1">
            <a:off x="7896352" y="2265640"/>
            <a:ext cx="337800" cy="79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61" name="Shape 261"/>
          <p:cNvCxnSpPr>
            <a:stCxn id="248" idx="5"/>
            <a:endCxn id="250" idx="1"/>
          </p:cNvCxnSpPr>
          <p:nvPr/>
        </p:nvCxnSpPr>
        <p:spPr>
          <a:xfrm>
            <a:off x="6749222" y="2265640"/>
            <a:ext cx="834000" cy="79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62" name="Shape 262"/>
          <p:cNvCxnSpPr>
            <a:stCxn id="248" idx="3"/>
            <a:endCxn id="251" idx="6"/>
          </p:cNvCxnSpPr>
          <p:nvPr/>
        </p:nvCxnSpPr>
        <p:spPr>
          <a:xfrm flipH="1">
            <a:off x="6054127" y="2265640"/>
            <a:ext cx="382200" cy="84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graphicFrame>
        <p:nvGraphicFramePr>
          <p:cNvPr id="263" name="Shape 263"/>
          <p:cNvGraphicFramePr/>
          <p:nvPr/>
        </p:nvGraphicFramePr>
        <p:xfrm>
          <a:off x="187300" y="4055650"/>
          <a:ext cx="4210850" cy="548610"/>
        </p:xfrm>
        <a:graphic>
          <a:graphicData uri="http://schemas.openxmlformats.org/drawingml/2006/table">
            <a:tbl>
              <a:tblPr>
                <a:noFill/>
                <a:tableStyleId>{4D1A8F2F-7507-419F-8FD6-A1058BE8CB31}</a:tableStyleId>
              </a:tblPr>
              <a:tblGrid>
                <a:gridCol w="601550"/>
                <a:gridCol w="601550"/>
                <a:gridCol w="601550"/>
                <a:gridCol w="601550"/>
                <a:gridCol w="601550"/>
                <a:gridCol w="601550"/>
                <a:gridCol w="601550"/>
              </a:tblGrid>
              <a:tr h="5486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2400" dirty="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1</a:t>
                      </a:r>
                    </a:p>
                  </a:txBody>
                  <a:tcPr marL="91425" marR="91425" marT="91425" marB="914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400" dirty="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L="91425" marR="91425" marT="91425" marB="914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275900" y="438150"/>
            <a:ext cx="4045200" cy="24833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 err="1">
                <a:solidFill>
                  <a:srgbClr val="000000"/>
                </a:solidFill>
              </a:rPr>
              <a:t>Indegrees</a:t>
            </a:r>
            <a:endParaRPr lang="en-GB" sz="2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rgbClr val="000000"/>
              </a:solidFill>
            </a:endParaRPr>
          </a:p>
          <a:p>
            <a:pPr marL="1371600" lvl="0" indent="0" algn="l" rtl="0">
              <a:spcBef>
                <a:spcPts val="0"/>
              </a:spcBef>
              <a:buNone/>
            </a:pPr>
            <a:r>
              <a:rPr lang="en-GB" sz="2400" dirty="0">
                <a:solidFill>
                  <a:srgbClr val="FFFFFF"/>
                </a:solidFill>
              </a:rPr>
              <a:t>    0: </a:t>
            </a:r>
            <a:r>
              <a:rPr lang="en-GB" sz="2400" dirty="0">
                <a:solidFill>
                  <a:srgbClr val="FF0000"/>
                </a:solidFill>
              </a:rPr>
              <a:t>1,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>
                <a:solidFill>
                  <a:srgbClr val="FF0000"/>
                </a:solidFill>
              </a:rPr>
              <a:t>2</a:t>
            </a:r>
            <a:r>
              <a:rPr lang="en-GB" sz="2400" dirty="0">
                <a:solidFill>
                  <a:srgbClr val="FFFFFF"/>
                </a:solidFill>
              </a:rPr>
              <a:t>  </a:t>
            </a:r>
          </a:p>
          <a:p>
            <a:pPr marL="0" lvl="0" indent="0" algn="l" rtl="0">
              <a:spcBef>
                <a:spcPts val="0"/>
              </a:spcBef>
              <a:buNone/>
            </a:pPr>
            <a:r>
              <a:rPr lang="en-GB" sz="2400" dirty="0">
                <a:solidFill>
                  <a:srgbClr val="FFFFFF"/>
                </a:solidFill>
              </a:rPr>
              <a:t> 	         </a:t>
            </a:r>
            <a:r>
              <a:rPr lang="en-GB" sz="2400" dirty="0" smtClean="0">
                <a:solidFill>
                  <a:srgbClr val="FFFFFF"/>
                </a:solidFill>
              </a:rPr>
              <a:t>   1</a:t>
            </a:r>
            <a:r>
              <a:rPr lang="en-GB" sz="2400" dirty="0">
                <a:solidFill>
                  <a:srgbClr val="FFFFFF"/>
                </a:solidFill>
              </a:rPr>
              <a:t>: </a:t>
            </a:r>
            <a:r>
              <a:rPr lang="en-GB" sz="2400" dirty="0">
                <a:solidFill>
                  <a:srgbClr val="000000"/>
                </a:solidFill>
              </a:rPr>
              <a:t>5</a:t>
            </a:r>
            <a:r>
              <a:rPr lang="en-GB" sz="2400" dirty="0">
                <a:solidFill>
                  <a:srgbClr val="FFFFFF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2400" dirty="0">
                <a:solidFill>
                  <a:srgbClr val="FFFFFF"/>
                </a:solidFill>
              </a:rPr>
              <a:t>     2: </a:t>
            </a:r>
            <a:r>
              <a:rPr lang="en-GB" sz="2400" dirty="0">
                <a:solidFill>
                  <a:srgbClr val="000000"/>
                </a:solidFill>
              </a:rPr>
              <a:t>3, 6, 7</a:t>
            </a:r>
            <a:r>
              <a:rPr lang="en-GB" sz="2400" dirty="0">
                <a:solidFill>
                  <a:srgbClr val="FFFFFF"/>
                </a:solidFill>
              </a:rPr>
              <a:t> 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-GB" sz="2400" dirty="0">
                <a:solidFill>
                  <a:srgbClr val="FFFFFF"/>
                </a:solidFill>
              </a:rPr>
              <a:t>                          3: </a:t>
            </a:r>
            <a:r>
              <a:rPr lang="en-GB" sz="2400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68" name="Shape 268"/>
          <p:cNvSpPr txBox="1">
            <a:spLocks noGrp="1"/>
          </p:cNvSpPr>
          <p:nvPr>
            <p:ph type="subTitle" idx="1"/>
          </p:nvPr>
        </p:nvSpPr>
        <p:spPr>
          <a:xfrm>
            <a:off x="265500" y="2921400"/>
            <a:ext cx="4045200" cy="6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l" rtl="0">
              <a:spcBef>
                <a:spcPts val="0"/>
              </a:spcBef>
              <a:buChar char="-"/>
            </a:pPr>
            <a:r>
              <a:rPr lang="en-GB"/>
              <a:t>Select 1, 2 </a:t>
            </a:r>
          </a:p>
        </p:txBody>
      </p:sp>
      <p:sp>
        <p:nvSpPr>
          <p:cNvPr id="269" name="Shape 269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GB"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5552212" y="1004750"/>
            <a:ext cx="442500" cy="382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</a:t>
            </a:r>
          </a:p>
        </p:txBody>
      </p:sp>
      <p:sp>
        <p:nvSpPr>
          <p:cNvPr id="271" name="Shape 271"/>
          <p:cNvSpPr/>
          <p:nvPr/>
        </p:nvSpPr>
        <p:spPr>
          <a:xfrm>
            <a:off x="7328950" y="1004737"/>
            <a:ext cx="442500" cy="382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2</a:t>
            </a:r>
          </a:p>
        </p:txBody>
      </p:sp>
      <p:sp>
        <p:nvSpPr>
          <p:cNvPr id="272" name="Shape 272"/>
          <p:cNvSpPr/>
          <p:nvPr/>
        </p:nvSpPr>
        <p:spPr>
          <a:xfrm>
            <a:off x="6371525" y="1938900"/>
            <a:ext cx="4425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4</a:t>
            </a:r>
          </a:p>
        </p:txBody>
      </p:sp>
      <p:sp>
        <p:nvSpPr>
          <p:cNvPr id="273" name="Shape 273"/>
          <p:cNvSpPr/>
          <p:nvPr/>
        </p:nvSpPr>
        <p:spPr>
          <a:xfrm>
            <a:off x="8169350" y="1938900"/>
            <a:ext cx="4425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5</a:t>
            </a:r>
          </a:p>
        </p:txBody>
      </p:sp>
      <p:sp>
        <p:nvSpPr>
          <p:cNvPr id="274" name="Shape 274"/>
          <p:cNvSpPr/>
          <p:nvPr/>
        </p:nvSpPr>
        <p:spPr>
          <a:xfrm>
            <a:off x="7518525" y="3002350"/>
            <a:ext cx="4425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7</a:t>
            </a:r>
          </a:p>
        </p:txBody>
      </p:sp>
      <p:sp>
        <p:nvSpPr>
          <p:cNvPr id="275" name="Shape 275"/>
          <p:cNvSpPr/>
          <p:nvPr/>
        </p:nvSpPr>
        <p:spPr>
          <a:xfrm>
            <a:off x="5611612" y="2921400"/>
            <a:ext cx="4425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6</a:t>
            </a:r>
          </a:p>
        </p:txBody>
      </p:sp>
      <p:sp>
        <p:nvSpPr>
          <p:cNvPr id="276" name="Shape 276"/>
          <p:cNvSpPr/>
          <p:nvPr/>
        </p:nvSpPr>
        <p:spPr>
          <a:xfrm>
            <a:off x="4851800" y="1938900"/>
            <a:ext cx="4425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3</a:t>
            </a:r>
          </a:p>
        </p:txBody>
      </p:sp>
      <p:cxnSp>
        <p:nvCxnSpPr>
          <p:cNvPr id="277" name="Shape 277"/>
          <p:cNvCxnSpPr>
            <a:stCxn id="272" idx="2"/>
            <a:endCxn id="276" idx="6"/>
          </p:cNvCxnSpPr>
          <p:nvPr/>
        </p:nvCxnSpPr>
        <p:spPr>
          <a:xfrm rot="10800000">
            <a:off x="5294225" y="2130300"/>
            <a:ext cx="1077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78" name="Shape 278"/>
          <p:cNvCxnSpPr>
            <a:stCxn id="276" idx="5"/>
            <a:endCxn id="275" idx="2"/>
          </p:cNvCxnSpPr>
          <p:nvPr/>
        </p:nvCxnSpPr>
        <p:spPr>
          <a:xfrm>
            <a:off x="5229497" y="2265640"/>
            <a:ext cx="382200" cy="84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79" name="Shape 279"/>
          <p:cNvCxnSpPr>
            <a:stCxn id="273" idx="2"/>
            <a:endCxn id="272" idx="6"/>
          </p:cNvCxnSpPr>
          <p:nvPr/>
        </p:nvCxnSpPr>
        <p:spPr>
          <a:xfrm rot="10800000">
            <a:off x="6813950" y="2130300"/>
            <a:ext cx="135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80" name="Shape 280"/>
          <p:cNvCxnSpPr>
            <a:stCxn id="273" idx="3"/>
            <a:endCxn id="274" idx="7"/>
          </p:cNvCxnSpPr>
          <p:nvPr/>
        </p:nvCxnSpPr>
        <p:spPr>
          <a:xfrm flipH="1">
            <a:off x="7896352" y="2265640"/>
            <a:ext cx="337800" cy="79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81" name="Shape 281"/>
          <p:cNvCxnSpPr>
            <a:stCxn id="272" idx="5"/>
            <a:endCxn id="274" idx="1"/>
          </p:cNvCxnSpPr>
          <p:nvPr/>
        </p:nvCxnSpPr>
        <p:spPr>
          <a:xfrm>
            <a:off x="6749222" y="2265640"/>
            <a:ext cx="834000" cy="79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82" name="Shape 282"/>
          <p:cNvCxnSpPr>
            <a:stCxn id="272" idx="3"/>
            <a:endCxn id="275" idx="6"/>
          </p:cNvCxnSpPr>
          <p:nvPr/>
        </p:nvCxnSpPr>
        <p:spPr>
          <a:xfrm flipH="1">
            <a:off x="6054127" y="2265640"/>
            <a:ext cx="382200" cy="84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graphicFrame>
        <p:nvGraphicFramePr>
          <p:cNvPr id="284" name="Shape 284"/>
          <p:cNvGraphicFramePr/>
          <p:nvPr/>
        </p:nvGraphicFramePr>
        <p:xfrm>
          <a:off x="152400" y="4019550"/>
          <a:ext cx="4326350" cy="548610"/>
        </p:xfrm>
        <a:graphic>
          <a:graphicData uri="http://schemas.openxmlformats.org/drawingml/2006/table">
            <a:tbl>
              <a:tblPr>
                <a:noFill/>
                <a:tableStyleId>{4D1A8F2F-7507-419F-8FD6-A1058BE8CB31}</a:tableStyleId>
              </a:tblPr>
              <a:tblGrid>
                <a:gridCol w="618050"/>
                <a:gridCol w="618050"/>
                <a:gridCol w="618050"/>
                <a:gridCol w="618050"/>
                <a:gridCol w="618050"/>
                <a:gridCol w="618050"/>
                <a:gridCol w="618050"/>
              </a:tblGrid>
              <a:tr h="46463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2400" dirty="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1</a:t>
                      </a:r>
                    </a:p>
                  </a:txBody>
                  <a:tcPr marL="91425" marR="91425" marT="91425" marB="914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2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2</a:t>
                      </a:r>
                    </a:p>
                  </a:txBody>
                  <a:tcPr marL="91425" marR="91425" marT="91425" marB="914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xfrm>
            <a:off x="275900" y="438150"/>
            <a:ext cx="4045200" cy="248345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 err="1">
                <a:solidFill>
                  <a:srgbClr val="000000"/>
                </a:solidFill>
              </a:rPr>
              <a:t>Indegrees</a:t>
            </a:r>
            <a:endParaRPr lang="en-GB" sz="2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rgbClr val="000000"/>
              </a:solidFill>
            </a:endParaRPr>
          </a:p>
          <a:p>
            <a:pPr marL="1371600" lvl="0" indent="0" algn="l" rtl="0">
              <a:spcBef>
                <a:spcPts val="0"/>
              </a:spcBef>
              <a:buNone/>
            </a:pPr>
            <a:r>
              <a:rPr lang="en-GB" sz="2400" dirty="0">
                <a:solidFill>
                  <a:srgbClr val="FFFFFF"/>
                </a:solidFill>
              </a:rPr>
              <a:t>    0: </a:t>
            </a:r>
            <a:r>
              <a:rPr lang="en-GB" sz="2400" dirty="0">
                <a:solidFill>
                  <a:srgbClr val="FF0000"/>
                </a:solidFill>
              </a:rPr>
              <a:t>1,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>
                <a:solidFill>
                  <a:srgbClr val="FF0000"/>
                </a:solidFill>
              </a:rPr>
              <a:t>2</a:t>
            </a:r>
            <a:r>
              <a:rPr lang="en-GB" sz="2400" dirty="0">
                <a:solidFill>
                  <a:srgbClr val="FFFFFF"/>
                </a:solidFill>
              </a:rPr>
              <a:t>  </a:t>
            </a:r>
          </a:p>
          <a:p>
            <a:pPr marL="0" lvl="0" indent="0" algn="l" rtl="0">
              <a:spcBef>
                <a:spcPts val="0"/>
              </a:spcBef>
              <a:buNone/>
            </a:pPr>
            <a:r>
              <a:rPr lang="en-GB" sz="2400" dirty="0">
                <a:solidFill>
                  <a:srgbClr val="FFFFFF"/>
                </a:solidFill>
              </a:rPr>
              <a:t> 	        </a:t>
            </a:r>
            <a:r>
              <a:rPr lang="en-GB" sz="2400" dirty="0" smtClean="0">
                <a:solidFill>
                  <a:srgbClr val="FFFFFF"/>
                </a:solidFill>
              </a:rPr>
              <a:t>    </a:t>
            </a:r>
            <a:r>
              <a:rPr lang="en-GB" sz="2400" dirty="0">
                <a:solidFill>
                  <a:srgbClr val="FFFFFF"/>
                </a:solidFill>
              </a:rPr>
              <a:t>1: </a:t>
            </a:r>
            <a:r>
              <a:rPr lang="en-GB" sz="2400" dirty="0">
                <a:solidFill>
                  <a:srgbClr val="FF0000"/>
                </a:solidFill>
              </a:rPr>
              <a:t>5</a:t>
            </a:r>
            <a:r>
              <a:rPr lang="en-GB" sz="2400" dirty="0">
                <a:solidFill>
                  <a:srgbClr val="FFFFFF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2400" dirty="0">
                <a:solidFill>
                  <a:srgbClr val="FFFFFF"/>
                </a:solidFill>
              </a:rPr>
              <a:t>     2: </a:t>
            </a:r>
            <a:r>
              <a:rPr lang="en-GB" sz="2400" dirty="0">
                <a:solidFill>
                  <a:srgbClr val="000000"/>
                </a:solidFill>
              </a:rPr>
              <a:t>3, 6, 7</a:t>
            </a:r>
            <a:r>
              <a:rPr lang="en-GB" sz="2400" dirty="0">
                <a:solidFill>
                  <a:srgbClr val="FFFFFF"/>
                </a:solidFill>
              </a:rPr>
              <a:t> 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-GB" sz="2400" dirty="0">
                <a:solidFill>
                  <a:srgbClr val="FFFFFF"/>
                </a:solidFill>
              </a:rPr>
              <a:t>                          3: </a:t>
            </a:r>
            <a:r>
              <a:rPr lang="en-GB" sz="2400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l" rtl="0">
              <a:spcBef>
                <a:spcPts val="0"/>
              </a:spcBef>
              <a:buChar char="-"/>
            </a:pPr>
            <a:r>
              <a:rPr lang="en-GB"/>
              <a:t>Select 1, 2, 5 </a:t>
            </a:r>
          </a:p>
        </p:txBody>
      </p:sp>
      <p:sp>
        <p:nvSpPr>
          <p:cNvPr id="290" name="Shape 290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GB"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5552212" y="1004750"/>
            <a:ext cx="442500" cy="382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</a:t>
            </a:r>
          </a:p>
        </p:txBody>
      </p:sp>
      <p:sp>
        <p:nvSpPr>
          <p:cNvPr id="292" name="Shape 292"/>
          <p:cNvSpPr/>
          <p:nvPr/>
        </p:nvSpPr>
        <p:spPr>
          <a:xfrm>
            <a:off x="7328950" y="1004737"/>
            <a:ext cx="442500" cy="382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2</a:t>
            </a:r>
          </a:p>
        </p:txBody>
      </p:sp>
      <p:sp>
        <p:nvSpPr>
          <p:cNvPr id="293" name="Shape 293"/>
          <p:cNvSpPr/>
          <p:nvPr/>
        </p:nvSpPr>
        <p:spPr>
          <a:xfrm>
            <a:off x="6371525" y="1938900"/>
            <a:ext cx="4425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4</a:t>
            </a:r>
          </a:p>
        </p:txBody>
      </p:sp>
      <p:sp>
        <p:nvSpPr>
          <p:cNvPr id="294" name="Shape 294"/>
          <p:cNvSpPr/>
          <p:nvPr/>
        </p:nvSpPr>
        <p:spPr>
          <a:xfrm>
            <a:off x="8169350" y="1938900"/>
            <a:ext cx="442500" cy="382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5</a:t>
            </a:r>
          </a:p>
        </p:txBody>
      </p:sp>
      <p:sp>
        <p:nvSpPr>
          <p:cNvPr id="295" name="Shape 295"/>
          <p:cNvSpPr/>
          <p:nvPr/>
        </p:nvSpPr>
        <p:spPr>
          <a:xfrm>
            <a:off x="7518525" y="3002350"/>
            <a:ext cx="4425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7</a:t>
            </a:r>
          </a:p>
        </p:txBody>
      </p:sp>
      <p:sp>
        <p:nvSpPr>
          <p:cNvPr id="296" name="Shape 296"/>
          <p:cNvSpPr/>
          <p:nvPr/>
        </p:nvSpPr>
        <p:spPr>
          <a:xfrm>
            <a:off x="5611612" y="2921400"/>
            <a:ext cx="4425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6</a:t>
            </a:r>
          </a:p>
        </p:txBody>
      </p:sp>
      <p:sp>
        <p:nvSpPr>
          <p:cNvPr id="297" name="Shape 297"/>
          <p:cNvSpPr/>
          <p:nvPr/>
        </p:nvSpPr>
        <p:spPr>
          <a:xfrm>
            <a:off x="4851800" y="1938900"/>
            <a:ext cx="4425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3</a:t>
            </a:r>
          </a:p>
        </p:txBody>
      </p:sp>
      <p:cxnSp>
        <p:nvCxnSpPr>
          <p:cNvPr id="298" name="Shape 298"/>
          <p:cNvCxnSpPr>
            <a:stCxn id="293" idx="2"/>
            <a:endCxn id="297" idx="6"/>
          </p:cNvCxnSpPr>
          <p:nvPr/>
        </p:nvCxnSpPr>
        <p:spPr>
          <a:xfrm rot="10800000">
            <a:off x="5294225" y="2130300"/>
            <a:ext cx="1077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99" name="Shape 299"/>
          <p:cNvCxnSpPr>
            <a:stCxn id="297" idx="5"/>
            <a:endCxn id="296" idx="2"/>
          </p:cNvCxnSpPr>
          <p:nvPr/>
        </p:nvCxnSpPr>
        <p:spPr>
          <a:xfrm>
            <a:off x="5229497" y="2265640"/>
            <a:ext cx="382200" cy="84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00" name="Shape 300"/>
          <p:cNvCxnSpPr>
            <a:stCxn id="294" idx="3"/>
            <a:endCxn id="295" idx="7"/>
          </p:cNvCxnSpPr>
          <p:nvPr/>
        </p:nvCxnSpPr>
        <p:spPr>
          <a:xfrm flipH="1">
            <a:off x="7896352" y="2265640"/>
            <a:ext cx="337800" cy="79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01" name="Shape 301"/>
          <p:cNvCxnSpPr>
            <a:stCxn id="293" idx="5"/>
            <a:endCxn id="295" idx="1"/>
          </p:cNvCxnSpPr>
          <p:nvPr/>
        </p:nvCxnSpPr>
        <p:spPr>
          <a:xfrm>
            <a:off x="6749222" y="2265640"/>
            <a:ext cx="834000" cy="79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02" name="Shape 302"/>
          <p:cNvCxnSpPr>
            <a:stCxn id="293" idx="3"/>
            <a:endCxn id="296" idx="6"/>
          </p:cNvCxnSpPr>
          <p:nvPr/>
        </p:nvCxnSpPr>
        <p:spPr>
          <a:xfrm flipH="1">
            <a:off x="6054127" y="2265640"/>
            <a:ext cx="382200" cy="84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graphicFrame>
        <p:nvGraphicFramePr>
          <p:cNvPr id="304" name="Shape 304"/>
          <p:cNvGraphicFramePr/>
          <p:nvPr/>
        </p:nvGraphicFramePr>
        <p:xfrm>
          <a:off x="124925" y="4059075"/>
          <a:ext cx="4326350" cy="548610"/>
        </p:xfrm>
        <a:graphic>
          <a:graphicData uri="http://schemas.openxmlformats.org/drawingml/2006/table">
            <a:tbl>
              <a:tblPr>
                <a:noFill/>
                <a:tableStyleId>{4D1A8F2F-7507-419F-8FD6-A1058BE8CB31}</a:tableStyleId>
              </a:tblPr>
              <a:tblGrid>
                <a:gridCol w="618050"/>
                <a:gridCol w="618050"/>
                <a:gridCol w="618050"/>
                <a:gridCol w="618050"/>
                <a:gridCol w="618050"/>
                <a:gridCol w="618050"/>
                <a:gridCol w="618050"/>
              </a:tblGrid>
              <a:tr h="512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2400" dirty="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1</a:t>
                      </a:r>
                    </a:p>
                  </a:txBody>
                  <a:tcPr marL="91425" marR="91425" marT="91425" marB="914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2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2</a:t>
                      </a:r>
                    </a:p>
                  </a:txBody>
                  <a:tcPr marL="91425" marR="91425" marT="91425" marB="914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2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5</a:t>
                      </a:r>
                    </a:p>
                  </a:txBody>
                  <a:tcPr marL="91425" marR="91425" marT="91425" marB="914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L="91425" marR="91425" marT="91425" marB="914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L="91425" marR="91425" marT="91425" marB="914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L="91425" marR="91425" marT="91425" marB="914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 dirty="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L="91425" marR="91425" marT="91425" marB="91425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title"/>
          </p:nvPr>
        </p:nvSpPr>
        <p:spPr>
          <a:xfrm>
            <a:off x="275900" y="438150"/>
            <a:ext cx="4045200" cy="248315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 err="1">
                <a:solidFill>
                  <a:srgbClr val="000000"/>
                </a:solidFill>
              </a:rPr>
              <a:t>Indegrees</a:t>
            </a:r>
            <a:endParaRPr lang="en-GB" sz="2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rgbClr val="000000"/>
              </a:solidFill>
            </a:endParaRPr>
          </a:p>
          <a:p>
            <a:pPr marL="1371600" lvl="0" indent="0" algn="l" rtl="0">
              <a:spcBef>
                <a:spcPts val="0"/>
              </a:spcBef>
              <a:buNone/>
            </a:pPr>
            <a:r>
              <a:rPr lang="en-GB" sz="2400" dirty="0">
                <a:solidFill>
                  <a:srgbClr val="FFFFFF"/>
                </a:solidFill>
              </a:rPr>
              <a:t>    0: </a:t>
            </a:r>
            <a:r>
              <a:rPr lang="en-GB" sz="2400" dirty="0">
                <a:solidFill>
                  <a:srgbClr val="FF0000"/>
                </a:solidFill>
              </a:rPr>
              <a:t>1,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>
                <a:solidFill>
                  <a:srgbClr val="FF0000"/>
                </a:solidFill>
              </a:rPr>
              <a:t>2</a:t>
            </a:r>
            <a:r>
              <a:rPr lang="en-GB" sz="2400" dirty="0">
                <a:solidFill>
                  <a:srgbClr val="FFFFFF"/>
                </a:solidFill>
              </a:rPr>
              <a:t>  </a:t>
            </a:r>
          </a:p>
          <a:p>
            <a:pPr marL="0" lvl="0" indent="0" algn="l" rtl="0">
              <a:spcBef>
                <a:spcPts val="0"/>
              </a:spcBef>
              <a:buNone/>
            </a:pPr>
            <a:r>
              <a:rPr lang="en-GB" sz="2400" dirty="0">
                <a:solidFill>
                  <a:srgbClr val="FFFFFF"/>
                </a:solidFill>
              </a:rPr>
              <a:t> 	          </a:t>
            </a:r>
            <a:r>
              <a:rPr lang="en-GB" sz="2400" dirty="0" smtClean="0">
                <a:solidFill>
                  <a:srgbClr val="FFFFFF"/>
                </a:solidFill>
              </a:rPr>
              <a:t>  </a:t>
            </a:r>
            <a:r>
              <a:rPr lang="en-GB" sz="2400" dirty="0">
                <a:solidFill>
                  <a:srgbClr val="FFFFFF"/>
                </a:solidFill>
              </a:rPr>
              <a:t>1: </a:t>
            </a:r>
            <a:r>
              <a:rPr lang="en-GB" sz="2400" dirty="0">
                <a:solidFill>
                  <a:srgbClr val="FF0000"/>
                </a:solidFill>
              </a:rPr>
              <a:t>5</a:t>
            </a:r>
            <a:r>
              <a:rPr lang="en-GB" sz="2400" dirty="0">
                <a:solidFill>
                  <a:srgbClr val="FFFFFF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2400" dirty="0">
                <a:solidFill>
                  <a:srgbClr val="FFFFFF"/>
                </a:solidFill>
              </a:rPr>
              <a:t>     2: </a:t>
            </a:r>
            <a:r>
              <a:rPr lang="en-GB" sz="2400" dirty="0">
                <a:solidFill>
                  <a:srgbClr val="000000"/>
                </a:solidFill>
              </a:rPr>
              <a:t>3, 6, 7</a:t>
            </a:r>
            <a:r>
              <a:rPr lang="en-GB" sz="2400" dirty="0">
                <a:solidFill>
                  <a:srgbClr val="FFFFFF"/>
                </a:solidFill>
              </a:rPr>
              <a:t> 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-GB" sz="2400" dirty="0">
                <a:solidFill>
                  <a:srgbClr val="FFFFFF"/>
                </a:solidFill>
              </a:rPr>
              <a:t>                          3: </a:t>
            </a:r>
            <a:r>
              <a:rPr lang="en-GB" sz="2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09" name="Shape 309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l" rtl="0">
              <a:spcBef>
                <a:spcPts val="0"/>
              </a:spcBef>
              <a:buChar char="-"/>
            </a:pPr>
            <a:r>
              <a:rPr lang="en-GB"/>
              <a:t>Select 1, 2, 5, 4 </a:t>
            </a:r>
          </a:p>
        </p:txBody>
      </p:sp>
      <p:sp>
        <p:nvSpPr>
          <p:cNvPr id="310" name="Shape 310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GB"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5552212" y="1004750"/>
            <a:ext cx="442500" cy="382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</a:t>
            </a:r>
          </a:p>
        </p:txBody>
      </p:sp>
      <p:sp>
        <p:nvSpPr>
          <p:cNvPr id="312" name="Shape 312"/>
          <p:cNvSpPr/>
          <p:nvPr/>
        </p:nvSpPr>
        <p:spPr>
          <a:xfrm>
            <a:off x="7328950" y="1004737"/>
            <a:ext cx="442500" cy="382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2</a:t>
            </a:r>
          </a:p>
        </p:txBody>
      </p:sp>
      <p:sp>
        <p:nvSpPr>
          <p:cNvPr id="313" name="Shape 313"/>
          <p:cNvSpPr/>
          <p:nvPr/>
        </p:nvSpPr>
        <p:spPr>
          <a:xfrm>
            <a:off x="6371525" y="1938900"/>
            <a:ext cx="442500" cy="382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4</a:t>
            </a:r>
          </a:p>
        </p:txBody>
      </p:sp>
      <p:sp>
        <p:nvSpPr>
          <p:cNvPr id="314" name="Shape 314"/>
          <p:cNvSpPr/>
          <p:nvPr/>
        </p:nvSpPr>
        <p:spPr>
          <a:xfrm>
            <a:off x="8169350" y="1938900"/>
            <a:ext cx="442500" cy="382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5</a:t>
            </a:r>
          </a:p>
        </p:txBody>
      </p:sp>
      <p:sp>
        <p:nvSpPr>
          <p:cNvPr id="315" name="Shape 315"/>
          <p:cNvSpPr/>
          <p:nvPr/>
        </p:nvSpPr>
        <p:spPr>
          <a:xfrm>
            <a:off x="7518525" y="3002350"/>
            <a:ext cx="4425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7</a:t>
            </a:r>
          </a:p>
        </p:txBody>
      </p:sp>
      <p:sp>
        <p:nvSpPr>
          <p:cNvPr id="316" name="Shape 316"/>
          <p:cNvSpPr/>
          <p:nvPr/>
        </p:nvSpPr>
        <p:spPr>
          <a:xfrm>
            <a:off x="5611612" y="2921400"/>
            <a:ext cx="4425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6</a:t>
            </a:r>
          </a:p>
        </p:txBody>
      </p:sp>
      <p:sp>
        <p:nvSpPr>
          <p:cNvPr id="317" name="Shape 317"/>
          <p:cNvSpPr/>
          <p:nvPr/>
        </p:nvSpPr>
        <p:spPr>
          <a:xfrm>
            <a:off x="4851800" y="1938900"/>
            <a:ext cx="4425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3</a:t>
            </a:r>
          </a:p>
        </p:txBody>
      </p:sp>
      <p:cxnSp>
        <p:nvCxnSpPr>
          <p:cNvPr id="318" name="Shape 318"/>
          <p:cNvCxnSpPr>
            <a:stCxn id="317" idx="5"/>
            <a:endCxn id="316" idx="1"/>
          </p:cNvCxnSpPr>
          <p:nvPr/>
        </p:nvCxnSpPr>
        <p:spPr>
          <a:xfrm>
            <a:off x="5229497" y="2265640"/>
            <a:ext cx="447000" cy="7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graphicFrame>
        <p:nvGraphicFramePr>
          <p:cNvPr id="320" name="Shape 320"/>
          <p:cNvGraphicFramePr/>
          <p:nvPr/>
        </p:nvGraphicFramePr>
        <p:xfrm>
          <a:off x="135325" y="4059075"/>
          <a:ext cx="4326350" cy="576075"/>
        </p:xfrm>
        <a:graphic>
          <a:graphicData uri="http://schemas.openxmlformats.org/drawingml/2006/table">
            <a:tbl>
              <a:tblPr>
                <a:noFill/>
                <a:tableStyleId>{4D1A8F2F-7507-419F-8FD6-A1058BE8CB31}</a:tableStyleId>
              </a:tblPr>
              <a:tblGrid>
                <a:gridCol w="618050"/>
                <a:gridCol w="618050"/>
                <a:gridCol w="618050"/>
                <a:gridCol w="618050"/>
                <a:gridCol w="618050"/>
                <a:gridCol w="618050"/>
                <a:gridCol w="618050"/>
              </a:tblGrid>
              <a:tr h="5760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2400" dirty="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1</a:t>
                      </a:r>
                    </a:p>
                  </a:txBody>
                  <a:tcPr marL="91425" marR="91425" marT="91425" marB="914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2400" dirty="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2</a:t>
                      </a:r>
                    </a:p>
                  </a:txBody>
                  <a:tcPr marL="91425" marR="91425" marT="91425" marB="914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2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5</a:t>
                      </a:r>
                    </a:p>
                  </a:txBody>
                  <a:tcPr marL="91425" marR="91425" marT="91425" marB="914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2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4</a:t>
                      </a:r>
                    </a:p>
                  </a:txBody>
                  <a:tcPr marL="91425" marR="91425" marT="91425" marB="914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L="91425" marR="91425" marT="91425" marB="914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L="91425" marR="91425" marT="91425" marB="914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 dirty="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L="91425" marR="91425" marT="91425" marB="91425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275900" y="438150"/>
            <a:ext cx="4045200" cy="248325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 err="1" smtClean="0">
                <a:solidFill>
                  <a:srgbClr val="000000"/>
                </a:solidFill>
              </a:rPr>
              <a:t>Indegrees</a:t>
            </a:r>
            <a:r>
              <a:rPr lang="en-GB" sz="2400" dirty="0" smtClean="0">
                <a:solidFill>
                  <a:srgbClr val="000000"/>
                </a:solidFill>
              </a:rPr>
              <a:t/>
            </a:r>
            <a:br>
              <a:rPr lang="en-GB" sz="2400" dirty="0" smtClean="0">
                <a:solidFill>
                  <a:srgbClr val="000000"/>
                </a:solidFill>
              </a:rPr>
            </a:br>
            <a:endParaRPr lang="en-GB" sz="2400" dirty="0">
              <a:solidFill>
                <a:srgbClr val="000000"/>
              </a:solidFill>
            </a:endParaRPr>
          </a:p>
          <a:p>
            <a:pPr marL="1371600" lvl="0" indent="0" algn="l" rtl="0">
              <a:spcBef>
                <a:spcPts val="0"/>
              </a:spcBef>
              <a:buNone/>
            </a:pPr>
            <a:r>
              <a:rPr lang="en-GB" sz="2400" dirty="0">
                <a:solidFill>
                  <a:srgbClr val="FFFFFF"/>
                </a:solidFill>
              </a:rPr>
              <a:t>    0: </a:t>
            </a:r>
            <a:r>
              <a:rPr lang="en-GB" sz="2400" dirty="0">
                <a:solidFill>
                  <a:srgbClr val="FF0000"/>
                </a:solidFill>
              </a:rPr>
              <a:t>1,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>
                <a:solidFill>
                  <a:srgbClr val="FF0000"/>
                </a:solidFill>
              </a:rPr>
              <a:t>2</a:t>
            </a:r>
            <a:r>
              <a:rPr lang="en-GB" sz="2400" dirty="0">
                <a:solidFill>
                  <a:srgbClr val="FFFFFF"/>
                </a:solidFill>
              </a:rPr>
              <a:t>  </a:t>
            </a:r>
          </a:p>
          <a:p>
            <a:pPr marL="0" lvl="0" indent="0" algn="l" rtl="0">
              <a:spcBef>
                <a:spcPts val="0"/>
              </a:spcBef>
              <a:buNone/>
            </a:pPr>
            <a:r>
              <a:rPr lang="en-GB" sz="2400" dirty="0">
                <a:solidFill>
                  <a:srgbClr val="FFFFFF"/>
                </a:solidFill>
              </a:rPr>
              <a:t> 	         </a:t>
            </a:r>
            <a:r>
              <a:rPr lang="en-GB" sz="2400" dirty="0" smtClean="0">
                <a:solidFill>
                  <a:srgbClr val="FFFFFF"/>
                </a:solidFill>
              </a:rPr>
              <a:t>   </a:t>
            </a:r>
            <a:r>
              <a:rPr lang="en-GB" sz="2400" dirty="0">
                <a:solidFill>
                  <a:srgbClr val="FFFFFF"/>
                </a:solidFill>
              </a:rPr>
              <a:t>1: </a:t>
            </a:r>
            <a:r>
              <a:rPr lang="en-GB" sz="2400" dirty="0">
                <a:solidFill>
                  <a:srgbClr val="FF0000"/>
                </a:solidFill>
              </a:rPr>
              <a:t>5</a:t>
            </a:r>
            <a:r>
              <a:rPr lang="en-GB" sz="2400" dirty="0">
                <a:solidFill>
                  <a:srgbClr val="FFFFFF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2400" dirty="0">
                <a:solidFill>
                  <a:srgbClr val="FFFFFF"/>
                </a:solidFill>
              </a:rPr>
              <a:t>     2: </a:t>
            </a:r>
            <a:r>
              <a:rPr lang="en-GB" sz="2400" dirty="0">
                <a:solidFill>
                  <a:srgbClr val="FF0000"/>
                </a:solidFill>
              </a:rPr>
              <a:t>3</a:t>
            </a:r>
            <a:r>
              <a:rPr lang="en-GB" sz="2400" dirty="0">
                <a:solidFill>
                  <a:srgbClr val="000000"/>
                </a:solidFill>
              </a:rPr>
              <a:t>, 6, 7</a:t>
            </a:r>
            <a:r>
              <a:rPr lang="en-GB" sz="2400" dirty="0">
                <a:solidFill>
                  <a:srgbClr val="FFFFFF"/>
                </a:solidFill>
              </a:rPr>
              <a:t> 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-GB" sz="2400" dirty="0">
                <a:solidFill>
                  <a:srgbClr val="FFFFFF"/>
                </a:solidFill>
              </a:rPr>
              <a:t>                          3: </a:t>
            </a:r>
            <a:r>
              <a:rPr lang="en-GB" sz="2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25" name="Shape 32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l" rtl="0">
              <a:spcBef>
                <a:spcPts val="0"/>
              </a:spcBef>
              <a:buChar char="-"/>
            </a:pPr>
            <a:r>
              <a:rPr lang="en-GB"/>
              <a:t>Select 1, 2, 5, 4, 3 </a:t>
            </a:r>
          </a:p>
        </p:txBody>
      </p:sp>
      <p:sp>
        <p:nvSpPr>
          <p:cNvPr id="326" name="Shape 326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GB"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5552212" y="1004750"/>
            <a:ext cx="442500" cy="382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</a:t>
            </a:r>
          </a:p>
        </p:txBody>
      </p:sp>
      <p:sp>
        <p:nvSpPr>
          <p:cNvPr id="328" name="Shape 328"/>
          <p:cNvSpPr/>
          <p:nvPr/>
        </p:nvSpPr>
        <p:spPr>
          <a:xfrm>
            <a:off x="7328950" y="1004737"/>
            <a:ext cx="442500" cy="382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2</a:t>
            </a:r>
          </a:p>
        </p:txBody>
      </p:sp>
      <p:sp>
        <p:nvSpPr>
          <p:cNvPr id="329" name="Shape 329"/>
          <p:cNvSpPr/>
          <p:nvPr/>
        </p:nvSpPr>
        <p:spPr>
          <a:xfrm>
            <a:off x="6371525" y="1938900"/>
            <a:ext cx="442500" cy="382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4</a:t>
            </a:r>
          </a:p>
        </p:txBody>
      </p:sp>
      <p:sp>
        <p:nvSpPr>
          <p:cNvPr id="330" name="Shape 330"/>
          <p:cNvSpPr/>
          <p:nvPr/>
        </p:nvSpPr>
        <p:spPr>
          <a:xfrm>
            <a:off x="8169350" y="1938900"/>
            <a:ext cx="442500" cy="382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5</a:t>
            </a:r>
          </a:p>
        </p:txBody>
      </p:sp>
      <p:sp>
        <p:nvSpPr>
          <p:cNvPr id="331" name="Shape 331"/>
          <p:cNvSpPr/>
          <p:nvPr/>
        </p:nvSpPr>
        <p:spPr>
          <a:xfrm>
            <a:off x="7518525" y="3002350"/>
            <a:ext cx="4425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7</a:t>
            </a:r>
          </a:p>
        </p:txBody>
      </p:sp>
      <p:sp>
        <p:nvSpPr>
          <p:cNvPr id="332" name="Shape 332"/>
          <p:cNvSpPr/>
          <p:nvPr/>
        </p:nvSpPr>
        <p:spPr>
          <a:xfrm>
            <a:off x="5611612" y="2921400"/>
            <a:ext cx="4425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6</a:t>
            </a:r>
          </a:p>
        </p:txBody>
      </p:sp>
      <p:sp>
        <p:nvSpPr>
          <p:cNvPr id="333" name="Shape 333"/>
          <p:cNvSpPr/>
          <p:nvPr/>
        </p:nvSpPr>
        <p:spPr>
          <a:xfrm>
            <a:off x="4851800" y="1938900"/>
            <a:ext cx="442500" cy="382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3</a:t>
            </a:r>
          </a:p>
        </p:txBody>
      </p:sp>
      <p:graphicFrame>
        <p:nvGraphicFramePr>
          <p:cNvPr id="335" name="Shape 335"/>
          <p:cNvGraphicFramePr/>
          <p:nvPr/>
        </p:nvGraphicFramePr>
        <p:xfrm>
          <a:off x="135325" y="4266900"/>
          <a:ext cx="4326350" cy="548610"/>
        </p:xfrm>
        <a:graphic>
          <a:graphicData uri="http://schemas.openxmlformats.org/drawingml/2006/table">
            <a:tbl>
              <a:tblPr>
                <a:noFill/>
                <a:tableStyleId>{4D1A8F2F-7507-419F-8FD6-A1058BE8CB31}</a:tableStyleId>
              </a:tblPr>
              <a:tblGrid>
                <a:gridCol w="618050"/>
                <a:gridCol w="618050"/>
                <a:gridCol w="618050"/>
                <a:gridCol w="618050"/>
                <a:gridCol w="618050"/>
                <a:gridCol w="618050"/>
                <a:gridCol w="618050"/>
              </a:tblGrid>
              <a:tr h="512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2400" dirty="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1</a:t>
                      </a:r>
                    </a:p>
                  </a:txBody>
                  <a:tcPr marL="91425" marR="91425" marT="91425" marB="914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2400" dirty="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2</a:t>
                      </a:r>
                    </a:p>
                  </a:txBody>
                  <a:tcPr marL="91425" marR="91425" marT="91425" marB="914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2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5</a:t>
                      </a:r>
                    </a:p>
                  </a:txBody>
                  <a:tcPr marL="91425" marR="91425" marT="91425" marB="914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2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4</a:t>
                      </a:r>
                    </a:p>
                  </a:txBody>
                  <a:tcPr marL="91425" marR="91425" marT="91425" marB="914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2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3</a:t>
                      </a:r>
                    </a:p>
                  </a:txBody>
                  <a:tcPr marL="91425" marR="91425" marT="91425" marB="914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L="91425" marR="91425" marT="91425" marB="914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 dirty="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L="91425" marR="91425" marT="91425" marB="91425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title"/>
          </p:nvPr>
        </p:nvSpPr>
        <p:spPr>
          <a:xfrm>
            <a:off x="275900" y="438150"/>
            <a:ext cx="4045200" cy="24833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 err="1">
                <a:solidFill>
                  <a:srgbClr val="000000"/>
                </a:solidFill>
              </a:rPr>
              <a:t>Indegrees</a:t>
            </a:r>
            <a:endParaRPr lang="en-GB" sz="2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rgbClr val="000000"/>
              </a:solidFill>
            </a:endParaRPr>
          </a:p>
          <a:p>
            <a:pPr marL="1371600" lvl="0" indent="0" algn="l" rtl="0">
              <a:spcBef>
                <a:spcPts val="0"/>
              </a:spcBef>
              <a:buNone/>
            </a:pPr>
            <a:r>
              <a:rPr lang="en-GB" sz="2400" dirty="0">
                <a:solidFill>
                  <a:srgbClr val="FFFFFF"/>
                </a:solidFill>
              </a:rPr>
              <a:t>    0: </a:t>
            </a:r>
            <a:r>
              <a:rPr lang="en-GB" sz="2400" dirty="0">
                <a:solidFill>
                  <a:srgbClr val="FF0000"/>
                </a:solidFill>
              </a:rPr>
              <a:t>1,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>
                <a:solidFill>
                  <a:srgbClr val="FF0000"/>
                </a:solidFill>
              </a:rPr>
              <a:t>2</a:t>
            </a:r>
            <a:r>
              <a:rPr lang="en-GB" sz="2400" dirty="0">
                <a:solidFill>
                  <a:srgbClr val="FFFFFF"/>
                </a:solidFill>
              </a:rPr>
              <a:t>  </a:t>
            </a:r>
          </a:p>
          <a:p>
            <a:pPr marL="0" lvl="0" indent="0" algn="l" rtl="0">
              <a:spcBef>
                <a:spcPts val="0"/>
              </a:spcBef>
              <a:buNone/>
            </a:pPr>
            <a:r>
              <a:rPr lang="en-GB" sz="2400" dirty="0">
                <a:solidFill>
                  <a:srgbClr val="FFFFFF"/>
                </a:solidFill>
              </a:rPr>
              <a:t> 	        </a:t>
            </a:r>
            <a:r>
              <a:rPr lang="en-GB" sz="2400" dirty="0" smtClean="0">
                <a:solidFill>
                  <a:srgbClr val="FFFFFF"/>
                </a:solidFill>
              </a:rPr>
              <a:t>    1</a:t>
            </a:r>
            <a:r>
              <a:rPr lang="en-GB" sz="2400" dirty="0">
                <a:solidFill>
                  <a:srgbClr val="FFFFFF"/>
                </a:solidFill>
              </a:rPr>
              <a:t>: </a:t>
            </a:r>
            <a:r>
              <a:rPr lang="en-GB" sz="2400" dirty="0">
                <a:solidFill>
                  <a:srgbClr val="FF0000"/>
                </a:solidFill>
              </a:rPr>
              <a:t>5</a:t>
            </a:r>
            <a:r>
              <a:rPr lang="en-GB" sz="2400" dirty="0">
                <a:solidFill>
                  <a:srgbClr val="FFFFFF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2400" dirty="0">
                <a:solidFill>
                  <a:srgbClr val="FFFFFF"/>
                </a:solidFill>
              </a:rPr>
              <a:t>     2: </a:t>
            </a:r>
            <a:r>
              <a:rPr lang="en-GB" sz="2400" dirty="0">
                <a:solidFill>
                  <a:srgbClr val="FF0000"/>
                </a:solidFill>
              </a:rPr>
              <a:t>3</a:t>
            </a:r>
            <a:r>
              <a:rPr lang="en-GB" sz="2400" dirty="0">
                <a:solidFill>
                  <a:srgbClr val="000000"/>
                </a:solidFill>
              </a:rPr>
              <a:t>, </a:t>
            </a:r>
            <a:r>
              <a:rPr lang="en-GB" sz="2400" dirty="0">
                <a:solidFill>
                  <a:srgbClr val="FF0000"/>
                </a:solidFill>
              </a:rPr>
              <a:t>6</a:t>
            </a:r>
            <a:r>
              <a:rPr lang="en-GB" sz="2400" dirty="0">
                <a:solidFill>
                  <a:srgbClr val="000000"/>
                </a:solidFill>
              </a:rPr>
              <a:t>, 7</a:t>
            </a:r>
            <a:r>
              <a:rPr lang="en-GB" sz="2400" dirty="0">
                <a:solidFill>
                  <a:srgbClr val="FFFFFF"/>
                </a:solidFill>
              </a:rPr>
              <a:t> 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-GB" sz="2400" dirty="0">
                <a:solidFill>
                  <a:srgbClr val="FFFFFF"/>
                </a:solidFill>
              </a:rPr>
              <a:t>                          3: </a:t>
            </a:r>
            <a:r>
              <a:rPr lang="en-GB" sz="2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40" name="Shape 340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l" rtl="0">
              <a:spcBef>
                <a:spcPts val="0"/>
              </a:spcBef>
              <a:buChar char="-"/>
            </a:pPr>
            <a:r>
              <a:rPr lang="en-GB"/>
              <a:t>Select 1, 2, 5, 4, 3, 6</a:t>
            </a:r>
          </a:p>
        </p:txBody>
      </p:sp>
      <p:sp>
        <p:nvSpPr>
          <p:cNvPr id="341" name="Shape 34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GB"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5552212" y="1004750"/>
            <a:ext cx="442500" cy="382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</a:t>
            </a:r>
          </a:p>
        </p:txBody>
      </p:sp>
      <p:sp>
        <p:nvSpPr>
          <p:cNvPr id="343" name="Shape 343"/>
          <p:cNvSpPr/>
          <p:nvPr/>
        </p:nvSpPr>
        <p:spPr>
          <a:xfrm>
            <a:off x="7328950" y="1004737"/>
            <a:ext cx="442500" cy="382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2</a:t>
            </a:r>
          </a:p>
        </p:txBody>
      </p:sp>
      <p:sp>
        <p:nvSpPr>
          <p:cNvPr id="344" name="Shape 344"/>
          <p:cNvSpPr/>
          <p:nvPr/>
        </p:nvSpPr>
        <p:spPr>
          <a:xfrm>
            <a:off x="6371525" y="1938900"/>
            <a:ext cx="442500" cy="382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4</a:t>
            </a:r>
          </a:p>
        </p:txBody>
      </p:sp>
      <p:sp>
        <p:nvSpPr>
          <p:cNvPr id="345" name="Shape 345"/>
          <p:cNvSpPr/>
          <p:nvPr/>
        </p:nvSpPr>
        <p:spPr>
          <a:xfrm>
            <a:off x="8169350" y="1938900"/>
            <a:ext cx="442500" cy="382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5</a:t>
            </a:r>
          </a:p>
        </p:txBody>
      </p:sp>
      <p:sp>
        <p:nvSpPr>
          <p:cNvPr id="346" name="Shape 346"/>
          <p:cNvSpPr/>
          <p:nvPr/>
        </p:nvSpPr>
        <p:spPr>
          <a:xfrm>
            <a:off x="7518525" y="3002350"/>
            <a:ext cx="4425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7</a:t>
            </a:r>
          </a:p>
        </p:txBody>
      </p:sp>
      <p:sp>
        <p:nvSpPr>
          <p:cNvPr id="347" name="Shape 347"/>
          <p:cNvSpPr/>
          <p:nvPr/>
        </p:nvSpPr>
        <p:spPr>
          <a:xfrm>
            <a:off x="5611612" y="2921400"/>
            <a:ext cx="442500" cy="382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6</a:t>
            </a:r>
          </a:p>
        </p:txBody>
      </p:sp>
      <p:sp>
        <p:nvSpPr>
          <p:cNvPr id="348" name="Shape 348"/>
          <p:cNvSpPr/>
          <p:nvPr/>
        </p:nvSpPr>
        <p:spPr>
          <a:xfrm>
            <a:off x="4851800" y="1938900"/>
            <a:ext cx="442500" cy="382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3</a:t>
            </a:r>
          </a:p>
        </p:txBody>
      </p:sp>
      <p:graphicFrame>
        <p:nvGraphicFramePr>
          <p:cNvPr id="350" name="Shape 350"/>
          <p:cNvGraphicFramePr/>
          <p:nvPr/>
        </p:nvGraphicFramePr>
        <p:xfrm>
          <a:off x="135325" y="4266900"/>
          <a:ext cx="4326350" cy="548610"/>
        </p:xfrm>
        <a:graphic>
          <a:graphicData uri="http://schemas.openxmlformats.org/drawingml/2006/table">
            <a:tbl>
              <a:tblPr>
                <a:noFill/>
                <a:tableStyleId>{4D1A8F2F-7507-419F-8FD6-A1058BE8CB31}</a:tableStyleId>
              </a:tblPr>
              <a:tblGrid>
                <a:gridCol w="618050"/>
                <a:gridCol w="618050"/>
                <a:gridCol w="618050"/>
                <a:gridCol w="618050"/>
                <a:gridCol w="618050"/>
                <a:gridCol w="618050"/>
                <a:gridCol w="618050"/>
              </a:tblGrid>
              <a:tr h="512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2400" dirty="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1</a:t>
                      </a:r>
                    </a:p>
                  </a:txBody>
                  <a:tcPr marL="91425" marR="91425" marT="91425" marB="914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2400" dirty="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2</a:t>
                      </a:r>
                    </a:p>
                  </a:txBody>
                  <a:tcPr marL="91425" marR="91425" marT="91425" marB="914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2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5</a:t>
                      </a:r>
                    </a:p>
                  </a:txBody>
                  <a:tcPr marL="91425" marR="91425" marT="91425" marB="914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2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4</a:t>
                      </a:r>
                    </a:p>
                  </a:txBody>
                  <a:tcPr marL="91425" marR="91425" marT="91425" marB="914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2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3</a:t>
                      </a:r>
                    </a:p>
                  </a:txBody>
                  <a:tcPr marL="91425" marR="91425" marT="91425" marB="914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2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6</a:t>
                      </a:r>
                    </a:p>
                  </a:txBody>
                  <a:tcPr marL="91425" marR="91425" marT="91425" marB="914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 dirty="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L="91425" marR="91425" marT="91425" marB="91425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275900" y="438150"/>
            <a:ext cx="4045200" cy="248315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 err="1">
                <a:solidFill>
                  <a:srgbClr val="000000"/>
                </a:solidFill>
              </a:rPr>
              <a:t>Indegrees</a:t>
            </a:r>
            <a:endParaRPr lang="en-GB" sz="2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rgbClr val="000000"/>
              </a:solidFill>
            </a:endParaRPr>
          </a:p>
          <a:p>
            <a:pPr marL="1371600" lvl="0" indent="0" algn="l" rtl="0">
              <a:spcBef>
                <a:spcPts val="0"/>
              </a:spcBef>
              <a:buNone/>
            </a:pPr>
            <a:r>
              <a:rPr lang="en-GB" sz="2400" dirty="0">
                <a:solidFill>
                  <a:srgbClr val="FFFFFF"/>
                </a:solidFill>
              </a:rPr>
              <a:t>    0: </a:t>
            </a:r>
            <a:r>
              <a:rPr lang="en-GB" sz="2400" dirty="0">
                <a:solidFill>
                  <a:srgbClr val="FF0000"/>
                </a:solidFill>
              </a:rPr>
              <a:t>1,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>
                <a:solidFill>
                  <a:srgbClr val="FF0000"/>
                </a:solidFill>
              </a:rPr>
              <a:t>2</a:t>
            </a:r>
            <a:r>
              <a:rPr lang="en-GB" sz="2400" dirty="0">
                <a:solidFill>
                  <a:srgbClr val="FFFFFF"/>
                </a:solidFill>
              </a:rPr>
              <a:t>  </a:t>
            </a:r>
          </a:p>
          <a:p>
            <a:pPr marL="0" lvl="0" indent="0" algn="l" rtl="0">
              <a:spcBef>
                <a:spcPts val="0"/>
              </a:spcBef>
              <a:buNone/>
            </a:pPr>
            <a:r>
              <a:rPr lang="en-GB" sz="2400" dirty="0">
                <a:solidFill>
                  <a:srgbClr val="FFFFFF"/>
                </a:solidFill>
              </a:rPr>
              <a:t> 	         </a:t>
            </a:r>
            <a:r>
              <a:rPr lang="en-GB" sz="2400" dirty="0" smtClean="0">
                <a:solidFill>
                  <a:srgbClr val="FFFFFF"/>
                </a:solidFill>
              </a:rPr>
              <a:t>   1</a:t>
            </a:r>
            <a:r>
              <a:rPr lang="en-GB" sz="2400" dirty="0">
                <a:solidFill>
                  <a:srgbClr val="FFFFFF"/>
                </a:solidFill>
              </a:rPr>
              <a:t>: </a:t>
            </a:r>
            <a:r>
              <a:rPr lang="en-GB" sz="2400" dirty="0">
                <a:solidFill>
                  <a:srgbClr val="FF0000"/>
                </a:solidFill>
              </a:rPr>
              <a:t>5</a:t>
            </a:r>
            <a:r>
              <a:rPr lang="en-GB" sz="2400" dirty="0">
                <a:solidFill>
                  <a:srgbClr val="FFFFFF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2400" dirty="0">
                <a:solidFill>
                  <a:srgbClr val="FFFFFF"/>
                </a:solidFill>
              </a:rPr>
              <a:t>     2: </a:t>
            </a:r>
            <a:r>
              <a:rPr lang="en-GB" sz="2400" dirty="0">
                <a:solidFill>
                  <a:srgbClr val="FF0000"/>
                </a:solidFill>
              </a:rPr>
              <a:t>3</a:t>
            </a:r>
            <a:r>
              <a:rPr lang="en-GB" sz="2400" dirty="0">
                <a:solidFill>
                  <a:srgbClr val="000000"/>
                </a:solidFill>
              </a:rPr>
              <a:t>, </a:t>
            </a:r>
            <a:r>
              <a:rPr lang="en-GB" sz="2400" dirty="0">
                <a:solidFill>
                  <a:srgbClr val="FF0000"/>
                </a:solidFill>
              </a:rPr>
              <a:t>6</a:t>
            </a:r>
            <a:r>
              <a:rPr lang="en-GB" sz="2400" dirty="0">
                <a:solidFill>
                  <a:srgbClr val="000000"/>
                </a:solidFill>
              </a:rPr>
              <a:t>, </a:t>
            </a:r>
            <a:r>
              <a:rPr lang="en-GB" sz="2400" dirty="0">
                <a:solidFill>
                  <a:srgbClr val="FF0000"/>
                </a:solidFill>
              </a:rPr>
              <a:t>7</a:t>
            </a:r>
            <a:r>
              <a:rPr lang="en-GB" sz="2400" dirty="0">
                <a:solidFill>
                  <a:srgbClr val="FFFFFF"/>
                </a:solidFill>
              </a:rPr>
              <a:t> 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-GB" sz="2400" dirty="0">
                <a:solidFill>
                  <a:srgbClr val="FFFFFF"/>
                </a:solidFill>
              </a:rPr>
              <a:t>                          3: </a:t>
            </a:r>
            <a:r>
              <a:rPr lang="en-GB" sz="2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55" name="Shape 355"/>
          <p:cNvSpPr txBox="1">
            <a:spLocks noGrp="1"/>
          </p:cNvSpPr>
          <p:nvPr>
            <p:ph type="subTitle" idx="1"/>
          </p:nvPr>
        </p:nvSpPr>
        <p:spPr>
          <a:xfrm>
            <a:off x="0" y="2921400"/>
            <a:ext cx="4310700" cy="134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l" rtl="0">
              <a:spcBef>
                <a:spcPts val="0"/>
              </a:spcBef>
              <a:buChar char="-"/>
            </a:pPr>
            <a:r>
              <a:rPr lang="en-GB" dirty="0"/>
              <a:t>Select 1, 2, 5, 4, 3, 6, 7  </a:t>
            </a:r>
          </a:p>
        </p:txBody>
      </p:sp>
      <p:sp>
        <p:nvSpPr>
          <p:cNvPr id="356" name="Shape 356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GB"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7" name="Shape 357"/>
          <p:cNvSpPr/>
          <p:nvPr/>
        </p:nvSpPr>
        <p:spPr>
          <a:xfrm>
            <a:off x="5552212" y="1004750"/>
            <a:ext cx="442500" cy="382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</a:t>
            </a:r>
          </a:p>
        </p:txBody>
      </p:sp>
      <p:sp>
        <p:nvSpPr>
          <p:cNvPr id="358" name="Shape 358"/>
          <p:cNvSpPr/>
          <p:nvPr/>
        </p:nvSpPr>
        <p:spPr>
          <a:xfrm>
            <a:off x="7328950" y="1004737"/>
            <a:ext cx="442500" cy="382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2</a:t>
            </a:r>
          </a:p>
        </p:txBody>
      </p:sp>
      <p:sp>
        <p:nvSpPr>
          <p:cNvPr id="359" name="Shape 359"/>
          <p:cNvSpPr/>
          <p:nvPr/>
        </p:nvSpPr>
        <p:spPr>
          <a:xfrm>
            <a:off x="6371525" y="1938900"/>
            <a:ext cx="442500" cy="382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4</a:t>
            </a:r>
          </a:p>
        </p:txBody>
      </p:sp>
      <p:sp>
        <p:nvSpPr>
          <p:cNvPr id="360" name="Shape 360"/>
          <p:cNvSpPr/>
          <p:nvPr/>
        </p:nvSpPr>
        <p:spPr>
          <a:xfrm>
            <a:off x="8169350" y="1938900"/>
            <a:ext cx="442500" cy="382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5</a:t>
            </a:r>
          </a:p>
        </p:txBody>
      </p:sp>
      <p:sp>
        <p:nvSpPr>
          <p:cNvPr id="361" name="Shape 361"/>
          <p:cNvSpPr/>
          <p:nvPr/>
        </p:nvSpPr>
        <p:spPr>
          <a:xfrm>
            <a:off x="7518525" y="3002350"/>
            <a:ext cx="442500" cy="382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7</a:t>
            </a:r>
          </a:p>
        </p:txBody>
      </p:sp>
      <p:sp>
        <p:nvSpPr>
          <p:cNvPr id="362" name="Shape 362"/>
          <p:cNvSpPr/>
          <p:nvPr/>
        </p:nvSpPr>
        <p:spPr>
          <a:xfrm>
            <a:off x="5611612" y="2921400"/>
            <a:ext cx="442500" cy="382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6</a:t>
            </a:r>
          </a:p>
        </p:txBody>
      </p:sp>
      <p:sp>
        <p:nvSpPr>
          <p:cNvPr id="363" name="Shape 363"/>
          <p:cNvSpPr/>
          <p:nvPr/>
        </p:nvSpPr>
        <p:spPr>
          <a:xfrm>
            <a:off x="4851800" y="1938900"/>
            <a:ext cx="442500" cy="382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3</a:t>
            </a:r>
          </a:p>
        </p:txBody>
      </p:sp>
      <p:graphicFrame>
        <p:nvGraphicFramePr>
          <p:cNvPr id="365" name="Shape 365"/>
          <p:cNvGraphicFramePr/>
          <p:nvPr/>
        </p:nvGraphicFramePr>
        <p:xfrm>
          <a:off x="228600" y="3943350"/>
          <a:ext cx="4190998" cy="548610"/>
        </p:xfrm>
        <a:graphic>
          <a:graphicData uri="http://schemas.openxmlformats.org/drawingml/2006/table">
            <a:tbl>
              <a:tblPr>
                <a:noFill/>
                <a:tableStyleId>{4D1A8F2F-7507-419F-8FD6-A1058BE8CB31}</a:tableStyleId>
              </a:tblPr>
              <a:tblGrid>
                <a:gridCol w="598714"/>
                <a:gridCol w="598714"/>
                <a:gridCol w="598714"/>
                <a:gridCol w="598714"/>
                <a:gridCol w="598714"/>
                <a:gridCol w="598714"/>
                <a:gridCol w="598714"/>
              </a:tblGrid>
              <a:tr h="512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2400" dirty="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1</a:t>
                      </a:r>
                    </a:p>
                  </a:txBody>
                  <a:tcPr marL="91425" marR="91425" marT="91425" marB="914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2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2</a:t>
                      </a:r>
                    </a:p>
                  </a:txBody>
                  <a:tcPr marL="91425" marR="91425" marT="91425" marB="914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2400" dirty="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5</a:t>
                      </a:r>
                    </a:p>
                  </a:txBody>
                  <a:tcPr marL="91425" marR="91425" marT="91425" marB="914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2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4</a:t>
                      </a:r>
                    </a:p>
                  </a:txBody>
                  <a:tcPr marL="91425" marR="91425" marT="91425" marB="914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2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3</a:t>
                      </a:r>
                    </a:p>
                  </a:txBody>
                  <a:tcPr marL="91425" marR="91425" marT="91425" marB="914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2400" dirty="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6</a:t>
                      </a:r>
                    </a:p>
                  </a:txBody>
                  <a:tcPr marL="91425" marR="91425" marT="91425" marB="914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2400" dirty="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7</a:t>
                      </a:r>
                    </a:p>
                  </a:txBody>
                  <a:tcPr marL="91425" marR="91425" marT="91425" marB="91425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200" cy="1920600"/>
          </a:xfrm>
          <a:prstGeom prst="rect">
            <a:avLst/>
          </a:prstGeom>
          <a:solidFill>
            <a:schemeClr val="dk1"/>
          </a:solidFill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Topologically sorted </a:t>
            </a:r>
          </a:p>
        </p:txBody>
      </p:sp>
      <p:sp>
        <p:nvSpPr>
          <p:cNvPr id="371" name="Shape 371"/>
          <p:cNvSpPr txBox="1">
            <a:spLocks noGrp="1"/>
          </p:cNvSpPr>
          <p:nvPr>
            <p:ph type="subTitle" idx="1"/>
          </p:nvPr>
        </p:nvSpPr>
        <p:spPr>
          <a:xfrm>
            <a:off x="265500" y="2921400"/>
            <a:ext cx="4045200" cy="8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/>
              <a:t> </a:t>
            </a:r>
          </a:p>
        </p:txBody>
      </p:sp>
      <p:sp>
        <p:nvSpPr>
          <p:cNvPr id="372" name="Shape 372"/>
          <p:cNvSpPr/>
          <p:nvPr/>
        </p:nvSpPr>
        <p:spPr>
          <a:xfrm>
            <a:off x="5552212" y="1004750"/>
            <a:ext cx="4425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</a:t>
            </a:r>
          </a:p>
        </p:txBody>
      </p:sp>
      <p:sp>
        <p:nvSpPr>
          <p:cNvPr id="373" name="Shape 373"/>
          <p:cNvSpPr/>
          <p:nvPr/>
        </p:nvSpPr>
        <p:spPr>
          <a:xfrm>
            <a:off x="7328950" y="1004737"/>
            <a:ext cx="4425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2</a:t>
            </a:r>
          </a:p>
        </p:txBody>
      </p:sp>
      <p:sp>
        <p:nvSpPr>
          <p:cNvPr id="374" name="Shape 374"/>
          <p:cNvSpPr/>
          <p:nvPr/>
        </p:nvSpPr>
        <p:spPr>
          <a:xfrm>
            <a:off x="6371525" y="1938900"/>
            <a:ext cx="4425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4</a:t>
            </a:r>
          </a:p>
        </p:txBody>
      </p:sp>
      <p:sp>
        <p:nvSpPr>
          <p:cNvPr id="375" name="Shape 375"/>
          <p:cNvSpPr/>
          <p:nvPr/>
        </p:nvSpPr>
        <p:spPr>
          <a:xfrm>
            <a:off x="8169350" y="1938900"/>
            <a:ext cx="4425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5</a:t>
            </a:r>
          </a:p>
        </p:txBody>
      </p:sp>
      <p:sp>
        <p:nvSpPr>
          <p:cNvPr id="376" name="Shape 376"/>
          <p:cNvSpPr/>
          <p:nvPr/>
        </p:nvSpPr>
        <p:spPr>
          <a:xfrm>
            <a:off x="7518525" y="3002350"/>
            <a:ext cx="4425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7</a:t>
            </a:r>
          </a:p>
        </p:txBody>
      </p:sp>
      <p:sp>
        <p:nvSpPr>
          <p:cNvPr id="377" name="Shape 377"/>
          <p:cNvSpPr/>
          <p:nvPr/>
        </p:nvSpPr>
        <p:spPr>
          <a:xfrm>
            <a:off x="5611612" y="2921400"/>
            <a:ext cx="4425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6</a:t>
            </a:r>
          </a:p>
        </p:txBody>
      </p:sp>
      <p:sp>
        <p:nvSpPr>
          <p:cNvPr id="378" name="Shape 378"/>
          <p:cNvSpPr/>
          <p:nvPr/>
        </p:nvSpPr>
        <p:spPr>
          <a:xfrm>
            <a:off x="4851800" y="1938900"/>
            <a:ext cx="4425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3</a:t>
            </a:r>
          </a:p>
        </p:txBody>
      </p:sp>
      <p:cxnSp>
        <p:nvCxnSpPr>
          <p:cNvPr id="379" name="Shape 379"/>
          <p:cNvCxnSpPr>
            <a:stCxn id="372" idx="2"/>
            <a:endCxn id="378" idx="0"/>
          </p:cNvCxnSpPr>
          <p:nvPr/>
        </p:nvCxnSpPr>
        <p:spPr>
          <a:xfrm flipH="1">
            <a:off x="5073112" y="1196150"/>
            <a:ext cx="479100" cy="74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80" name="Shape 380"/>
          <p:cNvCxnSpPr>
            <a:stCxn id="372" idx="6"/>
            <a:endCxn id="374" idx="0"/>
          </p:cNvCxnSpPr>
          <p:nvPr/>
        </p:nvCxnSpPr>
        <p:spPr>
          <a:xfrm>
            <a:off x="5994712" y="1196150"/>
            <a:ext cx="598200" cy="74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81" name="Shape 381"/>
          <p:cNvCxnSpPr>
            <a:stCxn id="374" idx="2"/>
            <a:endCxn id="378" idx="6"/>
          </p:cNvCxnSpPr>
          <p:nvPr/>
        </p:nvCxnSpPr>
        <p:spPr>
          <a:xfrm rot="10800000">
            <a:off x="5294225" y="2130300"/>
            <a:ext cx="1077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82" name="Shape 382"/>
          <p:cNvCxnSpPr>
            <a:stCxn id="373" idx="2"/>
            <a:endCxn id="374" idx="7"/>
          </p:cNvCxnSpPr>
          <p:nvPr/>
        </p:nvCxnSpPr>
        <p:spPr>
          <a:xfrm flipH="1">
            <a:off x="6749350" y="1196137"/>
            <a:ext cx="579600" cy="79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83" name="Shape 383"/>
          <p:cNvCxnSpPr>
            <a:stCxn id="378" idx="5"/>
            <a:endCxn id="377" idx="2"/>
          </p:cNvCxnSpPr>
          <p:nvPr/>
        </p:nvCxnSpPr>
        <p:spPr>
          <a:xfrm>
            <a:off x="5229497" y="2265640"/>
            <a:ext cx="382200" cy="84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84" name="Shape 384"/>
          <p:cNvCxnSpPr>
            <a:stCxn id="375" idx="2"/>
            <a:endCxn id="374" idx="6"/>
          </p:cNvCxnSpPr>
          <p:nvPr/>
        </p:nvCxnSpPr>
        <p:spPr>
          <a:xfrm rot="10800000">
            <a:off x="6813950" y="2130300"/>
            <a:ext cx="135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85" name="Shape 385"/>
          <p:cNvCxnSpPr>
            <a:stCxn id="373" idx="6"/>
            <a:endCxn id="375" idx="0"/>
          </p:cNvCxnSpPr>
          <p:nvPr/>
        </p:nvCxnSpPr>
        <p:spPr>
          <a:xfrm>
            <a:off x="7771450" y="1196137"/>
            <a:ext cx="619200" cy="74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86" name="Shape 386"/>
          <p:cNvCxnSpPr>
            <a:stCxn id="375" idx="3"/>
            <a:endCxn id="376" idx="7"/>
          </p:cNvCxnSpPr>
          <p:nvPr/>
        </p:nvCxnSpPr>
        <p:spPr>
          <a:xfrm flipH="1">
            <a:off x="7896352" y="2265640"/>
            <a:ext cx="337800" cy="79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87" name="Shape 387"/>
          <p:cNvCxnSpPr>
            <a:stCxn id="374" idx="5"/>
            <a:endCxn id="376" idx="1"/>
          </p:cNvCxnSpPr>
          <p:nvPr/>
        </p:nvCxnSpPr>
        <p:spPr>
          <a:xfrm>
            <a:off x="6749222" y="2265640"/>
            <a:ext cx="834000" cy="79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88" name="Shape 388"/>
          <p:cNvCxnSpPr>
            <a:stCxn id="374" idx="3"/>
            <a:endCxn id="377" idx="6"/>
          </p:cNvCxnSpPr>
          <p:nvPr/>
        </p:nvCxnSpPr>
        <p:spPr>
          <a:xfrm flipH="1">
            <a:off x="6054127" y="2265640"/>
            <a:ext cx="382200" cy="84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graphicFrame>
        <p:nvGraphicFramePr>
          <p:cNvPr id="389" name="Shape 389"/>
          <p:cNvGraphicFramePr/>
          <p:nvPr/>
        </p:nvGraphicFramePr>
        <p:xfrm>
          <a:off x="124925" y="3310000"/>
          <a:ext cx="4326350" cy="578350"/>
        </p:xfrm>
        <a:graphic>
          <a:graphicData uri="http://schemas.openxmlformats.org/drawingml/2006/table">
            <a:tbl>
              <a:tblPr>
                <a:noFill/>
                <a:tableStyleId>{4D1A8F2F-7507-419F-8FD6-A1058BE8CB31}</a:tableStyleId>
              </a:tblPr>
              <a:tblGrid>
                <a:gridCol w="618050"/>
                <a:gridCol w="618050"/>
                <a:gridCol w="618050"/>
                <a:gridCol w="618050"/>
                <a:gridCol w="618050"/>
                <a:gridCol w="618050"/>
                <a:gridCol w="618050"/>
              </a:tblGrid>
              <a:tr h="5783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2400" dirty="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1</a:t>
                      </a:r>
                    </a:p>
                  </a:txBody>
                  <a:tcPr marL="91425" marR="91425" marT="91425" marB="914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2400" dirty="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2</a:t>
                      </a:r>
                    </a:p>
                  </a:txBody>
                  <a:tcPr marL="91425" marR="91425" marT="91425" marB="914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2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5</a:t>
                      </a:r>
                    </a:p>
                  </a:txBody>
                  <a:tcPr marL="91425" marR="91425" marT="91425" marB="914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2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4</a:t>
                      </a:r>
                    </a:p>
                  </a:txBody>
                  <a:tcPr marL="91425" marR="91425" marT="91425" marB="914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2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3</a:t>
                      </a:r>
                    </a:p>
                  </a:txBody>
                  <a:tcPr marL="91425" marR="91425" marT="91425" marB="914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2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6</a:t>
                      </a:r>
                    </a:p>
                  </a:txBody>
                  <a:tcPr marL="91425" marR="91425" marT="91425" marB="914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2400" dirty="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7</a:t>
                      </a:r>
                    </a:p>
                  </a:txBody>
                  <a:tcPr marL="91425" marR="91425" marT="91425" marB="91425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Shape 394"/>
          <p:cNvPicPr preferRelativeResize="0"/>
          <p:nvPr/>
        </p:nvPicPr>
        <p:blipFill rotWithShape="1">
          <a:blip r:embed="rId3">
            <a:alphaModFix/>
          </a:blip>
          <a:srcRect l="7862" r="7862"/>
          <a:stretch/>
        </p:blipFill>
        <p:spPr>
          <a:xfrm>
            <a:off x="-25" y="0"/>
            <a:ext cx="60963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Shape 395"/>
          <p:cNvSpPr txBox="1">
            <a:spLocks noGrp="1"/>
          </p:cNvSpPr>
          <p:nvPr>
            <p:ph type="title"/>
          </p:nvPr>
        </p:nvSpPr>
        <p:spPr>
          <a:xfrm>
            <a:off x="6096325" y="0"/>
            <a:ext cx="3047700" cy="1924200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3600"/>
              <a:t>Student Activity Optimization</a:t>
            </a:r>
          </a:p>
        </p:txBody>
      </p:sp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6096275" y="2000350"/>
            <a:ext cx="3047700" cy="3143100"/>
          </a:xfrm>
          <a:prstGeom prst="rect">
            <a:avLst/>
          </a:prstGeom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5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These are the list of activities performed by the student.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5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They need to be ordered to enhance time management of the student and increase the optimization of the activities done.</a:t>
            </a:r>
          </a:p>
          <a:p>
            <a:pPr lvl="0">
              <a:spcBef>
                <a:spcPts val="0"/>
              </a:spcBef>
              <a:buNone/>
            </a:pPr>
            <a:r>
              <a:rPr lang="en-GB" sz="15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Hence, this problem is named as “Student Activity Organization”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Shape 4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25" y="245200"/>
            <a:ext cx="4491625" cy="4766724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Shape 402"/>
          <p:cNvSpPr txBox="1">
            <a:spLocks noGrp="1"/>
          </p:cNvSpPr>
          <p:nvPr>
            <p:ph type="title"/>
          </p:nvPr>
        </p:nvSpPr>
        <p:spPr>
          <a:xfrm>
            <a:off x="4569350" y="1318775"/>
            <a:ext cx="4574700" cy="260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 i="1"/>
              <a:t>The activities are drawn into nodes and the entire activity chart is made into a Graph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Overview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>
                <a:latin typeface="Times New Roman" pitchFamily="18" charset="0"/>
                <a:ea typeface="Georgia"/>
                <a:cs typeface="Times New Roman" pitchFamily="18" charset="0"/>
                <a:sym typeface="Georgia"/>
              </a:rPr>
              <a:t>To be discussed in the presentation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body" idx="2"/>
          </p:nvPr>
        </p:nvSpPr>
        <p:spPr>
          <a:xfrm>
            <a:off x="4939500" y="514350"/>
            <a:ext cx="3939000" cy="40386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ctr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Georgia"/>
              <a:buChar char="❖"/>
            </a:pPr>
            <a:r>
              <a:rPr lang="en-GB" dirty="0">
                <a:latin typeface="Times New Roman" pitchFamily="18" charset="0"/>
                <a:ea typeface="Georgia"/>
                <a:cs typeface="Times New Roman" pitchFamily="18" charset="0"/>
                <a:sym typeface="Georgia"/>
              </a:rPr>
              <a:t>Preface</a:t>
            </a:r>
          </a:p>
          <a:p>
            <a:pPr marL="457200" lvl="0" indent="-228600" rtl="0">
              <a:spcBef>
                <a:spcPts val="0"/>
              </a:spcBef>
              <a:buFont typeface="Georgia"/>
              <a:buChar char="❖"/>
            </a:pPr>
            <a:r>
              <a:rPr lang="en-GB" dirty="0">
                <a:latin typeface="Times New Roman" pitchFamily="18" charset="0"/>
                <a:ea typeface="Georgia"/>
                <a:cs typeface="Times New Roman" pitchFamily="18" charset="0"/>
                <a:sym typeface="Georgia"/>
              </a:rPr>
              <a:t>Problem Statement</a:t>
            </a:r>
          </a:p>
          <a:p>
            <a:pPr marL="457200" lvl="0" indent="-228600" rtl="0">
              <a:spcBef>
                <a:spcPts val="0"/>
              </a:spcBef>
              <a:buFont typeface="Georgia"/>
              <a:buChar char="❖"/>
            </a:pPr>
            <a:r>
              <a:rPr lang="en-GB" dirty="0">
                <a:latin typeface="Times New Roman" pitchFamily="18" charset="0"/>
                <a:ea typeface="Georgia"/>
                <a:cs typeface="Times New Roman" pitchFamily="18" charset="0"/>
                <a:sym typeface="Georgia"/>
              </a:rPr>
              <a:t>What is Topological Sorting</a:t>
            </a:r>
          </a:p>
          <a:p>
            <a:pPr marL="457200" lvl="0" indent="-228600" rtl="0">
              <a:spcBef>
                <a:spcPts val="0"/>
              </a:spcBef>
              <a:buFont typeface="Georgia"/>
              <a:buChar char="❖"/>
            </a:pPr>
            <a:r>
              <a:rPr lang="en-GB" dirty="0">
                <a:latin typeface="Times New Roman" pitchFamily="18" charset="0"/>
                <a:ea typeface="Georgia"/>
                <a:cs typeface="Times New Roman" pitchFamily="18" charset="0"/>
                <a:sym typeface="Georgia"/>
              </a:rPr>
              <a:t>Visual Representation</a:t>
            </a:r>
          </a:p>
          <a:p>
            <a:pPr marL="457200" lvl="0" indent="-228600" rtl="0">
              <a:spcBef>
                <a:spcPts val="0"/>
              </a:spcBef>
              <a:buFont typeface="Georgia"/>
              <a:buChar char="❖"/>
            </a:pPr>
            <a:r>
              <a:rPr lang="en-GB" dirty="0">
                <a:latin typeface="Times New Roman" pitchFamily="18" charset="0"/>
                <a:ea typeface="Georgia"/>
                <a:cs typeface="Times New Roman" pitchFamily="18" charset="0"/>
                <a:sym typeface="Georgia"/>
              </a:rPr>
              <a:t>The problem to be solved</a:t>
            </a:r>
          </a:p>
          <a:p>
            <a:pPr marL="457200" lvl="0" indent="-228600" rtl="0">
              <a:spcBef>
                <a:spcPts val="0"/>
              </a:spcBef>
              <a:buFont typeface="Georgia"/>
              <a:buChar char="❖"/>
            </a:pPr>
            <a:r>
              <a:rPr lang="en-GB" dirty="0">
                <a:latin typeface="Times New Roman" pitchFamily="18" charset="0"/>
                <a:ea typeface="Georgia"/>
                <a:cs typeface="Times New Roman" pitchFamily="18" charset="0"/>
                <a:sym typeface="Georgia"/>
              </a:rPr>
              <a:t>The algorithm behind it</a:t>
            </a:r>
          </a:p>
          <a:p>
            <a:pPr marL="457200" lvl="0" indent="-228600" rtl="0">
              <a:spcBef>
                <a:spcPts val="0"/>
              </a:spcBef>
              <a:buFont typeface="Georgia"/>
              <a:buChar char="❖"/>
            </a:pPr>
            <a:r>
              <a:rPr lang="en-GB" dirty="0">
                <a:latin typeface="Times New Roman" pitchFamily="18" charset="0"/>
                <a:ea typeface="Georgia"/>
                <a:cs typeface="Times New Roman" pitchFamily="18" charset="0"/>
                <a:sym typeface="Georgia"/>
              </a:rPr>
              <a:t>Algorithm Analysis</a:t>
            </a:r>
          </a:p>
          <a:p>
            <a:pPr marL="457200" lvl="0" indent="-228600" rtl="0">
              <a:spcBef>
                <a:spcPts val="0"/>
              </a:spcBef>
              <a:buFont typeface="Georgia"/>
              <a:buChar char="❖"/>
            </a:pPr>
            <a:r>
              <a:rPr lang="en-GB" dirty="0">
                <a:latin typeface="Times New Roman" pitchFamily="18" charset="0"/>
                <a:ea typeface="Georgia"/>
                <a:cs typeface="Times New Roman" pitchFamily="18" charset="0"/>
                <a:sym typeface="Georgia"/>
              </a:rPr>
              <a:t>Result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85750"/>
            <a:ext cx="8520600" cy="5727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ALGORITHM FOR TOPOLOGICAL SORT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304800" y="1123950"/>
            <a:ext cx="8520600" cy="3816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  <a:ea typeface="Georgia"/>
                <a:cs typeface="Times New Roman" pitchFamily="18" charset="0"/>
                <a:sym typeface="Georgia"/>
              </a:rPr>
              <a:t>Compute 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ea typeface="Georgia"/>
                <a:cs typeface="Times New Roman" pitchFamily="18" charset="0"/>
                <a:sym typeface="Georgia"/>
              </a:rPr>
              <a:t>the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  <a:ea typeface="Georgia"/>
                <a:cs typeface="Times New Roman" pitchFamily="18" charset="0"/>
                <a:sym typeface="Georgia"/>
              </a:rPr>
              <a:t>indegrees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ea typeface="Georgia"/>
                <a:cs typeface="Times New Roman" pitchFamily="18" charset="0"/>
                <a:sym typeface="Georgia"/>
              </a:rPr>
              <a:t> of all activity vertices</a:t>
            </a:r>
          </a:p>
          <a:p>
            <a:pPr marL="68580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  <a:ea typeface="Georgia"/>
                <a:cs typeface="Times New Roman" pitchFamily="18" charset="0"/>
                <a:sym typeface="Georgia"/>
              </a:rPr>
              <a:t>Find 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ea typeface="Georgia"/>
                <a:cs typeface="Times New Roman" pitchFamily="18" charset="0"/>
                <a:sym typeface="Georgia"/>
              </a:rPr>
              <a:t>an activity vertex x with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  <a:ea typeface="Georgia"/>
                <a:cs typeface="Times New Roman" pitchFamily="18" charset="0"/>
                <a:sym typeface="Georgia"/>
              </a:rPr>
              <a:t>indegree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ea typeface="Georgia"/>
                <a:cs typeface="Times New Roman" pitchFamily="18" charset="0"/>
                <a:sym typeface="Georgia"/>
              </a:rPr>
              <a:t> 0 and print it (store it in the queue). </a:t>
            </a:r>
            <a:endParaRPr lang="en-GB" sz="2400" dirty="0" smtClean="0">
              <a:solidFill>
                <a:srgbClr val="000000"/>
              </a:solidFill>
              <a:latin typeface="Times New Roman" pitchFamily="18" charset="0"/>
              <a:ea typeface="Georgia"/>
              <a:cs typeface="Times New Roman" pitchFamily="18" charset="0"/>
              <a:sym typeface="Georgia"/>
            </a:endParaRPr>
          </a:p>
          <a:p>
            <a:pPr marL="68580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  <a:ea typeface="Georgia"/>
                <a:cs typeface="Times New Roman" pitchFamily="18" charset="0"/>
                <a:sym typeface="Georgia"/>
              </a:rPr>
              <a:t>If 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ea typeface="Georgia"/>
                <a:cs typeface="Times New Roman" pitchFamily="18" charset="0"/>
                <a:sym typeface="Georgia"/>
              </a:rPr>
              <a:t>there is no such vertex then there is a cycle and the vertices cannot be ordered. Stop.</a:t>
            </a:r>
          </a:p>
          <a:p>
            <a:pPr marL="68580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  <a:ea typeface="Georgia"/>
                <a:cs typeface="Times New Roman" pitchFamily="18" charset="0"/>
                <a:sym typeface="Georgia"/>
              </a:rPr>
              <a:t>Remove 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ea typeface="Georgia"/>
                <a:cs typeface="Times New Roman" pitchFamily="18" charset="0"/>
                <a:sym typeface="Georgia"/>
              </a:rPr>
              <a:t>x and all its edges (U,V) from the graph.</a:t>
            </a:r>
          </a:p>
          <a:p>
            <a:pPr marL="68580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  <a:ea typeface="Georgia"/>
                <a:cs typeface="Times New Roman" pitchFamily="18" charset="0"/>
                <a:sym typeface="Georgia"/>
              </a:rPr>
              <a:t>Update 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ea typeface="Georgia"/>
                <a:cs typeface="Times New Roman" pitchFamily="18" charset="0"/>
                <a:sym typeface="Georgia"/>
              </a:rPr>
              <a:t>the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  <a:ea typeface="Georgia"/>
                <a:cs typeface="Times New Roman" pitchFamily="18" charset="0"/>
                <a:sym typeface="Georgia"/>
              </a:rPr>
              <a:t>indegrees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ea typeface="Georgia"/>
                <a:cs typeface="Times New Roman" pitchFamily="18" charset="0"/>
                <a:sym typeface="Georgia"/>
              </a:rPr>
              <a:t> of the remaining activity vertices.</a:t>
            </a:r>
          </a:p>
          <a:p>
            <a:pPr marL="68580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  <a:ea typeface="Georgia"/>
                <a:cs typeface="Times New Roman" pitchFamily="18" charset="0"/>
                <a:sym typeface="Georgia"/>
              </a:rPr>
              <a:t>Repeat 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ea typeface="Georgia"/>
                <a:cs typeface="Times New Roman" pitchFamily="18" charset="0"/>
                <a:sym typeface="Georgia"/>
              </a:rPr>
              <a:t>steps 2 through 4 while there are activity vertices to be processed.</a:t>
            </a:r>
          </a:p>
          <a:p>
            <a:pPr marL="457200" lvl="0" indent="-457200" algn="just" rt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sz="2400">
              <a:solidFill>
                <a:srgbClr val="000000"/>
              </a:solidFill>
              <a:latin typeface="Times New Roman" pitchFamily="18" charset="0"/>
              <a:ea typeface="Georgia"/>
              <a:cs typeface="Times New Roman" pitchFamily="18" charset="0"/>
              <a:sym typeface="Georgi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Shape 413"/>
          <p:cNvPicPr preferRelativeResize="0"/>
          <p:nvPr/>
        </p:nvPicPr>
        <p:blipFill rotWithShape="1">
          <a:blip r:embed="rId3">
            <a:alphaModFix/>
          </a:blip>
          <a:srcRect l="1462" r="1685"/>
          <a:stretch/>
        </p:blipFill>
        <p:spPr>
          <a:xfrm>
            <a:off x="2085575" y="0"/>
            <a:ext cx="70095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Shape 414"/>
          <p:cNvSpPr/>
          <p:nvPr/>
        </p:nvSpPr>
        <p:spPr>
          <a:xfrm>
            <a:off x="1564180" y="1028673"/>
            <a:ext cx="521400" cy="1028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" name="Shape 4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8324" y="0"/>
            <a:ext cx="698567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Shape 420"/>
          <p:cNvSpPr txBox="1"/>
          <p:nvPr/>
        </p:nvSpPr>
        <p:spPr>
          <a:xfrm>
            <a:off x="7484375" y="461725"/>
            <a:ext cx="987900" cy="24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QUEUE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Shape 4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9825" y="0"/>
            <a:ext cx="6964175" cy="507907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Shape 426"/>
          <p:cNvSpPr txBox="1"/>
          <p:nvPr/>
        </p:nvSpPr>
        <p:spPr>
          <a:xfrm>
            <a:off x="7602500" y="408050"/>
            <a:ext cx="987900" cy="24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QUEUE</a:t>
            </a:r>
          </a:p>
        </p:txBody>
      </p:sp>
      <p:sp>
        <p:nvSpPr>
          <p:cNvPr id="427" name="Shape 427"/>
          <p:cNvSpPr txBox="1"/>
          <p:nvPr/>
        </p:nvSpPr>
        <p:spPr>
          <a:xfrm>
            <a:off x="7387700" y="3930100"/>
            <a:ext cx="214800" cy="17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" name="Shape 4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7600" y="107375"/>
            <a:ext cx="6996399" cy="4971699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Shape 433"/>
          <p:cNvSpPr txBox="1"/>
          <p:nvPr/>
        </p:nvSpPr>
        <p:spPr>
          <a:xfrm>
            <a:off x="7623975" y="472475"/>
            <a:ext cx="987900" cy="24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QUEUE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8" name="Shape 4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2775" y="13077"/>
            <a:ext cx="6921224" cy="5117347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Shape 439"/>
          <p:cNvSpPr txBox="1"/>
          <p:nvPr/>
        </p:nvSpPr>
        <p:spPr>
          <a:xfrm>
            <a:off x="7634725" y="558375"/>
            <a:ext cx="987900" cy="24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QUEUE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Shape 4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4250" y="0"/>
            <a:ext cx="673273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Shape 445"/>
          <p:cNvSpPr txBox="1"/>
          <p:nvPr/>
        </p:nvSpPr>
        <p:spPr>
          <a:xfrm>
            <a:off x="7140775" y="118125"/>
            <a:ext cx="987900" cy="24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QUEUE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/>
          <p:nvPr/>
        </p:nvSpPr>
        <p:spPr>
          <a:xfrm>
            <a:off x="7602500" y="536900"/>
            <a:ext cx="1020000" cy="26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QUEUE</a:t>
            </a:r>
          </a:p>
        </p:txBody>
      </p:sp>
      <p:pic>
        <p:nvPicPr>
          <p:cNvPr id="451" name="Shape 4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1625" y="126791"/>
            <a:ext cx="6792373" cy="4889907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Shape 452"/>
          <p:cNvSpPr txBox="1"/>
          <p:nvPr/>
        </p:nvSpPr>
        <p:spPr>
          <a:xfrm>
            <a:off x="7873025" y="324200"/>
            <a:ext cx="1020000" cy="26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QUEUE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Shape 4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6450" y="182550"/>
            <a:ext cx="6867550" cy="4832100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Shape 458"/>
          <p:cNvSpPr txBox="1"/>
          <p:nvPr/>
        </p:nvSpPr>
        <p:spPr>
          <a:xfrm>
            <a:off x="6045500" y="483200"/>
            <a:ext cx="987900" cy="24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QUEUE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Shape 4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0149" y="314325"/>
            <a:ext cx="6785274" cy="451485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Shape 464"/>
          <p:cNvSpPr txBox="1"/>
          <p:nvPr/>
        </p:nvSpPr>
        <p:spPr>
          <a:xfrm>
            <a:off x="5508600" y="1406675"/>
            <a:ext cx="987900" cy="24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QUEUE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04800" y="285750"/>
            <a:ext cx="8520600" cy="572700"/>
          </a:xfrm>
        </p:spPr>
        <p:txBody>
          <a:bodyPr/>
          <a:lstStyle/>
          <a:p>
            <a:pPr algn="ctr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PREFACE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Diagram 9"/>
          <p:cNvGraphicFramePr/>
          <p:nvPr/>
        </p:nvGraphicFramePr>
        <p:xfrm>
          <a:off x="1524000" y="1276350"/>
          <a:ext cx="6096000" cy="332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/>
          <p:nvPr/>
        </p:nvSpPr>
        <p:spPr>
          <a:xfrm>
            <a:off x="5379750" y="676275"/>
            <a:ext cx="987900" cy="24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QUEUE</a:t>
            </a:r>
          </a:p>
        </p:txBody>
      </p:sp>
      <p:pic>
        <p:nvPicPr>
          <p:cNvPr id="470" name="Shape 4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8675" y="1020100"/>
            <a:ext cx="6806749" cy="298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/>
          <p:nvPr/>
        </p:nvSpPr>
        <p:spPr>
          <a:xfrm>
            <a:off x="4005300" y="826600"/>
            <a:ext cx="987900" cy="24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QUEUE</a:t>
            </a:r>
          </a:p>
        </p:txBody>
      </p:sp>
      <p:pic>
        <p:nvPicPr>
          <p:cNvPr id="476" name="Shape 4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7787" y="1199475"/>
            <a:ext cx="6296025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/>
        </p:nvSpPr>
        <p:spPr>
          <a:xfrm>
            <a:off x="4864325" y="858825"/>
            <a:ext cx="987900" cy="24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QUEUE</a:t>
            </a:r>
          </a:p>
        </p:txBody>
      </p:sp>
      <p:pic>
        <p:nvPicPr>
          <p:cNvPr id="482" name="Shape 4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1937" y="1225800"/>
            <a:ext cx="4619625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 txBox="1">
            <a:spLocks noGrp="1"/>
          </p:cNvSpPr>
          <p:nvPr>
            <p:ph type="title"/>
          </p:nvPr>
        </p:nvSpPr>
        <p:spPr>
          <a:xfrm>
            <a:off x="265500" y="920025"/>
            <a:ext cx="4045200" cy="1786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Optimized Student Activities</a:t>
            </a:r>
          </a:p>
        </p:txBody>
      </p:sp>
      <p:sp>
        <p:nvSpPr>
          <p:cNvPr id="489" name="Shape 489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buFont typeface="Georgia"/>
              <a:buAutoNum type="arabicPeriod"/>
            </a:pPr>
            <a:endParaRPr dirty="0"/>
          </a:p>
        </p:txBody>
      </p:sp>
      <p:sp>
        <p:nvSpPr>
          <p:cNvPr id="488" name="Shape 488"/>
          <p:cNvSpPr txBox="1">
            <a:spLocks noGrp="1"/>
          </p:cNvSpPr>
          <p:nvPr>
            <p:ph type="body" idx="2"/>
          </p:nvPr>
        </p:nvSpPr>
        <p:spPr>
          <a:xfrm>
            <a:off x="4800600" y="209550"/>
            <a:ext cx="2209800" cy="2419350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228600">
              <a:lnSpc>
                <a:spcPct val="100000"/>
              </a:lnSpc>
              <a:buFont typeface="Georgia"/>
              <a:buAutoNum type="arabicPeriod"/>
            </a:pPr>
            <a:r>
              <a:rPr lang="en-GB" sz="1100" dirty="0" smtClean="0">
                <a:latin typeface="Georgia"/>
                <a:ea typeface="Georgia"/>
                <a:cs typeface="Georgia"/>
                <a:sym typeface="Georgia"/>
              </a:rPr>
              <a:t>Wake up</a:t>
            </a:r>
          </a:p>
          <a:p>
            <a:pPr marL="457200" lvl="0" indent="-228600">
              <a:lnSpc>
                <a:spcPct val="100000"/>
              </a:lnSpc>
              <a:buFont typeface="Georgia"/>
              <a:buAutoNum type="arabicPeriod"/>
            </a:pPr>
            <a:r>
              <a:rPr lang="en-GB" sz="1100" dirty="0" smtClean="0">
                <a:latin typeface="Georgia"/>
                <a:ea typeface="Georgia"/>
                <a:cs typeface="Georgia"/>
                <a:sym typeface="Georgia"/>
              </a:rPr>
              <a:t>Study ADA</a:t>
            </a:r>
          </a:p>
          <a:p>
            <a:pPr marL="457200" lvl="0" indent="-228600">
              <a:lnSpc>
                <a:spcPct val="100000"/>
              </a:lnSpc>
              <a:buFont typeface="Georgia"/>
              <a:buAutoNum type="arabicPeriod"/>
            </a:pPr>
            <a:r>
              <a:rPr lang="en-GB" sz="1100" dirty="0" smtClean="0">
                <a:latin typeface="Georgia"/>
                <a:ea typeface="Georgia"/>
                <a:cs typeface="Georgia"/>
                <a:sym typeface="Georgia"/>
              </a:rPr>
              <a:t>Nap</a:t>
            </a:r>
          </a:p>
          <a:p>
            <a:pPr marL="457200" lvl="0" indent="-228600">
              <a:lnSpc>
                <a:spcPct val="100000"/>
              </a:lnSpc>
              <a:buFont typeface="Georgia"/>
              <a:buAutoNum type="arabicPeriod"/>
            </a:pPr>
            <a:r>
              <a:rPr lang="en-GB" sz="1100" dirty="0" smtClean="0">
                <a:latin typeface="Georgia"/>
                <a:ea typeface="Georgia"/>
                <a:cs typeface="Georgia"/>
                <a:sym typeface="Georgia"/>
              </a:rPr>
              <a:t>Breakfast</a:t>
            </a:r>
          </a:p>
          <a:p>
            <a:pPr marL="457200" lvl="0" indent="-228600">
              <a:lnSpc>
                <a:spcPct val="100000"/>
              </a:lnSpc>
              <a:buFont typeface="Georgia"/>
              <a:buAutoNum type="arabicPeriod"/>
            </a:pPr>
            <a:r>
              <a:rPr lang="en-GB" sz="1100" dirty="0" smtClean="0">
                <a:latin typeface="Georgia"/>
                <a:ea typeface="Georgia"/>
                <a:cs typeface="Georgia"/>
                <a:sym typeface="Georgia"/>
              </a:rPr>
              <a:t>Study Program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endParaRPr sz="1100" dirty="0"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490" name="Shape 490"/>
          <p:cNvGraphicFramePr/>
          <p:nvPr/>
        </p:nvGraphicFramePr>
        <p:xfrm>
          <a:off x="4662475" y="4382350"/>
          <a:ext cx="4391025" cy="498318"/>
        </p:xfrm>
        <a:graphic>
          <a:graphicData uri="http://schemas.openxmlformats.org/drawingml/2006/table">
            <a:tbl>
              <a:tblPr>
                <a:noFill/>
                <a:tableStyleId>{0380D79E-72A8-4CAB-974A-26B7B7407A5B}</a:tableStyleId>
              </a:tblPr>
              <a:tblGrid>
                <a:gridCol w="361950"/>
                <a:gridCol w="361950"/>
                <a:gridCol w="361950"/>
                <a:gridCol w="361950"/>
                <a:gridCol w="361950"/>
                <a:gridCol w="361950"/>
                <a:gridCol w="361950"/>
                <a:gridCol w="361950"/>
                <a:gridCol w="361950"/>
                <a:gridCol w="552450"/>
                <a:gridCol w="581025"/>
              </a:tblGrid>
              <a:tr h="3714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800" b="1">
                          <a:solidFill>
                            <a:srgbClr val="FF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800" b="1">
                          <a:solidFill>
                            <a:srgbClr val="FF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800" b="1">
                          <a:solidFill>
                            <a:srgbClr val="FF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3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800" b="1">
                          <a:solidFill>
                            <a:srgbClr val="FF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4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800" b="1">
                          <a:solidFill>
                            <a:srgbClr val="FF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5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800" b="1">
                          <a:solidFill>
                            <a:srgbClr val="FF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6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800" b="1">
                          <a:solidFill>
                            <a:srgbClr val="FF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7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800" b="1">
                          <a:solidFill>
                            <a:srgbClr val="FF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8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800" b="1">
                          <a:solidFill>
                            <a:srgbClr val="FF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9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800" b="1">
                          <a:solidFill>
                            <a:srgbClr val="FF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10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800" b="1">
                          <a:solidFill>
                            <a:srgbClr val="FF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11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sp>
        <p:nvSpPr>
          <p:cNvPr id="7" name="Shape 488"/>
          <p:cNvSpPr txBox="1">
            <a:spLocks/>
          </p:cNvSpPr>
          <p:nvPr/>
        </p:nvSpPr>
        <p:spPr>
          <a:xfrm>
            <a:off x="6629400" y="1809750"/>
            <a:ext cx="2362200" cy="2438400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457200" indent="-228600">
              <a:lnSpc>
                <a:spcPct val="250000"/>
              </a:lnSpc>
            </a:pPr>
            <a:r>
              <a:rPr lang="en-GB" sz="1100" dirty="0" smtClean="0">
                <a:latin typeface="Georgia"/>
                <a:ea typeface="Georgia"/>
                <a:cs typeface="Georgia"/>
                <a:sym typeface="Georgia"/>
              </a:rPr>
              <a:t>6. Workout</a:t>
            </a:r>
          </a:p>
          <a:p>
            <a:pPr marL="457200" lvl="0" indent="-228600">
              <a:lnSpc>
                <a:spcPct val="250000"/>
              </a:lnSpc>
            </a:pPr>
            <a:r>
              <a:rPr lang="en-US" sz="1100" dirty="0" smtClean="0">
                <a:latin typeface="Georgia"/>
                <a:ea typeface="Georgia"/>
                <a:cs typeface="Georgia"/>
                <a:sym typeface="Georgia"/>
              </a:rPr>
              <a:t>7. At College</a:t>
            </a:r>
          </a:p>
          <a:p>
            <a:pPr marL="457200" lvl="0" indent="-228600">
              <a:lnSpc>
                <a:spcPct val="250000"/>
              </a:lnSpc>
            </a:pPr>
            <a:r>
              <a:rPr lang="en-US" sz="1100" dirty="0" smtClean="0">
                <a:latin typeface="Georgia"/>
                <a:ea typeface="Georgia"/>
                <a:cs typeface="Georgia"/>
                <a:sym typeface="Georgia"/>
              </a:rPr>
              <a:t>8. Attend class</a:t>
            </a:r>
          </a:p>
          <a:p>
            <a:pPr marL="457200" lvl="0" indent="-228600">
              <a:lnSpc>
                <a:spcPct val="250000"/>
              </a:lnSpc>
            </a:pPr>
            <a:r>
              <a:rPr lang="en-US" sz="1100" dirty="0" smtClean="0">
                <a:latin typeface="Georgia"/>
                <a:ea typeface="Georgia"/>
                <a:cs typeface="Georgia"/>
                <a:sym typeface="Georgia"/>
              </a:rPr>
              <a:t>9. Play</a:t>
            </a:r>
          </a:p>
          <a:p>
            <a:pPr marL="457200" lvl="0" indent="-228600">
              <a:lnSpc>
                <a:spcPct val="250000"/>
              </a:lnSpc>
            </a:pPr>
            <a:r>
              <a:rPr lang="en-US" sz="1100" dirty="0" smtClean="0">
                <a:latin typeface="Georgia"/>
                <a:ea typeface="Georgia"/>
                <a:cs typeface="Georgia"/>
                <a:sym typeface="Georgia"/>
              </a:rPr>
              <a:t>10. Sleep</a:t>
            </a:r>
          </a:p>
          <a:p>
            <a:pPr marL="457200" lvl="0" indent="-228600">
              <a:lnSpc>
                <a:spcPct val="250000"/>
              </a:lnSpc>
            </a:pPr>
            <a:r>
              <a:rPr lang="en-US" sz="1100" dirty="0" smtClean="0">
                <a:latin typeface="Georgia"/>
                <a:ea typeface="Georgia"/>
                <a:cs typeface="Georgia"/>
                <a:sym typeface="Georgia"/>
              </a:rPr>
              <a:t>11. Dream</a:t>
            </a:r>
            <a:endParaRPr lang="en-US" sz="11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/>
          <p:nvPr/>
        </p:nvSpPr>
        <p:spPr>
          <a:xfrm>
            <a:off x="2971800" y="1962150"/>
            <a:ext cx="5191950" cy="111987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3200" dirty="0">
                <a:solidFill>
                  <a:srgbClr val="FFFF00"/>
                </a:solidFill>
                <a:latin typeface="Times New Roman" pitchFamily="18" charset="0"/>
                <a:ea typeface="Bree Serif"/>
                <a:cs typeface="Times New Roman" pitchFamily="18" charset="0"/>
                <a:sym typeface="Bree Serif"/>
              </a:rPr>
              <a:t>TOPOLOGICAL SORT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GB" sz="3200" dirty="0">
                <a:solidFill>
                  <a:srgbClr val="FFFF00"/>
                </a:solidFill>
                <a:latin typeface="Times New Roman" pitchFamily="18" charset="0"/>
                <a:ea typeface="Bree Serif"/>
                <a:cs typeface="Times New Roman" pitchFamily="18" charset="0"/>
                <a:sym typeface="Bree Serif"/>
              </a:rPr>
              <a:t>ALGORITHM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0" name="Shape 500"/>
          <p:cNvPicPr preferRelativeResize="0"/>
          <p:nvPr/>
        </p:nvPicPr>
        <p:blipFill rotWithShape="1">
          <a:blip r:embed="rId3">
            <a:alphaModFix/>
          </a:blip>
          <a:srcRect l="50358" r="-1998"/>
          <a:stretch/>
        </p:blipFill>
        <p:spPr>
          <a:xfrm>
            <a:off x="5029200" y="590550"/>
            <a:ext cx="3779974" cy="4001875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Shape 501"/>
          <p:cNvSpPr txBox="1"/>
          <p:nvPr/>
        </p:nvSpPr>
        <p:spPr>
          <a:xfrm>
            <a:off x="6673274" y="3636824"/>
            <a:ext cx="1784925" cy="7637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 txBox="1"/>
          <p:nvPr/>
        </p:nvSpPr>
        <p:spPr>
          <a:xfrm>
            <a:off x="5080000" y="3636825"/>
            <a:ext cx="242700" cy="56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4" name="Shape 504"/>
          <p:cNvSpPr txBox="1"/>
          <p:nvPr/>
        </p:nvSpPr>
        <p:spPr>
          <a:xfrm>
            <a:off x="3071200" y="3913900"/>
            <a:ext cx="1362300" cy="64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5" name="Shape 505"/>
          <p:cNvSpPr txBox="1"/>
          <p:nvPr/>
        </p:nvSpPr>
        <p:spPr>
          <a:xfrm>
            <a:off x="461825" y="4121725"/>
            <a:ext cx="1466400" cy="56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5029200" y="4019550"/>
            <a:ext cx="304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05600" y="4171950"/>
            <a:ext cx="685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8600" y="819150"/>
            <a:ext cx="4343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Store each vertex’s In-degree</a:t>
            </a:r>
          </a:p>
          <a:p>
            <a:pPr marL="457200" indent="-457200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 an array.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2.While there are vertices remaining: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Find a vertex with In-degree zero      and output it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Reduce In-degree of all vertices</a:t>
            </a:r>
          </a:p>
          <a:p>
            <a:pPr marL="457200" indent="-457200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adjacent to it by 1</a:t>
            </a:r>
          </a:p>
          <a:p>
            <a:pPr marL="457200" indent="-457200"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3.This algorithm  running time will be 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quardratic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time.</a:t>
            </a:r>
          </a:p>
          <a:p>
            <a:pPr marL="457200" indent="-457200"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666750"/>
            <a:ext cx="8455025" cy="3631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COMPLEXITY OF AN ALGORITHM</a:t>
            </a:r>
          </a:p>
          <a:p>
            <a:pPr algn="ctr"/>
            <a:endParaRPr lang="en-US" sz="1400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For input graph G = (V,E), Run Time = ?</a:t>
            </a:r>
          </a:p>
          <a:p>
            <a:pPr algn="just"/>
            <a:endParaRPr lang="en-US" sz="1400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Break down into total time required to:</a:t>
            </a:r>
          </a:p>
          <a:p>
            <a:pPr algn="just"/>
            <a:r>
              <a:rPr lang="en-US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                          § Initialize In-Degree array: O(|E|)</a:t>
            </a:r>
          </a:p>
          <a:p>
            <a:pPr algn="just"/>
            <a:endParaRPr lang="en-US" sz="1400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                          § Find vertex with in-degree 0:|V| vertices, each takes O(|V|) to search In-Degree array.</a:t>
            </a:r>
          </a:p>
          <a:p>
            <a:pPr algn="just"/>
            <a:r>
              <a:rPr lang="en-US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                          § Reduce In-Degree of all vertices adjacent to a vertex:  O(|E|)</a:t>
            </a:r>
          </a:p>
          <a:p>
            <a:pPr algn="just"/>
            <a:endParaRPr lang="en-US" sz="1400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                          § Output and mark </a:t>
            </a:r>
            <a:r>
              <a:rPr lang="en-US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vertex:O</a:t>
            </a:r>
            <a:r>
              <a:rPr lang="en-US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(|V|)</a:t>
            </a:r>
          </a:p>
          <a:p>
            <a:pPr algn="just"/>
            <a:r>
              <a:rPr lang="en-US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	      </a:t>
            </a:r>
            <a:br>
              <a:rPr lang="en-US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                          § Total time = O(|V|²)</a:t>
            </a:r>
          </a:p>
          <a:p>
            <a:pPr algn="just"/>
            <a:endParaRPr lang="en-US" sz="1400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                          §  Total time= O(|V|² + |E|) Quadratic time!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3975" y="176349"/>
            <a:ext cx="8217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Topological sort (using array along with queue)</a:t>
            </a:r>
            <a:endParaRPr lang="en-US" sz="28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7800" y="1276350"/>
            <a:ext cx="6553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1.Store each vertex’s In-Degree in an array </a:t>
            </a:r>
          </a:p>
          <a:p>
            <a:r>
              <a:rPr lang="en-US" sz="1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2. Initialize queue with all “in-degree=0” vertices</a:t>
            </a:r>
          </a:p>
          <a:p>
            <a:r>
              <a:rPr lang="en-US" sz="1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3. While there are vertices remaining in the</a:t>
            </a:r>
          </a:p>
          <a:p>
            <a:r>
              <a:rPr lang="en-US" sz="1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queue:</a:t>
            </a:r>
          </a:p>
          <a:p>
            <a:r>
              <a:rPr lang="en-US" sz="1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(a) </a:t>
            </a:r>
            <a:r>
              <a:rPr lang="en-US" sz="1800" b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Dequeue</a:t>
            </a:r>
            <a:r>
              <a:rPr lang="en-US" sz="1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and output a vertex</a:t>
            </a:r>
          </a:p>
          <a:p>
            <a:r>
              <a:rPr lang="en-US" sz="1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(b) Reduce In-Degree of all vertices adjacent to it by 1</a:t>
            </a:r>
          </a:p>
          <a:p>
            <a:r>
              <a:rPr lang="en-US" sz="1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(c) </a:t>
            </a:r>
            <a:r>
              <a:rPr lang="en-US" sz="1800" b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Enqueue</a:t>
            </a:r>
            <a:r>
              <a:rPr lang="en-US" sz="1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any of these vertices whose In-Degree</a:t>
            </a:r>
          </a:p>
          <a:p>
            <a:r>
              <a:rPr lang="en-US" sz="1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became zero</a:t>
            </a:r>
          </a:p>
          <a:p>
            <a:r>
              <a:rPr lang="en-US" sz="1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4. If all vertices are output then success,</a:t>
            </a:r>
          </a:p>
          <a:p>
            <a:r>
              <a:rPr lang="en-US" sz="1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otherwise there is a cycle.</a:t>
            </a:r>
            <a:endParaRPr lang="en-US" sz="18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6200000">
            <a:off x="-2066925" y="2066925"/>
            <a:ext cx="51435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971550"/>
            <a:ext cx="24003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666750"/>
            <a:ext cx="8455025" cy="4247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Complexity of an algorithm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Initialize In-Degree array: O(|V| + |E|)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Initialize Queue with In-Degree 0 vertices: O(|V|)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Dequeue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output vertex: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› |V| vertices, each takes only O(1) to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dequeue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output: O(|V|)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Reduce In-Degree of all vertices adjacent to a vertex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Enqueue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any In-Degree 0 vertices: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› O(|E|)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For input graph G=(V,E) run time = O(|V| + |E|)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Linear time</a:t>
            </a:r>
            <a:endParaRPr lang="en-US" sz="2400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66800" y="1636122"/>
            <a:ext cx="71935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Thus students activities has been ordered in</a:t>
            </a:r>
          </a:p>
          <a:p>
            <a:pPr algn="ctr"/>
            <a:r>
              <a:rPr lang="en-US" sz="3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a short </a:t>
            </a:r>
            <a:r>
              <a:rPr lang="en-US" sz="320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complexity time O </a:t>
            </a:r>
            <a:r>
              <a:rPr lang="en-US" sz="3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(V+E)</a:t>
            </a:r>
            <a:endParaRPr lang="en-US" sz="3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6200000">
            <a:off x="-2066925" y="2066925"/>
            <a:ext cx="51435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0800000">
            <a:off x="990600" y="0"/>
            <a:ext cx="81534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6200000">
            <a:off x="6067425" y="2066925"/>
            <a:ext cx="51435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4133850"/>
            <a:ext cx="76962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4294967295"/>
          </p:nvPr>
        </p:nvSpPr>
        <p:spPr>
          <a:xfrm>
            <a:off x="1752600" y="1581150"/>
            <a:ext cx="5741987" cy="31908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just" rtl="0">
              <a:spcBef>
                <a:spcPts val="0"/>
              </a:spcBef>
              <a:buClr>
                <a:srgbClr val="000000"/>
              </a:buClr>
              <a:buFont typeface="Georgia"/>
              <a:buAutoNum type="arabicPeriod"/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  <a:ea typeface="Georgia"/>
                <a:cs typeface="Times New Roman" pitchFamily="18" charset="0"/>
                <a:sym typeface="Georgia"/>
              </a:rPr>
              <a:t>Students have various activities to be done everyday.</a:t>
            </a:r>
          </a:p>
          <a:p>
            <a:pPr marL="457200" lvl="0" indent="-228600" algn="just" rtl="0">
              <a:spcBef>
                <a:spcPts val="0"/>
              </a:spcBef>
              <a:buClr>
                <a:srgbClr val="000000"/>
              </a:buClr>
              <a:buFont typeface="Georgia"/>
              <a:buAutoNum type="arabicPeriod"/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  <a:ea typeface="Georgia"/>
                <a:cs typeface="Times New Roman" pitchFamily="18" charset="0"/>
                <a:sym typeface="Georgia"/>
              </a:rPr>
              <a:t>Such activities range from studying to eating to napping and so on.</a:t>
            </a:r>
          </a:p>
          <a:p>
            <a:pPr marL="457200" lvl="0" indent="-228600" algn="just">
              <a:spcBef>
                <a:spcPts val="0"/>
              </a:spcBef>
              <a:buClr>
                <a:srgbClr val="000000"/>
              </a:buClr>
              <a:buFont typeface="Georgia"/>
              <a:buAutoNum type="arabicPeriod"/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  <a:ea typeface="Georgia"/>
                <a:cs typeface="Times New Roman" pitchFamily="18" charset="0"/>
                <a:sym typeface="Georgia"/>
              </a:rPr>
              <a:t>The major problem; How can all these activities be achieved, along with time management and also organization and optimization of the activities.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905000" y="209550"/>
            <a:ext cx="5339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71600" y="1885950"/>
            <a:ext cx="6553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THANK YOU </a:t>
            </a:r>
            <a:endParaRPr lang="en-US" sz="60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6200000">
            <a:off x="-2066925" y="2066925"/>
            <a:ext cx="51435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381000" y="1504950"/>
            <a:ext cx="8455500" cy="2286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b="0" dirty="0" smtClean="0">
                <a:latin typeface="Times New Roman" pitchFamily="18" charset="0"/>
                <a:cs typeface="Times New Roman" pitchFamily="18" charset="0"/>
              </a:rPr>
              <a:t>WHICH IDEAL ALGORITHM IS USED TO SORT THE STUDENT ACTIVITIES?</a:t>
            </a:r>
            <a:endParaRPr lang="en-GB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0" y="3692274"/>
            <a:ext cx="9144087" cy="1364606"/>
          </a:xfrm>
          <a:custGeom>
            <a:avLst/>
            <a:gdLst/>
            <a:ahLst/>
            <a:cxnLst/>
            <a:rect l="0" t="0" r="0" b="0"/>
            <a:pathLst>
              <a:path w="472807" h="72779" extrusionOk="0">
                <a:moveTo>
                  <a:pt x="0" y="72779"/>
                </a:moveTo>
                <a:lnTo>
                  <a:pt x="27992" y="46314"/>
                </a:lnTo>
                <a:lnTo>
                  <a:pt x="46313" y="57511"/>
                </a:lnTo>
                <a:lnTo>
                  <a:pt x="86520" y="0"/>
                </a:lnTo>
                <a:lnTo>
                  <a:pt x="153700" y="62600"/>
                </a:lnTo>
                <a:lnTo>
                  <a:pt x="172022" y="21885"/>
                </a:lnTo>
                <a:lnTo>
                  <a:pt x="202559" y="44278"/>
                </a:lnTo>
                <a:lnTo>
                  <a:pt x="233095" y="27483"/>
                </a:lnTo>
                <a:lnTo>
                  <a:pt x="265159" y="44278"/>
                </a:lnTo>
                <a:lnTo>
                  <a:pt x="304347" y="20358"/>
                </a:lnTo>
                <a:lnTo>
                  <a:pt x="358804" y="45805"/>
                </a:lnTo>
                <a:lnTo>
                  <a:pt x="387814" y="18322"/>
                </a:lnTo>
                <a:lnTo>
                  <a:pt x="430056" y="49877"/>
                </a:lnTo>
                <a:lnTo>
                  <a:pt x="472807" y="16286"/>
                </a:lnTo>
              </a:path>
            </a:pathLst>
          </a:custGeom>
          <a:noFill/>
          <a:ln w="9525" cap="flat" cmpd="sng">
            <a:solidFill>
              <a:srgbClr val="BCBCBC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265500" y="2190750"/>
            <a:ext cx="4045200" cy="677250"/>
          </a:xfrm>
          <a:prstGeom prst="rect">
            <a:avLst/>
          </a:prstGeom>
          <a:solidFill>
            <a:schemeClr val="tx1"/>
          </a:solidFill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Topological Sort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smtClean="0">
                <a:latin typeface="Georgia"/>
                <a:ea typeface="Georgia"/>
                <a:cs typeface="Georgia"/>
                <a:sym typeface="Georgia"/>
              </a:rPr>
              <a:t>Define</a:t>
            </a:r>
            <a:endParaRPr lang="en-GB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1" name="Shape 20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9273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ea typeface="Georgia"/>
                <a:cs typeface="Times New Roman" pitchFamily="18" charset="0"/>
                <a:sym typeface="Georgia"/>
              </a:rPr>
              <a:t>A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  <a:ea typeface="Georgia"/>
                <a:cs typeface="Times New Roman" pitchFamily="18" charset="0"/>
                <a:sym typeface="Georgia"/>
              </a:rPr>
              <a:t>topological sort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ea typeface="Georgia"/>
                <a:cs typeface="Times New Roman" pitchFamily="18" charset="0"/>
                <a:sym typeface="Georgia"/>
              </a:rPr>
              <a:t> or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  <a:ea typeface="Georgia"/>
                <a:cs typeface="Times New Roman" pitchFamily="18" charset="0"/>
                <a:sym typeface="Georgia"/>
              </a:rPr>
              <a:t>topological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ea typeface="Georgia"/>
                <a:cs typeface="Times New Roman" pitchFamily="18" charset="0"/>
                <a:sym typeface="Georgia"/>
              </a:rPr>
              <a:t> ordering of a directed graph is a linear ordering of its vertices such that for every directed edge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  <a:ea typeface="Georgia"/>
                <a:cs typeface="Times New Roman" pitchFamily="18" charset="0"/>
                <a:sym typeface="Georgia"/>
              </a:rPr>
              <a:t>uv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ea typeface="Georgia"/>
                <a:cs typeface="Times New Roman" pitchFamily="18" charset="0"/>
                <a:sym typeface="Georgia"/>
              </a:rPr>
              <a:t> from vertex u to vertex v, u comes before v in the ordering.</a:t>
            </a:r>
          </a:p>
        </p:txBody>
      </p:sp>
      <p:sp>
        <p:nvSpPr>
          <p:cNvPr id="5" name="Rectangle 4"/>
          <p:cNvSpPr/>
          <p:nvPr/>
        </p:nvSpPr>
        <p:spPr>
          <a:xfrm>
            <a:off x="5029200" y="4324350"/>
            <a:ext cx="5334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265500" y="1809750"/>
            <a:ext cx="4045200" cy="1370300"/>
          </a:xfrm>
          <a:prstGeom prst="rect">
            <a:avLst/>
          </a:prstGeom>
          <a:solidFill>
            <a:schemeClr val="dk1"/>
          </a:solidFill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Topological sorting algorithm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subTitle" idx="1"/>
          </p:nvPr>
        </p:nvSpPr>
        <p:spPr>
          <a:xfrm>
            <a:off x="265500" y="3382825"/>
            <a:ext cx="4045200" cy="108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                 Technically  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body" idx="2"/>
          </p:nvPr>
        </p:nvSpPr>
        <p:spPr>
          <a:xfrm>
            <a:off x="4939500" y="813400"/>
            <a:ext cx="4045200" cy="370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just" rtl="0">
              <a:lnSpc>
                <a:spcPct val="100000"/>
              </a:lnSpc>
              <a:spcBef>
                <a:spcPts val="0"/>
              </a:spcBef>
              <a:buNone/>
            </a:pPr>
            <a:endParaRPr sz="20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algn="just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0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Done in  a way that for every </a:t>
            </a:r>
            <a:r>
              <a:rPr lang="en-GB" sz="2000" b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edge ab</a:t>
            </a:r>
            <a:r>
              <a:rPr lang="en-GB" sz="20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from vertex </a:t>
            </a:r>
            <a:r>
              <a:rPr lang="en-GB" sz="2000" b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lang="en-GB" sz="20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to </a:t>
            </a:r>
            <a:r>
              <a:rPr lang="en-GB" sz="2000" b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</a:t>
            </a:r>
            <a:r>
              <a:rPr lang="en-GB" sz="20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, the vertex a comes before the vertex b in the topological ordering. </a:t>
            </a:r>
          </a:p>
          <a:p>
            <a:pPr lvl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0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In other words, the topological sorting of a Directed Acyclic Graph is linear ordering of all of its vertices.</a:t>
            </a:r>
          </a:p>
          <a:p>
            <a:pPr lvl="0" algn="just">
              <a:lnSpc>
                <a:spcPct val="100000"/>
              </a:lnSpc>
              <a:spcBef>
                <a:spcPts val="0"/>
              </a:spcBef>
              <a:buNone/>
            </a:pPr>
            <a:endParaRPr sz="20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3000" y="133350"/>
            <a:ext cx="8520600" cy="5727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ALGORITHM FOR TOPOLOGICAL SORT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1447800" y="1123950"/>
            <a:ext cx="7162800" cy="3551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eorgia"/>
              <a:buChar char="-"/>
            </a:pPr>
            <a:r>
              <a:rPr lang="en-GB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Compute the </a:t>
            </a:r>
            <a:r>
              <a:rPr lang="en-GB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indegrees</a:t>
            </a:r>
            <a:r>
              <a:rPr lang="en-GB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of all vertices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eorgia"/>
              <a:buChar char="-"/>
            </a:pPr>
            <a:r>
              <a:rPr lang="en-GB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Find a vertex U with </a:t>
            </a:r>
            <a:r>
              <a:rPr lang="en-GB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indegree</a:t>
            </a:r>
            <a:r>
              <a:rPr lang="en-GB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0 and print it (store it in the ordering)If there is no such vertex then there is a cycle and the vertices cannot be ordered. Stop.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eorgia"/>
              <a:buChar char="-"/>
            </a:pPr>
            <a:r>
              <a:rPr lang="en-GB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Remove U and all its edges (U,V) from the graph.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eorgia"/>
              <a:buChar char="-"/>
            </a:pPr>
            <a:r>
              <a:rPr lang="en-GB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Update the </a:t>
            </a:r>
            <a:r>
              <a:rPr lang="en-GB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indegrees</a:t>
            </a:r>
            <a:r>
              <a:rPr lang="en-GB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of the remaining vertices.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eorgia"/>
              <a:buChar char="-"/>
            </a:pPr>
            <a:r>
              <a:rPr lang="en-GB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Repeat steps 2 through 4 while there are vertices to be processed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6200000">
            <a:off x="-2066925" y="2066925"/>
            <a:ext cx="51435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Representation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Consider this 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body" idx="2"/>
          </p:nvPr>
        </p:nvSpPr>
        <p:spPr>
          <a:xfrm>
            <a:off x="2461800" y="861225"/>
            <a:ext cx="4220400" cy="3002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000"/>
          </a:p>
          <a:p>
            <a:pPr lvl="0">
              <a:spcBef>
                <a:spcPts val="0"/>
              </a:spcBef>
              <a:buNone/>
            </a:pPr>
            <a:endParaRPr sz="3000"/>
          </a:p>
          <a:p>
            <a:pPr lvl="0">
              <a:spcBef>
                <a:spcPts val="0"/>
              </a:spcBef>
              <a:buNone/>
            </a:pPr>
            <a:endParaRPr sz="3000"/>
          </a:p>
          <a:p>
            <a:pPr lvl="0">
              <a:spcBef>
                <a:spcPts val="0"/>
              </a:spcBef>
              <a:buNone/>
            </a:pPr>
            <a:endParaRPr sz="3000"/>
          </a:p>
        </p:txBody>
      </p:sp>
      <p:sp>
        <p:nvSpPr>
          <p:cNvPr id="222" name="Shape 222"/>
          <p:cNvSpPr/>
          <p:nvPr/>
        </p:nvSpPr>
        <p:spPr>
          <a:xfrm>
            <a:off x="5552212" y="1004750"/>
            <a:ext cx="4425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1</a:t>
            </a:r>
          </a:p>
        </p:txBody>
      </p:sp>
      <p:sp>
        <p:nvSpPr>
          <p:cNvPr id="223" name="Shape 223"/>
          <p:cNvSpPr/>
          <p:nvPr/>
        </p:nvSpPr>
        <p:spPr>
          <a:xfrm>
            <a:off x="7328950" y="1004737"/>
            <a:ext cx="4425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2</a:t>
            </a:r>
          </a:p>
        </p:txBody>
      </p:sp>
      <p:sp>
        <p:nvSpPr>
          <p:cNvPr id="224" name="Shape 224"/>
          <p:cNvSpPr/>
          <p:nvPr/>
        </p:nvSpPr>
        <p:spPr>
          <a:xfrm>
            <a:off x="6371525" y="1938900"/>
            <a:ext cx="4425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4</a:t>
            </a:r>
          </a:p>
        </p:txBody>
      </p:sp>
      <p:sp>
        <p:nvSpPr>
          <p:cNvPr id="225" name="Shape 225"/>
          <p:cNvSpPr/>
          <p:nvPr/>
        </p:nvSpPr>
        <p:spPr>
          <a:xfrm>
            <a:off x="8169350" y="1938900"/>
            <a:ext cx="4425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5</a:t>
            </a:r>
          </a:p>
        </p:txBody>
      </p:sp>
      <p:sp>
        <p:nvSpPr>
          <p:cNvPr id="226" name="Shape 226"/>
          <p:cNvSpPr/>
          <p:nvPr/>
        </p:nvSpPr>
        <p:spPr>
          <a:xfrm>
            <a:off x="7518525" y="3002350"/>
            <a:ext cx="4425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7</a:t>
            </a:r>
          </a:p>
        </p:txBody>
      </p:sp>
      <p:sp>
        <p:nvSpPr>
          <p:cNvPr id="227" name="Shape 227"/>
          <p:cNvSpPr/>
          <p:nvPr/>
        </p:nvSpPr>
        <p:spPr>
          <a:xfrm>
            <a:off x="5611612" y="2921400"/>
            <a:ext cx="4425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6</a:t>
            </a:r>
          </a:p>
        </p:txBody>
      </p:sp>
      <p:sp>
        <p:nvSpPr>
          <p:cNvPr id="228" name="Shape 228"/>
          <p:cNvSpPr/>
          <p:nvPr/>
        </p:nvSpPr>
        <p:spPr>
          <a:xfrm>
            <a:off x="4851800" y="1938900"/>
            <a:ext cx="4425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3</a:t>
            </a:r>
          </a:p>
        </p:txBody>
      </p:sp>
      <p:cxnSp>
        <p:nvCxnSpPr>
          <p:cNvPr id="229" name="Shape 229"/>
          <p:cNvCxnSpPr>
            <a:stCxn id="222" idx="2"/>
            <a:endCxn id="228" idx="0"/>
          </p:cNvCxnSpPr>
          <p:nvPr/>
        </p:nvCxnSpPr>
        <p:spPr>
          <a:xfrm flipH="1">
            <a:off x="5073112" y="1196150"/>
            <a:ext cx="479100" cy="74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0" name="Shape 230"/>
          <p:cNvCxnSpPr>
            <a:stCxn id="222" idx="6"/>
            <a:endCxn id="224" idx="0"/>
          </p:cNvCxnSpPr>
          <p:nvPr/>
        </p:nvCxnSpPr>
        <p:spPr>
          <a:xfrm>
            <a:off x="5994712" y="1196150"/>
            <a:ext cx="598200" cy="74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1" name="Shape 231"/>
          <p:cNvCxnSpPr>
            <a:stCxn id="224" idx="2"/>
            <a:endCxn id="228" idx="6"/>
          </p:cNvCxnSpPr>
          <p:nvPr/>
        </p:nvCxnSpPr>
        <p:spPr>
          <a:xfrm rot="10800000">
            <a:off x="5294225" y="2130300"/>
            <a:ext cx="1077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2" name="Shape 232"/>
          <p:cNvCxnSpPr>
            <a:stCxn id="223" idx="2"/>
            <a:endCxn id="224" idx="7"/>
          </p:cNvCxnSpPr>
          <p:nvPr/>
        </p:nvCxnSpPr>
        <p:spPr>
          <a:xfrm flipH="1">
            <a:off x="6749350" y="1196137"/>
            <a:ext cx="579600" cy="79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3" name="Shape 233"/>
          <p:cNvCxnSpPr>
            <a:stCxn id="228" idx="5"/>
            <a:endCxn id="227" idx="2"/>
          </p:cNvCxnSpPr>
          <p:nvPr/>
        </p:nvCxnSpPr>
        <p:spPr>
          <a:xfrm>
            <a:off x="5229497" y="2265640"/>
            <a:ext cx="382200" cy="84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4" name="Shape 234"/>
          <p:cNvCxnSpPr>
            <a:stCxn id="225" idx="2"/>
            <a:endCxn id="224" idx="6"/>
          </p:cNvCxnSpPr>
          <p:nvPr/>
        </p:nvCxnSpPr>
        <p:spPr>
          <a:xfrm rot="10800000">
            <a:off x="6813950" y="2130300"/>
            <a:ext cx="135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5" name="Shape 235"/>
          <p:cNvCxnSpPr>
            <a:stCxn id="223" idx="6"/>
            <a:endCxn id="225" idx="0"/>
          </p:cNvCxnSpPr>
          <p:nvPr/>
        </p:nvCxnSpPr>
        <p:spPr>
          <a:xfrm>
            <a:off x="7771450" y="1196137"/>
            <a:ext cx="619200" cy="74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6" name="Shape 236"/>
          <p:cNvCxnSpPr>
            <a:stCxn id="225" idx="3"/>
            <a:endCxn id="226" idx="7"/>
          </p:cNvCxnSpPr>
          <p:nvPr/>
        </p:nvCxnSpPr>
        <p:spPr>
          <a:xfrm flipH="1">
            <a:off x="7896352" y="2265640"/>
            <a:ext cx="337800" cy="79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7" name="Shape 237"/>
          <p:cNvCxnSpPr>
            <a:stCxn id="224" idx="5"/>
            <a:endCxn id="226" idx="1"/>
          </p:cNvCxnSpPr>
          <p:nvPr/>
        </p:nvCxnSpPr>
        <p:spPr>
          <a:xfrm>
            <a:off x="6749222" y="2265640"/>
            <a:ext cx="834000" cy="79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8" name="Shape 238"/>
          <p:cNvCxnSpPr>
            <a:stCxn id="224" idx="3"/>
            <a:endCxn id="227" idx="6"/>
          </p:cNvCxnSpPr>
          <p:nvPr/>
        </p:nvCxnSpPr>
        <p:spPr>
          <a:xfrm flipH="1">
            <a:off x="6054127" y="2265640"/>
            <a:ext cx="382200" cy="84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</TotalTime>
  <Words>926</Words>
  <Application>Microsoft Office PowerPoint</Application>
  <PresentationFormat>On-screen Show (16:9)</PresentationFormat>
  <Paragraphs>371</Paragraphs>
  <Slides>40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Times New Roman</vt:lpstr>
      <vt:lpstr>Georgia</vt:lpstr>
      <vt:lpstr>Playfair Display</vt:lpstr>
      <vt:lpstr>Oswald</vt:lpstr>
      <vt:lpstr>Bree Serif</vt:lpstr>
      <vt:lpstr>Trebuchet MS</vt:lpstr>
      <vt:lpstr>Montserrat</vt:lpstr>
      <vt:lpstr>pop</vt:lpstr>
      <vt:lpstr>TOPOLOGICAL SORT</vt:lpstr>
      <vt:lpstr>Overview</vt:lpstr>
      <vt:lpstr>PREFACE</vt:lpstr>
      <vt:lpstr>Slide 4</vt:lpstr>
      <vt:lpstr>WHICH IDEAL ALGORITHM IS USED TO SORT THE STUDENT ACTIVITIES?</vt:lpstr>
      <vt:lpstr>Topological Sort</vt:lpstr>
      <vt:lpstr>Topological sorting algorithm</vt:lpstr>
      <vt:lpstr>ALGORITHM FOR TOPOLOGICAL SORT</vt:lpstr>
      <vt:lpstr>Representation</vt:lpstr>
      <vt:lpstr> Indegrees      0: 1, 2                 1: 5       2: 3, 6, 7                            3: 4</vt:lpstr>
      <vt:lpstr> Indegrees      0: 1, 2                 1: 5       2: 3, 6, 7                            3: 4</vt:lpstr>
      <vt:lpstr> Indegrees      0: 1, 2                 1: 5       2: 3, 6, 7                            3: 4</vt:lpstr>
      <vt:lpstr> Indegrees      0: 1, 2                 1: 5       2: 3, 6, 7                            3: 4</vt:lpstr>
      <vt:lpstr> Indegrees      0: 1, 2                 1: 5       2: 3, 6, 7                            3: 4</vt:lpstr>
      <vt:lpstr> Indegrees      0: 1, 2                 1: 5       2: 3, 6, 7                            3: 4</vt:lpstr>
      <vt:lpstr> Indegrees      0: 1, 2                 1: 5       2: 3, 6, 7                            3: 4</vt:lpstr>
      <vt:lpstr>Topologically sorted </vt:lpstr>
      <vt:lpstr>Student Activity Optimization</vt:lpstr>
      <vt:lpstr>The activities are drawn into nodes and the entire activity chart is made into a Graph</vt:lpstr>
      <vt:lpstr>ALGORITHM FOR TOPOLOGICAL SORT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Optimized Student Activities</vt:lpstr>
      <vt:lpstr>Slide 34</vt:lpstr>
      <vt:lpstr>Slide 35</vt:lpstr>
      <vt:lpstr>COMPLEXITY OF AN ALGORITHM  For input graph G = (V,E), Run Time = ?  Break down into total time required to:                            § Initialize In-Degree array: O(|E|)                             § Find vertex with in-degree 0:|V| vertices, each takes O(|V|) to search In-Degree array.                             § Reduce In-Degree of all vertices adjacent to a vertex:  O(|E|)                             § Output and mark vertex:O(|V|)                                    § Total time = O(|V|²)                             §  Total time= O(|V|² + |E|) Quadratic time!</vt:lpstr>
      <vt:lpstr>Slide 37</vt:lpstr>
      <vt:lpstr>Complexity of an algorithm Initialize In-Degree array: O(|V| + |E|)  Initialize Queue with In-Degree 0 vertices: O(|V|) Dequeue and output vertex: › |V| vertices, each takes only O(1) to dequeue and output: O(|V|) Reduce In-Degree of all vertices adjacent to a vertex and Enqueue any In-Degree 0 vertices: › O(|E|)  For input graph G=(V,E) run time = O(|V| + |E|) Linear time</vt:lpstr>
      <vt:lpstr>Slide 39</vt:lpstr>
      <vt:lpstr>Slide 40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Topological Sort</dc:title>
  <dc:creator>Shireen</dc:creator>
  <cp:lastModifiedBy>home</cp:lastModifiedBy>
  <cp:revision>38</cp:revision>
  <dcterms:modified xsi:type="dcterms:W3CDTF">2017-01-08T01:18:10Z</dcterms:modified>
</cp:coreProperties>
</file>