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401" r:id="rId55"/>
    <p:sldId id="405" r:id="rId56"/>
    <p:sldId id="49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A4EB2A5-FF11-41B1-A36E-3D42A87082F3}">
          <p14:sldIdLst>
            <p14:sldId id="256"/>
            <p14:sldId id="257"/>
            <p14:sldId id="258"/>
          </p14:sldIdLst>
        </p14:section>
        <p14:section name="Data Types" id="{606E5AC1-9FCB-42AE-B003-B65DB64E98A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ger Types" id="{917B9EB0-D49D-4B48-9176-DE980817D53D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Real Number Types" id="{10C735F3-989B-4A0A-A9D4-68215BF25026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ype Conversion" id="{CDAE77CF-57CF-4298-B76E-33BE11544BE4}">
          <p14:sldIdLst>
            <p14:sldId id="286"/>
            <p14:sldId id="287"/>
            <p14:sldId id="288"/>
            <p14:sldId id="289"/>
          </p14:sldIdLst>
        </p14:section>
        <p14:section name="Boolean Type" id="{B7BA9E08-209C-4416-96B4-60F88ED76AA1}">
          <p14:sldIdLst>
            <p14:sldId id="290"/>
            <p14:sldId id="291"/>
            <p14:sldId id="292"/>
            <p14:sldId id="293"/>
          </p14:sldIdLst>
        </p14:section>
        <p14:section name="Character Type" id="{A47B5CE1-BBAA-407D-82DE-55FDD99694A5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tring Data Type" id="{883D9F2F-813E-4E4A-8971-EB7CDFD8DB92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Conclusion" id="{3D6B91EC-85CF-4956-A006-C076E20AFBD9}">
          <p14:sldIdLst>
            <p14:sldId id="30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3B453-C069-4DF1-89C8-914ADDA7CA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6933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B4A3A88-FA7A-4176-AC4B-866F7DC7DC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7220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480AA6-A01E-4FB8-A8B1-229CE41D57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8069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354D90-01BD-4135-AC17-B09610486C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0994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F388107-3090-4224-81ED-2472DDE537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765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42B8787-14FF-49B7-97D0-951F28646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135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DDDC196-7015-48D6-BECB-D05FB4E63B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3408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1A804DC-6465-498C-BC41-72A6CE2E83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130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797191-82C4-4191-9539-C6EEACA6AC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336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FDBCC9-E7FA-4017-ABA5-9175B094E2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7424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E9571A-02DE-49E0-ACEC-6A3C3D394C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1377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7FBCD5B-D621-4296-A5FB-E616216B9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7018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73E6544-EF29-4AD7-89F3-EA96BEBA35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702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196377" y="2102707"/>
            <a:ext cx="2980696" cy="2481348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429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Scope</a:t>
            </a:r>
            <a:r>
              <a:rPr lang="en-GB" dirty="0"/>
              <a:t> -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Lifetime</a:t>
            </a:r>
            <a:r>
              <a:rPr lang="en-GB" dirty="0"/>
              <a:t> - how long a variable stays in memory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3167617"/>
            <a:ext cx="85344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000629" y="2514600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in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363166" y="4640806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</a:t>
            </a:r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in the loop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B90C321-D354-466A-B72E-1691F22BA3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934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span is how long before a variable is called</a:t>
            </a:r>
          </a:p>
          <a:p>
            <a:r>
              <a:rPr lang="en-US" dirty="0"/>
              <a:t>Always declare a variable as late as possible (e.g. shorter span)</a:t>
            </a:r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92706" y="2842857"/>
            <a:ext cx="8690105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//System.out.println(inner);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534400" y="3736195"/>
            <a:ext cx="565534" cy="159732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372600" y="3809521"/>
            <a:ext cx="2571514" cy="1364158"/>
          </a:xfrm>
          <a:prstGeom prst="wedgeRoundRectCallout">
            <a:avLst>
              <a:gd name="adj1" fmla="val -39149"/>
              <a:gd name="adj2" fmla="val 1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DEE2C55-3A72-4BDE-A3AA-B475F38769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17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Shorter span simplifies the code</a:t>
            </a:r>
          </a:p>
          <a:p>
            <a:pPr lvl="1"/>
            <a:r>
              <a:rPr lang="en-US" dirty="0"/>
              <a:t>Improves its </a:t>
            </a: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maintainability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90600" y="2578744"/>
            <a:ext cx="8139572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738941" y="4191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20200" y="3619500"/>
            <a:ext cx="2857658" cy="1143000"/>
          </a:xfrm>
          <a:prstGeom prst="wedgeRoundRectCallout">
            <a:avLst>
              <a:gd name="adj1" fmla="val -31941"/>
              <a:gd name="adj2" fmla="val 21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 – reduced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7F7ABB7-8866-403A-B188-D6B69F616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371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4918711" y="1403969"/>
            <a:ext cx="235814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bg-BG" sz="15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D2FFB9-EB6F-42CD-BCE5-71610FD50D5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Integer Types</a:t>
            </a:r>
          </a:p>
        </p:txBody>
      </p:sp>
    </p:spTree>
    <p:extLst>
      <p:ext uri="{BB962C8B-B14F-4D97-AF65-F5344CB8AC3E}">
        <p14:creationId xmlns:p14="http://schemas.microsoft.com/office/powerpoint/2010/main" val="400982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577020"/>
              </p:ext>
            </p:extLst>
          </p:nvPr>
        </p:nvGraphicFramePr>
        <p:xfrm>
          <a:off x="1960152" y="1905001"/>
          <a:ext cx="9982198" cy="2937635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baseline="0" dirty="0"/>
                        <a:t> - 1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50599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899" b="1" dirty="0"/>
              <a:t>Integer types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9A6844B-52C6-48C9-8C74-BD1DF4F750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1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2793" y="2114096"/>
            <a:ext cx="11426550" cy="34420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centuries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20; </a:t>
            </a: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days = 730484;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hours = 17531616;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System.out.printf("%d centuries = %d years = %d days = %d hours.",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                                    centuries, years, days, hours)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//20 centuries = 2000 years = 730484 days = 17531616 hours.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5DFDB1A-1538-40E7-BFEB-ED68A68B9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4292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Integers have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(minimal and maximal value)</a:t>
            </a:r>
          </a:p>
          <a:p>
            <a:r>
              <a:rPr lang="en-US" dirty="0"/>
              <a:t>Integers could overflow </a:t>
            </a:r>
            <a:r>
              <a:rPr lang="en-US" dirty="0">
                <a:sym typeface="Wingdings" panose="05000000000000000000" pitchFamily="2" charset="2"/>
              </a:rPr>
              <a:t> this leads to incorrect values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6F7BD0F-9F84-47AA-8C30-3C5A6D2C3ED5}"/>
              </a:ext>
            </a:extLst>
          </p:cNvPr>
          <p:cNvSpPr/>
          <p:nvPr/>
        </p:nvSpPr>
        <p:spPr bwMode="auto">
          <a:xfrm>
            <a:off x="7991251" y="4055841"/>
            <a:ext cx="6858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5400" y="3059697"/>
            <a:ext cx="6274783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700" b="1" noProof="1">
                <a:latin typeface="Consolas" pitchFamily="49" charset="0"/>
              </a:rPr>
              <a:t> counter = 0;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i = 0; i &lt;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130</a:t>
            </a:r>
            <a:r>
              <a:rPr lang="en-US" sz="2700" b="1" noProof="1">
                <a:latin typeface="Consolas" pitchFamily="49" charset="0"/>
              </a:rPr>
              <a:t>; i++) {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counter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System.out.println(counter);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98120" y="2832711"/>
            <a:ext cx="1265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127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-128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-127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A409CEE-6731-4ED7-8166-0B322F3E4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suffixes mean 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029200"/>
            <a:ext cx="6019800" cy="10875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hexa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0xFFFFFFFF</a:t>
            </a:r>
            <a:r>
              <a:rPr lang="en-US" sz="2700" b="1" noProof="1">
                <a:latin typeface="Consolas" pitchFamily="49" charset="0"/>
              </a:rPr>
              <a:t>;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//-1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long number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1L</a:t>
            </a:r>
            <a:r>
              <a:rPr lang="en-US" sz="2700" b="1" noProof="1">
                <a:latin typeface="Consolas" pitchFamily="49" charset="0"/>
              </a:rPr>
              <a:t>; </a:t>
            </a:r>
            <a:r>
              <a:rPr lang="bg-BG" sz="2700" b="1" noProof="1">
                <a:latin typeface="Consolas" pitchFamily="49" charset="0"/>
              </a:rPr>
              <a:t>    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//1</a:t>
            </a:r>
            <a:endParaRPr lang="bg-BG" sz="27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2FFD2-1D8D-47CE-B46A-4FAAD6D66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023090"/>
            <a:ext cx="3174546" cy="317454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5CC0D66-60FB-42DD-872A-D9CEB620C1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8700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converts meters to kilometers formatted </a:t>
            </a:r>
            <a:br>
              <a:rPr lang="en-US" dirty="0"/>
            </a:br>
            <a:r>
              <a:rPr lang="en-US" dirty="0"/>
              <a:t>to the second decimal point</a:t>
            </a:r>
          </a:p>
          <a:p>
            <a:r>
              <a:rPr lang="en-US" dirty="0"/>
              <a:t>Examples: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4068920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640" y="2438400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504" y="2438400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8251024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744" y="2438400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904" y="3570312"/>
            <a:ext cx="9838696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latin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meters = Integer.parseInt(scanner.nextLine());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kilometers = meters / 1000.0;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%.2f</a:t>
            </a:r>
            <a:r>
              <a:rPr lang="en-US" sz="2700" b="1" noProof="1">
                <a:latin typeface="Consolas" pitchFamily="49" charset="0"/>
              </a:rPr>
              <a:t>", kilometers);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6B2CDD6-3275-4398-8498-D433E8A7C1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247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4677196" y="1877352"/>
            <a:ext cx="2817118" cy="1708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bg-BG" sz="10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C9B86D-E0E6-4E8C-B440-3E4015D93C9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Real Number Types</a:t>
            </a:r>
          </a:p>
        </p:txBody>
      </p:sp>
    </p:spTree>
    <p:extLst>
      <p:ext uri="{BB962C8B-B14F-4D97-AF65-F5344CB8AC3E}">
        <p14:creationId xmlns:p14="http://schemas.microsoft.com/office/powerpoint/2010/main" val="370889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Data Types and Variables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Integer and Real Number Type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Type Conversion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Boolean Type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Character and String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A2D8179-51D9-4266-8D4B-83E64730C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73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Floating-point</a:t>
            </a:r>
            <a:r>
              <a:rPr lang="en-US" dirty="0"/>
              <a:t> types: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range and precision depending</a:t>
            </a:r>
            <a:br>
              <a:rPr lang="en-US" dirty="0"/>
            </a:br>
            <a:r>
              <a:rPr lang="en-US" dirty="0"/>
              <a:t>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Floating-Point Types?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234520-1AF1-4D92-BB14-01F94AC43F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87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67DDFAF-E648-4E28-98B3-232A2AE36D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3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statement!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pPr lvl="1"/>
            <a:r>
              <a:rPr lang="en-US" dirty="0"/>
              <a:t>One should explicitly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2000" y="1841066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System.out.println("Float PI is: " +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System.out.println("Double PI is: " + doublePI);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0"/>
            <a:ext cx="1752600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3. 1415927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3689922"/>
            <a:ext cx="3076127" cy="791603"/>
          </a:xfrm>
          <a:prstGeom prst="wedgeRoundRectCallout">
            <a:avLst>
              <a:gd name="adj1" fmla="val -56063"/>
              <a:gd name="adj2" fmla="val -52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3. 141592653589793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FD1A876-6FA1-4E71-AAAF-281E10878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6796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that converts British pounds to US dollars </a:t>
            </a:r>
            <a:br>
              <a:rPr lang="en-US" sz="3200" dirty="0"/>
            </a:br>
            <a:r>
              <a:rPr lang="en-US" sz="3200" dirty="0"/>
              <a:t>formatted to 3th decimal point</a:t>
            </a:r>
          </a:p>
          <a:p>
            <a:r>
              <a:rPr lang="en-US" sz="32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 to Dollars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089683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93902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66290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90600" y="4154059"/>
            <a:ext cx="101346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num = Double.parseDouble(scanner.nextLine());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%.3f</a:t>
            </a:r>
            <a:r>
              <a:rPr lang="en-US" sz="2700" b="1" noProof="1">
                <a:latin typeface="Consolas" pitchFamily="49" charset="0"/>
              </a:rPr>
              <a:t>", result);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9590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3809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6197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76361BD-366A-4883-8640-1F220EC32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494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4400" y="2590800"/>
            <a:ext cx="10363200" cy="3035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System.out.println(d); </a:t>
            </a:r>
            <a:r>
              <a:rPr lang="bg-BG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1.0E34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20e-3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System.out.println(d2);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Double.MAX_VALUE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System.out.println(d3);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//1.7976931348623157E308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48B89A-3039-427B-B232-49891DF48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79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981200"/>
            <a:ext cx="11447412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ArithmeticException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6F950CE-BA25-4F7D-8D6B-EB7CAFDCD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0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floating-point numbers 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dirty="0"/>
              <a:t>!</a:t>
            </a:r>
          </a:p>
          <a:p>
            <a:r>
              <a:rPr lang="en-GB" dirty="0"/>
              <a:t>Read more about </a:t>
            </a:r>
            <a:r>
              <a:rPr lang="en-US" b="1" dirty="0">
                <a:solidFill>
                  <a:schemeClr val="bg1"/>
                </a:solidFill>
              </a:rPr>
              <a:t>IEEE 754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2413436"/>
            <a:ext cx="9982200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b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CA" sz="2400" b="1" noProof="1">
                <a:solidFill>
                  <a:srgbClr val="234465"/>
                </a:solidFill>
                <a:latin typeface="Consolas" pitchFamily="49" charset="0"/>
              </a:rPr>
              <a:t>double sum = </a:t>
            </a:r>
            <a:r>
              <a:rPr lang="en-CA" sz="2400" b="1" noProof="1">
                <a:solidFill>
                  <a:schemeClr val="bg1"/>
                </a:solidFill>
                <a:latin typeface="Consolas" pitchFamily="49" charset="0"/>
              </a:rPr>
              <a:t>1.33d</a:t>
            </a:r>
            <a:r>
              <a:rPr lang="en-CA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System.out.printf("a+b=%f sum=%f equal=%b",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                      a+b, sum, (a + b == sum));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num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num +=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System.out.println(num);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0.9999999999999062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BE01425-73B4-45F5-8DE3-E2D360734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7710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5A8C9B-E45F-41C6-9DFF-466BDDA8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BigDecimal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0A120-9330-42E1-AB96-F7B8E02179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276048"/>
          </a:xfrm>
        </p:spPr>
        <p:txBody>
          <a:bodyPr/>
          <a:lstStyle/>
          <a:p>
            <a:r>
              <a:rPr lang="en-GB" dirty="0"/>
              <a:t>Built-in Java Class</a:t>
            </a:r>
          </a:p>
          <a:p>
            <a:r>
              <a:rPr lang="en-GB" dirty="0"/>
              <a:t>Provides arithmetic operations</a:t>
            </a:r>
          </a:p>
          <a:p>
            <a:r>
              <a:rPr lang="en-GB" dirty="0"/>
              <a:t>Allows calculations with very </a:t>
            </a:r>
            <a:r>
              <a:rPr lang="en-GB" b="1" dirty="0">
                <a:solidFill>
                  <a:schemeClr val="bg1"/>
                </a:solidFill>
              </a:rPr>
              <a:t>high precision</a:t>
            </a:r>
          </a:p>
          <a:p>
            <a:r>
              <a:rPr lang="en-US" dirty="0"/>
              <a:t>Used for financial calculations</a:t>
            </a:r>
          </a:p>
          <a:p>
            <a:endParaRPr lang="en-GB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FFEF72B-C2A6-492E-912E-7F853F2B4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09" y="3812812"/>
            <a:ext cx="10080496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(0);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BigDecimal.valueOf(2.5)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</a:t>
            </a:r>
            <a:endParaRPr lang="bg-BG" sz="28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BigDecimal.valueOf(1.5)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multiply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divide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38B9862-72C9-464F-BFCE-0D054009A8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298934" y="271337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7415" y="2083852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8967" y="2557829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00522" y="459004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7415" y="3960521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90555" y="4434498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ADE3B2C-E99B-479F-A73F-427A210D9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90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01137" y="1460878"/>
            <a:ext cx="10789727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int n = Integer.parseInt(sc.nextLine());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sum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(0);</a:t>
            </a:r>
          </a:p>
          <a:p>
            <a:r>
              <a:rPr lang="en-US" sz="2800" noProof="1"/>
              <a:t>for (int i = 0; i &lt; n; i++) {</a:t>
            </a:r>
          </a:p>
          <a:p>
            <a:r>
              <a:rPr lang="en-US" sz="2800" noProof="1"/>
              <a:t>   </a:t>
            </a:r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number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(sc.nextLine());</a:t>
            </a:r>
          </a:p>
          <a:p>
            <a:r>
              <a:rPr lang="en-US" sz="2800" noProof="1"/>
              <a:t>   sum = sum.</a:t>
            </a:r>
            <a:r>
              <a:rPr lang="en-US" sz="2800" noProof="1">
                <a:solidFill>
                  <a:schemeClr val="bg1"/>
                </a:solidFill>
              </a:rPr>
              <a:t>add</a:t>
            </a:r>
            <a:r>
              <a:rPr lang="en-US" sz="2800" noProof="1"/>
              <a:t>(number);</a:t>
            </a:r>
          </a:p>
          <a:p>
            <a:r>
              <a:rPr lang="en-US" sz="2800" noProof="1"/>
              <a:t>}</a:t>
            </a:r>
          </a:p>
          <a:p>
            <a:r>
              <a:rPr lang="en-US" sz="2800" noProof="1"/>
              <a:t>System.out.println(sum);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EC66740-119E-45E4-9B5D-4C763F8D5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258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#fund-java</a:t>
            </a:r>
          </a:p>
          <a:p>
            <a:pPr marL="0" indent="0" algn="ctr">
              <a:buNone/>
            </a:pP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781A388-DFC4-4F86-8DA4-5335AA41B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58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6115678-07E7-4A11-BACF-B84D1601E6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FB90FA7-525E-42A1-B119-3114C284CC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 and Real Numbers</a:t>
            </a:r>
          </a:p>
        </p:txBody>
      </p:sp>
    </p:spTree>
    <p:extLst>
      <p:ext uri="{BB962C8B-B14F-4D97-AF65-F5344CB8AC3E}">
        <p14:creationId xmlns:p14="http://schemas.microsoft.com/office/powerpoint/2010/main" val="70133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38F92E-ABD5-4844-B754-691D4D077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49" y="1385092"/>
            <a:ext cx="2377703" cy="237770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65CAE0-6C9E-43CE-BE25-7A3589D00B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412807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/>
              <a:t> type conversion (</a:t>
            </a:r>
            <a:r>
              <a:rPr lang="en-US" b="1" dirty="0">
                <a:solidFill>
                  <a:schemeClr val="bg1"/>
                </a:solidFill>
              </a:rPr>
              <a:t>lossless</a:t>
            </a:r>
            <a:r>
              <a:rPr lang="en-US" dirty="0"/>
              <a:t>): variable of 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smaller value 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b="1" noProof="1">
                <a:solidFill>
                  <a:schemeClr val="bg1"/>
                </a:solidFill>
              </a:rPr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534400" y="3657600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34400" y="5452223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 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1600" y="3634540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1600" y="5385559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96F9AF5-BC5A-4A63-8FA3-344A59AC50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41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98188" y="2802062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72" y="5187479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406569" y="2658348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789804" y="2450599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 centuries = 100 years = 36524 days </a:t>
            </a:r>
            <a:br>
              <a:rPr lang="bg-BG" sz="2700" b="1" noProof="1">
                <a:latin typeface="Consolas" pitchFamily="49" charset="0"/>
              </a:rPr>
            </a:br>
            <a:r>
              <a:rPr lang="en-US" sz="2700" b="1" noProof="1">
                <a:latin typeface="Consolas" pitchFamily="49" charset="0"/>
              </a:rPr>
              <a:t>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098188" y="430079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789804" y="3949327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3550398-FAF2-4FE0-8CE4-45AAD738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69" y="4160645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DC54577-A533-4CEB-A06D-FA4E86B73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20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470097"/>
            <a:ext cx="11506200" cy="42463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centuries = Integer.parseInt(sc.nextLine());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days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397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System.out.printf(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"%d centuries = %d years = %d days = %d hours = %d minutes",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                           centuries, years, days, hours, minutes);</a:t>
            </a:r>
            <a:endParaRPr lang="bg-BG" sz="2397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43729" y="3200400"/>
            <a:ext cx="2857500" cy="1066800"/>
          </a:xfrm>
          <a:prstGeom prst="wedgeRoundRectCallout">
            <a:avLst>
              <a:gd name="adj1" fmla="val -34489"/>
              <a:gd name="adj2" fmla="val -81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converts double to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52824" y="2130513"/>
            <a:ext cx="2743200" cy="835791"/>
          </a:xfrm>
          <a:prstGeom prst="wedgeRoundRectCallout">
            <a:avLst>
              <a:gd name="adj1" fmla="val -63491"/>
              <a:gd name="adj2" fmla="val 262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pical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has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73EA042-E9F2-403B-92E0-EE43AC9F69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8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B27747-79D1-4869-83DE-F2DE5B047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85091"/>
            <a:ext cx="3556000" cy="2667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9A021A9-D988-44BB-A1B9-5CA018CDA9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Boolean Type</a:t>
            </a:r>
          </a:p>
        </p:txBody>
      </p:sp>
    </p:spTree>
    <p:extLst>
      <p:ext uri="{BB962C8B-B14F-4D97-AF65-F5344CB8AC3E}">
        <p14:creationId xmlns:p14="http://schemas.microsoft.com/office/powerpoint/2010/main" val="179510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) hold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8200" y="2057401"/>
            <a:ext cx="9220200" cy="3312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greaterAB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System.out.println(greaterAB);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equalA1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2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System.out.println(equalA1); 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8B04F8-F985-4FCB-9D6C-E54CA613C6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441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is special when its sum of digits 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special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180" y="4038194"/>
            <a:ext cx="765496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2819401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6338" y="40858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718" y="2819401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5200" y="2819401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AF480EC-C861-4E1B-B49B-21404B3F3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957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5450" y="1295401"/>
            <a:ext cx="880110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(int num = 1; num &lt;= n; num++)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while (digits &gt; 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EC3E469-5910-4F7C-87D5-E69506DD7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9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923C747-463F-40C7-A7C3-C5FF0F4F06C0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9FB7FF-F81F-406E-A2FF-F3C6F332305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Character Type</a:t>
            </a:r>
          </a:p>
        </p:txBody>
      </p:sp>
    </p:spTree>
    <p:extLst>
      <p:ext uri="{BB962C8B-B14F-4D97-AF65-F5344CB8AC3E}">
        <p14:creationId xmlns:p14="http://schemas.microsoft.com/office/powerpoint/2010/main" val="422221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5069" y="1066801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FF6FBDF-2B45-48D3-9FF9-71B7189C573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21028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character data type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940119-BD5E-43B7-BA19-6605BBD71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718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character</a:t>
            </a:r>
            <a:r>
              <a:rPr lang="en-US" sz="3200" dirty="0"/>
              <a:t> has an unique </a:t>
            </a:r>
            <a:r>
              <a:rPr lang="en-US" sz="3200" b="1" dirty="0">
                <a:solidFill>
                  <a:schemeClr val="bg1"/>
                </a:solidFill>
              </a:rPr>
              <a:t>Unicode</a:t>
            </a:r>
            <a:r>
              <a:rPr lang="en-US" sz="3200" dirty="0"/>
              <a:t> value 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1" y="2057401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157DFDB-EF26-4195-93AF-437DF61CB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3749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takes 3 lines of characters and prints them in reversed order with a space between them</a:t>
            </a:r>
          </a:p>
          <a:p>
            <a:r>
              <a:rPr lang="en-US" sz="32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8400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462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7202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5302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364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4104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9B2C9C1-582F-4FFC-AE6A-F1C5709BF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053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6988" y="1905000"/>
            <a:ext cx="106680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System.out.printf("%c %c %c",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thirdChar, secondChar, firstChar);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D010E6-578C-469C-887C-4188CBA66B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8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system characters (like the [TAB] character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7D725A8-586E-4FCE-BBC3-5DE772264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847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7200" y="1535446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3640BA-8E8B-4F46-8875-E6DAAFA35F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5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E02EFED-EE34-43A0-A1F6-873B95CEA7BA}"/>
              </a:ext>
            </a:extLst>
          </p:cNvPr>
          <p:cNvSpPr txBox="1">
            <a:spLocks/>
          </p:cNvSpPr>
          <p:nvPr/>
        </p:nvSpPr>
        <p:spPr>
          <a:xfrm>
            <a:off x="4419600" y="1447800"/>
            <a:ext cx="3352800" cy="25146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AB3635-F3BE-43F5-B1BA-38A0FBF7FD5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FDE9941-00DF-4CB4-AC77-D3CCF2DAD6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Letters</a:t>
            </a:r>
          </a:p>
        </p:txBody>
      </p:sp>
    </p:spTree>
    <p:extLst>
      <p:ext uri="{BB962C8B-B14F-4D97-AF65-F5344CB8AC3E}">
        <p14:creationId xmlns:p14="http://schemas.microsoft.com/office/powerpoint/2010/main" val="402283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60153" y="1121144"/>
            <a:ext cx="10033549" cy="52760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string data type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4191001"/>
            <a:ext cx="51816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s = "Hello, JAVA";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C7FC62-823B-439A-9102-BB011B4843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58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 strings insert variable values by pattern: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2609" y="1905001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07206" y="1447800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backslash \ is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escaped by \\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2609" y="3399693"/>
            <a:ext cx="104394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fullName = String.format(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				   "%s %s", firstName, lastName);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8F5F05A-65B3-4088-8AC8-D873D59E1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81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the names of a person to obtain the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concatenate strings and numbers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operator: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Hello – Examples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38200" y="1975161"/>
            <a:ext cx="10896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fullName = String.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format</a:t>
            </a:r>
            <a:r>
              <a:rPr lang="en-GB" sz="2800" b="1" noProof="1">
                <a:latin typeface="Consolas" panose="020B0609020204030204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				     "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GB" sz="2800" b="1" noProof="1">
                <a:latin typeface="Consolas" panose="020B0609020204030204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GB" sz="2800" b="1" noProof="1">
                <a:latin typeface="Consolas" panose="020B0609020204030204" pitchFamily="49" charset="0"/>
              </a:rPr>
              <a:t>("Your full name is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.",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5383071"/>
            <a:ext cx="11168759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System.out.println("Hello, I am "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age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" years old");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249CD4C-196F-4F0D-88DE-A298B00AD3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0156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are machines that process data</a:t>
            </a:r>
          </a:p>
          <a:p>
            <a:pPr lvl="1"/>
            <a:r>
              <a:rPr lang="en-US" dirty="0"/>
              <a:t>Instructions and data are stored in the computer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9800" y="3505201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397A1059-074C-4FA3-8660-E5B0D88DE0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43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first and last name and delimiter</a:t>
            </a:r>
          </a:p>
          <a:p>
            <a:r>
              <a:rPr lang="en-US" sz="3200" dirty="0"/>
              <a:t>Print the first and last name joined by the delimiter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4848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3008028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9450" y="30876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349" y="3064777"/>
            <a:ext cx="262585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2529" y="3144350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48" y="4482277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4899504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9450" y="4979077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4539026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43" y="4969047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2529" y="5035826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1B7ED2F-FDDA-45A0-AE3B-ACE8293F1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08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295401"/>
            <a:ext cx="10439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 err="1"/>
              <a:t>firstName</a:t>
            </a:r>
            <a:r>
              <a:rPr lang="en-US" sz="2800" dirty="0"/>
              <a:t>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 err="1"/>
              <a:t>lastName</a:t>
            </a:r>
            <a:r>
              <a:rPr lang="en-US" sz="2800" dirty="0"/>
              <a:t>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delimiter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result = </a:t>
            </a:r>
            <a:r>
              <a:rPr lang="en-US" sz="2800" dirty="0" err="1"/>
              <a:t>firstName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/>
              <a:t>delimiter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 err="1"/>
              <a:t>lastName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System.out.println</a:t>
            </a:r>
            <a:r>
              <a:rPr lang="en-US" sz="2800" dirty="0"/>
              <a:t>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Concat</a:t>
            </a:r>
            <a:r>
              <a:rPr lang="en-US" dirty="0"/>
              <a:t> Names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2400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Jan&lt;-&gt;White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B5EED6D1-FA89-4206-A56A-95BD60A771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ED10828-B975-462C-BB1D-122CCC82C1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E9D1819-099D-4EF9-8B79-28B53896F7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21965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4550" y="1723767"/>
            <a:ext cx="81567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Variables</a:t>
            </a:r>
            <a:r>
              <a:rPr lang="en-GB" sz="34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Have </a:t>
            </a:r>
            <a:r>
              <a:rPr lang="en-GB" sz="3200" b="1" dirty="0">
                <a:solidFill>
                  <a:schemeClr val="bg1"/>
                </a:solidFill>
              </a:rPr>
              <a:t>specific ranges </a:t>
            </a:r>
            <a:r>
              <a:rPr lang="en-GB" sz="32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String and text types: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b="1" dirty="0">
                <a:solidFill>
                  <a:schemeClr val="bg1"/>
                </a:solidFill>
              </a:rPr>
              <a:t>Sequences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of Unicode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Type conversion: </a:t>
            </a:r>
            <a:r>
              <a:rPr lang="en-GB" sz="3400" b="1" dirty="0">
                <a:solidFill>
                  <a:schemeClr val="bg1"/>
                </a:solidFill>
              </a:rPr>
              <a:t>implicit</a:t>
            </a:r>
            <a:r>
              <a:rPr lang="en-GB" sz="3400" dirty="0">
                <a:solidFill>
                  <a:schemeClr val="bg2"/>
                </a:solidFill>
              </a:rPr>
              <a:t> and </a:t>
            </a:r>
            <a:r>
              <a:rPr lang="en-GB" sz="3400" b="1" dirty="0">
                <a:solidFill>
                  <a:schemeClr val="bg1"/>
                </a:solidFill>
              </a:rPr>
              <a:t>explicit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15CD54-9349-459C-BC99-DFF3C187F6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18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158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834D84B-0E1A-4F90-8293-B1027E482A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7F5AC25-9EF0-4C73-9A4E-BA04D0F8D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116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have name, data type and value</a:t>
            </a:r>
          </a:p>
          <a:p>
            <a:pPr lvl="1"/>
            <a:r>
              <a:rPr lang="en-US" dirty="0"/>
              <a:t>Assignment is done by the operator "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Example of variable definition and assignment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data is stored back into variables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16426" y="4110967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938826" y="4146023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410199" y="3194071"/>
            <a:ext cx="2871958" cy="578882"/>
          </a:xfrm>
          <a:prstGeom prst="wedgeRoundRectCallout">
            <a:avLst>
              <a:gd name="adj1" fmla="val -12008"/>
              <a:gd name="adj2" fmla="val 80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629323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A770B6E-015E-48A7-B16D-632F17DAC3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45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</a:t>
            </a:r>
            <a:br>
              <a:rPr lang="en-US" dirty="0"/>
            </a:br>
            <a:r>
              <a:rPr lang="en-US" dirty="0"/>
              <a:t>memory (in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Type?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C673A28-E83F-4B6E-A485-F50025F0A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015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(Java keyword)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b="1" dirty="0"/>
              <a:t> </a:t>
            </a:r>
            <a:r>
              <a:rPr lang="en-US" dirty="0"/>
              <a:t>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45418" y="80832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41644" y="2417947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sequence of 32 bits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916" y="4821764"/>
            <a:ext cx="3699932" cy="1800340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30208" y="4033156"/>
            <a:ext cx="3747816" cy="936938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4 sequential bytes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AA7127E6-750E-4297-A898-29B08B9C4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907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Always refer to the naming </a:t>
            </a:r>
            <a:r>
              <a:rPr lang="en-US" b="1" dirty="0">
                <a:solidFill>
                  <a:schemeClr val="bg1"/>
                </a:solidFill>
              </a:rPr>
              <a:t>conventions</a:t>
            </a:r>
            <a:br>
              <a:rPr lang="en-US" dirty="0"/>
            </a:br>
            <a:r>
              <a:rPr lang="en-US" dirty="0"/>
              <a:t>of a programming language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 </a:t>
            </a:r>
            <a:r>
              <a:rPr lang="en-US" sz="3397" dirty="0"/>
              <a:t>is used in Java</a:t>
            </a:r>
          </a:p>
          <a:p>
            <a:r>
              <a:rPr lang="en-US" dirty="0"/>
              <a:t>Preferred form: </a:t>
            </a:r>
            <a:r>
              <a:rPr lang="en-US" b="1" dirty="0">
                <a:solidFill>
                  <a:schemeClr val="bg1"/>
                </a:solidFill>
              </a:rPr>
              <a:t>[Noun]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[Adjective]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dirty="0"/>
              <a:t>Should explain the purpose of the variable </a:t>
            </a:r>
            <a:br>
              <a:rPr lang="en-US" dirty="0"/>
            </a:br>
            <a:r>
              <a:rPr lang="en-US" dirty="0"/>
              <a:t>(Always ask "</a:t>
            </a:r>
            <a:r>
              <a:rPr lang="en-US" b="1" dirty="0">
                <a:solidFill>
                  <a:schemeClr val="bg1"/>
                </a:solidFill>
              </a:rPr>
              <a:t>What does this variable contain?</a:t>
            </a:r>
            <a:r>
              <a:rPr lang="en-US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9688" y="5133140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9687" y="5869268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74577" y="5075992"/>
            <a:ext cx="820303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usersList, fontSize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462749" y="5809754"/>
            <a:ext cx="821485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populate, LastName, last_name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FA9D257-CD36-440E-9E0D-32A54C101F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9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3692</TotalTime>
  <Words>3364</Words>
  <Application>Microsoft Office PowerPoint</Application>
  <PresentationFormat>Widescreen</PresentationFormat>
  <Paragraphs>570</Paragraphs>
  <Slides>56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Consolas</vt:lpstr>
      <vt:lpstr>Tahoma</vt:lpstr>
      <vt:lpstr>Wingdings</vt:lpstr>
      <vt:lpstr>Wingdings 2</vt:lpstr>
      <vt:lpstr>SoftUni</vt:lpstr>
      <vt:lpstr>Data Types and Variables</vt:lpstr>
      <vt:lpstr>Table of Contents</vt:lpstr>
      <vt:lpstr>Have a Question?</vt:lpstr>
      <vt:lpstr>Data Types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Integer Types</vt:lpstr>
      <vt:lpstr> </vt:lpstr>
      <vt:lpstr>Centuries – Example</vt:lpstr>
      <vt:lpstr>Beware of Integer Overflow!</vt:lpstr>
      <vt:lpstr>Integer Literals</vt:lpstr>
      <vt:lpstr>Problem: Convert Meters to Kilometres</vt:lpstr>
      <vt:lpstr>Real Number Types</vt:lpstr>
      <vt:lpstr>What Are Floating-Point Types?</vt:lpstr>
      <vt:lpstr>Floating-Point Numbers</vt:lpstr>
      <vt:lpstr>PI Precision – Example</vt:lpstr>
      <vt:lpstr>Problem: Pound to Dollars</vt:lpstr>
      <vt:lpstr>Scientific Notation</vt:lpstr>
      <vt:lpstr>Floating-Point Division</vt:lpstr>
      <vt:lpstr>Floating-Point Calculations – Abnormalities</vt:lpstr>
      <vt:lpstr>BigDecimal</vt:lpstr>
      <vt:lpstr>Problem: Exact Sum of Real Numbers</vt:lpstr>
      <vt:lpstr>Solution: Exact Sum of Real Numbers</vt:lpstr>
      <vt:lpstr>Live Exercises</vt:lpstr>
      <vt:lpstr>Type Conversion</vt:lpstr>
      <vt:lpstr>Type Conversion</vt:lpstr>
      <vt:lpstr>Problem: Centuries to Minutes</vt:lpstr>
      <vt:lpstr>Solution: Centuries to Minutes</vt:lpstr>
      <vt:lpstr>Boolean Type</vt:lpstr>
      <vt:lpstr>Boolean Type</vt:lpstr>
      <vt:lpstr>Problem: Special Numbers</vt:lpstr>
      <vt:lpstr>Solution: Special Numbers</vt:lpstr>
      <vt:lpstr>Character Type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String</vt:lpstr>
      <vt:lpstr>The String Data Type</vt:lpstr>
      <vt:lpstr>Formatting Strings</vt:lpstr>
      <vt:lpstr>Saying Hello – Examples</vt:lpstr>
      <vt:lpstr>Problem: Concat Names</vt:lpstr>
      <vt:lpstr>Solution: Concat Names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13</cp:revision>
  <dcterms:created xsi:type="dcterms:W3CDTF">2018-05-23T13:08:44Z</dcterms:created>
  <dcterms:modified xsi:type="dcterms:W3CDTF">2020-05-11T13:07:55Z</dcterms:modified>
  <cp:category>technology fundamentals;computer programming;software development;web development</cp:category>
</cp:coreProperties>
</file>