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401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47217A-6B21-4E68-B21C-BC72013E9584}">
          <p14:sldIdLst>
            <p14:sldId id="256"/>
            <p14:sldId id="257"/>
            <p14:sldId id="258"/>
          </p14:sldIdLst>
        </p14:section>
        <p14:section name="Architecture" id="{A9B81E4E-B56D-4BB5-AE15-FB9C93329A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Refactoring" id="{E2E59C8A-F7B6-430B-AEBC-3D0548D9BE15}">
          <p14:sldIdLst>
            <p14:sldId id="272"/>
            <p14:sldId id="273"/>
            <p14:sldId id="274"/>
            <p14:sldId id="275"/>
          </p14:sldIdLst>
        </p14:section>
        <p14:section name="Enumarations" id="{D81B86DA-F183-4169-8E4B-3853CB05D4CF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Static Keyword in Java" id="{42D7C08D-4FD6-4B4F-A806-30493471156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Java Packages" id="{84BF4DBB-BDA1-4967-B7FF-27FB10D2A9EE}">
          <p14:sldIdLst>
            <p14:sldId id="294"/>
            <p14:sldId id="295"/>
            <p14:sldId id="296"/>
          </p14:sldIdLst>
        </p14:section>
        <p14:section name="Conclusion" id="{57021688-8AF1-4A58-B16C-6015A11877DB}">
          <p14:sldIdLst>
            <p14:sldId id="29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8FC761-D92D-4AB5-B5F7-C3DD88A77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23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420890B-969B-446A-98FA-22DA2FC50A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636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D93DB5-5651-4480-9A45-ABB7623CF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12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6A4747-09E7-4611-819C-C98A6B9599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887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CDC9A8-B11C-4C93-A785-C19964A43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13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2DFAF9-CA33-45B7-A293-F63A2858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078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847C1-650D-4DC5-A8CB-34EC2A732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4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E29D9E8-38A0-4107-85BF-FEBCDB0DD2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11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1FBC00-20AE-400C-A76B-3606AC7B1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6304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B43254-49E1-466B-B187-11F753749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104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0E229D-1A34-41E2-A7FC-A8D6354BD7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696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CE7BD1-0F36-42CD-8A0E-EC50639F0B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911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EB13CF-5231-4847-882C-4257DB81B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86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8368DED-11A1-48BE-AAA9-3DA1910D6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732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048F94-F3CF-4E6C-A86F-F71F95CC6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326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581CF1-04FF-449E-A91B-90AB83A0B4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423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EA7ADF-5220-4EF1-82ED-EC46869D9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864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835068-9372-4CC6-ACCE-9D7B5DC96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022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B94878-B010-435D-8EE9-C58D7823B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994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F2F9D4-4A69-4CB5-9E04-FBA7B16B3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671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75/Working-with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1575/Working-with-Abstraction-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75/Working-with-Abstraction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650273"/>
            <a:ext cx="2072403" cy="207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1547643"/>
            <a:ext cx="9230411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System.out.print("* 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System.out.println("*");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9F00-DCDB-4150-B5B6-3007291CB10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25AFF5-7ED4-4243-BEE1-4F6275FA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 (1)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438178" y="2525307"/>
            <a:ext cx="7873141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0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/>
              <a:t>GodMode master = new GodMode();</a:t>
            </a:r>
          </a:p>
          <a:p>
            <a:r>
              <a:rPr lang="en-US" sz="2600" noProof="1"/>
              <a:t>int[] numbers = master.parseAny(input);</a:t>
            </a:r>
          </a:p>
          <a:p>
            <a:r>
              <a:rPr lang="en-US" sz="2600" noProof="1"/>
              <a:t>...</a:t>
            </a:r>
          </a:p>
          <a:p>
            <a:r>
              <a:rPr lang="en-US" sz="2600" noProof="1"/>
              <a:t>int[] numbers2 = master.copyAny(numbers);</a:t>
            </a:r>
          </a:p>
          <a:p>
            <a:r>
              <a:rPr lang="en-US" sz="2600" noProof="1"/>
              <a:t>master.printToConsole(master.getDate());</a:t>
            </a:r>
          </a:p>
          <a:p>
            <a:r>
              <a:rPr lang="en-US" sz="2600" noProof="1"/>
              <a:t>master.printToConsole(numbers);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CD73E8-E054-4C0B-B545-1DC82086E7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084159"/>
            <a:ext cx="11818096" cy="5637316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Hiding implementation</a:t>
            </a:r>
          </a:p>
          <a:p>
            <a:pPr lvl="1"/>
            <a:r>
              <a:rPr lang="en-US" dirty="0"/>
              <a:t>Allow us to change output destination</a:t>
            </a:r>
          </a:p>
          <a:p>
            <a:pPr lvl="1"/>
            <a:r>
              <a:rPr lang="en-US" dirty="0"/>
              <a:t>Helps us to avoid repeating code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44E47E-91E8-4171-B487-F7B10655F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8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(3)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54649" y="1372903"/>
            <a:ext cx="7905656" cy="2638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List&lt;Integer&gt; input = Arrays.stream(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sc.nextLine().split(" "))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.map(Integer::parseInt)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  .collect(Collectors.toList());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String result = input.stream()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.map(String::valueOf)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		      .collect(Collectors.joining(", "));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effectLst/>
              </a:rPr>
              <a:t>System.out.println(result);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3302991" y="4400799"/>
            <a:ext cx="790565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OuputWriter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printer = new </a:t>
            </a:r>
            <a:r>
              <a:rPr lang="en-US" sz="2200" dirty="0">
                <a:solidFill>
                  <a:schemeClr val="bg1"/>
                </a:solidFill>
                <a:effectLst/>
              </a:rPr>
              <a:t>OuputWriter()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2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2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68345DE-2819-4CC8-ABAF-B1C4578FB615}"/>
              </a:ext>
            </a:extLst>
          </p:cNvPr>
          <p:cNvSpPr/>
          <p:nvPr/>
        </p:nvSpPr>
        <p:spPr bwMode="auto">
          <a:xfrm rot="5400000">
            <a:off x="2575249" y="4264091"/>
            <a:ext cx="457200" cy="50385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2E3FC2-40C2-49AD-9839-0AF4970FF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82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 Point class 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Bottom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top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Returns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AC27-C1CB-4480-BA20-EB8DF7F653A0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508483-3D45-4AF4-A863-D4DC98FED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993" y="1220524"/>
            <a:ext cx="6433017" cy="4913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bottomLeft;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Point topRight;</a:t>
            </a:r>
            <a:endParaRPr lang="bg-BG" sz="22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2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getters and setters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public boolean contains(Point point)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af-ZA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187E-9E56-434C-865B-6E0A32314DBE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442F4B-F02A-4538-AF16-40A9DC646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6732" y="1220524"/>
            <a:ext cx="9376400" cy="51152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isInHorizontal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this.bottomLeft.getX() &lt;= point.getX()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this.topRight.getX() &gt;= point.getX();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isInVertical = 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this.bottomLeft.getY() &lt;= point.getY() &amp;&amp;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	this.topRight.getY() &gt;= point.getY();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boolean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						   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BAE7D-735E-484D-9918-08BF13BFFFE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F71842-F0DF-4CA9-ACB1-42574A0BA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7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6456C84-80B7-4A6D-9E16-5C3E0DCDB4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0799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	public static &lt;T&gt; Function&lt;T, T&gt;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parseCommand</a:t>
            </a:r>
            <a:r>
              <a:rPr lang="en-US" sz="2200" dirty="0">
                <a:solidFill>
                  <a:schemeClr val="bg1"/>
                </a:solidFill>
                <a:effectLst/>
              </a:rPr>
              <a:t>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&lt;T&gt;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 { … } }</a:t>
            </a:r>
            <a:endParaRPr lang="en-US" sz="2200" dirty="0">
              <a:effectLst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715CC9-7A14-4AF2-8CD7-2BDE79906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ones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</a:t>
            </a:r>
            <a:r>
              <a:rPr lang="en-US" sz="2700">
                <a:solidFill>
                  <a:schemeClr val="tx1"/>
                </a:solidFill>
                <a:effectLst/>
              </a:rPr>
              <a:t>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</a:t>
            </a:r>
            <a:r>
              <a:rPr lang="en-US" sz="2700">
                <a:solidFill>
                  <a:schemeClr val="bg1"/>
                </a:solidFill>
                <a:effectLst/>
              </a:rPr>
              <a:t>eposit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</a:t>
            </a:r>
            <a:r>
              <a:rPr lang="en-US" sz="2700">
                <a:solidFill>
                  <a:schemeClr val="bg1"/>
                </a:solidFill>
                <a:effectLst/>
              </a:rPr>
              <a:t>ithdraw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more appropriate classes</a:t>
            </a:r>
            <a:endParaRPr lang="en-GB" sz="3000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tx1"/>
                </a:solidFill>
                <a:effectLst/>
              </a:rPr>
              <a:t>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</a:t>
            </a:r>
            <a:r>
              <a:rPr lang="en-US" sz="2700">
                <a:solidFill>
                  <a:schemeClr val="tx1"/>
                </a:solidFill>
                <a:effectLst/>
              </a:rPr>
              <a:t>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tx1"/>
                </a:solidFill>
                <a:effectLst/>
              </a:rPr>
              <a:t>Car.open</a:t>
            </a:r>
            <a:r>
              <a:rPr lang="en-US" sz="270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  <a:effectLst/>
              </a:rPr>
              <a:t>Door.open</a:t>
            </a:r>
            <a:r>
              <a:rPr lang="en-US" sz="2700" dirty="0">
                <a:solidFill>
                  <a:schemeClr val="bg1"/>
                </a:solidFill>
                <a:effectLst/>
              </a:rPr>
              <a:t>()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39E31DA-FC67-4481-9B84-57D352869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1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Code Refactoring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Enumerations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Static Keyword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1"/>
              <a:t>Java Packages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E627A7-CFBE-4655-9B13-1E81B70DB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6678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sz="3400" dirty="0"/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sz="3400" dirty="0"/>
              <a:t>into smaller functional units and make sure it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7A5FB-4FB3-4409-973F-761BBCFA183D}"/>
              </a:ext>
            </a:extLst>
          </p:cNvPr>
          <p:cNvSpPr txBox="1"/>
          <p:nvPr/>
        </p:nvSpPr>
        <p:spPr>
          <a:xfrm>
            <a:off x="760412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F9B498-3AEB-4303-ADD0-F000D2B60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3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773F42-4FDF-4853-AC3E-837E6A3850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5241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/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GetDailySchedule(0)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{Mon, Tue, Wed, Thu, Fri, Sat, Sun}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6FB5E48-5C83-4227-AE73-AC4932BA69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17645" y="1904516"/>
            <a:ext cx="10271176" cy="45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Day</a:t>
            </a:r>
            <a:r>
              <a:rPr kumimoji="0" lang="en-US" sz="2800" b="1" i="0" u="none" strike="noStrike" kern="1200" cap="none" spc="0" normalizeH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Mon(1),Tue(2),Wed(3),Thu(4),Fri(5),Sat(6),Sun(7);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lvl="0"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private int value;</a:t>
            </a:r>
          </a:p>
          <a:p>
            <a:pPr lvl="0">
              <a:lnSpc>
                <a:spcPct val="85000"/>
              </a:lnSpc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Day</a:t>
            </a:r>
            <a:r>
              <a:rPr lang="en-US" sz="2800" dirty="0">
                <a:solidFill>
                  <a:srgbClr val="234465"/>
                </a:solidFill>
                <a:effectLst/>
              </a:rPr>
              <a:t>(int value) {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</a:t>
            </a:r>
            <a:r>
              <a:rPr lang="bg-BG" sz="2800" dirty="0">
                <a:solidFill>
                  <a:srgbClr val="234465"/>
                </a:solidFill>
                <a:effectLst/>
              </a:rPr>
              <a:t> 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this.value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234465"/>
                </a:solidFill>
                <a:effectLst/>
              </a:rPr>
              <a:t>  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>
              <a:lnSpc>
                <a:spcPct val="85000"/>
              </a:lnSpc>
              <a:defRPr/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Day.Sat</a:t>
            </a:r>
            <a:r>
              <a:rPr lang="en-US" sz="2800" dirty="0">
                <a:solidFill>
                  <a:schemeClr val="tx1"/>
                </a:solidFill>
                <a:effectLst/>
              </a:rPr>
              <a:t>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Sat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419514" y="3467100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85C53FE-A33F-44B7-8FFE-DA750FFF7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93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35860" y="1991265"/>
            <a:ext cx="9590227" cy="4392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sz="2400" dirty="0">
                <a:solidFill>
                  <a:schemeClr val="tx1"/>
                </a:solidFill>
                <a:effectLst/>
              </a:rPr>
              <a:t> {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Small(100), Normal(150), Double(300);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private int size;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CoffeeSize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int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size) {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 = size;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bg-BG" altLang="ko-KR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public int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getValue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() {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return </a:t>
            </a:r>
            <a:r>
              <a:rPr lang="en-US" altLang="ko-KR" sz="2400" dirty="0" err="1">
                <a:solidFill>
                  <a:schemeClr val="tx1"/>
                </a:solidFill>
                <a:effectLst/>
              </a:rPr>
              <a:t>this.size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;</a:t>
            </a:r>
            <a:r>
              <a:rPr lang="bg-BG" altLang="ko-KR" sz="24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CoffeeSize.Small.getValue</a:t>
            </a:r>
            <a:r>
              <a:rPr lang="en-US" sz="2400" dirty="0">
                <a:solidFill>
                  <a:schemeClr val="tx1"/>
                </a:solidFill>
                <a:effectLst/>
              </a:rPr>
              <a:t>());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100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DB4BCA-9E78-4517-969A-9EE310CA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25796-EDDE-4CB1-8227-B70EC435CA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6712FB-4FEE-4200-93D9-D1AF8B6A9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11"/>
            <a:ext cx="7786943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Spring(2), Summer(4), Autumn(1), Winter(3);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Season(int value)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getValue()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EBC19-C683-4F92-BEDE-E33DCE2E5AF8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1CB6485-E3B1-4D04-B2D5-87ADD4970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8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55" y="1310206"/>
            <a:ext cx="6444526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enum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Discount</a:t>
            </a:r>
            <a:r>
              <a:rPr kumimoji="0" lang="en-US" sz="2400" b="1" i="0" u="none" strike="noStrike" kern="1200" cap="none" spc="0" normalizeH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None(0), SecondVisit(10), VIP(20);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private int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Discount(int value)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this.value = 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public int getValue() {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this.value;</a:t>
            </a:r>
          </a:p>
          <a:p>
            <a:pPr lvl="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7B9B4-EDBA-4857-B8C5-3090909E1AD3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10C93A3-3CBC-4B8A-B486-9C4D6D3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546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(3)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59" y="1334266"/>
            <a:ext cx="11450081" cy="46935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PriceCalculator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static double CalculatePrice(double pricePerDay,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	int numberOfDays, Season season, Discount discount)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int multiplier = season.getValue();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discountMultiplier = discount.getValue() / 100.0;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double discountedAmount = priceBeforeDiscount * discountMultiplier;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return priceBeforeDiscount - discountedAmount;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FE7A6-C314-4292-8B72-1982175B1509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F5BF1C-AB00-45D6-A60F-050A1A62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7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9DCD6-B60C-401A-A4F2-1F5090E3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962" y="1334282"/>
            <a:ext cx="2076076" cy="25752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DCD535-7FD6-4F19-8675-9E1E947D2A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Static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26105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2F8674-17D3-4846-9215-17D6D9E04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memory management</a:t>
            </a:r>
            <a:r>
              <a:rPr lang="en-US" dirty="0"/>
              <a:t> mainly</a:t>
            </a:r>
          </a:p>
          <a:p>
            <a:r>
              <a:rPr lang="en-US" dirty="0"/>
              <a:t>Can apply with:</a:t>
            </a:r>
          </a:p>
          <a:p>
            <a:pPr lvl="1"/>
            <a:r>
              <a:rPr lang="en-US" dirty="0"/>
              <a:t>Nested class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r>
              <a:rPr lang="en-US" dirty="0"/>
              <a:t>Belongs to the class than an instance of the class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14B466-8489-4CD5-95E2-F3C017687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25374"/>
            <a:ext cx="5176058" cy="19574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int count;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increaseCount()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count++;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46785B5-1B11-49E2-8627-C47CC4AA6F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CEFE89-1853-4451-977F-45899A1CF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top level</a:t>
            </a:r>
            <a:r>
              <a:rPr lang="en-US" dirty="0"/>
              <a:t> class is a class that is not a nested class</a:t>
            </a:r>
            <a:endParaRPr lang="bg-BG" dirty="0"/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class is any class whose declaration occurs within the body of another class or interface</a:t>
            </a:r>
            <a:endParaRPr lang="bg-BG" dirty="0"/>
          </a:p>
          <a:p>
            <a:r>
              <a:rPr lang="en-US" dirty="0"/>
              <a:t>Only nested classes can be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D0558-1247-4931-830E-B6962320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954D4-354B-4C44-8A4D-AB317D6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639" y="3849590"/>
            <a:ext cx="619852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TopClass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class NestedStaticClass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6F942AE-14A1-4D13-9CA1-5F14F7C963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15F6-17E6-4C12-A1D4-F09771E5E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Can be used to refer to the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of all objects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company name of employees</a:t>
            </a:r>
          </a:p>
          <a:p>
            <a:pPr lvl="1"/>
            <a:r>
              <a:rPr lang="en-US" dirty="0"/>
              <a:t>College name of students</a:t>
            </a:r>
          </a:p>
          <a:p>
            <a:pPr lvl="2"/>
            <a:r>
              <a:rPr lang="en-US" dirty="0"/>
              <a:t>Name of the college is common for all students</a:t>
            </a:r>
          </a:p>
          <a:p>
            <a:r>
              <a:rPr lang="en-US" dirty="0"/>
              <a:t>Allocate memory only once in class area </a:t>
            </a:r>
            <a:br>
              <a:rPr lang="en-US" dirty="0"/>
            </a:br>
            <a:r>
              <a:rPr lang="en-US" dirty="0"/>
              <a:t>at the time of class loading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72035-6DDA-45A7-BF82-747B92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05187E9-589E-4CD2-A468-C80732FC59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28" y="1292548"/>
            <a:ext cx="9078543" cy="5169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Counter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int count = 0;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int staticCount = 0;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Counter()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count++;      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staticCount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++;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incrementing value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void printCounters()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System.out.printf("Count: %d%n", 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System.out.printf("Static Count: %d%n", staticCount);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4361A0-FBDD-47DB-AD5A-276467FB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8DC732-5DFA-4BFC-B87E-FD61B718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Variable 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BBAA0-C29A-4045-A984-68015AB71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5" y="1605607"/>
            <a:ext cx="7428807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Inside the Main Class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c1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c1.printCounters();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c2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c2.printCounters();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Counter c3 = new Counter();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c3.printCounters();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counter = Counter.staticCount;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3  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C16EA-6F9B-4AEB-8FD8-D1174C7A5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15" y="2615113"/>
            <a:ext cx="2914995" cy="296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2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Count: 1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Count: 3</a:t>
            </a: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4DB5976F-C600-46ED-852D-745F23B0A57A}"/>
              </a:ext>
            </a:extLst>
          </p:cNvPr>
          <p:cNvSpPr/>
          <p:nvPr/>
        </p:nvSpPr>
        <p:spPr>
          <a:xfrm>
            <a:off x="8154010" y="392303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2D0656-3C2E-4A62-98C8-4C41FD490C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8E851-FE92-4B0F-B692-9179905F0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Belongs to the class rather than the object of a class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without the need for creating </a:t>
            </a:r>
            <a:br>
              <a:rPr lang="en-US" dirty="0"/>
            </a:br>
            <a:r>
              <a:rPr lang="en-US" dirty="0"/>
              <a:t>an instance of a class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static data member and can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the value of it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not use non-static</a:t>
            </a:r>
            <a:r>
              <a:rPr lang="en-US" dirty="0"/>
              <a:t> data member or call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non-static method</a:t>
            </a:r>
            <a:r>
              <a:rPr lang="en-US" dirty="0"/>
              <a:t> directly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 cannot be used in static context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6780C-7826-4A3D-92D0-40402B8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AE0A6-EB52-4C51-A6D7-2DA1F41B0E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6436-7886-40C6-B624-F896EC6C2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2" y="1614345"/>
            <a:ext cx="8221147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class Calculate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en-US" dirty="0"/>
              <a:t> int cube(int x) { return x * x * x;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int result = </a:t>
            </a:r>
            <a:r>
              <a:rPr lang="en-US" dirty="0" err="1">
                <a:solidFill>
                  <a:schemeClr val="bg1"/>
                </a:solidFill>
              </a:rPr>
              <a:t>Calculate.</a:t>
            </a:r>
            <a:r>
              <a:rPr lang="en-US" dirty="0" err="1"/>
              <a:t>cube</a:t>
            </a:r>
            <a:r>
              <a:rPr lang="en-US" dirty="0"/>
              <a:t>(5);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(result);         </a:t>
            </a:r>
            <a:r>
              <a:rPr lang="en-US" i="1" dirty="0">
                <a:solidFill>
                  <a:schemeClr val="accent2"/>
                </a:solidFill>
              </a:rPr>
              <a:t>// 125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Math.</a:t>
            </a:r>
            <a:r>
              <a:rPr lang="en-US" dirty="0" err="1"/>
              <a:t>pow</a:t>
            </a:r>
            <a:r>
              <a:rPr lang="en-US" dirty="0"/>
              <a:t>(2, 3)); </a:t>
            </a:r>
            <a:r>
              <a:rPr lang="en-US" i="1" dirty="0">
                <a:solidFill>
                  <a:schemeClr val="accent2"/>
                </a:solidFill>
              </a:rPr>
              <a:t>// 8.0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192211-883E-48BB-A20D-B550969B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Method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BF114A-7993-4FFB-8FAF-1A702513BA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43EC51-9EF5-4956-B400-4A42BED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  <a:r>
              <a:rPr lang="en-US" dirty="0"/>
              <a:t>, which will be executed by the </a:t>
            </a:r>
            <a:br>
              <a:rPr lang="en-US" dirty="0"/>
            </a:br>
            <a:r>
              <a:rPr lang="en-US" dirty="0"/>
              <a:t>JVM before execution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static block</a:t>
            </a:r>
            <a:r>
              <a:rPr lang="en-US" dirty="0"/>
              <a:t> is at the time of class loading</a:t>
            </a:r>
          </a:p>
          <a:p>
            <a:r>
              <a:rPr lang="en-US" dirty="0"/>
              <a:t>A class can take any number of static block but all </a:t>
            </a:r>
            <a:br>
              <a:rPr lang="en-US" dirty="0"/>
            </a:br>
            <a:r>
              <a:rPr lang="en-US" dirty="0"/>
              <a:t>blocks will be executed </a:t>
            </a:r>
            <a:r>
              <a:rPr lang="en-US" b="1" dirty="0">
                <a:solidFill>
                  <a:schemeClr val="bg1"/>
                </a:solidFill>
              </a:rPr>
              <a:t>from top to bottom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DF7215-36F1-4F31-9B5E-503713A4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F21FD8B-8FB8-4570-AE07-0E782E524B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9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B8D0-91B6-42AC-A46D-FB5C6FAC4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972" y="1182084"/>
            <a:ext cx="7132179" cy="565094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class Main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static int n;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main");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static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 err="1"/>
              <a:t>System.out.println</a:t>
            </a:r>
            <a:r>
              <a:rPr lang="en-US" sz="2200" dirty="0"/>
              <a:t>("From static block");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n = 10;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2BD07D-2997-488A-A2DC-A2A2B75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F12A50-D83F-42DD-A424-BC55E2BC4E54}"/>
              </a:ext>
            </a:extLst>
          </p:cNvPr>
          <p:cNvSpPr txBox="1">
            <a:spLocks/>
          </p:cNvSpPr>
          <p:nvPr/>
        </p:nvSpPr>
        <p:spPr>
          <a:xfrm>
            <a:off x="8851904" y="2666537"/>
            <a:ext cx="297048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static block</a:t>
            </a:r>
          </a:p>
          <a:p>
            <a:r>
              <a:rPr lang="en-US" sz="2200" dirty="0"/>
              <a:t>From main</a:t>
            </a:r>
          </a:p>
          <a:p>
            <a:r>
              <a:rPr lang="en-US" sz="2200" dirty="0"/>
              <a:t>10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11751F-90E3-4FFD-A6FF-670B3526922D}"/>
              </a:ext>
            </a:extLst>
          </p:cNvPr>
          <p:cNvSpPr/>
          <p:nvPr/>
        </p:nvSpPr>
        <p:spPr>
          <a:xfrm>
            <a:off x="8073079" y="325343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43FAD9E-E977-4A89-AAA6-8B8F651BB7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04B6ED-BCA9-4C80-A4C1-27C62E96C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23" y="1384042"/>
            <a:ext cx="2054095" cy="23693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E857C6-5EBD-4F64-B0B9-8AE60CDCE02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20976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086E1E4-2C6E-4075-B19C-62F5C749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20022" y="1468127"/>
            <a:ext cx="2151956" cy="21519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8E008A-CA25-4996-B1ED-374A10E7AC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6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1BC-6598-4DFE-875D-C1D8C03DB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Used to group related classes</a:t>
            </a:r>
          </a:p>
          <a:p>
            <a:pPr lvl="1"/>
            <a:r>
              <a:rPr lang="en-US" dirty="0"/>
              <a:t>Like a folder in a file directory</a:t>
            </a:r>
          </a:p>
          <a:p>
            <a:r>
              <a:rPr lang="en-US" dirty="0"/>
              <a:t>Use packages to avoid name conflicts and to write a better maintainable code</a:t>
            </a:r>
          </a:p>
          <a:p>
            <a:r>
              <a:rPr lang="en-US" dirty="0"/>
              <a:t>Packages are divided into two categories: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Built-in Packages</a:t>
            </a:r>
            <a:r>
              <a:rPr lang="en-US" dirty="0"/>
              <a:t> (packages from the </a:t>
            </a:r>
            <a:r>
              <a:rPr lang="en-US" b="1" dirty="0">
                <a:solidFill>
                  <a:schemeClr val="bg1"/>
                </a:solidFill>
              </a:rPr>
              <a:t>Java API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User-defined Packages (create own packages)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99633-6B7F-4054-B45F-4B2D71B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849E73-3586-48AA-A25E-F09BE591DE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BAAEB-8218-4433-B6A7-45221B02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/>
          <a:lstStyle/>
          <a:p>
            <a:r>
              <a:rPr lang="en-US" dirty="0"/>
              <a:t>The library is divided into packages and classes</a:t>
            </a:r>
          </a:p>
          <a:p>
            <a:r>
              <a:rPr lang="en-US" dirty="0"/>
              <a:t>Import a single class or a whole package that contain all the classes</a:t>
            </a:r>
          </a:p>
          <a:p>
            <a:r>
              <a:rPr lang="en-US" dirty="0"/>
              <a:t>To use a class or a package, use the import keyword</a:t>
            </a:r>
          </a:p>
          <a:p>
            <a:pPr>
              <a:spcBef>
                <a:spcPts val="0"/>
              </a:spcBef>
            </a:pPr>
            <a:r>
              <a:rPr lang="en-US" dirty="0"/>
              <a:t>The complete list can be found at Oracles website:</a:t>
            </a:r>
            <a:br>
              <a:rPr lang="en-US" dirty="0"/>
            </a:br>
            <a:r>
              <a:rPr lang="en-US" dirty="0">
                <a:hlinkClick r:id="rId2"/>
              </a:rPr>
              <a:t>https://docs.oracle.com/en/java/javase/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BCD98-3EC6-4459-ADED-4592F42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Build-In Packages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97B0D3E-2A9A-438B-BDE3-8F1F7D30C1E0}"/>
              </a:ext>
            </a:extLst>
          </p:cNvPr>
          <p:cNvSpPr txBox="1">
            <a:spLocks/>
          </p:cNvSpPr>
          <p:nvPr/>
        </p:nvSpPr>
        <p:spPr>
          <a:xfrm>
            <a:off x="2442891" y="4997767"/>
            <a:ext cx="867963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import </a:t>
            </a:r>
            <a:r>
              <a:rPr lang="en-US" sz="2200" dirty="0" err="1"/>
              <a:t>package.name.Class</a:t>
            </a:r>
            <a:r>
              <a:rPr lang="en-US" sz="2200" dirty="0"/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 Import a single class </a:t>
            </a:r>
          </a:p>
          <a:p>
            <a:r>
              <a:rPr lang="en-US" sz="2200" dirty="0"/>
              <a:t>import package.name.*;     </a:t>
            </a:r>
            <a:r>
              <a:rPr lang="en-US" sz="2200" i="1" dirty="0">
                <a:solidFill>
                  <a:schemeClr val="accent2"/>
                </a:solidFill>
              </a:rPr>
              <a:t>// Import the whole package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CEF350-5E48-4653-A695-4BDFB1D3D2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05531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down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000" noProof="1">
                <a:solidFill>
                  <a:schemeClr val="bg2"/>
                </a:solidFill>
              </a:rPr>
              <a:t>R</a:t>
            </a:r>
            <a:r>
              <a:rPr lang="en-US" sz="3000" noProof="1">
                <a:solidFill>
                  <a:schemeClr val="bg2"/>
                </a:solidFill>
              </a:rPr>
              <a:t>epresent </a:t>
            </a:r>
            <a:r>
              <a:rPr lang="en-US" sz="3000" b="1" noProof="1">
                <a:solidFill>
                  <a:schemeClr val="bg1"/>
                </a:solidFill>
              </a:rPr>
              <a:t>numeric values</a:t>
            </a:r>
            <a:endParaRPr lang="en-US" sz="3000" b="1" noProof="1">
              <a:solidFill>
                <a:schemeClr val="bg2"/>
              </a:solidFill>
            </a:endParaRPr>
          </a:p>
          <a:p>
            <a:pPr lvl="1"/>
            <a:r>
              <a:rPr lang="en-US" sz="3000" noProof="1">
                <a:solidFill>
                  <a:schemeClr val="bg2"/>
                </a:solidFill>
              </a:rPr>
              <a:t>We can easily </a:t>
            </a:r>
            <a:r>
              <a:rPr lang="en-US" sz="3000" b="1" noProof="1">
                <a:solidFill>
                  <a:schemeClr val="bg1"/>
                </a:solidFill>
              </a:rPr>
              <a:t>cast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enums</a:t>
            </a:r>
            <a:r>
              <a:rPr lang="en-US" sz="3000" noProof="1">
                <a:solidFill>
                  <a:schemeClr val="bg2"/>
                </a:solidFill>
              </a:rPr>
              <a:t> to </a:t>
            </a:r>
            <a:r>
              <a:rPr lang="en-US" sz="3000" b="1" noProof="1">
                <a:solidFill>
                  <a:schemeClr val="bg1"/>
                </a:solidFill>
              </a:rPr>
              <a:t>numeric</a:t>
            </a:r>
            <a:r>
              <a:rPr lang="en-US" sz="3000" noProof="1">
                <a:solidFill>
                  <a:schemeClr val="bg2"/>
                </a:solidFill>
              </a:rPr>
              <a:t> </a:t>
            </a:r>
            <a:r>
              <a:rPr lang="en-US" sz="3000" b="1" noProof="1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Static </a:t>
            </a:r>
            <a:r>
              <a:rPr lang="en-US" sz="3200" noProof="1">
                <a:solidFill>
                  <a:schemeClr val="bg2"/>
                </a:solidFill>
              </a:rPr>
              <a:t>members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noProof="1">
                <a:solidFill>
                  <a:schemeClr val="bg2"/>
                </a:solidFill>
              </a:rPr>
              <a:t>and</a:t>
            </a:r>
            <a:r>
              <a:rPr lang="en-US" sz="3200" b="1" noProof="1">
                <a:solidFill>
                  <a:schemeClr val="bg1"/>
                </a:solidFill>
              </a:rPr>
              <a:t> Packages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C8C4250-3A0C-4075-9704-1FE1E0FD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0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4743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1FAF6-DD59-439B-A2C2-555F4148A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EED0E6-2BFB-4659-A36A-33607C11E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(1)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300040"/>
            <a:ext cx="645142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for (int r = 0; r &lt; </a:t>
            </a:r>
            <a:r>
              <a:rPr lang="en-US" sz="2000" dirty="0" err="1"/>
              <a:t>room.length</a:t>
            </a:r>
            <a:r>
              <a:rPr lang="en-US" sz="2000" dirty="0"/>
              <a:t>; r++)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for (int c = 0; c &lt; room[r].length;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if (room[row][col] == 'b')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   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248574" y="4623292"/>
            <a:ext cx="421613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 (char move : moves)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moveEnemies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killerCheck</a:t>
            </a:r>
            <a:r>
              <a:rPr lang="en-US" sz="20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</a:t>
            </a:r>
            <a:r>
              <a:rPr lang="en-US" sz="2000" dirty="0" err="1"/>
              <a:t>movePlayer</a:t>
            </a:r>
            <a:r>
              <a:rPr lang="en-US" sz="2000" dirty="0"/>
              <a:t>(move);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E229716C-037B-4E36-AA57-2B395AF885FB}"/>
              </a:ext>
            </a:extLst>
          </p:cNvPr>
          <p:cNvSpPr/>
          <p:nvPr/>
        </p:nvSpPr>
        <p:spPr bwMode="auto">
          <a:xfrm rot="5400000">
            <a:off x="6345556" y="5521795"/>
            <a:ext cx="718457" cy="71840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7215538-46D5-4080-B072-494DD468C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20306" y="2566642"/>
            <a:ext cx="9186168" cy="4019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/>
              <a:t>BankAccount bankAcc = new BankAccount();</a:t>
            </a:r>
          </a:p>
          <a:p>
            <a:r>
              <a:rPr lang="en-US" sz="2400" noProof="1"/>
              <a:t>bankAcc.setId(1);</a:t>
            </a:r>
          </a:p>
          <a:p>
            <a:r>
              <a:rPr lang="en-US" sz="2400" noProof="1"/>
              <a:t>bankAcc.deposit(20);</a:t>
            </a:r>
          </a:p>
          <a:p>
            <a:r>
              <a:rPr lang="en-US" sz="2400" noProof="1"/>
              <a:t>System.out.printf("Account %d, balance %d",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		bankAcc.getId(),bankAcc.getBalance());</a:t>
            </a:r>
          </a:p>
          <a:p>
            <a:r>
              <a:rPr lang="en-US" sz="2400" noProof="1"/>
              <a:t>bankAcc.withdraw(10);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…</a:t>
            </a:r>
          </a:p>
          <a:p>
            <a:r>
              <a:rPr lang="en-US" sz="2400" noProof="1"/>
              <a:t>System.out.println(bankAcc.toString());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692" y="5249730"/>
            <a:ext cx="3721879" cy="919401"/>
          </a:xfrm>
          <a:prstGeom prst="wedgeRoundRectCallout">
            <a:avLst>
              <a:gd name="adj1" fmla="val -54338"/>
              <a:gd name="adj2" fmla="val 468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.toString()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set a global printing format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697C4A-E03B-4954-96F1-CB8E554D4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3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6070730" y="4439716"/>
            <a:ext cx="495222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562070" y="2482241"/>
            <a:ext cx="676363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void </a:t>
            </a:r>
            <a:r>
              <a:rPr lang="en-US" sz="2400" dirty="0" err="1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BigDecimal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</a:t>
            </a:r>
            <a:r>
              <a:rPr lang="en-US" sz="2400" dirty="0" err="1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CD9AB1A-07F0-4D0B-869C-3AEBFDF57AFA}"/>
              </a:ext>
            </a:extLst>
          </p:cNvPr>
          <p:cNvSpPr/>
          <p:nvPr/>
        </p:nvSpPr>
        <p:spPr bwMode="auto">
          <a:xfrm rot="5400000">
            <a:off x="5127171" y="4348411"/>
            <a:ext cx="737118" cy="8210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870491-4D2E-4ACE-B97B-1EB7FBC3A0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7" y="2114857"/>
            <a:ext cx="1035320" cy="103532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E8E6103-B408-4DCD-8E91-80E8323AE3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10" y="4157361"/>
            <a:ext cx="1057394" cy="105739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5571F76-4231-44A2-AA98-A18DF5539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9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191" y="3347537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1849" y="1930263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142095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70665" y="3351887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868416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318664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8164" y="3355171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044984" y="1930263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7495233" y="2757549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9691921" y="2193472"/>
            <a:ext cx="1884182" cy="2471056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3A15716-8EEC-4235-AEDA-B22FFA056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2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 (1)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5355" y="1614259"/>
            <a:ext cx="1063977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Integer.parseInt(sc.nextLine());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 {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0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795875" y="2807580"/>
            <a:ext cx="1922249" cy="659520"/>
          </a:xfrm>
          <a:prstGeom prst="wedgeRoundRectCallout">
            <a:avLst>
              <a:gd name="adj1" fmla="val -62875"/>
              <a:gd name="adj2" fmla="val -258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58BB-6E6B-4CA1-A57A-EC39720F6E1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 :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https://judge.softuni.bg/Contests/1575/Working-with-Abstraction-Lab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3ABBBC-0E5C-43EA-B097-70B2C62C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02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3100</Words>
  <Application>Microsoft Office PowerPoint</Application>
  <PresentationFormat>Widescreen</PresentationFormat>
  <Paragraphs>486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Working with Abstraction</vt:lpstr>
      <vt:lpstr>Table of Contents</vt:lpstr>
      <vt:lpstr>Have a Question?</vt:lpstr>
      <vt:lpstr>Project Architecture</vt:lpstr>
      <vt:lpstr>Splitting Code into Methods (1)</vt:lpstr>
      <vt:lpstr>Splitting Code into Methods (2)</vt:lpstr>
      <vt:lpstr>Splitting Code into Methods (3)</vt:lpstr>
      <vt:lpstr>Problem: Rhombus of Stars</vt:lpstr>
      <vt:lpstr>Solution: Rhombus of Stars (1)</vt:lpstr>
      <vt:lpstr>Solution: Rhombus of Stars (2)</vt:lpstr>
      <vt:lpstr>Splitting Code into Classes (1)</vt:lpstr>
      <vt:lpstr>Splitting Code into Classes (2)</vt:lpstr>
      <vt:lpstr>Splitting Code into Classes (3)</vt:lpstr>
      <vt:lpstr>Problem: Point in Rectangle</vt:lpstr>
      <vt:lpstr>Solution: Point in Rectangle</vt:lpstr>
      <vt:lpstr>Solution: Point in Rectangle (2)</vt:lpstr>
      <vt:lpstr>Refactoring</vt:lpstr>
      <vt:lpstr>Refactoring</vt:lpstr>
      <vt:lpstr>Refactoring Techniques</vt:lpstr>
      <vt:lpstr>Problem: Student System</vt:lpstr>
      <vt:lpstr>Enumerations</vt:lpstr>
      <vt:lpstr>Enumerations</vt:lpstr>
      <vt:lpstr>Enumerations (1)</vt:lpstr>
      <vt:lpstr>Enumerations (2)</vt:lpstr>
      <vt:lpstr>Problem: Hotel Reservation </vt:lpstr>
      <vt:lpstr>Solution: Hotel Reservation (1)</vt:lpstr>
      <vt:lpstr>Solution: Hotel Reservation (2)</vt:lpstr>
      <vt:lpstr>Solution: Hotel Reservation (3) </vt:lpstr>
      <vt:lpstr>Static Keyword in Java</vt:lpstr>
      <vt:lpstr>Static Keyword</vt:lpstr>
      <vt:lpstr>Static Class</vt:lpstr>
      <vt:lpstr>Static Variable</vt:lpstr>
      <vt:lpstr>Example: Static Variable (1)</vt:lpstr>
      <vt:lpstr>Example: Static Variable (2)</vt:lpstr>
      <vt:lpstr>Static Method</vt:lpstr>
      <vt:lpstr>Example: Static Method</vt:lpstr>
      <vt:lpstr>Static Block</vt:lpstr>
      <vt:lpstr>Example: Static Block</vt:lpstr>
      <vt:lpstr>Packages</vt:lpstr>
      <vt:lpstr>Packages in Java</vt:lpstr>
      <vt:lpstr>Build-In Packages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Working with Abstraction</dc:title>
  <dc:subject>Java OOP – Practical Training Course @ SoftUni</dc:subject>
  <dc:creator>Software University</dc:creator>
  <cp:keywords>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2020-06-29T08:19:17Z</dcterms:modified>
  <cp:category>programming;computer programming;software development;web development</cp:category>
</cp:coreProperties>
</file>