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44"/>
  </p:notesMasterIdLst>
  <p:handoutMasterIdLst>
    <p:handoutMasterId r:id="rId4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401" r:id="rId41"/>
    <p:sldId id="405" r:id="rId42"/>
    <p:sldId id="49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B7BA277-28D7-4136-A653-EA03A42BA7C3}">
          <p14:sldIdLst>
            <p14:sldId id="256"/>
            <p14:sldId id="257"/>
            <p14:sldId id="258"/>
          </p14:sldIdLst>
        </p14:section>
        <p14:section name="Inheritance" id="{4FA4D41C-6826-40BD-ACD2-F6534170BF4C}">
          <p14:sldIdLst>
            <p14:sldId id="259"/>
            <p14:sldId id="260"/>
            <p14:sldId id="261"/>
            <p14:sldId id="262"/>
            <p14:sldId id="263"/>
            <p14:sldId id="264"/>
            <p14:sldId id="265"/>
            <p14:sldId id="266"/>
            <p14:sldId id="267"/>
            <p14:sldId id="268"/>
            <p14:sldId id="269"/>
            <p14:sldId id="270"/>
            <p14:sldId id="271"/>
            <p14:sldId id="272"/>
            <p14:sldId id="273"/>
            <p14:sldId id="274"/>
            <p14:sldId id="275"/>
          </p14:sldIdLst>
        </p14:section>
        <p14:section name="Reusing Classes" id="{E85842A6-6807-4556-A51F-BD615C842379}">
          <p14:sldIdLst>
            <p14:sldId id="276"/>
            <p14:sldId id="277"/>
            <p14:sldId id="278"/>
            <p14:sldId id="279"/>
            <p14:sldId id="280"/>
            <p14:sldId id="281"/>
            <p14:sldId id="282"/>
            <p14:sldId id="283"/>
            <p14:sldId id="284"/>
            <p14:sldId id="285"/>
            <p14:sldId id="286"/>
          </p14:sldIdLst>
        </p14:section>
        <p14:section name="Types of Class Reuse" id="{BE8AFE25-8C71-470C-8961-E13D9CD87CAF}">
          <p14:sldIdLst>
            <p14:sldId id="287"/>
            <p14:sldId id="288"/>
            <p14:sldId id="289"/>
            <p14:sldId id="290"/>
            <p14:sldId id="291"/>
            <p14:sldId id="292"/>
            <p14:sldId id="293"/>
          </p14:sldIdLst>
        </p14:section>
        <p14:section name="Conclusion" id="{173D575B-DE98-4DE7-BEA6-5D85A4EB58D8}">
          <p14:sldIdLst>
            <p14:sldId id="294"/>
            <p14:sldId id="401"/>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5214" autoAdjust="0"/>
  </p:normalViewPr>
  <p:slideViewPr>
    <p:cSldViewPr showGuides="1">
      <p:cViewPr varScale="1">
        <p:scale>
          <a:sx n="78" d="100"/>
          <a:sy n="78" d="100"/>
        </p:scale>
        <p:origin x="850" y="67"/>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29.10.2020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10/29/2020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Footer Placeholder 7">
            <a:extLst>
              <a:ext uri="{FF2B5EF4-FFF2-40B4-BE49-F238E27FC236}">
                <a16:creationId xmlns:a16="http://schemas.microsoft.com/office/drawing/2014/main" id="{D203BA1B-C881-4142-8A92-682314397E2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10486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16</a:t>
            </a:fld>
            <a:r>
              <a:rPr lang="en-US" sz="1000" i="1" dirty="0"/>
              <a:t>##</a:t>
            </a:r>
            <a:endParaRPr lang="en-US" sz="1200" i="1" dirty="0"/>
          </a:p>
        </p:txBody>
      </p:sp>
      <p:sp>
        <p:nvSpPr>
          <p:cNvPr id="10" name="Footer Placeholder 7">
            <a:extLst>
              <a:ext uri="{FF2B5EF4-FFF2-40B4-BE49-F238E27FC236}">
                <a16:creationId xmlns:a16="http://schemas.microsoft.com/office/drawing/2014/main" id="{96467C67-4C7E-4EB2-8DAA-1A2811068A0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93549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
        <p:nvSpPr>
          <p:cNvPr id="10" name="Footer Placeholder 7">
            <a:extLst>
              <a:ext uri="{FF2B5EF4-FFF2-40B4-BE49-F238E27FC236}">
                <a16:creationId xmlns:a16="http://schemas.microsoft.com/office/drawing/2014/main" id="{F6FEBE05-9ADA-46D2-881C-A4613C2DDB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00454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
        <p:nvSpPr>
          <p:cNvPr id="10" name="Footer Placeholder 7">
            <a:extLst>
              <a:ext uri="{FF2B5EF4-FFF2-40B4-BE49-F238E27FC236}">
                <a16:creationId xmlns:a16="http://schemas.microsoft.com/office/drawing/2014/main" id="{E8C542BD-6051-4432-B22A-86F151F4A8E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4790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19</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19</a:t>
            </a:fld>
            <a:r>
              <a:rPr lang="en-US" sz="1000" i="1" dirty="0"/>
              <a:t>##</a:t>
            </a:r>
            <a:endParaRPr lang="en-US" sz="1200" i="1" dirty="0"/>
          </a:p>
        </p:txBody>
      </p:sp>
      <p:sp>
        <p:nvSpPr>
          <p:cNvPr id="10" name="Footer Placeholder 7">
            <a:extLst>
              <a:ext uri="{FF2B5EF4-FFF2-40B4-BE49-F238E27FC236}">
                <a16:creationId xmlns:a16="http://schemas.microsoft.com/office/drawing/2014/main" id="{EA92790B-6D68-41FA-A481-31810362667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64270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20</a:t>
            </a:fld>
            <a:r>
              <a:rPr lang="en-US" sz="1000" i="1" dirty="0"/>
              <a:t>##</a:t>
            </a:r>
            <a:endParaRPr lang="en-US" sz="1200" i="1" dirty="0"/>
          </a:p>
        </p:txBody>
      </p:sp>
      <p:sp>
        <p:nvSpPr>
          <p:cNvPr id="10" name="Footer Placeholder 7">
            <a:extLst>
              <a:ext uri="{FF2B5EF4-FFF2-40B4-BE49-F238E27FC236}">
                <a16:creationId xmlns:a16="http://schemas.microsoft.com/office/drawing/2014/main" id="{2E154166-BF5B-48C8-A4D5-F6C9627A36B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175103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22</a:t>
            </a:fld>
            <a:r>
              <a:rPr lang="en-US" sz="1000" i="1" dirty="0"/>
              <a:t>##</a:t>
            </a:r>
            <a:endParaRPr lang="en-US" sz="1200" i="1" dirty="0"/>
          </a:p>
        </p:txBody>
      </p:sp>
      <p:sp>
        <p:nvSpPr>
          <p:cNvPr id="10" name="Footer Placeholder 7">
            <a:extLst>
              <a:ext uri="{FF2B5EF4-FFF2-40B4-BE49-F238E27FC236}">
                <a16:creationId xmlns:a16="http://schemas.microsoft.com/office/drawing/2014/main" id="{A6411AAA-AD79-4806-A276-4F01CC1AF46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84948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23</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23</a:t>
            </a:fld>
            <a:r>
              <a:rPr lang="en-US" sz="1000" i="1" dirty="0"/>
              <a:t>##</a:t>
            </a:r>
            <a:endParaRPr lang="en-US" sz="1200" i="1" dirty="0"/>
          </a:p>
        </p:txBody>
      </p:sp>
      <p:sp>
        <p:nvSpPr>
          <p:cNvPr id="10" name="Footer Placeholder 7">
            <a:extLst>
              <a:ext uri="{FF2B5EF4-FFF2-40B4-BE49-F238E27FC236}">
                <a16:creationId xmlns:a16="http://schemas.microsoft.com/office/drawing/2014/main" id="{5C799F80-3C10-45F2-8B20-3F5630B9772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69927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
        <p:nvSpPr>
          <p:cNvPr id="10" name="Footer Placeholder 7">
            <a:extLst>
              <a:ext uri="{FF2B5EF4-FFF2-40B4-BE49-F238E27FC236}">
                <a16:creationId xmlns:a16="http://schemas.microsoft.com/office/drawing/2014/main" id="{CCC30F0C-2B49-441A-9456-21E69D7DEAD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942873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
        <p:nvSpPr>
          <p:cNvPr id="10" name="Footer Placeholder 7">
            <a:extLst>
              <a:ext uri="{FF2B5EF4-FFF2-40B4-BE49-F238E27FC236}">
                <a16:creationId xmlns:a16="http://schemas.microsoft.com/office/drawing/2014/main" id="{79120F6C-D9D9-48DA-A9AB-8C5EAB81C81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469932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26</a:t>
            </a:fld>
            <a:r>
              <a:rPr lang="en-US" sz="1000" i="1" dirty="0"/>
              <a:t>##</a:t>
            </a:r>
            <a:endParaRPr lang="en-US" sz="1200" i="1" dirty="0"/>
          </a:p>
        </p:txBody>
      </p:sp>
      <p:sp>
        <p:nvSpPr>
          <p:cNvPr id="10" name="Footer Placeholder 7">
            <a:extLst>
              <a:ext uri="{FF2B5EF4-FFF2-40B4-BE49-F238E27FC236}">
                <a16:creationId xmlns:a16="http://schemas.microsoft.com/office/drawing/2014/main" id="{727E36AD-1529-4F21-A570-DE29FB34145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80776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6" name="Footer Placeholder 7">
            <a:extLst>
              <a:ext uri="{FF2B5EF4-FFF2-40B4-BE49-F238E27FC236}">
                <a16:creationId xmlns:a16="http://schemas.microsoft.com/office/drawing/2014/main" id="{8EF80824-A268-4C2F-93B4-3FC8E54FBBC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3232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27</a:t>
            </a:fld>
            <a:r>
              <a:rPr lang="en-US" sz="1000" i="1" dirty="0"/>
              <a:t>##</a:t>
            </a:r>
            <a:endParaRPr lang="en-US" sz="1200" i="1" dirty="0"/>
          </a:p>
        </p:txBody>
      </p:sp>
      <p:sp>
        <p:nvSpPr>
          <p:cNvPr id="10" name="Footer Placeholder 7">
            <a:extLst>
              <a:ext uri="{FF2B5EF4-FFF2-40B4-BE49-F238E27FC236}">
                <a16:creationId xmlns:a16="http://schemas.microsoft.com/office/drawing/2014/main" id="{B155C618-BD74-4E33-9510-A663314869E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544126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28</a:t>
            </a:fld>
            <a:r>
              <a:rPr lang="en-US" sz="1000" i="1" dirty="0"/>
              <a:t>##</a:t>
            </a:r>
            <a:endParaRPr lang="en-US" sz="1200" i="1" dirty="0"/>
          </a:p>
        </p:txBody>
      </p:sp>
      <p:sp>
        <p:nvSpPr>
          <p:cNvPr id="10" name="Footer Placeholder 7">
            <a:extLst>
              <a:ext uri="{FF2B5EF4-FFF2-40B4-BE49-F238E27FC236}">
                <a16:creationId xmlns:a16="http://schemas.microsoft.com/office/drawing/2014/main" id="{E31C2ABA-5735-43FC-B66F-7BE5505B85C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68649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29</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29</a:t>
            </a:fld>
            <a:r>
              <a:rPr lang="en-US" sz="1000" i="1" dirty="0"/>
              <a:t>##</a:t>
            </a:r>
            <a:endParaRPr lang="en-US" sz="1200" i="1" dirty="0"/>
          </a:p>
        </p:txBody>
      </p:sp>
      <p:sp>
        <p:nvSpPr>
          <p:cNvPr id="10" name="Footer Placeholder 7">
            <a:extLst>
              <a:ext uri="{FF2B5EF4-FFF2-40B4-BE49-F238E27FC236}">
                <a16:creationId xmlns:a16="http://schemas.microsoft.com/office/drawing/2014/main" id="{553BF992-03FE-4FF1-BE99-3B0B1921064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427205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30</a:t>
            </a:fld>
            <a:r>
              <a:rPr lang="en-US" sz="1000" i="1" dirty="0"/>
              <a:t>##</a:t>
            </a:r>
            <a:endParaRPr lang="en-US" sz="1200" i="1" dirty="0"/>
          </a:p>
        </p:txBody>
      </p:sp>
      <p:sp>
        <p:nvSpPr>
          <p:cNvPr id="10" name="Footer Placeholder 7">
            <a:extLst>
              <a:ext uri="{FF2B5EF4-FFF2-40B4-BE49-F238E27FC236}">
                <a16:creationId xmlns:a16="http://schemas.microsoft.com/office/drawing/2014/main" id="{C7B0B134-F881-45DE-BBEB-5820E7E6957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90149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31</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31</a:t>
            </a:fld>
            <a:r>
              <a:rPr lang="en-US" sz="1000" i="1" dirty="0"/>
              <a:t>##</a:t>
            </a:r>
            <a:endParaRPr lang="en-US" sz="1200" i="1" dirty="0"/>
          </a:p>
        </p:txBody>
      </p:sp>
      <p:sp>
        <p:nvSpPr>
          <p:cNvPr id="10" name="Footer Placeholder 7">
            <a:extLst>
              <a:ext uri="{FF2B5EF4-FFF2-40B4-BE49-F238E27FC236}">
                <a16:creationId xmlns:a16="http://schemas.microsoft.com/office/drawing/2014/main" id="{DD5D5AA6-FD5E-45C0-8398-70E0D3C8015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033834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
        <p:nvSpPr>
          <p:cNvPr id="6" name="Footer Placeholder 7">
            <a:extLst>
              <a:ext uri="{FF2B5EF4-FFF2-40B4-BE49-F238E27FC236}">
                <a16:creationId xmlns:a16="http://schemas.microsoft.com/office/drawing/2014/main" id="{B98FB1BD-22B3-433B-8E99-125C850FC14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6997336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
        <p:nvSpPr>
          <p:cNvPr id="6" name="Footer Placeholder 7">
            <a:extLst>
              <a:ext uri="{FF2B5EF4-FFF2-40B4-BE49-F238E27FC236}">
                <a16:creationId xmlns:a16="http://schemas.microsoft.com/office/drawing/2014/main" id="{B42FDFE4-3618-483A-A759-49690F7F01C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584285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35</a:t>
            </a:fld>
            <a:endParaRPr lang="en-US" dirty="0"/>
          </a:p>
        </p:txBody>
      </p:sp>
      <p:sp>
        <p:nvSpPr>
          <p:cNvPr id="6" name="Footer Placeholder 7">
            <a:extLst>
              <a:ext uri="{FF2B5EF4-FFF2-40B4-BE49-F238E27FC236}">
                <a16:creationId xmlns:a16="http://schemas.microsoft.com/office/drawing/2014/main" id="{ED334903-BFE0-4EC2-9F02-8A6B5C570F4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75354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36</a:t>
            </a:fld>
            <a:r>
              <a:rPr lang="en-US" sz="1000" i="1" dirty="0"/>
              <a:t>##</a:t>
            </a:r>
            <a:endParaRPr lang="en-US" sz="1200" i="1" dirty="0"/>
          </a:p>
        </p:txBody>
      </p:sp>
      <p:sp>
        <p:nvSpPr>
          <p:cNvPr id="10" name="Footer Placeholder 7">
            <a:extLst>
              <a:ext uri="{FF2B5EF4-FFF2-40B4-BE49-F238E27FC236}">
                <a16:creationId xmlns:a16="http://schemas.microsoft.com/office/drawing/2014/main" id="{BA9A3B0B-CF58-4EBC-8F5D-6CC9C4F51F2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549686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37</a:t>
            </a:fld>
            <a:r>
              <a:rPr lang="en-US" sz="1000" i="1" dirty="0"/>
              <a:t>##</a:t>
            </a:r>
            <a:endParaRPr lang="en-US" sz="1200" i="1" dirty="0"/>
          </a:p>
        </p:txBody>
      </p:sp>
      <p:sp>
        <p:nvSpPr>
          <p:cNvPr id="10" name="Footer Placeholder 7">
            <a:extLst>
              <a:ext uri="{FF2B5EF4-FFF2-40B4-BE49-F238E27FC236}">
                <a16:creationId xmlns:a16="http://schemas.microsoft.com/office/drawing/2014/main" id="{D5AF1EE8-3DFD-4A67-AA48-163A852FDF3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80233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7131C5E-1E6B-46FF-9756-44B6556E2A79}" type="slidenum">
              <a:rPr lang="en-US"/>
              <a:pPr/>
              <a:t>5</a:t>
            </a:fld>
            <a:r>
              <a:rPr lang="en-US" dirty="0"/>
              <a:t>##</a:t>
            </a:r>
          </a:p>
        </p:txBody>
      </p:sp>
      <p:sp>
        <p:nvSpPr>
          <p:cNvPr id="1234946" name="Rectangle 2"/>
          <p:cNvSpPr>
            <a:spLocks noGrp="1" noRot="1" noChangeAspect="1" noChangeArrowheads="1" noTextEdit="1"/>
          </p:cNvSpPr>
          <p:nvPr>
            <p:ph type="sldImg"/>
          </p:nvPr>
        </p:nvSpPr>
        <p:spPr>
          <a:xfrm>
            <a:off x="381000" y="685800"/>
            <a:ext cx="6096000" cy="3429000"/>
          </a:xfrm>
          <a:ln/>
        </p:spPr>
      </p:sp>
      <p:sp>
        <p:nvSpPr>
          <p:cNvPr id="1234947" name="Rectangle 3"/>
          <p:cNvSpPr>
            <a:spLocks noGrp="1" noChangeArrowheads="1"/>
          </p:cNvSpPr>
          <p:nvPr>
            <p:ph type="body" idx="1"/>
          </p:nvPr>
        </p:nvSpPr>
        <p:spPr/>
        <p:txBody>
          <a:bodyPr/>
          <a:lstStyle/>
          <a:p>
            <a:endParaRPr lang="bg-BG"/>
          </a:p>
        </p:txBody>
      </p:sp>
      <p:sp>
        <p:nvSpPr>
          <p:cNvPr id="6" name="Footer Placeholder 7">
            <a:extLst>
              <a:ext uri="{FF2B5EF4-FFF2-40B4-BE49-F238E27FC236}">
                <a16:creationId xmlns:a16="http://schemas.microsoft.com/office/drawing/2014/main" id="{80BDF737-4165-4730-A0E3-5B0FE6829AC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8172368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38</a:t>
            </a:fld>
            <a:r>
              <a:rPr lang="en-US" sz="1000" i="1" dirty="0"/>
              <a:t>##</a:t>
            </a:r>
            <a:endParaRPr lang="en-US" sz="1200" i="1" dirty="0"/>
          </a:p>
        </p:txBody>
      </p:sp>
      <p:sp>
        <p:nvSpPr>
          <p:cNvPr id="10" name="Footer Placeholder 7">
            <a:extLst>
              <a:ext uri="{FF2B5EF4-FFF2-40B4-BE49-F238E27FC236}">
                <a16:creationId xmlns:a16="http://schemas.microsoft.com/office/drawing/2014/main" id="{08727C0A-8912-48FF-B63D-3F0C39B4E51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81355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7">
            <a:extLst>
              <a:ext uri="{FF2B5EF4-FFF2-40B4-BE49-F238E27FC236}">
                <a16:creationId xmlns:a16="http://schemas.microsoft.com/office/drawing/2014/main" id="{7279D4AB-6B0B-4C79-BA6B-E20510866DC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184455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40</a:t>
            </a:fld>
            <a:endParaRPr lang="en-US" dirty="0"/>
          </a:p>
        </p:txBody>
      </p:sp>
      <p:sp>
        <p:nvSpPr>
          <p:cNvPr id="6" name="Footer Placeholder 7">
            <a:extLst>
              <a:ext uri="{FF2B5EF4-FFF2-40B4-BE49-F238E27FC236}">
                <a16:creationId xmlns:a16="http://schemas.microsoft.com/office/drawing/2014/main" id="{3A4546AD-67FF-4451-BB59-0C3434A7C64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944713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41</a:t>
            </a:fld>
            <a:endParaRPr lang="en-US" dirty="0"/>
          </a:p>
        </p:txBody>
      </p:sp>
      <p:sp>
        <p:nvSpPr>
          <p:cNvPr id="6" name="Footer Placeholder 7">
            <a:extLst>
              <a:ext uri="{FF2B5EF4-FFF2-40B4-BE49-F238E27FC236}">
                <a16:creationId xmlns:a16="http://schemas.microsoft.com/office/drawing/2014/main" id="{E87DC1B8-AAD0-4B70-9B3A-1FCE70736D5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537614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42</a:t>
            </a:fld>
            <a:endParaRPr lang="en-US" dirty="0"/>
          </a:p>
        </p:txBody>
      </p:sp>
      <p:sp>
        <p:nvSpPr>
          <p:cNvPr id="7" name="Footer Placeholder 7">
            <a:extLst>
              <a:ext uri="{FF2B5EF4-FFF2-40B4-BE49-F238E27FC236}">
                <a16:creationId xmlns:a16="http://schemas.microsoft.com/office/drawing/2014/main" id="{0A96602C-C835-462B-A37F-ACA0426E0BF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06510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10</a:t>
            </a:fld>
            <a:r>
              <a:rPr lang="en-US" sz="1000" i="1" dirty="0"/>
              <a:t>##</a:t>
            </a:r>
            <a:endParaRPr lang="en-US" sz="1200" i="1" dirty="0"/>
          </a:p>
        </p:txBody>
      </p:sp>
      <p:sp>
        <p:nvSpPr>
          <p:cNvPr id="10" name="Footer Placeholder 7">
            <a:extLst>
              <a:ext uri="{FF2B5EF4-FFF2-40B4-BE49-F238E27FC236}">
                <a16:creationId xmlns:a16="http://schemas.microsoft.com/office/drawing/2014/main" id="{02C89512-10FF-4B2F-9165-41889A57BE0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77032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
        <p:nvSpPr>
          <p:cNvPr id="6" name="Footer Placeholder 7">
            <a:extLst>
              <a:ext uri="{FF2B5EF4-FFF2-40B4-BE49-F238E27FC236}">
                <a16:creationId xmlns:a16="http://schemas.microsoft.com/office/drawing/2014/main" id="{3D412329-671E-4592-9EE3-4C18BA74246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80904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
        <p:nvSpPr>
          <p:cNvPr id="10" name="Footer Placeholder 7">
            <a:extLst>
              <a:ext uri="{FF2B5EF4-FFF2-40B4-BE49-F238E27FC236}">
                <a16:creationId xmlns:a16="http://schemas.microsoft.com/office/drawing/2014/main" id="{6D84B5A2-DDD3-4C91-B30C-CA4100CB37D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50736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13</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13</a:t>
            </a:fld>
            <a:r>
              <a:rPr lang="en-US" sz="1000" i="1" dirty="0"/>
              <a:t>##</a:t>
            </a:r>
            <a:endParaRPr lang="en-US" sz="1200" i="1" dirty="0"/>
          </a:p>
        </p:txBody>
      </p:sp>
      <p:sp>
        <p:nvSpPr>
          <p:cNvPr id="10" name="Footer Placeholder 7">
            <a:extLst>
              <a:ext uri="{FF2B5EF4-FFF2-40B4-BE49-F238E27FC236}">
                <a16:creationId xmlns:a16="http://schemas.microsoft.com/office/drawing/2014/main" id="{A7332963-E969-441D-87CE-8854D90C101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82362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
        <p:nvSpPr>
          <p:cNvPr id="6" name="Footer Placeholder 7">
            <a:extLst>
              <a:ext uri="{FF2B5EF4-FFF2-40B4-BE49-F238E27FC236}">
                <a16:creationId xmlns:a16="http://schemas.microsoft.com/office/drawing/2014/main" id="{B8992B76-ABF0-4357-A533-5D75A033AD6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96123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15</a:t>
            </a:fld>
            <a:r>
              <a:rPr lang="en-US" sz="1000" i="1" dirty="0"/>
              <a:t>##</a:t>
            </a:r>
            <a:endParaRPr lang="en-US" sz="1200" i="1" dirty="0"/>
          </a:p>
        </p:txBody>
      </p:sp>
      <p:sp>
        <p:nvSpPr>
          <p:cNvPr id="10" name="Footer Placeholder 7">
            <a:extLst>
              <a:ext uri="{FF2B5EF4-FFF2-40B4-BE49-F238E27FC236}">
                <a16:creationId xmlns:a16="http://schemas.microsoft.com/office/drawing/2014/main" id="{F79E384C-CA0F-459F-99A2-AAD3F687A18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624689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a:t>Click icon to add picture</a:t>
            </a:r>
            <a:endParaRPr lang="en-US" noProof="0" dirty="0"/>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pic>
        <p:nvPicPr>
          <p:cNvPr id="13"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pic>
        <p:nvPicPr>
          <p:cNvPr id="15"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Tree>
    <p:extLst>
      <p:ext uri="{BB962C8B-B14F-4D97-AF65-F5344CB8AC3E}">
        <p14:creationId xmlns:p14="http://schemas.microsoft.com/office/powerpoint/2010/main" val="3109444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350846848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a:ln>
                  <a:noFill/>
                </a:ln>
                <a:solidFill>
                  <a:srgbClr val="234465"/>
                </a:solidFill>
                <a:effectLst/>
                <a:uLnTx/>
                <a:uFillTx/>
                <a:latin typeface="Calibri" panose="020F0502020204030204"/>
                <a:ea typeface="+mn-ea"/>
                <a:cs typeface="+mn-cs"/>
              </a:rPr>
              <a:t>Click to edit Master title style</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37"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8"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39"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40"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41"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4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43"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44"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4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46"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55"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pic>
        <p:nvPicPr>
          <p:cNvPr id="5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5202908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endParaRPr lang="en-US" noProof="1"/>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pic>
        <p:nvPicPr>
          <p:cNvPr id="14"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5"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sp>
        <p:nvSpPr>
          <p:cNvPr id="22"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3"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7521850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10605361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8"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33116159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pic>
        <p:nvPicPr>
          <p:cNvPr id="30"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grpSp>
        <p:nvGrpSpPr>
          <p:cNvPr id="31" name="Group 30">
            <a:extLst>
              <a:ext uri="{FF2B5EF4-FFF2-40B4-BE49-F238E27FC236}">
                <a16:creationId xmlns:a16="http://schemas.microsoft.com/office/drawing/2014/main" id="{43CDBCC2-1C96-44BC-B992-7B0C49C34904}"/>
              </a:ext>
            </a:extLst>
          </p:cNvPr>
          <p:cNvGrpSpPr/>
          <p:nvPr userDrawn="1"/>
        </p:nvGrpSpPr>
        <p:grpSpPr>
          <a:xfrm>
            <a:off x="185076" y="1868177"/>
            <a:ext cx="1937508" cy="2839628"/>
            <a:chOff x="3928039" y="1792355"/>
            <a:chExt cx="1830304" cy="2682505"/>
          </a:xfrm>
        </p:grpSpPr>
        <p:grpSp>
          <p:nvGrpSpPr>
            <p:cNvPr id="32" name="Group 31">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46" name="Oval 45">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7"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8"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Arc 48">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0" name="Arc 49">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6" name="Straight Connector 35">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8" name="Group 37">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44" name="Straight Connector 43">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9" name="Straight Connector 3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0"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1" name="Group 40">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42" name="Straight Connector 41">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51" name="Straight Connector 50">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1035825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pic>
        <p:nvPicPr>
          <p:cNvPr id="2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grpSp>
        <p:nvGrpSpPr>
          <p:cNvPr id="27" name="Group 26">
            <a:extLst>
              <a:ext uri="{FF2B5EF4-FFF2-40B4-BE49-F238E27FC236}">
                <a16:creationId xmlns:a16="http://schemas.microsoft.com/office/drawing/2014/main" id="{7CF60135-47AA-48F0-96BA-0E795668ABDB}"/>
              </a:ext>
            </a:extLst>
          </p:cNvPr>
          <p:cNvGrpSpPr/>
          <p:nvPr userDrawn="1"/>
        </p:nvGrpSpPr>
        <p:grpSpPr>
          <a:xfrm>
            <a:off x="392806" y="3429000"/>
            <a:ext cx="1522048" cy="2230725"/>
            <a:chOff x="3928039" y="1792355"/>
            <a:chExt cx="1830304" cy="2682505"/>
          </a:xfrm>
        </p:grpSpPr>
        <p:grpSp>
          <p:nvGrpSpPr>
            <p:cNvPr id="28" name="Group 27">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60" name="Oval 59">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61"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2"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3" name="Arc 62">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64" name="Arc 63">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29"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1" name="Straight Connector 30">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58" name="Straight Connector 57">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53" name="Straight Connector 52">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54"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55" name="Group 54">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56" name="Straight Connector 55">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522630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
        <p:nvSpPr>
          <p:cNvPr id="25"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grpSp>
        <p:nvGrpSpPr>
          <p:cNvPr id="26" name="Group 25">
            <a:extLst>
              <a:ext uri="{FF2B5EF4-FFF2-40B4-BE49-F238E27FC236}">
                <a16:creationId xmlns:a16="http://schemas.microsoft.com/office/drawing/2014/main" id="{C4248838-4E67-439E-AE0A-0043D2CB04D6}"/>
              </a:ext>
            </a:extLst>
          </p:cNvPr>
          <p:cNvGrpSpPr/>
          <p:nvPr userDrawn="1"/>
        </p:nvGrpSpPr>
        <p:grpSpPr>
          <a:xfrm>
            <a:off x="108596" y="5591709"/>
            <a:ext cx="641749" cy="940553"/>
            <a:chOff x="3928039" y="1792355"/>
            <a:chExt cx="1830304" cy="2682505"/>
          </a:xfrm>
        </p:grpSpPr>
        <p:grpSp>
          <p:nvGrpSpPr>
            <p:cNvPr id="27" name="Group 26">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59" name="Oval 58">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60"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1"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2" name="Arc 61">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63" name="Arc 62">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47"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49" name="Straight Connector 48">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51" name="Group 50">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57" name="Straight Connector 56">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52" name="Straight Connector 51">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53"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54" name="Group 53">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55" name="Straight Connector 54">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2833400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2"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3"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12012189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
        <p:nvSpPr>
          <p:cNvPr id="12"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42780477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5707301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pic>
        <p:nvPicPr>
          <p:cNvPr id="5"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Tree>
    <p:extLst>
      <p:ext uri="{BB962C8B-B14F-4D97-AF65-F5344CB8AC3E}">
        <p14:creationId xmlns:p14="http://schemas.microsoft.com/office/powerpoint/2010/main" val="3848788610"/>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hyperlink" Target="https://judge.softuni.bg/Contests/1574/Inheritance-Lab" TargetMode="Externa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hyperlink" Target="https://forum.softuni.bg/" TargetMode="External"/><Relationship Id="rId5" Type="http://schemas.openxmlformats.org/officeDocument/2006/relationships/hyperlink" Target="https://www.facebook.com/SoftwareUniversity" TargetMode="External"/><Relationship Id="rId4" Type="http://schemas.openxmlformats.org/officeDocument/2006/relationships/hyperlink" Target="https://softuni.foundation/"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hyperlink" Target="https://softuni.b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8"/>
          </p:nvPr>
        </p:nvSpPr>
        <p:spPr/>
        <p:txBody>
          <a:bodyPr/>
          <a:lstStyle/>
          <a:p>
            <a:r>
              <a:rPr lang="en-US">
                <a:hlinkClick r:id="rId3"/>
              </a:rPr>
              <a:t>https://softuni.bg</a:t>
            </a:r>
            <a:endParaRPr lang="en-US" dirty="0"/>
          </a:p>
        </p:txBody>
      </p:sp>
      <p:sp>
        <p:nvSpPr>
          <p:cNvPr id="7" name="Text Placeholder 6"/>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20"/>
          </p:nvPr>
        </p:nvSpPr>
        <p:spPr/>
        <p:txBody>
          <a:bodyPr/>
          <a:lstStyle/>
          <a:p>
            <a:r>
              <a:rPr lang="en-US" dirty="0"/>
              <a:t>Technical Trainers</a:t>
            </a:r>
          </a:p>
        </p:txBody>
      </p:sp>
      <p:sp>
        <p:nvSpPr>
          <p:cNvPr id="11" name="Text Placeholder 10"/>
          <p:cNvSpPr>
            <a:spLocks noGrp="1"/>
          </p:cNvSpPr>
          <p:nvPr>
            <p:ph type="body" sz="quarter" idx="19"/>
          </p:nvPr>
        </p:nvSpPr>
        <p:spPr/>
        <p:txBody>
          <a:bodyPr/>
          <a:lstStyle/>
          <a:p>
            <a:r>
              <a:rPr lang="en-US" dirty="0"/>
              <a:t>SoftUni Team</a:t>
            </a:r>
          </a:p>
        </p:txBody>
      </p:sp>
      <p:sp>
        <p:nvSpPr>
          <p:cNvPr id="5" name="Title 4"/>
          <p:cNvSpPr>
            <a:spLocks noGrp="1"/>
          </p:cNvSpPr>
          <p:nvPr>
            <p:ph type="title"/>
          </p:nvPr>
        </p:nvSpPr>
        <p:spPr/>
        <p:txBody>
          <a:bodyPr>
            <a:normAutofit/>
          </a:bodyPr>
          <a:lstStyle/>
          <a:p>
            <a:r>
              <a:rPr lang="en-US" dirty="0"/>
              <a:t>Inheritance</a:t>
            </a:r>
          </a:p>
        </p:txBody>
      </p:sp>
      <p:pic>
        <p:nvPicPr>
          <p:cNvPr id="1026" name="Picture 2" descr="Image result for inheritance png">
            <a:extLst>
              <a:ext uri="{FF2B5EF4-FFF2-40B4-BE49-F238E27FC236}">
                <a16:creationId xmlns:a16="http://schemas.microsoft.com/office/drawing/2014/main" id="{E8AF98AB-169D-47B8-83CD-375EECE95C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937" y="2573162"/>
            <a:ext cx="2139773" cy="229466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5"/>
          <p:cNvSpPr txBox="1">
            <a:spLocks/>
          </p:cNvSpPr>
          <p:nvPr/>
        </p:nvSpPr>
        <p:spPr>
          <a:xfrm>
            <a:off x="2263296" y="1188123"/>
            <a:ext cx="7772400" cy="882654"/>
          </a:xfrm>
          <a:prstGeom prst="rect">
            <a:avLst/>
          </a:prstGeom>
        </p:spPr>
        <p:txBody>
          <a:bodyPr vert="horz" lIns="108000" tIns="36000" rIns="108000" bIns="36000" rtlCol="0">
            <a:normAutofit/>
          </a:bodyPr>
          <a:lstStyle>
            <a:lvl1pPr marL="0" indent="0" algn="ctr" defTabSz="1218438" rtl="0" eaLnBrk="1" latinLnBrk="0" hangingPunct="1">
              <a:lnSpc>
                <a:spcPct val="105000"/>
              </a:lnSpc>
              <a:spcBef>
                <a:spcPts val="600"/>
              </a:spcBef>
              <a:spcAft>
                <a:spcPts val="600"/>
              </a:spcAft>
              <a:buFont typeface="Wingdings" panose="05000000000000000000" pitchFamily="2" charset="2"/>
              <a:buNone/>
              <a:defRPr sz="3598" kern="1200">
                <a:solidFill>
                  <a:schemeClr val="tx1"/>
                </a:solidFill>
                <a:latin typeface="+mn-lt"/>
                <a:ea typeface="+mn-ea"/>
                <a:cs typeface="+mn-cs"/>
              </a:defRPr>
            </a:lvl1pPr>
            <a:lvl2pPr marL="989981" indent="-380762"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9pPr>
          </a:lstStyle>
          <a:p>
            <a:pPr>
              <a:lnSpc>
                <a:spcPct val="110000"/>
              </a:lnSpc>
            </a:pPr>
            <a:r>
              <a:rPr lang="en-US"/>
              <a:t>Extending Classes</a:t>
            </a:r>
            <a:endParaRPr lang="en-US" dirty="0">
              <a:solidFill>
                <a:srgbClr val="FF0000"/>
              </a:solidFill>
            </a:endParaRPr>
          </a:p>
        </p:txBody>
      </p:sp>
    </p:spTree>
    <p:extLst>
      <p:ext uri="{BB962C8B-B14F-4D97-AF65-F5344CB8AC3E}">
        <p14:creationId xmlns:p14="http://schemas.microsoft.com/office/powerpoint/2010/main" val="13813292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a:extLst>
              <a:ext uri="{FF2B5EF4-FFF2-40B4-BE49-F238E27FC236}">
                <a16:creationId xmlns:a16="http://schemas.microsoft.com/office/drawing/2014/main" id="{EE1C2ACD-3DB3-4DB0-BA9A-562622D9075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r>
              <a:rPr lang="en-US" noProof="1"/>
              <a:t>Java supports inheritance through </a:t>
            </a:r>
            <a:r>
              <a:rPr lang="en-US" b="1" noProof="1">
                <a:solidFill>
                  <a:schemeClr val="bg1"/>
                </a:solidFill>
              </a:rPr>
              <a:t>extends</a:t>
            </a:r>
            <a:r>
              <a:rPr lang="en-US" noProof="1"/>
              <a:t> keyword</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a:t>Inheritance in Java</a:t>
            </a:r>
            <a:endParaRPr lang="bg-BG" sz="4000"/>
          </a:p>
        </p:txBody>
      </p:sp>
      <p:sp>
        <p:nvSpPr>
          <p:cNvPr id="7" name="Text Placeholder 5"/>
          <p:cNvSpPr txBox="1">
            <a:spLocks/>
          </p:cNvSpPr>
          <p:nvPr/>
        </p:nvSpPr>
        <p:spPr>
          <a:xfrm>
            <a:off x="747524" y="1964382"/>
            <a:ext cx="7329677" cy="186895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6304"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class Person { … }</a:t>
            </a:r>
          </a:p>
          <a:p>
            <a:endParaRPr lang="en-US" sz="2800" dirty="0">
              <a:solidFill>
                <a:schemeClr val="tx1"/>
              </a:solidFill>
              <a:effectLst/>
            </a:endParaRPr>
          </a:p>
          <a:p>
            <a:r>
              <a:rPr lang="en-US" sz="2800" dirty="0">
                <a:solidFill>
                  <a:schemeClr val="tx1"/>
                </a:solidFill>
                <a:effectLst/>
              </a:rPr>
              <a:t>class Student extends Person { … }</a:t>
            </a:r>
          </a:p>
          <a:p>
            <a:r>
              <a:rPr lang="en-US" sz="2800" dirty="0">
                <a:solidFill>
                  <a:schemeClr val="tx1"/>
                </a:solidFill>
                <a:effectLst/>
              </a:rPr>
              <a:t>class Employee extends Person { … }</a:t>
            </a:r>
          </a:p>
        </p:txBody>
      </p:sp>
      <p:sp>
        <p:nvSpPr>
          <p:cNvPr id="9" name="Rectangle: Rounded Corners 8"/>
          <p:cNvSpPr/>
          <p:nvPr/>
        </p:nvSpPr>
        <p:spPr>
          <a:xfrm>
            <a:off x="6629401" y="4223983"/>
            <a:ext cx="2682691" cy="592307"/>
          </a:xfrm>
          <a:prstGeom prst="roundRect">
            <a:avLst>
              <a:gd name="adj" fmla="val 5385"/>
            </a:avLst>
          </a:prstGeom>
          <a:solidFill>
            <a:srgbClr val="B5DBE5">
              <a:alpha val="14902"/>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b="1" dirty="0">
                <a:solidFill>
                  <a:schemeClr val="tx1"/>
                </a:solidFill>
              </a:rPr>
              <a:t>Person</a:t>
            </a:r>
            <a:endParaRPr lang="en-US" sz="3600" b="1" dirty="0">
              <a:solidFill>
                <a:schemeClr val="tx1"/>
              </a:solidFill>
            </a:endParaRPr>
          </a:p>
        </p:txBody>
      </p:sp>
      <p:sp>
        <p:nvSpPr>
          <p:cNvPr id="12" name="Rectangle: Rounded Corners 11"/>
          <p:cNvSpPr/>
          <p:nvPr/>
        </p:nvSpPr>
        <p:spPr>
          <a:xfrm>
            <a:off x="8077201" y="5732294"/>
            <a:ext cx="2682691" cy="592307"/>
          </a:xfrm>
          <a:prstGeom prst="roundRect">
            <a:avLst>
              <a:gd name="adj" fmla="val 5385"/>
            </a:avLst>
          </a:prstGeom>
          <a:solidFill>
            <a:srgbClr val="B5DBE5">
              <a:alpha val="14902"/>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b="1" dirty="0">
                <a:solidFill>
                  <a:schemeClr val="tx1"/>
                </a:solidFill>
              </a:rPr>
              <a:t>Employee</a:t>
            </a:r>
            <a:endParaRPr lang="en-US" sz="3600" b="1" dirty="0">
              <a:solidFill>
                <a:schemeClr val="tx1"/>
              </a:solidFill>
            </a:endParaRPr>
          </a:p>
        </p:txBody>
      </p:sp>
      <p:cxnSp>
        <p:nvCxnSpPr>
          <p:cNvPr id="13" name="Straight Arrow Connector 12"/>
          <p:cNvCxnSpPr>
            <a:cxnSpLocks/>
            <a:stCxn id="12" idx="0"/>
          </p:cNvCxnSpPr>
          <p:nvPr/>
        </p:nvCxnSpPr>
        <p:spPr>
          <a:xfrm flipH="1" flipV="1">
            <a:off x="7977673" y="4917233"/>
            <a:ext cx="1440874" cy="81506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AutoShape 6"/>
          <p:cNvSpPr>
            <a:spLocks noChangeArrowheads="1"/>
          </p:cNvSpPr>
          <p:nvPr/>
        </p:nvSpPr>
        <p:spPr bwMode="auto">
          <a:xfrm>
            <a:off x="2773453" y="4223983"/>
            <a:ext cx="3234461" cy="1058862"/>
          </a:xfrm>
          <a:prstGeom prst="wedgeRoundRectCallout">
            <a:avLst>
              <a:gd name="adj1" fmla="val 45703"/>
              <a:gd name="adj2" fmla="val 7555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Student </a:t>
            </a:r>
            <a:r>
              <a:rPr lang="en-US" sz="3200" b="1" dirty="0">
                <a:solidFill>
                  <a:schemeClr val="bg1"/>
                </a:solidFill>
              </a:rPr>
              <a:t>extends</a:t>
            </a:r>
            <a:r>
              <a:rPr lang="en-US" sz="3200" b="1" dirty="0">
                <a:solidFill>
                  <a:srgbClr val="FFFFFF"/>
                </a:solidFill>
              </a:rPr>
              <a:t> Person</a:t>
            </a:r>
            <a:endParaRPr lang="bg-BG" sz="3200" b="1" dirty="0">
              <a:solidFill>
                <a:schemeClr val="tx2">
                  <a:lumMod val="75000"/>
                </a:schemeClr>
              </a:solidFill>
            </a:endParaRPr>
          </a:p>
        </p:txBody>
      </p:sp>
      <p:sp>
        <p:nvSpPr>
          <p:cNvPr id="21" name="Rectangle: Rounded Corners 20"/>
          <p:cNvSpPr/>
          <p:nvPr/>
        </p:nvSpPr>
        <p:spPr>
          <a:xfrm>
            <a:off x="5105401" y="5732294"/>
            <a:ext cx="2682691" cy="592307"/>
          </a:xfrm>
          <a:prstGeom prst="roundRect">
            <a:avLst>
              <a:gd name="adj" fmla="val 5385"/>
            </a:avLst>
          </a:prstGeom>
          <a:solidFill>
            <a:srgbClr val="B5DBE5">
              <a:alpha val="14902"/>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b="1" dirty="0">
                <a:solidFill>
                  <a:schemeClr val="tx1"/>
                </a:solidFill>
              </a:rPr>
              <a:t>Student</a:t>
            </a:r>
            <a:endParaRPr lang="en-US" sz="3600" b="1" dirty="0">
              <a:solidFill>
                <a:schemeClr val="tx1"/>
              </a:solidFill>
            </a:endParaRPr>
          </a:p>
        </p:txBody>
      </p:sp>
      <p:cxnSp>
        <p:nvCxnSpPr>
          <p:cNvPr id="22" name="Straight Arrow Connector 21"/>
          <p:cNvCxnSpPr>
            <a:cxnSpLocks/>
            <a:stCxn id="21" idx="0"/>
          </p:cNvCxnSpPr>
          <p:nvPr/>
        </p:nvCxnSpPr>
        <p:spPr>
          <a:xfrm flipV="1">
            <a:off x="6446747" y="4917233"/>
            <a:ext cx="1428290" cy="81506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4549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a:extLst>
              <a:ext uri="{FF2B5EF4-FFF2-40B4-BE49-F238E27FC236}">
                <a16:creationId xmlns:a16="http://schemas.microsoft.com/office/drawing/2014/main" id="{E7F6BF9D-201B-436D-B228-CA53B3CB9B7B}"/>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
        <p:nvSpPr>
          <p:cNvPr id="3" name="Content Placeholder 2"/>
          <p:cNvSpPr>
            <a:spLocks noGrp="1"/>
          </p:cNvSpPr>
          <p:nvPr>
            <p:ph type="body" sz="quarter" idx="10"/>
          </p:nvPr>
        </p:nvSpPr>
        <p:spPr>
          <a:xfrm>
            <a:off x="192001" y="1066801"/>
            <a:ext cx="11804822" cy="5570355"/>
          </a:xfrm>
        </p:spPr>
        <p:txBody>
          <a:bodyPr/>
          <a:lstStyle/>
          <a:p>
            <a:pPr>
              <a:lnSpc>
                <a:spcPct val="110000"/>
              </a:lnSpc>
            </a:pPr>
            <a:r>
              <a:rPr lang="en-US" dirty="0"/>
              <a:t>Class</a:t>
            </a:r>
            <a:r>
              <a:rPr lang="en-US" dirty="0">
                <a:solidFill>
                  <a:schemeClr val="tx2">
                    <a:lumMod val="75000"/>
                  </a:schemeClr>
                </a:solidFill>
              </a:rPr>
              <a:t> </a:t>
            </a:r>
            <a:r>
              <a:rPr lang="en-US" b="1" dirty="0">
                <a:solidFill>
                  <a:schemeClr val="bg1"/>
                </a:solidFill>
              </a:rPr>
              <a:t>taking all members </a:t>
            </a:r>
            <a:r>
              <a:rPr lang="en-US" dirty="0"/>
              <a:t>from another class</a:t>
            </a:r>
          </a:p>
        </p:txBody>
      </p:sp>
      <p:sp>
        <p:nvSpPr>
          <p:cNvPr id="4" name="Title 3"/>
          <p:cNvSpPr>
            <a:spLocks noGrp="1"/>
          </p:cNvSpPr>
          <p:nvPr>
            <p:ph type="title"/>
          </p:nvPr>
        </p:nvSpPr>
        <p:spPr/>
        <p:txBody>
          <a:bodyPr>
            <a:normAutofit/>
          </a:bodyPr>
          <a:lstStyle/>
          <a:p>
            <a:r>
              <a:rPr lang="en-US"/>
              <a:t>Inheritance – Derived Class</a:t>
            </a:r>
            <a:endParaRPr lang="en-US" dirty="0"/>
          </a:p>
        </p:txBody>
      </p:sp>
      <p:grpSp>
        <p:nvGrpSpPr>
          <p:cNvPr id="5" name="Group 4"/>
          <p:cNvGrpSpPr/>
          <p:nvPr/>
        </p:nvGrpSpPr>
        <p:grpSpPr>
          <a:xfrm>
            <a:off x="2133601" y="1790984"/>
            <a:ext cx="7570199" cy="4686017"/>
            <a:chOff x="4037012" y="1333783"/>
            <a:chExt cx="7570199" cy="4686017"/>
          </a:xfrm>
          <a:solidFill>
            <a:srgbClr val="B5DBE5">
              <a:alpha val="15000"/>
            </a:srgbClr>
          </a:solidFill>
        </p:grpSpPr>
        <p:sp>
          <p:nvSpPr>
            <p:cNvPr id="7" name="Rectangle: Rounded Corners 6"/>
            <p:cNvSpPr/>
            <p:nvPr/>
          </p:nvSpPr>
          <p:spPr>
            <a:xfrm>
              <a:off x="5366836" y="1333783"/>
              <a:ext cx="4815935" cy="2323817"/>
            </a:xfrm>
            <a:prstGeom prst="roundRect">
              <a:avLst>
                <a:gd name="adj" fmla="val 5385"/>
              </a:avLst>
            </a:prstGeom>
            <a:grp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400" dirty="0">
                  <a:solidFill>
                    <a:schemeClr val="tx1"/>
                  </a:solidFill>
                </a:rPr>
                <a:t>Person</a:t>
              </a:r>
            </a:p>
          </p:txBody>
        </p:sp>
        <p:sp>
          <p:nvSpPr>
            <p:cNvPr id="8" name="Rectangle: Rounded Corners 7"/>
            <p:cNvSpPr/>
            <p:nvPr/>
          </p:nvSpPr>
          <p:spPr>
            <a:xfrm>
              <a:off x="4037012" y="4533617"/>
              <a:ext cx="3600000" cy="1486183"/>
            </a:xfrm>
            <a:prstGeom prst="roundRect">
              <a:avLst>
                <a:gd name="adj" fmla="val 5385"/>
              </a:avLst>
            </a:prstGeom>
            <a:grp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solidFill>
                    <a:schemeClr val="tx1"/>
                  </a:solidFill>
                </a:rPr>
                <a:t>Student</a:t>
              </a:r>
              <a:endParaRPr lang="en-US" sz="3600" dirty="0">
                <a:solidFill>
                  <a:schemeClr val="tx1"/>
                </a:solidFill>
              </a:endParaRPr>
            </a:p>
          </p:txBody>
        </p:sp>
        <p:sp>
          <p:nvSpPr>
            <p:cNvPr id="9" name="Rectangle: Rounded Corners 8"/>
            <p:cNvSpPr/>
            <p:nvPr/>
          </p:nvSpPr>
          <p:spPr>
            <a:xfrm>
              <a:off x="8007211" y="4533617"/>
              <a:ext cx="3600000" cy="1486183"/>
            </a:xfrm>
            <a:prstGeom prst="roundRect">
              <a:avLst>
                <a:gd name="adj" fmla="val 5385"/>
              </a:avLst>
            </a:prstGeom>
            <a:grp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solidFill>
                    <a:schemeClr val="tx1"/>
                  </a:solidFill>
                </a:rPr>
                <a:t>Employee</a:t>
              </a:r>
              <a:endParaRPr lang="en-US" sz="3600" dirty="0">
                <a:solidFill>
                  <a:schemeClr val="tx1"/>
                </a:solidFill>
              </a:endParaRPr>
            </a:p>
          </p:txBody>
        </p:sp>
        <p:sp>
          <p:nvSpPr>
            <p:cNvPr id="13" name="Rectangle: Rounded Corners 12"/>
            <p:cNvSpPr/>
            <p:nvPr/>
          </p:nvSpPr>
          <p:spPr>
            <a:xfrm>
              <a:off x="5651871" y="2171983"/>
              <a:ext cx="4302299" cy="557218"/>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solidFill>
                    <a:schemeClr val="tx1"/>
                  </a:solidFill>
                </a:rPr>
                <a:t>Mother</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Person</a:t>
              </a:r>
              <a:endParaRPr lang="en-US" sz="3200" dirty="0">
                <a:solidFill>
                  <a:schemeClr val="tx1"/>
                </a:solidFill>
              </a:endParaRPr>
            </a:p>
          </p:txBody>
        </p:sp>
        <p:sp>
          <p:nvSpPr>
            <p:cNvPr id="14" name="Rectangle: Rounded Corners 13"/>
            <p:cNvSpPr/>
            <p:nvPr/>
          </p:nvSpPr>
          <p:spPr>
            <a:xfrm>
              <a:off x="5651871" y="2891726"/>
              <a:ext cx="4302299" cy="557218"/>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solidFill>
                    <a:schemeClr val="tx1"/>
                  </a:solidFill>
                </a:rPr>
                <a:t>Father</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Person</a:t>
              </a:r>
              <a:endParaRPr lang="en-US" sz="3200" dirty="0">
                <a:solidFill>
                  <a:schemeClr val="tx1"/>
                </a:solidFill>
              </a:endParaRPr>
            </a:p>
          </p:txBody>
        </p:sp>
        <p:sp>
          <p:nvSpPr>
            <p:cNvPr id="15" name="Rectangle: Rounded Corners 14"/>
            <p:cNvSpPr/>
            <p:nvPr/>
          </p:nvSpPr>
          <p:spPr>
            <a:xfrm>
              <a:off x="4230513" y="5233982"/>
              <a:ext cx="3235499" cy="557218"/>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solidFill>
                    <a:schemeClr val="tx1"/>
                  </a:solidFill>
                </a:rPr>
                <a:t>School:</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School</a:t>
              </a:r>
              <a:endParaRPr lang="en-US" sz="3200" dirty="0">
                <a:solidFill>
                  <a:schemeClr val="tx1"/>
                </a:solidFill>
              </a:endParaRPr>
            </a:p>
          </p:txBody>
        </p:sp>
        <p:sp>
          <p:nvSpPr>
            <p:cNvPr id="16" name="Rectangle: Rounded Corners 15"/>
            <p:cNvSpPr/>
            <p:nvPr/>
          </p:nvSpPr>
          <p:spPr>
            <a:xfrm>
              <a:off x="8189461" y="5226135"/>
              <a:ext cx="3235499" cy="557218"/>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solidFill>
                    <a:schemeClr val="tx1"/>
                  </a:solidFill>
                </a:rPr>
                <a:t>Org: Organization</a:t>
              </a:r>
              <a:endParaRPr lang="en-US" sz="3200" dirty="0">
                <a:solidFill>
                  <a:schemeClr val="tx1"/>
                </a:solidFill>
              </a:endParaRPr>
            </a:p>
          </p:txBody>
        </p:sp>
      </p:grpSp>
      <p:cxnSp>
        <p:nvCxnSpPr>
          <p:cNvPr id="17" name="Straight Arrow Connector 16"/>
          <p:cNvCxnSpPr>
            <a:cxnSpLocks/>
            <a:stCxn id="8" idx="0"/>
          </p:cNvCxnSpPr>
          <p:nvPr/>
        </p:nvCxnSpPr>
        <p:spPr>
          <a:xfrm flipV="1">
            <a:off x="3933601" y="4217437"/>
            <a:ext cx="1800000" cy="77338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9" idx="0"/>
          </p:cNvCxnSpPr>
          <p:nvPr/>
        </p:nvCxnSpPr>
        <p:spPr>
          <a:xfrm flipH="1" flipV="1">
            <a:off x="5962261" y="4217437"/>
            <a:ext cx="1941539" cy="77338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AutoShape 6"/>
          <p:cNvSpPr>
            <a:spLocks noChangeArrowheads="1"/>
          </p:cNvSpPr>
          <p:nvPr/>
        </p:nvSpPr>
        <p:spPr bwMode="auto">
          <a:xfrm>
            <a:off x="8763000" y="1675922"/>
            <a:ext cx="2391586" cy="908863"/>
          </a:xfrm>
          <a:prstGeom prst="wedgeRoundRectCallout">
            <a:avLst>
              <a:gd name="adj1" fmla="val -59703"/>
              <a:gd name="adj2" fmla="val 10934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Reusing Person</a:t>
            </a:r>
            <a:endParaRPr lang="bg-BG" sz="3200" b="1" dirty="0">
              <a:solidFill>
                <a:schemeClr val="tx2">
                  <a:lumMod val="75000"/>
                </a:schemeClr>
              </a:solidFill>
            </a:endParaRPr>
          </a:p>
        </p:txBody>
      </p:sp>
    </p:spTree>
    <p:extLst>
      <p:ext uri="{BB962C8B-B14F-4D97-AF65-F5344CB8AC3E}">
        <p14:creationId xmlns:p14="http://schemas.microsoft.com/office/powerpoint/2010/main" val="30436900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FCEDC725-6012-48D5-A74C-43C01D2C8B8D}"/>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
        <p:nvSpPr>
          <p:cNvPr id="8" name="Content Placeholder 2"/>
          <p:cNvSpPr>
            <a:spLocks noGrp="1"/>
          </p:cNvSpPr>
          <p:nvPr>
            <p:ph type="body" sz="quarter" idx="10"/>
          </p:nvPr>
        </p:nvSpPr>
        <p:spPr>
          <a:prstGeom prst="rect">
            <a:avLst/>
          </a:prstGeom>
        </p:spPr>
        <p:txBody>
          <a:bodyPr>
            <a:normAutofit/>
          </a:bodyPr>
          <a:lstStyle/>
          <a:p>
            <a:r>
              <a:rPr lang="en-US" noProof="1"/>
              <a:t>You can access inherited members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Using Inherited Members</a:t>
            </a:r>
            <a:endParaRPr lang="bg-BG" sz="4000"/>
          </a:p>
        </p:txBody>
      </p:sp>
      <p:sp>
        <p:nvSpPr>
          <p:cNvPr id="7" name="Text Placeholder 5"/>
          <p:cNvSpPr txBox="1">
            <a:spLocks/>
          </p:cNvSpPr>
          <p:nvPr/>
        </p:nvSpPr>
        <p:spPr>
          <a:xfrm>
            <a:off x="778144" y="1954924"/>
            <a:ext cx="9737457"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 public void </a:t>
            </a:r>
            <a:r>
              <a:rPr lang="en-US" sz="3200" dirty="0">
                <a:solidFill>
                  <a:schemeClr val="bg1"/>
                </a:solidFill>
                <a:effectLst/>
              </a:rPr>
              <a:t>sleep() </a:t>
            </a:r>
            <a:r>
              <a:rPr lang="en-US" sz="3200" dirty="0">
                <a:solidFill>
                  <a:schemeClr val="tx1"/>
                </a:solidFill>
                <a:effectLst/>
              </a:rPr>
              <a:t>{ … } }</a:t>
            </a:r>
          </a:p>
          <a:p>
            <a:r>
              <a:rPr lang="en-US" sz="3200" dirty="0">
                <a:solidFill>
                  <a:schemeClr val="tx1"/>
                </a:solidFill>
                <a:effectLst/>
              </a:rPr>
              <a:t>class Student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 … }</a:t>
            </a:r>
          </a:p>
          <a:p>
            <a:r>
              <a:rPr lang="en-US" sz="3200" dirty="0">
                <a:solidFill>
                  <a:schemeClr val="tx1"/>
                </a:solidFill>
                <a:effectLst/>
              </a:rPr>
              <a:t>class Employee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 … }</a:t>
            </a:r>
          </a:p>
        </p:txBody>
      </p:sp>
      <p:sp>
        <p:nvSpPr>
          <p:cNvPr id="10" name="Text Placeholder 5"/>
          <p:cNvSpPr txBox="1">
            <a:spLocks/>
          </p:cNvSpPr>
          <p:nvPr/>
        </p:nvSpPr>
        <p:spPr>
          <a:xfrm>
            <a:off x="778144" y="3886200"/>
            <a:ext cx="9737457" cy="211517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Student student = new Student();</a:t>
            </a:r>
          </a:p>
          <a:p>
            <a:r>
              <a:rPr lang="en-US" sz="3200" dirty="0">
                <a:solidFill>
                  <a:schemeClr val="tx1"/>
                </a:solidFill>
                <a:effectLst/>
              </a:rPr>
              <a:t>student.</a:t>
            </a:r>
            <a:r>
              <a:rPr lang="en-US" sz="3200" dirty="0">
                <a:solidFill>
                  <a:schemeClr val="bg1"/>
                </a:solidFill>
                <a:effectLst/>
              </a:rPr>
              <a:t>sleep()</a:t>
            </a:r>
            <a:r>
              <a:rPr lang="en-US" sz="3200" dirty="0">
                <a:solidFill>
                  <a:schemeClr val="tx1"/>
                </a:solidFill>
                <a:effectLst/>
              </a:rPr>
              <a:t>;</a:t>
            </a:r>
            <a:endParaRPr lang="en-GB" sz="3200" dirty="0">
              <a:solidFill>
                <a:schemeClr val="tx1"/>
              </a:solidFill>
              <a:effectLst/>
            </a:endParaRPr>
          </a:p>
          <a:p>
            <a:r>
              <a:rPr lang="en-US" sz="3200" dirty="0">
                <a:solidFill>
                  <a:schemeClr val="tx1"/>
                </a:solidFill>
                <a:effectLst/>
              </a:rPr>
              <a:t>Employee employee = new Employee();</a:t>
            </a:r>
          </a:p>
          <a:p>
            <a:r>
              <a:rPr lang="en-GB" sz="3200" dirty="0">
                <a:solidFill>
                  <a:schemeClr val="tx1"/>
                </a:solidFill>
                <a:effectLst/>
              </a:rPr>
              <a:t>employee.</a:t>
            </a:r>
            <a:r>
              <a:rPr lang="en-GB" sz="3200" dirty="0">
                <a:solidFill>
                  <a:schemeClr val="bg1"/>
                </a:solidFill>
                <a:effectLst/>
              </a:rPr>
              <a:t>sleep()</a:t>
            </a:r>
            <a:r>
              <a:rPr lang="en-GB" sz="3200" dirty="0">
                <a:solidFill>
                  <a:schemeClr val="tx1"/>
                </a:solidFill>
                <a:effectLst/>
              </a:rPr>
              <a:t>;</a:t>
            </a:r>
            <a:endParaRPr lang="en-US" sz="3200" dirty="0">
              <a:solidFill>
                <a:schemeClr val="tx1"/>
              </a:solidFill>
              <a:effectLst/>
            </a:endParaRPr>
          </a:p>
        </p:txBody>
      </p:sp>
    </p:spTree>
    <p:extLst>
      <p:ext uri="{BB962C8B-B14F-4D97-AF65-F5344CB8AC3E}">
        <p14:creationId xmlns:p14="http://schemas.microsoft.com/office/powerpoint/2010/main" val="22999629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6AADD12A-7124-4A1B-813E-BB4B8C6703C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Constructors are </a:t>
            </a:r>
            <a:r>
              <a:rPr lang="en-US" b="1" dirty="0">
                <a:solidFill>
                  <a:schemeClr val="bg1"/>
                </a:solidFill>
              </a:rPr>
              <a:t>not inherited </a:t>
            </a:r>
          </a:p>
          <a:p>
            <a:pPr marL="361950" indent="-361950">
              <a:lnSpc>
                <a:spcPct val="110000"/>
              </a:lnSpc>
            </a:pPr>
            <a:r>
              <a:rPr lang="en-US" dirty="0"/>
              <a:t>Constructors </a:t>
            </a:r>
            <a:r>
              <a:rPr lang="en-US" b="1" dirty="0">
                <a:solidFill>
                  <a:schemeClr val="bg1"/>
                </a:solidFill>
              </a:rPr>
              <a:t>can be reused </a:t>
            </a:r>
            <a:r>
              <a:rPr lang="en-US" dirty="0"/>
              <a:t>by the child classes</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Reusing Constructors</a:t>
            </a:r>
            <a:endParaRPr lang="bg-BG" sz="4000"/>
          </a:p>
        </p:txBody>
      </p:sp>
      <p:sp>
        <p:nvSpPr>
          <p:cNvPr id="6" name="Text Placeholder 5"/>
          <p:cNvSpPr txBox="1">
            <a:spLocks/>
          </p:cNvSpPr>
          <p:nvPr/>
        </p:nvSpPr>
        <p:spPr>
          <a:xfrm>
            <a:off x="685800" y="2743200"/>
            <a:ext cx="10693778" cy="359250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Student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a:t>
            </a:r>
          </a:p>
          <a:p>
            <a:r>
              <a:rPr lang="en-US" sz="3200" dirty="0">
                <a:solidFill>
                  <a:schemeClr val="accent1">
                    <a:lumMod val="20000"/>
                    <a:lumOff val="80000"/>
                  </a:schemeClr>
                </a:solidFill>
              </a:rPr>
              <a:t>  </a:t>
            </a:r>
            <a:r>
              <a:rPr lang="en-US" sz="3200" dirty="0">
                <a:solidFill>
                  <a:schemeClr val="tx1"/>
                </a:solidFill>
                <a:effectLst/>
              </a:rPr>
              <a:t>private School school;</a:t>
            </a:r>
          </a:p>
          <a:p>
            <a:r>
              <a:rPr lang="en-US" sz="3200" dirty="0">
                <a:solidFill>
                  <a:schemeClr val="accent1">
                    <a:lumMod val="20000"/>
                    <a:lumOff val="80000"/>
                  </a:schemeClr>
                </a:solidFill>
              </a:rPr>
              <a:t>  </a:t>
            </a:r>
            <a:r>
              <a:rPr lang="en-US" sz="3200" dirty="0">
                <a:solidFill>
                  <a:schemeClr val="tx1"/>
                </a:solidFill>
                <a:effectLst/>
              </a:rPr>
              <a:t>public Student(String name, School school) {</a:t>
            </a:r>
          </a:p>
          <a:p>
            <a:r>
              <a:rPr lang="en-US" sz="3200" dirty="0">
                <a:solidFill>
                  <a:schemeClr val="accent1">
                    <a:lumMod val="20000"/>
                    <a:lumOff val="80000"/>
                  </a:schemeClr>
                </a:solidFill>
              </a:rPr>
              <a:t>    </a:t>
            </a:r>
            <a:r>
              <a:rPr lang="en-US" sz="3200" dirty="0">
                <a:solidFill>
                  <a:schemeClr val="bg1"/>
                </a:solidFill>
                <a:effectLst/>
              </a:rPr>
              <a:t>super(</a:t>
            </a:r>
            <a:r>
              <a:rPr lang="en-US" sz="3200" dirty="0">
                <a:solidFill>
                  <a:schemeClr val="tx1"/>
                </a:solidFill>
                <a:effectLst/>
              </a:rPr>
              <a:t>name</a:t>
            </a:r>
            <a:r>
              <a:rPr lang="en-US" sz="3200" dirty="0">
                <a:solidFill>
                  <a:schemeClr val="bg1"/>
                </a:solidFill>
                <a:effectLst/>
              </a:rPr>
              <a:t>)</a:t>
            </a:r>
            <a:r>
              <a:rPr lang="en-US" sz="3200" dirty="0">
                <a:solidFill>
                  <a:schemeClr val="tx1"/>
                </a:solidFill>
                <a:effectLst/>
              </a:rPr>
              <a:t>;</a:t>
            </a:r>
          </a:p>
          <a:p>
            <a:r>
              <a:rPr lang="en-US" sz="3200" dirty="0">
                <a:solidFill>
                  <a:schemeClr val="accent1">
                    <a:lumMod val="20000"/>
                    <a:lumOff val="80000"/>
                  </a:schemeClr>
                </a:solidFill>
              </a:rPr>
              <a:t>    </a:t>
            </a:r>
            <a:r>
              <a:rPr lang="en-US" sz="3200" dirty="0">
                <a:solidFill>
                  <a:schemeClr val="tx1"/>
                </a:solidFill>
                <a:effectLst/>
              </a:rPr>
              <a:t>this.school = school;</a:t>
            </a:r>
          </a:p>
          <a:p>
            <a:r>
              <a:rPr lang="en-US" sz="3200" dirty="0">
                <a:solidFill>
                  <a:schemeClr val="tx1"/>
                </a:solidFill>
                <a:effectLst/>
              </a:rPr>
              <a:t>  }</a:t>
            </a:r>
          </a:p>
          <a:p>
            <a:r>
              <a:rPr lang="en-US" sz="3200" dirty="0">
                <a:solidFill>
                  <a:schemeClr val="tx1"/>
                </a:solidFill>
                <a:effectLst/>
              </a:rPr>
              <a:t>}</a:t>
            </a:r>
          </a:p>
        </p:txBody>
      </p:sp>
      <p:sp>
        <p:nvSpPr>
          <p:cNvPr id="7" name="AutoShape 6"/>
          <p:cNvSpPr>
            <a:spLocks noChangeArrowheads="1"/>
          </p:cNvSpPr>
          <p:nvPr/>
        </p:nvSpPr>
        <p:spPr bwMode="auto">
          <a:xfrm>
            <a:off x="6795273" y="4393538"/>
            <a:ext cx="3338400" cy="900000"/>
          </a:xfrm>
          <a:prstGeom prst="wedgeRoundRectCallout">
            <a:avLst>
              <a:gd name="adj1" fmla="val -63330"/>
              <a:gd name="adj2" fmla="val -27511"/>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bg2"/>
                </a:solidFill>
              </a:rPr>
              <a:t>Constructor call should be first</a:t>
            </a:r>
            <a:endParaRPr lang="bg-BG" sz="3200" b="1" dirty="0">
              <a:solidFill>
                <a:schemeClr val="bg2"/>
              </a:solidFill>
            </a:endParaRPr>
          </a:p>
        </p:txBody>
      </p:sp>
    </p:spTree>
    <p:extLst>
      <p:ext uri="{BB962C8B-B14F-4D97-AF65-F5344CB8AC3E}">
        <p14:creationId xmlns:p14="http://schemas.microsoft.com/office/powerpoint/2010/main" val="27143867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6FCD5FCE-F2D3-4631-8DBD-FA27DE34BFBB}"/>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
        <p:nvSpPr>
          <p:cNvPr id="3" name="Content Placeholder 2"/>
          <p:cNvSpPr>
            <a:spLocks noGrp="1"/>
          </p:cNvSpPr>
          <p:nvPr>
            <p:ph type="body" sz="quarter" idx="10"/>
          </p:nvPr>
        </p:nvSpPr>
        <p:spPr/>
        <p:txBody>
          <a:bodyPr/>
          <a:lstStyle/>
          <a:p>
            <a:r>
              <a:rPr lang="en-GB" dirty="0"/>
              <a:t>A derived class instance </a:t>
            </a:r>
            <a:r>
              <a:rPr lang="en-GB" b="1" dirty="0">
                <a:solidFill>
                  <a:schemeClr val="bg1"/>
                </a:solidFill>
              </a:rPr>
              <a:t>contains</a:t>
            </a:r>
            <a:r>
              <a:rPr lang="en-GB" dirty="0"/>
              <a:t> an instance of its base class</a:t>
            </a:r>
            <a:endParaRPr lang="en-US" dirty="0"/>
          </a:p>
          <a:p>
            <a:pPr marL="0" indent="0">
              <a:buNone/>
            </a:pPr>
            <a:endParaRPr lang="en-US" dirty="0"/>
          </a:p>
        </p:txBody>
      </p:sp>
      <p:sp>
        <p:nvSpPr>
          <p:cNvPr id="4" name="Title 3"/>
          <p:cNvSpPr>
            <a:spLocks noGrp="1"/>
          </p:cNvSpPr>
          <p:nvPr>
            <p:ph type="title"/>
          </p:nvPr>
        </p:nvSpPr>
        <p:spPr/>
        <p:txBody>
          <a:bodyPr/>
          <a:lstStyle/>
          <a:p>
            <a:r>
              <a:rPr lang="en-US"/>
              <a:t>Thinking about Inheritance – Extends</a:t>
            </a:r>
            <a:endParaRPr lang="en-US" dirty="0"/>
          </a:p>
        </p:txBody>
      </p:sp>
      <p:sp>
        <p:nvSpPr>
          <p:cNvPr id="10" name="Rectangle: Rounded Corners 9"/>
          <p:cNvSpPr/>
          <p:nvPr/>
        </p:nvSpPr>
        <p:spPr>
          <a:xfrm>
            <a:off x="1688952" y="2069970"/>
            <a:ext cx="9055248" cy="2425831"/>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GB" sz="2800" b="1" dirty="0">
                <a:solidFill>
                  <a:schemeClr val="tx1"/>
                </a:solidFill>
                <a:latin typeface="Consolas" panose="020B0609020204030204" pitchFamily="49" charset="0"/>
              </a:rPr>
              <a:t>Employee</a:t>
            </a:r>
            <a:br>
              <a:rPr lang="en-GB" sz="2800" b="1" dirty="0">
                <a:solidFill>
                  <a:schemeClr val="tx1"/>
                </a:solidFill>
                <a:latin typeface="Consolas" panose="020B0609020204030204" pitchFamily="49" charset="0"/>
              </a:rPr>
            </a:br>
            <a:r>
              <a:rPr lang="en-GB" sz="2800" b="1" dirty="0">
                <a:solidFill>
                  <a:schemeClr val="tx1"/>
                </a:solidFill>
                <a:latin typeface="Consolas" panose="020B0609020204030204" pitchFamily="49" charset="0"/>
              </a:rPr>
              <a:t>(Derived Class)</a:t>
            </a:r>
          </a:p>
          <a:p>
            <a:pPr algn="r"/>
            <a:endParaRPr lang="en-US" sz="2800" b="1" dirty="0">
              <a:solidFill>
                <a:schemeClr val="tx1"/>
              </a:solidFill>
              <a:latin typeface="Consolas" panose="020B0609020204030204" pitchFamily="49" charset="0"/>
            </a:endParaRPr>
          </a:p>
          <a:p>
            <a:pPr algn="r"/>
            <a:r>
              <a:rPr lang="en-GB" sz="2800" b="1" dirty="0">
                <a:solidFill>
                  <a:schemeClr val="tx1"/>
                </a:solidFill>
                <a:latin typeface="Consolas" panose="020B0609020204030204" pitchFamily="49" charset="0"/>
              </a:rPr>
              <a:t>+work():void</a:t>
            </a:r>
          </a:p>
        </p:txBody>
      </p:sp>
      <p:sp>
        <p:nvSpPr>
          <p:cNvPr id="13" name="Rectangle: Rounded Corners 12"/>
          <p:cNvSpPr/>
          <p:nvPr/>
        </p:nvSpPr>
        <p:spPr>
          <a:xfrm>
            <a:off x="1676400" y="2057401"/>
            <a:ext cx="5195506" cy="4138899"/>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a:solidFill>
                  <a:schemeClr val="tx1"/>
                </a:solidFill>
                <a:latin typeface="Consolas" panose="020B0609020204030204" pitchFamily="49" charset="0"/>
              </a:rPr>
              <a:t>Student (Derived Class)</a:t>
            </a:r>
            <a:br>
              <a:rPr lang="en-GB" sz="2800" b="1" dirty="0">
                <a:solidFill>
                  <a:schemeClr val="tx1"/>
                </a:solidFill>
                <a:latin typeface="Consolas" panose="020B0609020204030204" pitchFamily="49" charset="0"/>
              </a:rPr>
            </a:br>
            <a:endParaRPr lang="en-GB" sz="2800" b="1" dirty="0">
              <a:solidFill>
                <a:schemeClr val="tx1"/>
              </a:solidFill>
              <a:latin typeface="Consolas" panose="020B0609020204030204" pitchFamily="49" charset="0"/>
            </a:endParaRPr>
          </a:p>
          <a:p>
            <a:pPr algn="ctr"/>
            <a:r>
              <a:rPr lang="en-GB" sz="2800" b="1" dirty="0">
                <a:solidFill>
                  <a:schemeClr val="tx1"/>
                </a:solidFill>
                <a:latin typeface="Consolas" panose="020B0609020204030204" pitchFamily="49" charset="0"/>
              </a:rPr>
              <a:t>+study():void</a:t>
            </a:r>
          </a:p>
        </p:txBody>
      </p:sp>
      <p:sp>
        <p:nvSpPr>
          <p:cNvPr id="12" name="Rectangle: Rounded Corners 11"/>
          <p:cNvSpPr/>
          <p:nvPr/>
        </p:nvSpPr>
        <p:spPr>
          <a:xfrm>
            <a:off x="1919109" y="2310100"/>
            <a:ext cx="4710089" cy="20333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Person </a:t>
            </a:r>
            <a:br>
              <a:rPr lang="en-GB" sz="2800" b="1" dirty="0">
                <a:solidFill>
                  <a:schemeClr val="tx1"/>
                </a:solidFill>
                <a:latin typeface="Consolas" panose="020B0609020204030204" pitchFamily="49" charset="0"/>
              </a:rPr>
            </a:br>
            <a:r>
              <a:rPr lang="en-GB" sz="2800" b="1" dirty="0">
                <a:solidFill>
                  <a:schemeClr val="tx1"/>
                </a:solidFill>
                <a:latin typeface="Consolas" panose="020B0609020204030204" pitchFamily="49" charset="0"/>
              </a:rPr>
              <a:t>(Base Class)</a:t>
            </a:r>
          </a:p>
          <a:p>
            <a:pPr algn="ctr"/>
            <a:endParaRPr lang="en-GB" sz="2800" b="1" dirty="0">
              <a:solidFill>
                <a:schemeClr val="tx1"/>
              </a:solidFill>
              <a:latin typeface="Consolas" panose="020B0609020204030204" pitchFamily="49" charset="0"/>
            </a:endParaRPr>
          </a:p>
          <a:p>
            <a:pPr algn="ctr"/>
            <a:r>
              <a:rPr lang="en-GB" sz="2800" b="1" dirty="0">
                <a:solidFill>
                  <a:schemeClr val="tx1"/>
                </a:solidFill>
                <a:latin typeface="Consolas" panose="020B0609020204030204" pitchFamily="49" charset="0"/>
              </a:rPr>
              <a:t>+sleep():void</a:t>
            </a:r>
            <a:endParaRPr lang="en-US" sz="2800" b="1" dirty="0">
              <a:solidFill>
                <a:schemeClr val="tx1"/>
              </a:solidFill>
              <a:latin typeface="Consolas" panose="020B0609020204030204" pitchFamily="49" charset="0"/>
            </a:endParaRPr>
          </a:p>
        </p:txBody>
      </p:sp>
    </p:spTree>
    <p:extLst>
      <p:ext uri="{BB962C8B-B14F-4D97-AF65-F5344CB8AC3E}">
        <p14:creationId xmlns:p14="http://schemas.microsoft.com/office/powerpoint/2010/main" val="28752791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a:extLst>
              <a:ext uri="{FF2B5EF4-FFF2-40B4-BE49-F238E27FC236}">
                <a16:creationId xmlns:a16="http://schemas.microsoft.com/office/drawing/2014/main" id="{52A8EEA3-447D-45F4-BE6C-60F503836B3D}"/>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r>
              <a:rPr lang="en-US" noProof="1"/>
              <a:t>Inheritance has a </a:t>
            </a:r>
            <a:r>
              <a:rPr lang="en-US" b="1" noProof="1">
                <a:solidFill>
                  <a:schemeClr val="bg1"/>
                </a:solidFill>
              </a:rPr>
              <a:t>transitive relation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a:t>
            </a:r>
            <a:endParaRPr lang="bg-BG" sz="4000"/>
          </a:p>
        </p:txBody>
      </p:sp>
      <p:sp>
        <p:nvSpPr>
          <p:cNvPr id="7" name="Text Placeholder 5"/>
          <p:cNvSpPr txBox="1">
            <a:spLocks/>
          </p:cNvSpPr>
          <p:nvPr/>
        </p:nvSpPr>
        <p:spPr>
          <a:xfrm>
            <a:off x="747524" y="1867633"/>
            <a:ext cx="9768077"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 … }</a:t>
            </a:r>
          </a:p>
          <a:p>
            <a:r>
              <a:rPr lang="en-US" sz="3200" dirty="0">
                <a:solidFill>
                  <a:schemeClr val="tx1"/>
                </a:solidFill>
                <a:effectLst/>
              </a:rPr>
              <a:t>class Student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 … }</a:t>
            </a:r>
          </a:p>
          <a:p>
            <a:r>
              <a:rPr lang="en-US" sz="3200" dirty="0">
                <a:solidFill>
                  <a:schemeClr val="tx1"/>
                </a:solidFill>
                <a:effectLst/>
              </a:rPr>
              <a:t>class CollegeStudent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Student { … }</a:t>
            </a:r>
          </a:p>
        </p:txBody>
      </p:sp>
      <p:sp>
        <p:nvSpPr>
          <p:cNvPr id="9" name="Rectangle: Rounded Corners 8"/>
          <p:cNvSpPr/>
          <p:nvPr/>
        </p:nvSpPr>
        <p:spPr>
          <a:xfrm>
            <a:off x="2133600" y="3810001"/>
            <a:ext cx="3240000"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Person</a:t>
            </a:r>
            <a:endParaRPr lang="en-US" sz="3200" b="1" dirty="0">
              <a:solidFill>
                <a:schemeClr val="tx1"/>
              </a:solidFill>
              <a:latin typeface="Consolas" panose="020B0609020204030204" pitchFamily="49" charset="0"/>
            </a:endParaRPr>
          </a:p>
        </p:txBody>
      </p:sp>
      <p:sp>
        <p:nvSpPr>
          <p:cNvPr id="12" name="Rectangle: Rounded Corners 11"/>
          <p:cNvSpPr/>
          <p:nvPr/>
        </p:nvSpPr>
        <p:spPr>
          <a:xfrm>
            <a:off x="7010401" y="5809800"/>
            <a:ext cx="3403701"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CollegeStudent</a:t>
            </a:r>
            <a:endParaRPr lang="en-US" sz="3200" b="1" dirty="0">
              <a:solidFill>
                <a:schemeClr val="tx1"/>
              </a:solidFill>
              <a:latin typeface="Consolas" panose="020B0609020204030204" pitchFamily="49" charset="0"/>
            </a:endParaRPr>
          </a:p>
        </p:txBody>
      </p:sp>
      <p:sp>
        <p:nvSpPr>
          <p:cNvPr id="21" name="Rectangle: Rounded Corners 20"/>
          <p:cNvSpPr/>
          <p:nvPr/>
        </p:nvSpPr>
        <p:spPr>
          <a:xfrm>
            <a:off x="4654601" y="4809901"/>
            <a:ext cx="3240000"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Student</a:t>
            </a:r>
            <a:endParaRPr lang="en-US" sz="3200" b="1" dirty="0">
              <a:solidFill>
                <a:schemeClr val="tx1"/>
              </a:solidFill>
              <a:latin typeface="Consolas" panose="020B0609020204030204" pitchFamily="49" charset="0"/>
            </a:endParaRPr>
          </a:p>
        </p:txBody>
      </p:sp>
      <p:cxnSp>
        <p:nvCxnSpPr>
          <p:cNvPr id="6" name="Connector: Elbow 5"/>
          <p:cNvCxnSpPr>
            <a:cxnSpLocks/>
            <a:stCxn id="21" idx="0"/>
            <a:endCxn id="9" idx="2"/>
          </p:cNvCxnSpPr>
          <p:nvPr/>
        </p:nvCxnSpPr>
        <p:spPr>
          <a:xfrm rot="16200000" flipV="1">
            <a:off x="4810306" y="3345604"/>
            <a:ext cx="407593" cy="2521001"/>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cxnSpLocks/>
            <a:stCxn id="12" idx="0"/>
            <a:endCxn id="21" idx="2"/>
          </p:cNvCxnSpPr>
          <p:nvPr/>
        </p:nvCxnSpPr>
        <p:spPr>
          <a:xfrm rot="16200000" flipV="1">
            <a:off x="7289630" y="4387178"/>
            <a:ext cx="407592" cy="2437650"/>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8367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a:extLst>
              <a:ext uri="{FF2B5EF4-FFF2-40B4-BE49-F238E27FC236}">
                <a16:creationId xmlns:a16="http://schemas.microsoft.com/office/drawing/2014/main" id="{3C0FEF82-7221-44D7-AD3A-F3824F0E734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In Java there is no </a:t>
            </a:r>
            <a:r>
              <a:rPr lang="en-US" b="1" dirty="0">
                <a:solidFill>
                  <a:schemeClr val="bg1"/>
                </a:solidFill>
              </a:rPr>
              <a:t>multiple</a:t>
            </a:r>
            <a:r>
              <a:rPr lang="en-US" dirty="0">
                <a:solidFill>
                  <a:schemeClr val="tx2">
                    <a:lumMod val="75000"/>
                  </a:schemeClr>
                </a:solidFill>
              </a:rPr>
              <a:t> </a:t>
            </a:r>
            <a:r>
              <a:rPr lang="en-US" dirty="0"/>
              <a:t>inheritance</a:t>
            </a:r>
          </a:p>
          <a:p>
            <a:pPr marL="404867" indent="-361950">
              <a:lnSpc>
                <a:spcPct val="110000"/>
              </a:lnSpc>
            </a:pPr>
            <a:r>
              <a:rPr lang="en-US" dirty="0"/>
              <a:t>Only </a:t>
            </a:r>
            <a:r>
              <a:rPr lang="en-US" b="1" dirty="0">
                <a:solidFill>
                  <a:schemeClr val="bg1"/>
                </a:solidFill>
              </a:rPr>
              <a:t>multiple interfaces can be implemented</a:t>
            </a:r>
          </a:p>
          <a:p>
            <a:pPr marL="0" indent="0">
              <a:buNone/>
            </a:pPr>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Multiple Inheritance</a:t>
            </a:r>
            <a:endParaRPr lang="bg-BG" sz="4000"/>
          </a:p>
        </p:txBody>
      </p:sp>
      <p:sp>
        <p:nvSpPr>
          <p:cNvPr id="6" name="Rectangle: Rounded Corners 5"/>
          <p:cNvSpPr/>
          <p:nvPr/>
        </p:nvSpPr>
        <p:spPr>
          <a:xfrm>
            <a:off x="2743201" y="3429001"/>
            <a:ext cx="2682691"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Person</a:t>
            </a:r>
            <a:endParaRPr lang="en-US" sz="3200" b="1" dirty="0">
              <a:solidFill>
                <a:schemeClr val="tx1"/>
              </a:solidFill>
              <a:latin typeface="Consolas" panose="020B0609020204030204" pitchFamily="49" charset="0"/>
            </a:endParaRPr>
          </a:p>
        </p:txBody>
      </p:sp>
      <p:sp>
        <p:nvSpPr>
          <p:cNvPr id="7" name="Rectangle: Rounded Corners 6"/>
          <p:cNvSpPr/>
          <p:nvPr/>
        </p:nvSpPr>
        <p:spPr>
          <a:xfrm>
            <a:off x="4432935" y="4953003"/>
            <a:ext cx="3505200"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CollegeStudent</a:t>
            </a:r>
            <a:endParaRPr lang="en-US" sz="3200" b="1" dirty="0">
              <a:solidFill>
                <a:schemeClr val="tx1"/>
              </a:solidFill>
              <a:latin typeface="Consolas" panose="020B0609020204030204" pitchFamily="49" charset="0"/>
            </a:endParaRPr>
          </a:p>
        </p:txBody>
      </p:sp>
      <p:cxnSp>
        <p:nvCxnSpPr>
          <p:cNvPr id="8" name="Straight Arrow Connector 7"/>
          <p:cNvCxnSpPr>
            <a:cxnSpLocks/>
            <a:stCxn id="7" idx="0"/>
          </p:cNvCxnSpPr>
          <p:nvPr/>
        </p:nvCxnSpPr>
        <p:spPr>
          <a:xfrm flipV="1">
            <a:off x="6185535" y="4085705"/>
            <a:ext cx="1861201" cy="86729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a:xfrm>
            <a:off x="6767238" y="3435179"/>
            <a:ext cx="2682691"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Student</a:t>
            </a:r>
            <a:endParaRPr lang="en-US" sz="3200" b="1" dirty="0">
              <a:solidFill>
                <a:schemeClr val="tx1"/>
              </a:solidFill>
              <a:latin typeface="Consolas" panose="020B0609020204030204" pitchFamily="49" charset="0"/>
            </a:endParaRPr>
          </a:p>
        </p:txBody>
      </p:sp>
      <p:cxnSp>
        <p:nvCxnSpPr>
          <p:cNvPr id="10" name="Straight Arrow Connector 9"/>
          <p:cNvCxnSpPr>
            <a:cxnSpLocks/>
            <a:stCxn id="7" idx="0"/>
          </p:cNvCxnSpPr>
          <p:nvPr/>
        </p:nvCxnSpPr>
        <p:spPr>
          <a:xfrm flipH="1" flipV="1">
            <a:off x="4158155" y="4101121"/>
            <a:ext cx="2027380" cy="851882"/>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Multiplication Sign 3"/>
          <p:cNvSpPr/>
          <p:nvPr/>
        </p:nvSpPr>
        <p:spPr>
          <a:xfrm>
            <a:off x="5561801" y="4182354"/>
            <a:ext cx="1219200" cy="1066800"/>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spTree>
    <p:extLst>
      <p:ext uri="{BB962C8B-B14F-4D97-AF65-F5344CB8AC3E}">
        <p14:creationId xmlns:p14="http://schemas.microsoft.com/office/powerpoint/2010/main" val="28409060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3732DDBA-B526-4251-AE4E-99C2B038C154}"/>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
        <p:nvSpPr>
          <p:cNvPr id="7"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Use the </a:t>
            </a:r>
            <a:r>
              <a:rPr lang="en-US" b="1" dirty="0">
                <a:solidFill>
                  <a:schemeClr val="bg1"/>
                </a:solidFill>
                <a:latin typeface="Consolas" panose="020B0609020204030204" pitchFamily="49" charset="0"/>
              </a:rPr>
              <a:t>super</a:t>
            </a:r>
            <a:r>
              <a:rPr lang="en-US" dirty="0"/>
              <a:t> keyword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Access to Base Class Members</a:t>
            </a:r>
            <a:endParaRPr lang="bg-BG" sz="4000"/>
          </a:p>
        </p:txBody>
      </p:sp>
      <p:sp>
        <p:nvSpPr>
          <p:cNvPr id="6" name="Text Placeholder 5"/>
          <p:cNvSpPr txBox="1">
            <a:spLocks/>
          </p:cNvSpPr>
          <p:nvPr/>
        </p:nvSpPr>
        <p:spPr>
          <a:xfrm>
            <a:off x="685801" y="1905001"/>
            <a:ext cx="10453877" cy="457738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 … }</a:t>
            </a:r>
          </a:p>
          <a:p>
            <a:endParaRPr lang="en-US" sz="3200" dirty="0">
              <a:solidFill>
                <a:schemeClr val="accent1">
                  <a:lumMod val="20000"/>
                  <a:lumOff val="80000"/>
                </a:schemeClr>
              </a:solidFill>
            </a:endParaRPr>
          </a:p>
          <a:p>
            <a:r>
              <a:rPr lang="en-US" sz="3200" dirty="0">
                <a:solidFill>
                  <a:schemeClr val="tx1"/>
                </a:solidFill>
                <a:effectLst/>
              </a:rPr>
              <a:t>class Employee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 </a:t>
            </a:r>
          </a:p>
          <a:p>
            <a:r>
              <a:rPr lang="en-US" sz="3200" dirty="0">
                <a:solidFill>
                  <a:schemeClr val="accent1">
                    <a:lumMod val="20000"/>
                    <a:lumOff val="80000"/>
                  </a:schemeClr>
                </a:solidFill>
              </a:rPr>
              <a:t>  </a:t>
            </a:r>
            <a:r>
              <a:rPr lang="en-US" sz="3200" dirty="0">
                <a:solidFill>
                  <a:schemeClr val="tx1"/>
                </a:solidFill>
                <a:effectLst/>
              </a:rPr>
              <a:t>public</a:t>
            </a:r>
            <a:r>
              <a:rPr lang="en-US" sz="3200" dirty="0">
                <a:solidFill>
                  <a:schemeClr val="accent1">
                    <a:lumMod val="20000"/>
                    <a:lumOff val="80000"/>
                  </a:schemeClr>
                </a:solidFill>
              </a:rPr>
              <a:t> </a:t>
            </a:r>
            <a:r>
              <a:rPr lang="en-US" sz="3200" dirty="0">
                <a:solidFill>
                  <a:schemeClr val="tx1"/>
                </a:solidFill>
                <a:effectLst/>
              </a:rPr>
              <a:t>void fire(String reasons) { </a:t>
            </a:r>
          </a:p>
          <a:p>
            <a:r>
              <a:rPr lang="en-US" sz="3200" dirty="0">
                <a:solidFill>
                  <a:schemeClr val="tx2">
                    <a:lumMod val="75000"/>
                  </a:schemeClr>
                </a:solidFill>
              </a:rPr>
              <a:t>    </a:t>
            </a:r>
            <a:r>
              <a:rPr lang="en-US" sz="3200" dirty="0">
                <a:solidFill>
                  <a:schemeClr val="tx1"/>
                </a:solidFill>
                <a:effectLst/>
              </a:rPr>
              <a:t>System.out.println(</a:t>
            </a:r>
            <a:br>
              <a:rPr lang="en-US" sz="3200" dirty="0">
                <a:solidFill>
                  <a:schemeClr val="tx1"/>
                </a:solidFill>
                <a:effectLst/>
              </a:rPr>
            </a:br>
            <a:r>
              <a:rPr lang="en-US" sz="3200" dirty="0">
                <a:solidFill>
                  <a:schemeClr val="accent1">
                    <a:lumMod val="20000"/>
                    <a:lumOff val="80000"/>
                  </a:schemeClr>
                </a:solidFill>
              </a:rPr>
              <a:t>		</a:t>
            </a:r>
            <a:r>
              <a:rPr lang="en-US" sz="3200" dirty="0">
                <a:solidFill>
                  <a:schemeClr val="bg1"/>
                </a:solidFill>
                <a:effectLst/>
              </a:rPr>
              <a:t>super</a:t>
            </a:r>
            <a:r>
              <a:rPr lang="en-US" sz="3200" dirty="0">
                <a:solidFill>
                  <a:schemeClr val="tx1"/>
                </a:solidFill>
                <a:effectLst/>
              </a:rPr>
              <a:t>.name + </a:t>
            </a:r>
            <a:br>
              <a:rPr lang="en-US" sz="3200" dirty="0">
                <a:solidFill>
                  <a:schemeClr val="tx1"/>
                </a:solidFill>
                <a:effectLst/>
              </a:rPr>
            </a:br>
            <a:r>
              <a:rPr lang="en-US" sz="3200" dirty="0">
                <a:solidFill>
                  <a:schemeClr val="tx1"/>
                </a:solidFill>
                <a:effectLst/>
              </a:rPr>
              <a:t>		" got fired because " + reasons);</a:t>
            </a:r>
          </a:p>
          <a:p>
            <a:r>
              <a:rPr lang="en-US" sz="3200" dirty="0">
                <a:solidFill>
                  <a:schemeClr val="tx1"/>
                </a:solidFill>
                <a:effectLst/>
              </a:rPr>
              <a:t>  }</a:t>
            </a:r>
          </a:p>
          <a:p>
            <a:r>
              <a:rPr lang="en-US" sz="3200" dirty="0">
                <a:solidFill>
                  <a:schemeClr val="tx1"/>
                </a:solidFill>
                <a:effectLst/>
              </a:rPr>
              <a:t>}</a:t>
            </a:r>
          </a:p>
        </p:txBody>
      </p:sp>
    </p:spTree>
    <p:extLst>
      <p:ext uri="{BB962C8B-B14F-4D97-AF65-F5344CB8AC3E}">
        <p14:creationId xmlns:p14="http://schemas.microsoft.com/office/powerpoint/2010/main" val="38017878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a:extLst>
              <a:ext uri="{FF2B5EF4-FFF2-40B4-BE49-F238E27FC236}">
                <a16:creationId xmlns:a16="http://schemas.microsoft.com/office/drawing/2014/main" id="{4E69A454-F63F-4249-9A0C-1D04AA30AAB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Single Inheritance</a:t>
            </a:r>
            <a:endParaRPr lang="bg-BG" sz="4000"/>
          </a:p>
        </p:txBody>
      </p:sp>
      <p:grpSp>
        <p:nvGrpSpPr>
          <p:cNvPr id="6" name="Group 5"/>
          <p:cNvGrpSpPr/>
          <p:nvPr/>
        </p:nvGrpSpPr>
        <p:grpSpPr>
          <a:xfrm>
            <a:off x="670249" y="1685829"/>
            <a:ext cx="4645180" cy="1136939"/>
            <a:chOff x="-306388" y="2077297"/>
            <a:chExt cx="3131324" cy="113693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Animal</a:t>
              </a:r>
              <a:endParaRPr lang="en-US"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6388" y="2650569"/>
              <a:ext cx="3131324"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+eat():void</a:t>
              </a:r>
              <a:endParaRPr lang="en-US" sz="2000" b="1" noProof="1">
                <a:latin typeface="Consolas" panose="020B0609020204030204" pitchFamily="49" charset="0"/>
              </a:endParaRPr>
            </a:p>
          </p:txBody>
        </p:sp>
      </p:grpSp>
      <p:grpSp>
        <p:nvGrpSpPr>
          <p:cNvPr id="22" name="Group 21"/>
          <p:cNvGrpSpPr/>
          <p:nvPr/>
        </p:nvGrpSpPr>
        <p:grpSpPr>
          <a:xfrm>
            <a:off x="670249" y="3513935"/>
            <a:ext cx="4645180" cy="1117096"/>
            <a:chOff x="-306388" y="2077297"/>
            <a:chExt cx="3131324" cy="1117096"/>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Dog</a:t>
              </a:r>
              <a:endParaRPr lang="en-US"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7218"/>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+bark():void</a:t>
              </a:r>
            </a:p>
          </p:txBody>
        </p:sp>
      </p:grpSp>
      <p:sp>
        <p:nvSpPr>
          <p:cNvPr id="28" name="Freeform 145"/>
          <p:cNvSpPr>
            <a:spLocks/>
          </p:cNvSpPr>
          <p:nvPr/>
        </p:nvSpPr>
        <p:spPr bwMode="auto">
          <a:xfrm>
            <a:off x="2960251" y="3103164"/>
            <a:ext cx="124679" cy="410771"/>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749866" y="2871630"/>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bg2">
              <a:alpha val="14902"/>
            </a:schemeClr>
          </a:solidFill>
          <a:ln w="25400" algn="ctr">
            <a:solidFill>
              <a:schemeClr val="tx1"/>
            </a:solidFill>
            <a:miter lim="800000"/>
            <a:headEnd/>
            <a:tailEnd/>
          </a:ln>
          <a:effectLst/>
        </p:spPr>
        <p:txBody>
          <a:bodyPr wrap="none" anchor="ctr"/>
          <a:lstStyle/>
          <a:p>
            <a:pPr>
              <a:lnSpc>
                <a:spcPct val="95000"/>
              </a:lnSpc>
            </a:pPr>
            <a:endParaRPr lang="en-US" sz="2000" b="1" noProof="1">
              <a:effectLst>
                <a:outerShdw blurRad="38100" dist="38100" dir="2700000" algn="tl">
                  <a:srgbClr val="000000">
                    <a:alpha val="43137"/>
                  </a:srgbClr>
                </a:outerShdw>
              </a:effectLst>
              <a:latin typeface="Consolas" pitchFamily="49" charset="0"/>
            </a:endParaRPr>
          </a:p>
        </p:txBody>
      </p:sp>
      <p:pic>
        <p:nvPicPr>
          <p:cNvPr id="7" name="Picture 6"/>
          <p:cNvPicPr>
            <a:picLocks noChangeAspect="1"/>
          </p:cNvPicPr>
          <p:nvPr/>
        </p:nvPicPr>
        <p:blipFill>
          <a:blip r:embed="rId3"/>
          <a:stretch>
            <a:fillRect/>
          </a:stretch>
        </p:blipFill>
        <p:spPr>
          <a:xfrm>
            <a:off x="6247120" y="1616793"/>
            <a:ext cx="5319292" cy="1775503"/>
          </a:xfrm>
          <a:prstGeom prst="roundRect">
            <a:avLst>
              <a:gd name="adj" fmla="val 4140"/>
            </a:avLst>
          </a:prstGeom>
          <a:ln>
            <a:solidFill>
              <a:schemeClr val="tx1">
                <a:lumMod val="85000"/>
              </a:schemeClr>
            </a:solidFill>
          </a:ln>
        </p:spPr>
      </p:pic>
      <p:sp>
        <p:nvSpPr>
          <p:cNvPr id="30" name="Arrow: Right 29"/>
          <p:cNvSpPr/>
          <p:nvPr/>
        </p:nvSpPr>
        <p:spPr>
          <a:xfrm>
            <a:off x="5509298" y="2857377"/>
            <a:ext cx="482238" cy="48578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pic>
        <p:nvPicPr>
          <p:cNvPr id="31" name="Picture 30"/>
          <p:cNvPicPr>
            <a:picLocks noChangeAspect="1"/>
          </p:cNvPicPr>
          <p:nvPr/>
        </p:nvPicPr>
        <p:blipFill>
          <a:blip r:embed="rId4"/>
          <a:stretch>
            <a:fillRect/>
          </a:stretch>
        </p:blipFill>
        <p:spPr>
          <a:xfrm>
            <a:off x="6247120" y="3730800"/>
            <a:ext cx="5319292" cy="901039"/>
          </a:xfrm>
          <a:prstGeom prst="roundRect">
            <a:avLst>
              <a:gd name="adj" fmla="val 15981"/>
            </a:avLst>
          </a:prstGeom>
          <a:ln>
            <a:solidFill>
              <a:schemeClr val="tx1">
                <a:lumMod val="85000"/>
              </a:schemeClr>
            </a:solidFill>
          </a:ln>
        </p:spPr>
      </p:pic>
      <p:sp>
        <p:nvSpPr>
          <p:cNvPr id="15" name="TextBox 14">
            <a:extLst>
              <a:ext uri="{FF2B5EF4-FFF2-40B4-BE49-F238E27FC236}">
                <a16:creationId xmlns:a16="http://schemas.microsoft.com/office/drawing/2014/main" id="{20F83ACB-1539-448A-BFE0-1EACAF728671}"/>
              </a:ext>
            </a:extLst>
          </p:cNvPr>
          <p:cNvSpPr txBox="1"/>
          <p:nvPr/>
        </p:nvSpPr>
        <p:spPr>
          <a:xfrm>
            <a:off x="760412" y="6315652"/>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u="sng" dirty="0">
                <a:solidFill>
                  <a:schemeClr val="bg1"/>
                </a:solidFill>
                <a:hlinkClick r:id="rId5"/>
              </a:rPr>
              <a:t>https://judge.softuni.bg/Contests/1574/Inheritance-Lab</a:t>
            </a:r>
            <a:endParaRPr lang="en-US" u="sng" dirty="0">
              <a:solidFill>
                <a:schemeClr val="bg1"/>
              </a:solidFill>
            </a:endParaRPr>
          </a:p>
        </p:txBody>
      </p:sp>
    </p:spTree>
    <p:extLst>
      <p:ext uri="{BB962C8B-B14F-4D97-AF65-F5344CB8AC3E}">
        <p14:creationId xmlns:p14="http://schemas.microsoft.com/office/powerpoint/2010/main" val="243758879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a:extLst>
              <a:ext uri="{FF2B5EF4-FFF2-40B4-BE49-F238E27FC236}">
                <a16:creationId xmlns:a16="http://schemas.microsoft.com/office/drawing/2014/main" id="{7648B982-87FA-4CE7-AA35-8FE4F32E149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Multiple Inheritance</a:t>
            </a:r>
            <a:endParaRPr lang="bg-BG" sz="4000" dirty="0"/>
          </a:p>
        </p:txBody>
      </p:sp>
      <p:grpSp>
        <p:nvGrpSpPr>
          <p:cNvPr id="6" name="Group 5"/>
          <p:cNvGrpSpPr/>
          <p:nvPr/>
        </p:nvGrpSpPr>
        <p:grpSpPr>
          <a:xfrm>
            <a:off x="580220" y="1496305"/>
            <a:ext cx="4646690" cy="1074693"/>
            <a:chOff x="-307406" y="2077297"/>
            <a:chExt cx="3132342" cy="115158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Animal</a:t>
              </a:r>
              <a:endParaRPr lang="en-US" sz="16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406" y="2665219"/>
              <a:ext cx="313234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+eat():void</a:t>
              </a:r>
            </a:p>
          </p:txBody>
        </p:sp>
      </p:grpSp>
      <p:grpSp>
        <p:nvGrpSpPr>
          <p:cNvPr id="22" name="Group 21"/>
          <p:cNvGrpSpPr/>
          <p:nvPr/>
        </p:nvGrpSpPr>
        <p:grpSpPr>
          <a:xfrm>
            <a:off x="582824" y="3060356"/>
            <a:ext cx="4645180" cy="996766"/>
            <a:chOff x="-306388" y="2077297"/>
            <a:chExt cx="3131324" cy="1117943"/>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Dog</a:t>
              </a:r>
              <a:endParaRPr lang="en-US" sz="16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8065"/>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+bark():void</a:t>
              </a:r>
            </a:p>
          </p:txBody>
        </p:sp>
      </p:grpSp>
      <p:sp>
        <p:nvSpPr>
          <p:cNvPr id="28" name="Freeform 145"/>
          <p:cNvSpPr>
            <a:spLocks/>
          </p:cNvSpPr>
          <p:nvPr/>
        </p:nvSpPr>
        <p:spPr bwMode="auto">
          <a:xfrm flipH="1">
            <a:off x="2855392" y="2828640"/>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690727" y="259309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bg2">
              <a:alpha val="14902"/>
            </a:scheme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0" name="Arrow: Right 29"/>
          <p:cNvSpPr/>
          <p:nvPr/>
        </p:nvSpPr>
        <p:spPr>
          <a:xfrm>
            <a:off x="5406519" y="3328468"/>
            <a:ext cx="476614" cy="46214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grpSp>
        <p:nvGrpSpPr>
          <p:cNvPr id="18" name="Group 17"/>
          <p:cNvGrpSpPr/>
          <p:nvPr/>
        </p:nvGrpSpPr>
        <p:grpSpPr>
          <a:xfrm>
            <a:off x="581730" y="4592491"/>
            <a:ext cx="4645180" cy="968167"/>
            <a:chOff x="-306388" y="2077297"/>
            <a:chExt cx="3131324" cy="1100634"/>
          </a:xfrm>
        </p:grpSpPr>
        <p:sp>
          <p:nvSpPr>
            <p:cNvPr id="19"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Puppy</a:t>
              </a:r>
              <a:endParaRPr lang="en-US" sz="1600" b="1" noProof="1">
                <a:solidFill>
                  <a:schemeClr val="tx2">
                    <a:lumMod val="75000"/>
                  </a:schemeClr>
                </a:solidFill>
                <a:latin typeface="Consolas" panose="020B0609020204030204" pitchFamily="49" charset="0"/>
              </a:endParaRPr>
            </a:p>
          </p:txBody>
        </p:sp>
        <p:sp>
          <p:nvSpPr>
            <p:cNvPr id="21" name="Rectangle 4"/>
            <p:cNvSpPr>
              <a:spLocks noChangeArrowheads="1"/>
            </p:cNvSpPr>
            <p:nvPr/>
          </p:nvSpPr>
          <p:spPr bwMode="auto">
            <a:xfrm>
              <a:off x="-306388" y="2640756"/>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+weep():void</a:t>
              </a:r>
            </a:p>
          </p:txBody>
        </p:sp>
      </p:grpSp>
      <p:sp>
        <p:nvSpPr>
          <p:cNvPr id="32" name="Freeform 145"/>
          <p:cNvSpPr>
            <a:spLocks/>
          </p:cNvSpPr>
          <p:nvPr/>
        </p:nvSpPr>
        <p:spPr bwMode="auto">
          <a:xfrm flipH="1">
            <a:off x="2855390" y="4368693"/>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3" name="Freeform 147"/>
          <p:cNvSpPr>
            <a:spLocks/>
          </p:cNvSpPr>
          <p:nvPr/>
        </p:nvSpPr>
        <p:spPr bwMode="auto">
          <a:xfrm>
            <a:off x="2690725" y="4133146"/>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bg2">
              <a:alpha val="14902"/>
            </a:scheme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pic>
        <p:nvPicPr>
          <p:cNvPr id="4" name="Picture 3"/>
          <p:cNvPicPr>
            <a:picLocks noChangeAspect="1"/>
          </p:cNvPicPr>
          <p:nvPr/>
        </p:nvPicPr>
        <p:blipFill>
          <a:blip r:embed="rId3"/>
          <a:stretch>
            <a:fillRect/>
          </a:stretch>
        </p:blipFill>
        <p:spPr>
          <a:xfrm>
            <a:off x="5974939" y="3559543"/>
            <a:ext cx="5897478" cy="1375155"/>
          </a:xfrm>
          <a:prstGeom prst="roundRect">
            <a:avLst>
              <a:gd name="adj" fmla="val 7232"/>
            </a:avLst>
          </a:prstGeom>
          <a:ln>
            <a:solidFill>
              <a:schemeClr val="tx1">
                <a:lumMod val="85000"/>
              </a:schemeClr>
            </a:solidFill>
          </a:ln>
        </p:spPr>
      </p:pic>
      <p:pic>
        <p:nvPicPr>
          <p:cNvPr id="11" name="Picture 10"/>
          <p:cNvPicPr>
            <a:picLocks noChangeAspect="1"/>
          </p:cNvPicPr>
          <p:nvPr/>
        </p:nvPicPr>
        <p:blipFill>
          <a:blip r:embed="rId4"/>
          <a:stretch>
            <a:fillRect/>
          </a:stretch>
        </p:blipFill>
        <p:spPr>
          <a:xfrm>
            <a:off x="6537665" y="1768169"/>
            <a:ext cx="4772025" cy="1457325"/>
          </a:xfrm>
          <a:prstGeom prst="roundRect">
            <a:avLst>
              <a:gd name="adj" fmla="val 7340"/>
            </a:avLst>
          </a:prstGeom>
          <a:ln>
            <a:solidFill>
              <a:schemeClr val="tx1">
                <a:lumMod val="85000"/>
              </a:schemeClr>
            </a:solidFill>
          </a:ln>
        </p:spPr>
      </p:pic>
    </p:spTree>
    <p:extLst>
      <p:ext uri="{BB962C8B-B14F-4D97-AF65-F5344CB8AC3E}">
        <p14:creationId xmlns:p14="http://schemas.microsoft.com/office/powerpoint/2010/main" val="205368127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A0883137-B9B9-4EF0-B7F7-FCBCA8C83ED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
        <p:nvSpPr>
          <p:cNvPr id="8" name="Rectangle 3"/>
          <p:cNvSpPr>
            <a:spLocks noGrp="1" noChangeArrowheads="1"/>
          </p:cNvSpPr>
          <p:nvPr>
            <p:ph type="body" sz="quarter" idx="10"/>
          </p:nvPr>
        </p:nvSpPr>
        <p:spPr/>
        <p:txBody>
          <a:bodyPr>
            <a:normAutofit/>
          </a:bodyPr>
          <a:lstStyle/>
          <a:p>
            <a:pPr marL="514350" indent="-514350">
              <a:lnSpc>
                <a:spcPct val="100000"/>
              </a:lnSpc>
              <a:spcBef>
                <a:spcPts val="500"/>
              </a:spcBef>
              <a:buFont typeface="+mj-lt"/>
              <a:buAutoNum type="arabicPeriod"/>
            </a:pPr>
            <a:r>
              <a:rPr lang="en-US" dirty="0"/>
              <a:t>Inheritance</a:t>
            </a:r>
          </a:p>
          <a:p>
            <a:pPr marL="514350" indent="-514350">
              <a:lnSpc>
                <a:spcPct val="100000"/>
              </a:lnSpc>
              <a:spcBef>
                <a:spcPts val="500"/>
              </a:spcBef>
              <a:buFont typeface="+mj-lt"/>
              <a:buAutoNum type="arabicPeriod"/>
            </a:pPr>
            <a:r>
              <a:rPr lang="en-US" dirty="0"/>
              <a:t>Class Hierarchies</a:t>
            </a:r>
          </a:p>
          <a:p>
            <a:pPr marL="514350" indent="-514350">
              <a:lnSpc>
                <a:spcPct val="100000"/>
              </a:lnSpc>
              <a:spcBef>
                <a:spcPts val="500"/>
              </a:spcBef>
              <a:buFont typeface="+mj-lt"/>
              <a:buAutoNum type="arabicPeriod"/>
            </a:pPr>
            <a:r>
              <a:rPr lang="en-US" dirty="0"/>
              <a:t>Inheritance in Java</a:t>
            </a:r>
          </a:p>
          <a:p>
            <a:pPr marL="514350" indent="-514350">
              <a:lnSpc>
                <a:spcPct val="100000"/>
              </a:lnSpc>
              <a:spcBef>
                <a:spcPts val="500"/>
              </a:spcBef>
              <a:buFont typeface="+mj-lt"/>
              <a:buAutoNum type="arabicPeriod"/>
            </a:pPr>
            <a:r>
              <a:rPr lang="en-US" dirty="0"/>
              <a:t>Accessing Members of the Base Class</a:t>
            </a:r>
          </a:p>
          <a:p>
            <a:pPr marL="514350" indent="-514350">
              <a:lnSpc>
                <a:spcPct val="100000"/>
              </a:lnSpc>
              <a:spcBef>
                <a:spcPts val="500"/>
              </a:spcBef>
              <a:buFont typeface="+mj-lt"/>
              <a:buAutoNum type="arabicPeriod"/>
            </a:pPr>
            <a:r>
              <a:rPr lang="en-GB" dirty="0"/>
              <a:t>Types of Class Reuse</a:t>
            </a:r>
            <a:endParaRPr lang="en-US" dirty="0"/>
          </a:p>
          <a:p>
            <a:pPr lvl="1">
              <a:lnSpc>
                <a:spcPct val="100000"/>
              </a:lnSpc>
              <a:spcBef>
                <a:spcPts val="500"/>
              </a:spcBef>
            </a:pPr>
            <a:r>
              <a:rPr lang="en-US" dirty="0"/>
              <a:t>Extension, Composition, Delegation</a:t>
            </a:r>
          </a:p>
          <a:p>
            <a:pPr marL="514350" indent="-514350">
              <a:lnSpc>
                <a:spcPct val="100000"/>
              </a:lnSpc>
              <a:spcBef>
                <a:spcPts val="500"/>
              </a:spcBef>
              <a:buFont typeface="+mj-lt"/>
              <a:buAutoNum type="arabicPeriod"/>
            </a:pPr>
            <a:r>
              <a:rPr lang="en-US" dirty="0"/>
              <a:t>When to Use Inheritance</a:t>
            </a:r>
          </a:p>
        </p:txBody>
      </p:sp>
      <p:sp>
        <p:nvSpPr>
          <p:cNvPr id="444418" name="Rectangle 2"/>
          <p:cNvSpPr>
            <a:spLocks noGrp="1" noChangeArrowheads="1"/>
          </p:cNvSpPr>
          <p:nvPr>
            <p:ph type="title"/>
          </p:nvPr>
        </p:nvSpPr>
        <p:spPr/>
        <p:txBody>
          <a:bodyPr>
            <a:normAutofit/>
          </a:bodyPr>
          <a:lstStyle/>
          <a:p>
            <a:r>
              <a:rPr lang="en-US" dirty="0"/>
              <a:t>Table of Contents</a:t>
            </a:r>
            <a:endParaRPr lang="bg-BG"/>
          </a:p>
        </p:txBody>
      </p:sp>
    </p:spTree>
    <p:extLst>
      <p:ext uri="{BB962C8B-B14F-4D97-AF65-F5344CB8AC3E}">
        <p14:creationId xmlns:p14="http://schemas.microsoft.com/office/powerpoint/2010/main" val="15075678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a:extLst>
              <a:ext uri="{FF2B5EF4-FFF2-40B4-BE49-F238E27FC236}">
                <a16:creationId xmlns:a16="http://schemas.microsoft.com/office/drawing/2014/main" id="{FB3CC6A2-FD37-499F-B74C-8F611B1E6B9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Hierarchical Inheritance</a:t>
            </a:r>
            <a:endParaRPr lang="bg-BG" sz="4000"/>
          </a:p>
        </p:txBody>
      </p:sp>
      <p:grpSp>
        <p:nvGrpSpPr>
          <p:cNvPr id="6" name="Group 5"/>
          <p:cNvGrpSpPr/>
          <p:nvPr/>
        </p:nvGrpSpPr>
        <p:grpSpPr>
          <a:xfrm>
            <a:off x="865730" y="1981201"/>
            <a:ext cx="4305397" cy="1074693"/>
            <a:chOff x="-307406" y="2077297"/>
            <a:chExt cx="3132342" cy="115158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Animal</a:t>
              </a:r>
              <a:endParaRPr lang="en-US" sz="16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406" y="2665219"/>
              <a:ext cx="313234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+eat():void</a:t>
              </a:r>
            </a:p>
          </p:txBody>
        </p:sp>
      </p:grpSp>
      <p:grpSp>
        <p:nvGrpSpPr>
          <p:cNvPr id="22" name="Group 21"/>
          <p:cNvGrpSpPr/>
          <p:nvPr/>
        </p:nvGrpSpPr>
        <p:grpSpPr>
          <a:xfrm>
            <a:off x="381000" y="3527967"/>
            <a:ext cx="2631088" cy="996766"/>
            <a:chOff x="-306388" y="2077297"/>
            <a:chExt cx="3131324" cy="1117943"/>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Dog</a:t>
              </a:r>
              <a:endParaRPr lang="en-US" sz="16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8065"/>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+bark():void</a:t>
              </a:r>
            </a:p>
          </p:txBody>
        </p:sp>
      </p:grpSp>
      <p:grpSp>
        <p:nvGrpSpPr>
          <p:cNvPr id="4" name="Group 3"/>
          <p:cNvGrpSpPr/>
          <p:nvPr/>
        </p:nvGrpSpPr>
        <p:grpSpPr>
          <a:xfrm>
            <a:off x="2161129" y="3077530"/>
            <a:ext cx="420770" cy="457285"/>
            <a:chOff x="2729348" y="2928467"/>
            <a:chExt cx="420770" cy="457285"/>
          </a:xfrm>
          <a:solidFill>
            <a:schemeClr val="bg2"/>
          </a:solidFill>
        </p:grpSpPr>
        <p:sp>
          <p:nvSpPr>
            <p:cNvPr id="28" name="Freeform 145"/>
            <p:cNvSpPr>
              <a:spLocks/>
            </p:cNvSpPr>
            <p:nvPr/>
          </p:nvSpPr>
          <p:spPr bwMode="auto">
            <a:xfrm flipH="1">
              <a:off x="2894012" y="3164014"/>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grp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729348" y="2928467"/>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grp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30" name="Arrow: Right 29"/>
          <p:cNvSpPr/>
          <p:nvPr/>
        </p:nvSpPr>
        <p:spPr>
          <a:xfrm>
            <a:off x="5745792" y="2895601"/>
            <a:ext cx="541421" cy="52834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grpSp>
        <p:nvGrpSpPr>
          <p:cNvPr id="18" name="Group 17"/>
          <p:cNvGrpSpPr/>
          <p:nvPr/>
        </p:nvGrpSpPr>
        <p:grpSpPr>
          <a:xfrm>
            <a:off x="3209218" y="3526767"/>
            <a:ext cx="2505783" cy="991431"/>
            <a:chOff x="-306388" y="2077297"/>
            <a:chExt cx="3131324" cy="1127081"/>
          </a:xfrm>
        </p:grpSpPr>
        <p:sp>
          <p:nvSpPr>
            <p:cNvPr id="19"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Cat</a:t>
              </a:r>
              <a:endParaRPr lang="en-US" sz="1600" b="1" noProof="1">
                <a:solidFill>
                  <a:schemeClr val="tx2">
                    <a:lumMod val="75000"/>
                  </a:schemeClr>
                </a:solidFill>
                <a:latin typeface="Consolas" panose="020B0609020204030204" pitchFamily="49" charset="0"/>
              </a:endParaRPr>
            </a:p>
          </p:txBody>
        </p:sp>
        <p:sp>
          <p:nvSpPr>
            <p:cNvPr id="21" name="Rectangle 4"/>
            <p:cNvSpPr>
              <a:spLocks noChangeArrowheads="1"/>
            </p:cNvSpPr>
            <p:nvPr/>
          </p:nvSpPr>
          <p:spPr bwMode="auto">
            <a:xfrm>
              <a:off x="-306388" y="2640756"/>
              <a:ext cx="3131324" cy="56362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+meow():void</a:t>
              </a:r>
            </a:p>
          </p:txBody>
        </p:sp>
      </p:grpSp>
      <p:grpSp>
        <p:nvGrpSpPr>
          <p:cNvPr id="9" name="Group 8"/>
          <p:cNvGrpSpPr/>
          <p:nvPr/>
        </p:nvGrpSpPr>
        <p:grpSpPr>
          <a:xfrm>
            <a:off x="3711330" y="3078462"/>
            <a:ext cx="420770" cy="457285"/>
            <a:chOff x="6551612" y="3170169"/>
            <a:chExt cx="420770" cy="457285"/>
          </a:xfrm>
        </p:grpSpPr>
        <p:sp>
          <p:nvSpPr>
            <p:cNvPr id="32" name="Freeform 145"/>
            <p:cNvSpPr>
              <a:spLocks/>
            </p:cNvSpPr>
            <p:nvPr/>
          </p:nvSpPr>
          <p:spPr bwMode="auto">
            <a:xfrm flipH="1">
              <a:off x="6716276" y="3405716"/>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3" name="Freeform 147"/>
            <p:cNvSpPr>
              <a:spLocks/>
            </p:cNvSpPr>
            <p:nvPr/>
          </p:nvSpPr>
          <p:spPr bwMode="auto">
            <a:xfrm>
              <a:off x="6551612" y="3170169"/>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bg2">
                <a:alpha val="14902"/>
              </a:scheme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pic>
        <p:nvPicPr>
          <p:cNvPr id="11" name="Picture 10"/>
          <p:cNvPicPr>
            <a:picLocks noChangeAspect="1"/>
          </p:cNvPicPr>
          <p:nvPr/>
        </p:nvPicPr>
        <p:blipFill>
          <a:blip r:embed="rId3"/>
          <a:stretch>
            <a:fillRect/>
          </a:stretch>
        </p:blipFill>
        <p:spPr>
          <a:xfrm>
            <a:off x="6477001" y="3683093"/>
            <a:ext cx="5291887" cy="1294903"/>
          </a:xfrm>
          <a:prstGeom prst="roundRect">
            <a:avLst>
              <a:gd name="adj" fmla="val 7601"/>
            </a:avLst>
          </a:prstGeom>
          <a:ln>
            <a:solidFill>
              <a:schemeClr val="tx1">
                <a:lumMod val="85000"/>
              </a:schemeClr>
            </a:solidFill>
          </a:ln>
        </p:spPr>
      </p:pic>
      <p:pic>
        <p:nvPicPr>
          <p:cNvPr id="12" name="Picture 11"/>
          <p:cNvPicPr>
            <a:picLocks noChangeAspect="1"/>
          </p:cNvPicPr>
          <p:nvPr/>
        </p:nvPicPr>
        <p:blipFill>
          <a:blip r:embed="rId4"/>
          <a:stretch>
            <a:fillRect/>
          </a:stretch>
        </p:blipFill>
        <p:spPr>
          <a:xfrm>
            <a:off x="7281915" y="1456414"/>
            <a:ext cx="3314700" cy="2076450"/>
          </a:xfrm>
          <a:prstGeom prst="roundRect">
            <a:avLst>
              <a:gd name="adj" fmla="val 4765"/>
            </a:avLst>
          </a:prstGeom>
          <a:ln>
            <a:solidFill>
              <a:schemeClr val="tx1">
                <a:lumMod val="85000"/>
              </a:schemeClr>
            </a:solidFill>
          </a:ln>
        </p:spPr>
      </p:pic>
    </p:spTree>
    <p:extLst>
      <p:ext uri="{BB962C8B-B14F-4D97-AF65-F5344CB8AC3E}">
        <p14:creationId xmlns:p14="http://schemas.microsoft.com/office/powerpoint/2010/main" val="76965176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509B09-81B5-4806-8B1A-B938E0EB3A86}"/>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419600" y="990600"/>
            <a:ext cx="3352800" cy="3352800"/>
          </a:xfrm>
          <a:prstGeom prst="rect">
            <a:avLst/>
          </a:prstGeom>
        </p:spPr>
      </p:pic>
      <p:sp>
        <p:nvSpPr>
          <p:cNvPr id="3" name="Title 2">
            <a:extLst>
              <a:ext uri="{FF2B5EF4-FFF2-40B4-BE49-F238E27FC236}">
                <a16:creationId xmlns:a16="http://schemas.microsoft.com/office/drawing/2014/main" id="{1F9BB342-439A-4E13-AF83-B813D17BD63C}"/>
              </a:ext>
            </a:extLst>
          </p:cNvPr>
          <p:cNvSpPr>
            <a:spLocks noGrp="1"/>
          </p:cNvSpPr>
          <p:nvPr>
            <p:ph type="title" sz="quarter" idx="10"/>
          </p:nvPr>
        </p:nvSpPr>
        <p:spPr/>
        <p:txBody>
          <a:bodyPr/>
          <a:lstStyle/>
          <a:p>
            <a:r>
              <a:rPr lang="en-US"/>
              <a:t>Reusing Classes</a:t>
            </a:r>
          </a:p>
        </p:txBody>
      </p:sp>
    </p:spTree>
    <p:extLst>
      <p:ext uri="{BB962C8B-B14F-4D97-AF65-F5344CB8AC3E}">
        <p14:creationId xmlns:p14="http://schemas.microsoft.com/office/powerpoint/2010/main" val="27116134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4BDFCE42-92D2-4C02-A425-010A6598C98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access all public </a:t>
            </a:r>
            <a:r>
              <a:rPr lang="en-US" noProof="1"/>
              <a:t>and </a:t>
            </a:r>
            <a:r>
              <a:rPr lang="en-US" b="1" noProof="1">
                <a:solidFill>
                  <a:schemeClr val="bg1"/>
                </a:solidFill>
              </a:rPr>
              <a:t>protected</a:t>
            </a:r>
            <a:r>
              <a:rPr lang="en-US" noProof="1"/>
              <a:t> members</a:t>
            </a:r>
          </a:p>
          <a:p>
            <a:r>
              <a:rPr lang="en-US" noProof="1"/>
              <a:t>Derived classes can access </a:t>
            </a:r>
            <a:r>
              <a:rPr lang="en-US" b="1" noProof="1">
                <a:solidFill>
                  <a:schemeClr val="bg1"/>
                </a:solidFill>
              </a:rPr>
              <a:t>default</a:t>
            </a:r>
            <a:r>
              <a:rPr lang="en-US" noProof="1"/>
              <a:t> members</a:t>
            </a:r>
            <a:r>
              <a:rPr lang="en-US" noProof="1">
                <a:solidFill>
                  <a:schemeClr val="bg1"/>
                </a:solidFill>
              </a:rPr>
              <a:t> </a:t>
            </a:r>
            <a:r>
              <a:rPr lang="en-US" b="1" noProof="1">
                <a:solidFill>
                  <a:schemeClr val="bg1"/>
                </a:solidFill>
              </a:rPr>
              <a:t>if in same package</a:t>
            </a:r>
          </a:p>
          <a:p>
            <a:pPr>
              <a:buClr>
                <a:schemeClr val="tx1"/>
              </a:buClr>
            </a:pPr>
            <a:r>
              <a:rPr lang="en-US" b="1" noProof="1">
                <a:solidFill>
                  <a:schemeClr val="bg1"/>
                </a:solidFill>
              </a:rPr>
              <a:t>Private</a:t>
            </a:r>
            <a:r>
              <a:rPr lang="en-US" noProof="1"/>
              <a:t> fields </a:t>
            </a:r>
            <a:r>
              <a:rPr lang="en-US" b="1" noProof="1">
                <a:solidFill>
                  <a:schemeClr val="bg1"/>
                </a:solidFill>
              </a:rPr>
              <a:t>aren't</a:t>
            </a:r>
            <a:r>
              <a:rPr lang="en-US" b="1" noProof="1">
                <a:solidFill>
                  <a:schemeClr val="tx2">
                    <a:lumMod val="75000"/>
                  </a:schemeClr>
                </a:solidFill>
              </a:rPr>
              <a:t> </a:t>
            </a:r>
            <a:r>
              <a:rPr lang="en-US" b="1" noProof="1">
                <a:solidFill>
                  <a:schemeClr val="bg1"/>
                </a:solidFill>
              </a:rPr>
              <a:t>inherited</a:t>
            </a:r>
            <a:r>
              <a:rPr lang="en-US" b="1" noProof="1"/>
              <a:t> </a:t>
            </a:r>
            <a:r>
              <a:rPr lang="en-US" noProof="1"/>
              <a:t>in subclasses (can't be accesssed)</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and Access Modifiers</a:t>
            </a:r>
            <a:endParaRPr lang="bg-BG" sz="4000"/>
          </a:p>
        </p:txBody>
      </p:sp>
      <p:sp>
        <p:nvSpPr>
          <p:cNvPr id="6" name="Text Placeholder 5"/>
          <p:cNvSpPr txBox="1">
            <a:spLocks/>
          </p:cNvSpPr>
          <p:nvPr/>
        </p:nvSpPr>
        <p:spPr>
          <a:xfrm>
            <a:off x="747525" y="3376940"/>
            <a:ext cx="8948928" cy="310006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a:t>
            </a:r>
          </a:p>
          <a:p>
            <a:r>
              <a:rPr lang="en-US" sz="3200" dirty="0">
                <a:solidFill>
                  <a:schemeClr val="bg1"/>
                </a:solidFill>
                <a:effectLst/>
              </a:rPr>
              <a:t>  protected</a:t>
            </a:r>
            <a:r>
              <a:rPr lang="en-US" sz="3200" dirty="0">
                <a:solidFill>
                  <a:schemeClr val="accent1">
                    <a:lumMod val="20000"/>
                    <a:lumOff val="80000"/>
                  </a:schemeClr>
                </a:solidFill>
              </a:rPr>
              <a:t> </a:t>
            </a:r>
            <a:r>
              <a:rPr lang="en-US" sz="3200" dirty="0">
                <a:solidFill>
                  <a:schemeClr val="tx1"/>
                </a:solidFill>
                <a:effectLst/>
              </a:rPr>
              <a:t>String</a:t>
            </a:r>
            <a:r>
              <a:rPr lang="en-US" sz="3200" dirty="0">
                <a:solidFill>
                  <a:schemeClr val="accent1">
                    <a:lumMod val="20000"/>
                    <a:lumOff val="80000"/>
                  </a:schemeClr>
                </a:solidFill>
              </a:rPr>
              <a:t> </a:t>
            </a:r>
            <a:r>
              <a:rPr lang="en-US" sz="3200" dirty="0">
                <a:solidFill>
                  <a:schemeClr val="tx1"/>
                </a:solidFill>
                <a:effectLst/>
              </a:rPr>
              <a:t>address;</a:t>
            </a:r>
          </a:p>
          <a:p>
            <a:r>
              <a:rPr lang="en-US" sz="3200" dirty="0">
                <a:solidFill>
                  <a:schemeClr val="accent1">
                    <a:lumMod val="20000"/>
                    <a:lumOff val="80000"/>
                  </a:schemeClr>
                </a:solidFill>
              </a:rPr>
              <a:t>  </a:t>
            </a:r>
            <a:r>
              <a:rPr lang="en-US" sz="3200" dirty="0">
                <a:solidFill>
                  <a:schemeClr val="bg1"/>
                </a:solidFill>
                <a:effectLst/>
              </a:rPr>
              <a:t>public</a:t>
            </a:r>
            <a:r>
              <a:rPr lang="en-US" sz="3200" dirty="0">
                <a:solidFill>
                  <a:schemeClr val="accent1">
                    <a:lumMod val="20000"/>
                    <a:lumOff val="80000"/>
                  </a:schemeClr>
                </a:solidFill>
              </a:rPr>
              <a:t> </a:t>
            </a:r>
            <a:r>
              <a:rPr lang="en-US" sz="3200" dirty="0">
                <a:solidFill>
                  <a:schemeClr val="tx1"/>
                </a:solidFill>
                <a:effectLst/>
              </a:rPr>
              <a:t>void</a:t>
            </a:r>
            <a:r>
              <a:rPr lang="en-US" sz="3200" dirty="0">
                <a:solidFill>
                  <a:schemeClr val="accent1">
                    <a:lumMod val="20000"/>
                    <a:lumOff val="80000"/>
                  </a:schemeClr>
                </a:solidFill>
              </a:rPr>
              <a:t> </a:t>
            </a:r>
            <a:r>
              <a:rPr lang="en-US" sz="3200" dirty="0">
                <a:solidFill>
                  <a:schemeClr val="tx1"/>
                </a:solidFill>
                <a:effectLst/>
              </a:rPr>
              <a:t>sleep();</a:t>
            </a:r>
          </a:p>
          <a:p>
            <a:r>
              <a:rPr lang="en-US" sz="3200" dirty="0">
                <a:solidFill>
                  <a:schemeClr val="accent1">
                    <a:lumMod val="20000"/>
                    <a:lumOff val="80000"/>
                  </a:schemeClr>
                </a:solidFill>
              </a:rPr>
              <a:t>  </a:t>
            </a:r>
            <a:r>
              <a:rPr lang="en-US" sz="3200" dirty="0">
                <a:solidFill>
                  <a:schemeClr val="bg1"/>
                </a:solidFill>
                <a:effectLst/>
              </a:rPr>
              <a:t>String</a:t>
            </a:r>
            <a:r>
              <a:rPr lang="en-US" sz="3200" dirty="0">
                <a:solidFill>
                  <a:schemeClr val="accent1">
                    <a:lumMod val="20000"/>
                    <a:lumOff val="80000"/>
                  </a:schemeClr>
                </a:solidFill>
              </a:rPr>
              <a:t> </a:t>
            </a:r>
            <a:r>
              <a:rPr lang="en-US" sz="3200" dirty="0">
                <a:solidFill>
                  <a:schemeClr val="tx1"/>
                </a:solidFill>
                <a:effectLst/>
              </a:rPr>
              <a:t>name;</a:t>
            </a:r>
          </a:p>
          <a:p>
            <a:r>
              <a:rPr lang="en-US" sz="3200" dirty="0">
                <a:solidFill>
                  <a:schemeClr val="bg1"/>
                </a:solidFill>
                <a:effectLst/>
              </a:rPr>
              <a:t>  private</a:t>
            </a:r>
            <a:r>
              <a:rPr lang="en-US" sz="3200" dirty="0">
                <a:solidFill>
                  <a:schemeClr val="accent1">
                    <a:lumMod val="20000"/>
                    <a:lumOff val="80000"/>
                  </a:schemeClr>
                </a:solidFill>
              </a:rPr>
              <a:t> </a:t>
            </a:r>
            <a:r>
              <a:rPr lang="en-US" sz="3200" dirty="0">
                <a:solidFill>
                  <a:schemeClr val="tx1"/>
                </a:solidFill>
                <a:effectLst/>
              </a:rPr>
              <a:t>String id;</a:t>
            </a:r>
          </a:p>
          <a:p>
            <a:r>
              <a:rPr lang="en-US" sz="3200" dirty="0">
                <a:solidFill>
                  <a:schemeClr val="tx1"/>
                </a:solidFill>
                <a:effectLst/>
              </a:rPr>
              <a:t>}</a:t>
            </a:r>
          </a:p>
        </p:txBody>
      </p:sp>
      <p:sp>
        <p:nvSpPr>
          <p:cNvPr id="7" name="AutoShape 6"/>
          <p:cNvSpPr>
            <a:spLocks noChangeArrowheads="1"/>
          </p:cNvSpPr>
          <p:nvPr/>
        </p:nvSpPr>
        <p:spPr bwMode="auto">
          <a:xfrm>
            <a:off x="5748048" y="5301738"/>
            <a:ext cx="3733800" cy="810112"/>
          </a:xfrm>
          <a:prstGeom prst="wedgeRoundRectCallout">
            <a:avLst>
              <a:gd name="adj1" fmla="val -57367"/>
              <a:gd name="adj2" fmla="val -8253"/>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Can be accessed through other methods</a:t>
            </a:r>
            <a:endParaRPr lang="bg-BG" sz="2800" b="1" dirty="0">
              <a:solidFill>
                <a:schemeClr val="tx2">
                  <a:lumMod val="75000"/>
                </a:schemeClr>
              </a:solidFill>
            </a:endParaRPr>
          </a:p>
        </p:txBody>
      </p:sp>
    </p:spTree>
    <p:extLst>
      <p:ext uri="{BB962C8B-B14F-4D97-AF65-F5344CB8AC3E}">
        <p14:creationId xmlns:p14="http://schemas.microsoft.com/office/powerpoint/2010/main" val="34102386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599569A3-F928-4BFC-9ED9-173862A7BA28}"/>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hide </a:t>
            </a:r>
            <a:r>
              <a:rPr lang="en-US" noProof="1"/>
              <a:t>superclass variables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a:t>
            </a:r>
            <a:endParaRPr lang="bg-BG" sz="4000"/>
          </a:p>
        </p:txBody>
      </p:sp>
      <p:sp>
        <p:nvSpPr>
          <p:cNvPr id="8" name="Text Placeholder 5"/>
          <p:cNvSpPr txBox="1">
            <a:spLocks/>
          </p:cNvSpPr>
          <p:nvPr/>
        </p:nvSpPr>
        <p:spPr>
          <a:xfrm>
            <a:off x="593913" y="2858342"/>
            <a:ext cx="9007951" cy="310006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Patient extends Person {</a:t>
            </a:r>
          </a:p>
          <a:p>
            <a:r>
              <a:rPr lang="en-US" sz="3200" dirty="0">
                <a:solidFill>
                  <a:schemeClr val="accent1">
                    <a:lumMod val="20000"/>
                    <a:lumOff val="80000"/>
                  </a:schemeClr>
                </a:solidFill>
              </a:rPr>
              <a:t>  </a:t>
            </a:r>
            <a:r>
              <a:rPr lang="en-US" sz="3200" dirty="0">
                <a:solidFill>
                  <a:schemeClr val="tx1"/>
                </a:solidFill>
                <a:effectLst/>
              </a:rPr>
              <a:t>protected</a:t>
            </a:r>
            <a:r>
              <a:rPr lang="en-US" sz="3200" dirty="0">
                <a:solidFill>
                  <a:schemeClr val="accent1">
                    <a:lumMod val="20000"/>
                    <a:lumOff val="80000"/>
                  </a:schemeClr>
                </a:solidFill>
              </a:rPr>
              <a:t> </a:t>
            </a:r>
            <a:r>
              <a:rPr lang="en-US" sz="3200" dirty="0">
                <a:solidFill>
                  <a:schemeClr val="bg1"/>
                </a:solidFill>
                <a:effectLst/>
              </a:rPr>
              <a:t>float</a:t>
            </a:r>
            <a:r>
              <a:rPr lang="en-US" sz="3200" dirty="0">
                <a:solidFill>
                  <a:schemeClr val="accent1">
                    <a:lumMod val="20000"/>
                    <a:lumOff val="80000"/>
                  </a:schemeClr>
                </a:solidFill>
              </a:rPr>
              <a:t> </a:t>
            </a:r>
            <a:r>
              <a:rPr lang="en-US" sz="3200" dirty="0">
                <a:solidFill>
                  <a:schemeClr val="tx1"/>
                </a:solidFill>
                <a:effectLst/>
              </a:rPr>
              <a:t>weight;</a:t>
            </a:r>
          </a:p>
          <a:p>
            <a:r>
              <a:rPr lang="en-US" sz="3200" dirty="0">
                <a:solidFill>
                  <a:schemeClr val="accent1">
                    <a:lumMod val="20000"/>
                    <a:lumOff val="80000"/>
                  </a:schemeClr>
                </a:solidFill>
              </a:rPr>
              <a:t>  </a:t>
            </a:r>
            <a:r>
              <a:rPr lang="en-US" sz="3200" dirty="0">
                <a:solidFill>
                  <a:schemeClr val="tx1"/>
                </a:solidFill>
                <a:effectLst/>
              </a:rPr>
              <a:t>public void method() {</a:t>
            </a:r>
          </a:p>
          <a:p>
            <a:r>
              <a:rPr lang="en-US" sz="3200" dirty="0">
                <a:solidFill>
                  <a:schemeClr val="accent1">
                    <a:lumMod val="20000"/>
                    <a:lumOff val="80000"/>
                  </a:schemeClr>
                </a:solidFill>
              </a:rPr>
              <a:t>    </a:t>
            </a:r>
            <a:r>
              <a:rPr lang="en-US" sz="3200" dirty="0">
                <a:solidFill>
                  <a:schemeClr val="bg1"/>
                </a:solidFill>
                <a:effectLst/>
              </a:rPr>
              <a:t>double</a:t>
            </a:r>
            <a:r>
              <a:rPr lang="en-US" sz="3200" dirty="0">
                <a:solidFill>
                  <a:schemeClr val="accent1">
                    <a:lumMod val="20000"/>
                    <a:lumOff val="80000"/>
                  </a:schemeClr>
                </a:solidFill>
              </a:rPr>
              <a:t> </a:t>
            </a:r>
            <a:r>
              <a:rPr lang="en-US" sz="3200" dirty="0">
                <a:solidFill>
                  <a:schemeClr val="tx1"/>
                </a:solidFill>
                <a:effectLst/>
              </a:rPr>
              <a:t>weight = 0.5d;</a:t>
            </a:r>
          </a:p>
          <a:p>
            <a:r>
              <a:rPr lang="en-US" sz="3200" dirty="0">
                <a:solidFill>
                  <a:schemeClr val="accent1">
                    <a:lumMod val="20000"/>
                    <a:lumOff val="80000"/>
                  </a:schemeClr>
                </a:solidFill>
              </a:rPr>
              <a:t> </a:t>
            </a:r>
            <a:r>
              <a:rPr lang="en-US" sz="3200" dirty="0">
                <a:solidFill>
                  <a:schemeClr val="tx1"/>
                </a:solidFill>
                <a:effectLst/>
              </a:rPr>
              <a:t> }</a:t>
            </a:r>
          </a:p>
          <a:p>
            <a:r>
              <a:rPr lang="en-US" sz="3200" dirty="0">
                <a:solidFill>
                  <a:schemeClr val="tx1"/>
                </a:solidFill>
                <a:effectLst/>
              </a:rPr>
              <a:t>}</a:t>
            </a:r>
          </a:p>
        </p:txBody>
      </p:sp>
      <p:sp>
        <p:nvSpPr>
          <p:cNvPr id="6" name="Text Placeholder 5"/>
          <p:cNvSpPr txBox="1">
            <a:spLocks/>
          </p:cNvSpPr>
          <p:nvPr/>
        </p:nvSpPr>
        <p:spPr>
          <a:xfrm>
            <a:off x="593913" y="1980762"/>
            <a:ext cx="9007951" cy="63784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 protected </a:t>
            </a:r>
            <a:r>
              <a:rPr lang="en-US" sz="3200" dirty="0">
                <a:solidFill>
                  <a:schemeClr val="bg1"/>
                </a:solidFill>
                <a:effectLst/>
              </a:rPr>
              <a:t>int</a:t>
            </a:r>
            <a:r>
              <a:rPr lang="en-US" sz="3200" dirty="0">
                <a:solidFill>
                  <a:schemeClr val="accent1">
                    <a:lumMod val="20000"/>
                    <a:lumOff val="80000"/>
                  </a:schemeClr>
                </a:solidFill>
              </a:rPr>
              <a:t> </a:t>
            </a:r>
            <a:r>
              <a:rPr lang="en-US" sz="3200" dirty="0">
                <a:solidFill>
                  <a:schemeClr val="tx1"/>
                </a:solidFill>
                <a:effectLst/>
              </a:rPr>
              <a:t>weight; }</a:t>
            </a:r>
          </a:p>
        </p:txBody>
      </p:sp>
      <p:sp>
        <p:nvSpPr>
          <p:cNvPr id="7" name="AutoShape 6"/>
          <p:cNvSpPr>
            <a:spLocks noChangeArrowheads="1"/>
          </p:cNvSpPr>
          <p:nvPr/>
        </p:nvSpPr>
        <p:spPr bwMode="auto">
          <a:xfrm>
            <a:off x="6696103" y="3520639"/>
            <a:ext cx="3276600" cy="609600"/>
          </a:xfrm>
          <a:prstGeom prst="wedgeRoundRectCallout">
            <a:avLst>
              <a:gd name="adj1" fmla="val -57250"/>
              <a:gd name="adj2" fmla="val -24041"/>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hides</a:t>
            </a:r>
            <a:r>
              <a:rPr lang="en-US" sz="2800" dirty="0">
                <a:solidFill>
                  <a:srgbClr val="FFFFFF"/>
                </a:solidFill>
              </a:rPr>
              <a:t> </a:t>
            </a:r>
            <a:r>
              <a:rPr lang="en-US" sz="2800" b="1" dirty="0">
                <a:solidFill>
                  <a:schemeClr val="bg1"/>
                </a:solidFill>
                <a:latin typeface="Consolas" panose="020B0609020204030204" pitchFamily="49" charset="0"/>
              </a:rPr>
              <a:t>int weight</a:t>
            </a:r>
            <a:endParaRPr lang="bg-BG" sz="2800" b="1" dirty="0">
              <a:solidFill>
                <a:schemeClr val="bg1"/>
              </a:solidFill>
              <a:latin typeface="Consolas" panose="020B0609020204030204" pitchFamily="49" charset="0"/>
            </a:endParaRPr>
          </a:p>
        </p:txBody>
      </p:sp>
      <p:sp>
        <p:nvSpPr>
          <p:cNvPr id="9" name="AutoShape 6"/>
          <p:cNvSpPr>
            <a:spLocks noChangeArrowheads="1"/>
          </p:cNvSpPr>
          <p:nvPr/>
        </p:nvSpPr>
        <p:spPr bwMode="auto">
          <a:xfrm>
            <a:off x="2743863" y="4915741"/>
            <a:ext cx="2057400" cy="504000"/>
          </a:xfrm>
          <a:prstGeom prst="wedgeRoundRectCallout">
            <a:avLst>
              <a:gd name="adj1" fmla="val -60624"/>
              <a:gd name="adj2" fmla="val -38950"/>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hides both</a:t>
            </a:r>
            <a:endParaRPr lang="bg-BG" sz="2800" b="1"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2421719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a:extLst>
              <a:ext uri="{FF2B5EF4-FFF2-40B4-BE49-F238E27FC236}">
                <a16:creationId xmlns:a16="http://schemas.microsoft.com/office/drawing/2014/main" id="{48B5EFE9-4F20-477F-95EC-082C01FF8DFB}"/>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r>
              <a:rPr lang="en-US" noProof="1"/>
              <a:t>Use </a:t>
            </a:r>
            <a:r>
              <a:rPr lang="en-US" b="1" noProof="1">
                <a:solidFill>
                  <a:schemeClr val="bg1"/>
                </a:solidFill>
                <a:latin typeface="Consolas" panose="020B0609020204030204" pitchFamily="49" charset="0"/>
              </a:rPr>
              <a:t>super</a:t>
            </a:r>
            <a:r>
              <a:rPr lang="en-US" noProof="1"/>
              <a:t> and </a:t>
            </a:r>
            <a:r>
              <a:rPr lang="en-US" b="1" noProof="1">
                <a:solidFill>
                  <a:schemeClr val="bg1"/>
                </a:solidFill>
                <a:latin typeface="Consolas" panose="020B0609020204030204" pitchFamily="49" charset="0"/>
              </a:rPr>
              <a:t>this</a:t>
            </a:r>
            <a:r>
              <a:rPr lang="en-US" noProof="1"/>
              <a:t> to specify member access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a:t>Shadowing Variables – Access</a:t>
            </a:r>
            <a:endParaRPr lang="bg-BG" sz="4000"/>
          </a:p>
        </p:txBody>
      </p:sp>
      <p:sp>
        <p:nvSpPr>
          <p:cNvPr id="8" name="Text Placeholder 5"/>
          <p:cNvSpPr txBox="1">
            <a:spLocks/>
          </p:cNvSpPr>
          <p:nvPr/>
        </p:nvSpPr>
        <p:spPr>
          <a:xfrm>
            <a:off x="745650" y="2538739"/>
            <a:ext cx="9007951" cy="408494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100" dirty="0">
                <a:solidFill>
                  <a:schemeClr val="tx1"/>
                </a:solidFill>
                <a:effectLst/>
              </a:rPr>
              <a:t>class Patient extends Person {</a:t>
            </a:r>
          </a:p>
          <a:p>
            <a:r>
              <a:rPr lang="en-US" sz="3100" dirty="0">
                <a:solidFill>
                  <a:schemeClr val="tx1"/>
                </a:solidFill>
                <a:effectLst/>
              </a:rPr>
              <a:t>  protected float weight;</a:t>
            </a:r>
          </a:p>
          <a:p>
            <a:r>
              <a:rPr lang="en-US" sz="3100" dirty="0">
                <a:solidFill>
                  <a:schemeClr val="tx1"/>
                </a:solidFill>
                <a:effectLst/>
              </a:rPr>
              <a:t>  public void method() {</a:t>
            </a:r>
          </a:p>
          <a:p>
            <a:r>
              <a:rPr lang="en-US" sz="3100" dirty="0">
                <a:solidFill>
                  <a:schemeClr val="tx1"/>
                </a:solidFill>
                <a:effectLst/>
              </a:rPr>
              <a:t>    double weight = 0.5d;</a:t>
            </a:r>
          </a:p>
          <a:p>
            <a:r>
              <a:rPr lang="en-US" sz="3100" dirty="0">
                <a:solidFill>
                  <a:schemeClr val="accent1">
                    <a:lumMod val="20000"/>
                    <a:lumOff val="80000"/>
                  </a:schemeClr>
                </a:solidFill>
                <a:effectLst/>
              </a:rPr>
              <a:t>    </a:t>
            </a:r>
            <a:r>
              <a:rPr lang="en-US" sz="3100" dirty="0">
                <a:solidFill>
                  <a:schemeClr val="bg1"/>
                </a:solidFill>
                <a:effectLst/>
              </a:rPr>
              <a:t>this</a:t>
            </a:r>
            <a:r>
              <a:rPr lang="en-US" sz="3100" b="0" dirty="0">
                <a:solidFill>
                  <a:schemeClr val="tx1"/>
                </a:solidFill>
                <a:effectLst/>
              </a:rPr>
              <a:t>.</a:t>
            </a:r>
            <a:r>
              <a:rPr lang="en-US" sz="3100" dirty="0">
                <a:solidFill>
                  <a:schemeClr val="tx1"/>
                </a:solidFill>
                <a:effectLst/>
              </a:rPr>
              <a:t>weight</a:t>
            </a:r>
            <a:r>
              <a:rPr lang="en-US" sz="3100" b="0" dirty="0">
                <a:solidFill>
                  <a:schemeClr val="tx1"/>
                </a:solidFill>
                <a:effectLst/>
              </a:rPr>
              <a:t> = </a:t>
            </a:r>
            <a:r>
              <a:rPr lang="en-US" sz="3100" dirty="0">
                <a:solidFill>
                  <a:schemeClr val="tx1"/>
                </a:solidFill>
                <a:effectLst/>
              </a:rPr>
              <a:t>0.6f;</a:t>
            </a:r>
          </a:p>
          <a:p>
            <a:r>
              <a:rPr lang="en-US" sz="3100" dirty="0">
                <a:solidFill>
                  <a:schemeClr val="accent1">
                    <a:lumMod val="20000"/>
                    <a:lumOff val="80000"/>
                  </a:schemeClr>
                </a:solidFill>
                <a:effectLst/>
              </a:rPr>
              <a:t>    </a:t>
            </a:r>
            <a:r>
              <a:rPr lang="en-US" sz="3100" dirty="0" err="1">
                <a:solidFill>
                  <a:schemeClr val="bg1"/>
                </a:solidFill>
                <a:effectLst/>
              </a:rPr>
              <a:t>super</a:t>
            </a:r>
            <a:r>
              <a:rPr lang="en-US" sz="3100" dirty="0" err="1">
                <a:solidFill>
                  <a:schemeClr val="tx1"/>
                </a:solidFill>
                <a:effectLst/>
              </a:rPr>
              <a:t>.weight</a:t>
            </a:r>
            <a:r>
              <a:rPr lang="en-US" sz="3100" dirty="0">
                <a:solidFill>
                  <a:schemeClr val="tx1"/>
                </a:solidFill>
                <a:effectLst/>
              </a:rPr>
              <a:t> = 1;</a:t>
            </a:r>
          </a:p>
          <a:p>
            <a:r>
              <a:rPr lang="en-US" sz="3100" dirty="0">
                <a:solidFill>
                  <a:schemeClr val="accent1">
                    <a:lumMod val="20000"/>
                    <a:lumOff val="80000"/>
                  </a:schemeClr>
                </a:solidFill>
                <a:effectLst/>
              </a:rPr>
              <a:t>  </a:t>
            </a:r>
            <a:r>
              <a:rPr lang="en-US" sz="3100" dirty="0">
                <a:solidFill>
                  <a:schemeClr val="tx1"/>
                </a:solidFill>
                <a:effectLst/>
              </a:rPr>
              <a:t>}</a:t>
            </a:r>
          </a:p>
          <a:p>
            <a:r>
              <a:rPr lang="en-US" sz="3100" dirty="0">
                <a:solidFill>
                  <a:schemeClr val="tx1"/>
                </a:solidFill>
                <a:effectLst/>
              </a:rPr>
              <a:t>}</a:t>
            </a:r>
          </a:p>
        </p:txBody>
      </p:sp>
      <p:sp>
        <p:nvSpPr>
          <p:cNvPr id="6" name="Text Placeholder 5"/>
          <p:cNvSpPr txBox="1">
            <a:spLocks/>
          </p:cNvSpPr>
          <p:nvPr/>
        </p:nvSpPr>
        <p:spPr>
          <a:xfrm>
            <a:off x="747524" y="1803128"/>
            <a:ext cx="9006077" cy="63784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100" dirty="0">
                <a:solidFill>
                  <a:schemeClr val="tx1"/>
                </a:solidFill>
                <a:effectLst/>
              </a:rPr>
              <a:t>class Person { protected int weight; }</a:t>
            </a:r>
          </a:p>
        </p:txBody>
      </p:sp>
      <p:sp>
        <p:nvSpPr>
          <p:cNvPr id="7" name="AutoShape 6"/>
          <p:cNvSpPr>
            <a:spLocks noChangeArrowheads="1"/>
          </p:cNvSpPr>
          <p:nvPr/>
        </p:nvSpPr>
        <p:spPr bwMode="auto">
          <a:xfrm>
            <a:off x="6129253" y="4612192"/>
            <a:ext cx="2819400" cy="504000"/>
          </a:xfrm>
          <a:prstGeom prst="wedgeRoundRectCallout">
            <a:avLst>
              <a:gd name="adj1" fmla="val -56873"/>
              <a:gd name="adj2" fmla="val -1548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Instance</a:t>
            </a:r>
            <a:r>
              <a:rPr lang="en-US" sz="2800" dirty="0">
                <a:solidFill>
                  <a:srgbClr val="FFFFFF"/>
                </a:solidFill>
              </a:rPr>
              <a:t> </a:t>
            </a:r>
            <a:r>
              <a:rPr lang="en-US" sz="2800" b="1" dirty="0">
                <a:solidFill>
                  <a:srgbClr val="FFFFFF"/>
                </a:solidFill>
              </a:rPr>
              <a:t>member</a:t>
            </a:r>
            <a:endParaRPr lang="bg-BG" sz="2800" b="1" dirty="0">
              <a:solidFill>
                <a:schemeClr val="tx2">
                  <a:lumMod val="75000"/>
                </a:schemeClr>
              </a:solidFill>
              <a:latin typeface="Consolas" panose="020B0609020204030204" pitchFamily="49" charset="0"/>
            </a:endParaRPr>
          </a:p>
        </p:txBody>
      </p:sp>
      <p:sp>
        <p:nvSpPr>
          <p:cNvPr id="9" name="AutoShape 6"/>
          <p:cNvSpPr>
            <a:spLocks noChangeArrowheads="1"/>
          </p:cNvSpPr>
          <p:nvPr/>
        </p:nvSpPr>
        <p:spPr bwMode="auto">
          <a:xfrm>
            <a:off x="2825944" y="5642089"/>
            <a:ext cx="3170737" cy="504000"/>
          </a:xfrm>
          <a:prstGeom prst="wedgeRoundRectCallout">
            <a:avLst>
              <a:gd name="adj1" fmla="val -39809"/>
              <a:gd name="adj2" fmla="val -82510"/>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Base class member</a:t>
            </a:r>
            <a:endParaRPr lang="bg-BG" sz="2800" b="1" dirty="0">
              <a:solidFill>
                <a:schemeClr val="tx2">
                  <a:lumMod val="75000"/>
                </a:schemeClr>
              </a:solidFill>
              <a:latin typeface="Consolas" panose="020B0609020204030204" pitchFamily="49" charset="0"/>
            </a:endParaRPr>
          </a:p>
        </p:txBody>
      </p:sp>
      <p:sp>
        <p:nvSpPr>
          <p:cNvPr id="10" name="AutoShape 6"/>
          <p:cNvSpPr>
            <a:spLocks noChangeArrowheads="1"/>
          </p:cNvSpPr>
          <p:nvPr/>
        </p:nvSpPr>
        <p:spPr bwMode="auto">
          <a:xfrm>
            <a:off x="6541274" y="3819462"/>
            <a:ext cx="2407379" cy="504000"/>
          </a:xfrm>
          <a:prstGeom prst="wedgeRoundRectCallout">
            <a:avLst>
              <a:gd name="adj1" fmla="val -58197"/>
              <a:gd name="adj2" fmla="val 3248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Local variable</a:t>
            </a:r>
            <a:endParaRPr lang="bg-BG" sz="2800" b="1"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20281396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6B446649-A1A7-4065-A139-2825E546B22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A </a:t>
            </a:r>
            <a:r>
              <a:rPr lang="en-US" b="1" dirty="0">
                <a:solidFill>
                  <a:schemeClr val="bg1"/>
                </a:solidFill>
              </a:rPr>
              <a:t>child class </a:t>
            </a:r>
            <a:r>
              <a:rPr lang="en-US" dirty="0"/>
              <a:t>can redefine existing methods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Overriding Derived Methods</a:t>
            </a:r>
            <a:endParaRPr lang="bg-BG" sz="4000"/>
          </a:p>
        </p:txBody>
      </p:sp>
      <p:sp>
        <p:nvSpPr>
          <p:cNvPr id="7" name="Text Placeholder 5"/>
          <p:cNvSpPr txBox="1">
            <a:spLocks/>
          </p:cNvSpPr>
          <p:nvPr/>
        </p:nvSpPr>
        <p:spPr>
          <a:xfrm>
            <a:off x="747524" y="1899611"/>
            <a:ext cx="10072877" cy="445427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Person { </a:t>
            </a:r>
            <a:br>
              <a:rPr lang="en-US" sz="2800" dirty="0">
                <a:solidFill>
                  <a:schemeClr val="accent1">
                    <a:lumMod val="20000"/>
                    <a:lumOff val="80000"/>
                  </a:schemeClr>
                </a:solidFill>
              </a:rPr>
            </a:br>
            <a:r>
              <a:rPr lang="en-US" sz="2800" dirty="0">
                <a:solidFill>
                  <a:schemeClr val="accent1">
                    <a:lumMod val="20000"/>
                    <a:lumOff val="80000"/>
                  </a:schemeClr>
                </a:solidFill>
              </a:rPr>
              <a:t>  </a:t>
            </a:r>
            <a:r>
              <a:rPr lang="en-US" sz="2800" dirty="0">
                <a:solidFill>
                  <a:schemeClr val="tx1"/>
                </a:solidFill>
                <a:effectLst/>
              </a:rPr>
              <a:t>public void </a:t>
            </a:r>
            <a:r>
              <a:rPr lang="en-US" sz="2800" dirty="0">
                <a:solidFill>
                  <a:schemeClr val="bg1"/>
                </a:solidFill>
                <a:effectLst/>
              </a:rPr>
              <a:t>sleep() </a:t>
            </a:r>
            <a:r>
              <a:rPr lang="en-US" sz="2800" dirty="0">
                <a:solidFill>
                  <a:schemeClr val="tx1"/>
                </a:solidFill>
                <a:effectLst/>
              </a:rPr>
              <a:t>{ </a:t>
            </a:r>
          </a:p>
          <a:p>
            <a:r>
              <a:rPr lang="en-US" sz="2800" dirty="0">
                <a:solidFill>
                  <a:schemeClr val="tx1"/>
                </a:solidFill>
                <a:effectLst/>
              </a:rPr>
              <a:t>	</a:t>
            </a:r>
            <a:r>
              <a:rPr lang="en-US" sz="2800" dirty="0" err="1">
                <a:solidFill>
                  <a:schemeClr val="tx1"/>
                </a:solidFill>
                <a:effectLst/>
              </a:rPr>
              <a:t>System.out.println</a:t>
            </a:r>
            <a:r>
              <a:rPr lang="en-US" sz="2800" dirty="0">
                <a:solidFill>
                  <a:schemeClr val="tx1"/>
                </a:solidFill>
                <a:effectLst/>
              </a:rPr>
              <a:t>("Person sleeping"); } </a:t>
            </a:r>
          </a:p>
          <a:p>
            <a:r>
              <a:rPr lang="en-US" sz="2800" dirty="0">
                <a:solidFill>
                  <a:schemeClr val="tx1"/>
                </a:solidFill>
                <a:effectLst/>
              </a:rPr>
              <a:t>}</a:t>
            </a:r>
          </a:p>
          <a:p>
            <a:endParaRPr lang="en-US" sz="2800" dirty="0">
              <a:solidFill>
                <a:schemeClr val="accent1">
                  <a:lumMod val="20000"/>
                  <a:lumOff val="80000"/>
                </a:schemeClr>
              </a:solidFill>
            </a:endParaRPr>
          </a:p>
          <a:p>
            <a:r>
              <a:rPr lang="en-US" sz="2800" dirty="0">
                <a:solidFill>
                  <a:schemeClr val="tx1"/>
                </a:solidFill>
                <a:effectLst/>
              </a:rPr>
              <a:t>public class Student extends Person {</a:t>
            </a:r>
          </a:p>
          <a:p>
            <a:r>
              <a:rPr lang="en-US" sz="2800" dirty="0">
                <a:solidFill>
                  <a:schemeClr val="accent1">
                    <a:lumMod val="20000"/>
                    <a:lumOff val="80000"/>
                  </a:schemeClr>
                </a:solidFill>
              </a:rPr>
              <a:t>  </a:t>
            </a:r>
            <a:r>
              <a:rPr lang="en-US" sz="2800" dirty="0">
                <a:solidFill>
                  <a:schemeClr val="bg1"/>
                </a:solidFill>
                <a:effectLst/>
              </a:rPr>
              <a:t>@Override </a:t>
            </a:r>
          </a:p>
          <a:p>
            <a:r>
              <a:rPr lang="en-US" sz="2800" dirty="0">
                <a:solidFill>
                  <a:schemeClr val="bg1"/>
                </a:solidFill>
                <a:effectLst/>
              </a:rPr>
              <a:t>  public void sleep()</a:t>
            </a:r>
            <a:r>
              <a:rPr lang="en-US" sz="2800" dirty="0">
                <a:solidFill>
                  <a:schemeClr val="tx1"/>
                </a:solidFill>
                <a:effectLst/>
              </a:rPr>
              <a:t>{</a:t>
            </a:r>
          </a:p>
          <a:p>
            <a:r>
              <a:rPr lang="en-US" sz="2800" dirty="0">
                <a:solidFill>
                  <a:schemeClr val="tx1"/>
                </a:solidFill>
                <a:effectLst/>
              </a:rPr>
              <a:t>	</a:t>
            </a:r>
            <a:r>
              <a:rPr lang="en-US" sz="2800" dirty="0" err="1">
                <a:solidFill>
                  <a:schemeClr val="tx1"/>
                </a:solidFill>
                <a:effectLst/>
              </a:rPr>
              <a:t>System.out.println</a:t>
            </a:r>
            <a:r>
              <a:rPr lang="en-US" sz="2800" dirty="0">
                <a:solidFill>
                  <a:schemeClr val="tx1"/>
                </a:solidFill>
                <a:effectLst/>
              </a:rPr>
              <a:t>("Student sleeping"); }</a:t>
            </a:r>
          </a:p>
          <a:p>
            <a:r>
              <a:rPr lang="en-US" sz="2800" dirty="0">
                <a:solidFill>
                  <a:schemeClr val="tx1"/>
                </a:solidFill>
                <a:effectLst/>
              </a:rPr>
              <a:t>}</a:t>
            </a:r>
          </a:p>
        </p:txBody>
      </p:sp>
      <p:sp>
        <p:nvSpPr>
          <p:cNvPr id="8" name="AutoShape 6"/>
          <p:cNvSpPr>
            <a:spLocks noChangeArrowheads="1"/>
          </p:cNvSpPr>
          <p:nvPr/>
        </p:nvSpPr>
        <p:spPr bwMode="auto">
          <a:xfrm>
            <a:off x="8394905" y="4251499"/>
            <a:ext cx="3171507" cy="987504"/>
          </a:xfrm>
          <a:prstGeom prst="wedgeRoundRectCallout">
            <a:avLst>
              <a:gd name="adj1" fmla="val -57337"/>
              <a:gd name="adj2" fmla="val 3526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600" b="1" dirty="0">
                <a:solidFill>
                  <a:srgbClr val="FFFFFF"/>
                </a:solidFill>
              </a:rPr>
              <a:t>Signature and return type </a:t>
            </a:r>
            <a:r>
              <a:rPr lang="en-US" sz="2600" b="1" dirty="0">
                <a:solidFill>
                  <a:schemeClr val="bg1"/>
                </a:solidFill>
              </a:rPr>
              <a:t>should match</a:t>
            </a:r>
            <a:endParaRPr lang="bg-BG" sz="2600" b="1" dirty="0">
              <a:solidFill>
                <a:schemeClr val="bg1"/>
              </a:solidFill>
            </a:endParaRPr>
          </a:p>
        </p:txBody>
      </p:sp>
      <p:sp>
        <p:nvSpPr>
          <p:cNvPr id="9" name="AutoShape 6"/>
          <p:cNvSpPr>
            <a:spLocks noChangeArrowheads="1"/>
          </p:cNvSpPr>
          <p:nvPr/>
        </p:nvSpPr>
        <p:spPr bwMode="auto">
          <a:xfrm>
            <a:off x="5931853" y="2065417"/>
            <a:ext cx="5955347" cy="544830"/>
          </a:xfrm>
          <a:prstGeom prst="wedgeRoundRectCallout">
            <a:avLst>
              <a:gd name="adj1" fmla="val -37966"/>
              <a:gd name="adj2" fmla="val 7943"/>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600" b="1" dirty="0">
                <a:solidFill>
                  <a:srgbClr val="FFFFFF"/>
                </a:solidFill>
              </a:rPr>
              <a:t>Method in base class </a:t>
            </a:r>
            <a:r>
              <a:rPr lang="en-US" sz="2600" b="1" dirty="0">
                <a:solidFill>
                  <a:schemeClr val="bg1"/>
                </a:solidFill>
              </a:rPr>
              <a:t>must not be </a:t>
            </a:r>
            <a:r>
              <a:rPr lang="en-US" sz="2600" b="1" dirty="0">
                <a:solidFill>
                  <a:schemeClr val="bg1"/>
                </a:solidFill>
                <a:latin typeface="Consolas" panose="020B0609020204030204" pitchFamily="49" charset="0"/>
              </a:rPr>
              <a:t>final</a:t>
            </a:r>
            <a:endParaRPr lang="bg-BG" sz="2600" b="1" dirty="0">
              <a:solidFill>
                <a:schemeClr val="bg1"/>
              </a:solidFill>
              <a:latin typeface="Consolas" panose="020B0609020204030204" pitchFamily="49" charset="0"/>
            </a:endParaRPr>
          </a:p>
        </p:txBody>
      </p:sp>
    </p:spTree>
    <p:extLst>
      <p:ext uri="{BB962C8B-B14F-4D97-AF65-F5344CB8AC3E}">
        <p14:creationId xmlns:p14="http://schemas.microsoft.com/office/powerpoint/2010/main" val="40409201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709E532D-8928-4CDA-B836-94EDB7CF2BD4}"/>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pPr>
              <a:lnSpc>
                <a:spcPct val="100000"/>
              </a:lnSpc>
              <a:buClr>
                <a:schemeClr val="tx1"/>
              </a:buClr>
            </a:pPr>
            <a:r>
              <a:rPr lang="en-US" b="1" dirty="0">
                <a:solidFill>
                  <a:schemeClr val="bg1"/>
                </a:solidFill>
                <a:latin typeface="Consolas" panose="020B0609020204030204" pitchFamily="49" charset="0"/>
              </a:rPr>
              <a:t>final</a:t>
            </a:r>
            <a:r>
              <a:rPr lang="en-US" dirty="0"/>
              <a:t> – defines a method that </a:t>
            </a:r>
            <a:r>
              <a:rPr lang="en-US" b="1" dirty="0">
                <a:solidFill>
                  <a:schemeClr val="bg1"/>
                </a:solidFill>
              </a:rPr>
              <a:t>can't be overridden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Final Methods</a:t>
            </a:r>
            <a:endParaRPr lang="bg-BG" sz="4000"/>
          </a:p>
        </p:txBody>
      </p:sp>
      <p:sp>
        <p:nvSpPr>
          <p:cNvPr id="7" name="Text Placeholder 5"/>
          <p:cNvSpPr txBox="1">
            <a:spLocks/>
          </p:cNvSpPr>
          <p:nvPr/>
        </p:nvSpPr>
        <p:spPr>
          <a:xfrm>
            <a:off x="747524" y="1981200"/>
            <a:ext cx="7024877"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a:t>
            </a:r>
            <a:r>
              <a:rPr lang="en-US" sz="2800" dirty="0">
                <a:solidFill>
                  <a:schemeClr val="bg1"/>
                </a:solidFill>
                <a:effectLst/>
              </a:rPr>
              <a:t>Animal</a:t>
            </a:r>
            <a:r>
              <a:rPr lang="en-US" sz="2800" dirty="0">
                <a:solidFill>
                  <a:schemeClr val="accent1">
                    <a:lumMod val="20000"/>
                    <a:lumOff val="80000"/>
                  </a:schemeClr>
                </a:solidFill>
                <a:effectLst/>
              </a:rPr>
              <a:t> </a:t>
            </a:r>
            <a:r>
              <a:rPr lang="en-US" sz="2800" dirty="0">
                <a:solidFill>
                  <a:schemeClr val="tx1"/>
                </a:solidFill>
                <a:effectLst/>
              </a:rPr>
              <a:t>{</a:t>
            </a:r>
          </a:p>
          <a:p>
            <a:r>
              <a:rPr lang="en-US" sz="2800" dirty="0">
                <a:solidFill>
                  <a:schemeClr val="tx1"/>
                </a:solidFill>
                <a:effectLst/>
              </a:rPr>
              <a:t>  public </a:t>
            </a:r>
            <a:r>
              <a:rPr lang="en-US" sz="2800" dirty="0">
                <a:solidFill>
                  <a:schemeClr val="bg1"/>
                </a:solidFill>
                <a:effectLst/>
              </a:rPr>
              <a:t>final</a:t>
            </a:r>
            <a:r>
              <a:rPr lang="en-US" sz="2800" dirty="0">
                <a:solidFill>
                  <a:schemeClr val="accent1">
                    <a:lumMod val="20000"/>
                    <a:lumOff val="80000"/>
                  </a:schemeClr>
                </a:solidFill>
                <a:effectLst/>
              </a:rPr>
              <a:t> </a:t>
            </a:r>
            <a:r>
              <a:rPr lang="en-US" sz="2800" dirty="0">
                <a:solidFill>
                  <a:schemeClr val="tx1"/>
                </a:solidFill>
                <a:effectLst/>
              </a:rPr>
              <a:t>void eat() { … }</a:t>
            </a:r>
          </a:p>
          <a:p>
            <a:r>
              <a:rPr lang="en-US" sz="2800" dirty="0">
                <a:solidFill>
                  <a:schemeClr val="tx1"/>
                </a:solidFill>
                <a:effectLst/>
              </a:rPr>
              <a:t>}</a:t>
            </a:r>
          </a:p>
        </p:txBody>
      </p:sp>
      <p:sp>
        <p:nvSpPr>
          <p:cNvPr id="10" name="Text Placeholder 5"/>
          <p:cNvSpPr txBox="1">
            <a:spLocks/>
          </p:cNvSpPr>
          <p:nvPr/>
        </p:nvSpPr>
        <p:spPr>
          <a:xfrm>
            <a:off x="747524" y="3810000"/>
            <a:ext cx="7024877" cy="229984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Dog </a:t>
            </a:r>
            <a:r>
              <a:rPr lang="en-US" sz="2800" dirty="0">
                <a:solidFill>
                  <a:schemeClr val="bg1"/>
                </a:solidFill>
                <a:effectLst/>
              </a:rPr>
              <a:t>extends Animal </a:t>
            </a:r>
            <a:r>
              <a:rPr lang="en-US" sz="2800" dirty="0">
                <a:solidFill>
                  <a:schemeClr val="tx1"/>
                </a:solidFill>
                <a:effectLst/>
              </a:rPr>
              <a:t>{</a:t>
            </a:r>
            <a:r>
              <a:rPr lang="en-US" sz="2800" dirty="0">
                <a:solidFill>
                  <a:schemeClr val="accent1">
                    <a:lumMod val="20000"/>
                    <a:lumOff val="80000"/>
                  </a:schemeClr>
                </a:solidFill>
              </a:rPr>
              <a:t> </a:t>
            </a:r>
          </a:p>
          <a:p>
            <a:r>
              <a:rPr lang="en-US" sz="2800" dirty="0">
                <a:solidFill>
                  <a:schemeClr val="accent1">
                    <a:lumMod val="20000"/>
                    <a:lumOff val="80000"/>
                  </a:schemeClr>
                </a:solidFill>
              </a:rPr>
              <a:t>  </a:t>
            </a:r>
          </a:p>
          <a:p>
            <a:r>
              <a:rPr lang="en-US" sz="2800" dirty="0">
                <a:solidFill>
                  <a:schemeClr val="accent1">
                    <a:lumMod val="20000"/>
                    <a:lumOff val="80000"/>
                  </a:schemeClr>
                </a:solidFill>
              </a:rPr>
              <a:t>  </a:t>
            </a:r>
            <a:r>
              <a:rPr lang="en-US" sz="2800" dirty="0">
                <a:solidFill>
                  <a:schemeClr val="bg1"/>
                </a:solidFill>
                <a:effectLst/>
              </a:rPr>
              <a:t>@Override</a:t>
            </a:r>
          </a:p>
          <a:p>
            <a:r>
              <a:rPr lang="en-US" sz="2800" dirty="0">
                <a:solidFill>
                  <a:schemeClr val="accent1">
                    <a:lumMod val="20000"/>
                    <a:lumOff val="80000"/>
                  </a:schemeClr>
                </a:solidFill>
              </a:rPr>
              <a:t>  </a:t>
            </a:r>
            <a:r>
              <a:rPr lang="en-US" sz="2800" dirty="0">
                <a:solidFill>
                  <a:schemeClr val="tx1"/>
                </a:solidFill>
                <a:effectLst/>
              </a:rPr>
              <a:t>public void eat() {} </a:t>
            </a:r>
            <a:r>
              <a:rPr lang="en-US" sz="2800" i="1" dirty="0">
                <a:solidFill>
                  <a:schemeClr val="accent2"/>
                </a:solidFill>
                <a:effectLst/>
              </a:rPr>
              <a:t>// Error…</a:t>
            </a:r>
          </a:p>
          <a:p>
            <a:r>
              <a:rPr lang="en-US" sz="2800" dirty="0">
                <a:solidFill>
                  <a:schemeClr val="tx1"/>
                </a:solidFill>
                <a:effectLst/>
              </a:rPr>
              <a:t>}</a:t>
            </a:r>
          </a:p>
        </p:txBody>
      </p:sp>
    </p:spTree>
    <p:extLst>
      <p:ext uri="{BB962C8B-B14F-4D97-AF65-F5344CB8AC3E}">
        <p14:creationId xmlns:p14="http://schemas.microsoft.com/office/powerpoint/2010/main" val="40706840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ECC9A0CC-D483-4C07-8638-B1B784F0EA9B}"/>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Inheriting from a final classes is forbidden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Final Classes</a:t>
            </a:r>
            <a:endParaRPr lang="bg-BG" sz="4000"/>
          </a:p>
        </p:txBody>
      </p:sp>
      <p:sp>
        <p:nvSpPr>
          <p:cNvPr id="7" name="Text Placeholder 5"/>
          <p:cNvSpPr txBox="1">
            <a:spLocks/>
          </p:cNvSpPr>
          <p:nvPr/>
        </p:nvSpPr>
        <p:spPr>
          <a:xfrm>
            <a:off x="615444" y="1981200"/>
            <a:ext cx="6110477"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a:t>
            </a:r>
            <a:r>
              <a:rPr lang="en-US" sz="2800" dirty="0">
                <a:solidFill>
                  <a:schemeClr val="accent1">
                    <a:lumMod val="20000"/>
                    <a:lumOff val="80000"/>
                  </a:schemeClr>
                </a:solidFill>
              </a:rPr>
              <a:t> </a:t>
            </a:r>
            <a:r>
              <a:rPr lang="en-US" sz="2800" dirty="0">
                <a:solidFill>
                  <a:schemeClr val="bg1"/>
                </a:solidFill>
                <a:effectLst/>
              </a:rPr>
              <a:t>final</a:t>
            </a:r>
            <a:r>
              <a:rPr lang="en-US" sz="2800" dirty="0">
                <a:solidFill>
                  <a:schemeClr val="accent1">
                    <a:lumMod val="20000"/>
                    <a:lumOff val="80000"/>
                  </a:schemeClr>
                </a:solidFill>
              </a:rPr>
              <a:t> </a:t>
            </a:r>
            <a:r>
              <a:rPr lang="en-US" sz="2800" dirty="0">
                <a:solidFill>
                  <a:schemeClr val="tx1"/>
                </a:solidFill>
                <a:effectLst/>
              </a:rPr>
              <a:t>class</a:t>
            </a:r>
            <a:r>
              <a:rPr lang="en-US" sz="2800" dirty="0">
                <a:solidFill>
                  <a:schemeClr val="accent1">
                    <a:lumMod val="20000"/>
                    <a:lumOff val="80000"/>
                  </a:schemeClr>
                </a:solidFill>
              </a:rPr>
              <a:t> </a:t>
            </a:r>
            <a:r>
              <a:rPr lang="en-US" sz="2800" dirty="0">
                <a:solidFill>
                  <a:schemeClr val="bg1"/>
                </a:solidFill>
                <a:effectLst/>
              </a:rPr>
              <a:t>Animal</a:t>
            </a:r>
            <a:r>
              <a:rPr lang="en-US" sz="2800" dirty="0">
                <a:solidFill>
                  <a:schemeClr val="accent1">
                    <a:lumMod val="20000"/>
                    <a:lumOff val="80000"/>
                  </a:schemeClr>
                </a:solidFill>
              </a:rPr>
              <a:t> </a:t>
            </a:r>
            <a:r>
              <a:rPr lang="en-US" sz="2800" dirty="0">
                <a:solidFill>
                  <a:schemeClr val="tx1"/>
                </a:solidFill>
                <a:effectLst/>
              </a:rPr>
              <a:t>{</a:t>
            </a:r>
          </a:p>
          <a:p>
            <a:r>
              <a:rPr lang="en-US" sz="2800" dirty="0">
                <a:solidFill>
                  <a:schemeClr val="tx1"/>
                </a:solidFill>
                <a:effectLst/>
              </a:rPr>
              <a:t>  …</a:t>
            </a:r>
          </a:p>
          <a:p>
            <a:r>
              <a:rPr lang="en-US" sz="2800" dirty="0">
                <a:solidFill>
                  <a:schemeClr val="tx1"/>
                </a:solidFill>
                <a:effectLst/>
              </a:rPr>
              <a:t>}</a:t>
            </a:r>
          </a:p>
        </p:txBody>
      </p:sp>
      <p:sp>
        <p:nvSpPr>
          <p:cNvPr id="10" name="Text Placeholder 5"/>
          <p:cNvSpPr txBox="1">
            <a:spLocks/>
          </p:cNvSpPr>
          <p:nvPr/>
        </p:nvSpPr>
        <p:spPr>
          <a:xfrm>
            <a:off x="615443" y="3810000"/>
            <a:ext cx="10133837"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Dog </a:t>
            </a:r>
            <a:r>
              <a:rPr lang="en-US" sz="2800" dirty="0">
                <a:solidFill>
                  <a:schemeClr val="bg1"/>
                </a:solidFill>
                <a:effectLst/>
              </a:rPr>
              <a:t>extends Animal </a:t>
            </a:r>
            <a:r>
              <a:rPr lang="en-US" sz="2800" dirty="0">
                <a:solidFill>
                  <a:schemeClr val="tx1"/>
                </a:solidFill>
                <a:effectLst/>
              </a:rPr>
              <a:t>{ }      </a:t>
            </a:r>
            <a:r>
              <a:rPr lang="en-US" sz="2800" i="1" dirty="0">
                <a:solidFill>
                  <a:schemeClr val="accent2"/>
                </a:solidFill>
                <a:effectLst/>
              </a:rPr>
              <a:t>// Error…</a:t>
            </a:r>
          </a:p>
          <a:p>
            <a:r>
              <a:rPr lang="en-US" sz="2800" dirty="0">
                <a:solidFill>
                  <a:schemeClr val="tx1"/>
                </a:solidFill>
                <a:effectLst/>
              </a:rPr>
              <a:t>public class MyString</a:t>
            </a:r>
            <a:r>
              <a:rPr lang="en-US" sz="2800" dirty="0">
                <a:solidFill>
                  <a:schemeClr val="accent1">
                    <a:lumMod val="20000"/>
                    <a:lumOff val="80000"/>
                  </a:schemeClr>
                </a:solidFill>
              </a:rPr>
              <a:t> </a:t>
            </a:r>
            <a:r>
              <a:rPr lang="en-US" sz="2800" dirty="0">
                <a:solidFill>
                  <a:schemeClr val="bg1"/>
                </a:solidFill>
                <a:effectLst/>
              </a:rPr>
              <a:t>extends String </a:t>
            </a:r>
            <a:r>
              <a:rPr lang="en-US" sz="2800" dirty="0">
                <a:solidFill>
                  <a:schemeClr val="tx1"/>
                </a:solidFill>
                <a:effectLst/>
              </a:rPr>
              <a:t>{ } </a:t>
            </a:r>
            <a:r>
              <a:rPr lang="en-US" sz="2800" i="1" dirty="0">
                <a:solidFill>
                  <a:schemeClr val="accent2"/>
                </a:solidFill>
                <a:effectLst/>
              </a:rPr>
              <a:t>// Error…</a:t>
            </a:r>
          </a:p>
          <a:p>
            <a:r>
              <a:rPr lang="en-US" sz="2800" dirty="0">
                <a:solidFill>
                  <a:schemeClr val="tx1"/>
                </a:solidFill>
                <a:effectLst/>
              </a:rPr>
              <a:t>public class MyMath</a:t>
            </a:r>
            <a:r>
              <a:rPr lang="en-US" sz="2800" dirty="0">
                <a:solidFill>
                  <a:schemeClr val="accent1">
                    <a:lumMod val="20000"/>
                    <a:lumOff val="80000"/>
                  </a:schemeClr>
                </a:solidFill>
              </a:rPr>
              <a:t> </a:t>
            </a:r>
            <a:r>
              <a:rPr lang="en-US" sz="2800" dirty="0">
                <a:solidFill>
                  <a:schemeClr val="bg1"/>
                </a:solidFill>
                <a:effectLst/>
              </a:rPr>
              <a:t>extends Math </a:t>
            </a:r>
            <a:r>
              <a:rPr lang="en-US" sz="2800" dirty="0">
                <a:solidFill>
                  <a:schemeClr val="tx1"/>
                </a:solidFill>
                <a:effectLst/>
              </a:rPr>
              <a:t>{ }     </a:t>
            </a:r>
            <a:r>
              <a:rPr lang="en-US" sz="2800" i="1" dirty="0">
                <a:solidFill>
                  <a:schemeClr val="accent2"/>
                </a:solidFill>
                <a:effectLst/>
              </a:rPr>
              <a:t>// Error…</a:t>
            </a:r>
          </a:p>
        </p:txBody>
      </p:sp>
    </p:spTree>
    <p:extLst>
      <p:ext uri="{BB962C8B-B14F-4D97-AF65-F5344CB8AC3E}">
        <p14:creationId xmlns:p14="http://schemas.microsoft.com/office/powerpoint/2010/main" val="37536777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1DD03C7D-83A2-4091-8DDE-2AB6ACDE4EE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r>
              <a:rPr lang="en-US" noProof="1"/>
              <a:t>One approach for providing abstraction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a:t>Inheritance Benefits – Abstraction</a:t>
            </a:r>
            <a:endParaRPr lang="bg-BG" sz="4000"/>
          </a:p>
        </p:txBody>
      </p:sp>
      <p:sp>
        <p:nvSpPr>
          <p:cNvPr id="7" name="Text Placeholder 5"/>
          <p:cNvSpPr txBox="1">
            <a:spLocks/>
          </p:cNvSpPr>
          <p:nvPr/>
        </p:nvSpPr>
        <p:spPr>
          <a:xfrm>
            <a:off x="747524" y="2057400"/>
            <a:ext cx="9006077" cy="359250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Person person = new Person();</a:t>
            </a:r>
          </a:p>
          <a:p>
            <a:r>
              <a:rPr lang="en-US" sz="3200" dirty="0">
                <a:solidFill>
                  <a:schemeClr val="tx1"/>
                </a:solidFill>
                <a:effectLst/>
              </a:rPr>
              <a:t>Student student = new Student();</a:t>
            </a:r>
          </a:p>
          <a:p>
            <a:endParaRPr lang="en-US" sz="3200" dirty="0">
              <a:solidFill>
                <a:schemeClr val="tx1"/>
              </a:solidFill>
              <a:effectLst/>
            </a:endParaRPr>
          </a:p>
          <a:p>
            <a:r>
              <a:rPr lang="en-US" sz="3200" dirty="0">
                <a:solidFill>
                  <a:schemeClr val="tx1"/>
                </a:solidFill>
                <a:effectLst/>
              </a:rPr>
              <a:t>List&lt;Person&gt; people = new ArrayList();</a:t>
            </a:r>
          </a:p>
          <a:p>
            <a:endParaRPr lang="en-US" sz="3200" dirty="0">
              <a:solidFill>
                <a:schemeClr val="accent1">
                  <a:lumMod val="20000"/>
                  <a:lumOff val="80000"/>
                </a:schemeClr>
              </a:solidFill>
            </a:endParaRPr>
          </a:p>
          <a:p>
            <a:r>
              <a:rPr lang="en-US" sz="3200" dirty="0">
                <a:solidFill>
                  <a:schemeClr val="tx1"/>
                </a:solidFill>
                <a:effectLst/>
              </a:rPr>
              <a:t>people.</a:t>
            </a:r>
            <a:r>
              <a:rPr lang="en-US" sz="3200" dirty="0">
                <a:solidFill>
                  <a:schemeClr val="bg1"/>
                </a:solidFill>
                <a:effectLst/>
              </a:rPr>
              <a:t>add(</a:t>
            </a:r>
            <a:r>
              <a:rPr lang="en-US" sz="3200" dirty="0">
                <a:solidFill>
                  <a:schemeClr val="tx1"/>
                </a:solidFill>
                <a:effectLst/>
              </a:rPr>
              <a:t>person</a:t>
            </a:r>
            <a:r>
              <a:rPr lang="en-US" sz="3200" dirty="0">
                <a:solidFill>
                  <a:schemeClr val="bg1"/>
                </a:solidFill>
                <a:effectLst/>
              </a:rPr>
              <a:t>)</a:t>
            </a:r>
            <a:r>
              <a:rPr lang="en-US" sz="3200" dirty="0">
                <a:solidFill>
                  <a:schemeClr val="tx1"/>
                </a:solidFill>
                <a:effectLst/>
              </a:rPr>
              <a:t>;</a:t>
            </a:r>
          </a:p>
          <a:p>
            <a:r>
              <a:rPr lang="en-US" sz="3200" dirty="0">
                <a:solidFill>
                  <a:schemeClr val="tx1"/>
                </a:solidFill>
                <a:effectLst/>
              </a:rPr>
              <a:t>people.</a:t>
            </a:r>
            <a:r>
              <a:rPr lang="en-US" sz="3200" dirty="0">
                <a:solidFill>
                  <a:schemeClr val="bg1"/>
                </a:solidFill>
                <a:effectLst/>
              </a:rPr>
              <a:t>add(</a:t>
            </a:r>
            <a:r>
              <a:rPr lang="en-US" sz="3200" dirty="0">
                <a:solidFill>
                  <a:schemeClr val="tx1"/>
                </a:solidFill>
                <a:effectLst/>
              </a:rPr>
              <a:t>student</a:t>
            </a:r>
            <a:r>
              <a:rPr lang="en-US" sz="3200" dirty="0">
                <a:solidFill>
                  <a:schemeClr val="bg1"/>
                </a:solidFill>
                <a:effectLst/>
              </a:rPr>
              <a:t>)</a:t>
            </a:r>
            <a:r>
              <a:rPr lang="en-US" sz="3200" dirty="0">
                <a:solidFill>
                  <a:schemeClr val="tx1"/>
                </a:solidFill>
                <a:effectLst/>
              </a:rPr>
              <a:t>;</a:t>
            </a:r>
          </a:p>
        </p:txBody>
      </p:sp>
      <p:grpSp>
        <p:nvGrpSpPr>
          <p:cNvPr id="4" name="Group 3"/>
          <p:cNvGrpSpPr/>
          <p:nvPr/>
        </p:nvGrpSpPr>
        <p:grpSpPr>
          <a:xfrm>
            <a:off x="6400800" y="4876801"/>
            <a:ext cx="4480062" cy="1490135"/>
            <a:chOff x="6554625" y="2057400"/>
            <a:chExt cx="5195506" cy="2322175"/>
          </a:xfrm>
          <a:solidFill>
            <a:srgbClr val="B5DBE5">
              <a:alpha val="15000"/>
            </a:srgbClr>
          </a:solidFill>
        </p:grpSpPr>
        <p:sp>
          <p:nvSpPr>
            <p:cNvPr id="8" name="Rectangle: Rounded Corners 7"/>
            <p:cNvSpPr/>
            <p:nvPr/>
          </p:nvSpPr>
          <p:spPr>
            <a:xfrm>
              <a:off x="6554625" y="2057400"/>
              <a:ext cx="5195506" cy="2322175"/>
            </a:xfrm>
            <a:prstGeom prst="roundRect">
              <a:avLst>
                <a:gd name="adj" fmla="val 5385"/>
              </a:avLst>
            </a:prstGeom>
            <a:grp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b="1" dirty="0">
                  <a:solidFill>
                    <a:schemeClr val="tx1"/>
                  </a:solidFill>
                  <a:latin typeface="Consolas" panose="020B0609020204030204" pitchFamily="49" charset="0"/>
                </a:rPr>
                <a:t>Student (Derived Class)</a:t>
              </a:r>
            </a:p>
          </p:txBody>
        </p:sp>
        <p:sp>
          <p:nvSpPr>
            <p:cNvPr id="9" name="Rectangle: Rounded Corners 8"/>
            <p:cNvSpPr/>
            <p:nvPr/>
          </p:nvSpPr>
          <p:spPr>
            <a:xfrm>
              <a:off x="6808532" y="2433412"/>
              <a:ext cx="4687691" cy="785075"/>
            </a:xfrm>
            <a:prstGeom prst="roundRect">
              <a:avLst>
                <a:gd name="adj" fmla="val 5385"/>
              </a:avLst>
            </a:prstGeom>
            <a:grp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b="1" dirty="0">
                  <a:solidFill>
                    <a:schemeClr val="tx1"/>
                  </a:solidFill>
                  <a:latin typeface="Consolas" panose="020B0609020204030204" pitchFamily="49" charset="0"/>
                </a:rPr>
                <a:t>Person (Base Class)</a:t>
              </a:r>
            </a:p>
          </p:txBody>
        </p:sp>
      </p:grpSp>
      <p:sp>
        <p:nvSpPr>
          <p:cNvPr id="11" name="AutoShape 6"/>
          <p:cNvSpPr>
            <a:spLocks noChangeArrowheads="1"/>
          </p:cNvSpPr>
          <p:nvPr/>
        </p:nvSpPr>
        <p:spPr bwMode="auto">
          <a:xfrm>
            <a:off x="8177158" y="1310113"/>
            <a:ext cx="3038588" cy="1055608"/>
          </a:xfrm>
          <a:prstGeom prst="wedgeRoundRectCallout">
            <a:avLst>
              <a:gd name="adj1" fmla="val -9179"/>
              <a:gd name="adj2" fmla="val -8391"/>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b="1" dirty="0">
                <a:solidFill>
                  <a:srgbClr val="FFFFFF"/>
                </a:solidFill>
              </a:rPr>
              <a:t>Focus on common properties</a:t>
            </a:r>
            <a:endParaRPr lang="bg-BG" sz="2800" b="1" dirty="0">
              <a:solidFill>
                <a:schemeClr val="tx2">
                  <a:lumMod val="75000"/>
                </a:schemeClr>
              </a:solidFill>
            </a:endParaRPr>
          </a:p>
        </p:txBody>
      </p:sp>
    </p:spTree>
    <p:extLst>
      <p:ext uri="{BB962C8B-B14F-4D97-AF65-F5344CB8AC3E}">
        <p14:creationId xmlns:p14="http://schemas.microsoft.com/office/powerpoint/2010/main" val="23809278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88EB9FEA-7CD4-445B-914A-4BD97B0F0AE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We can </a:t>
            </a:r>
            <a:r>
              <a:rPr lang="en-US" b="1" dirty="0">
                <a:solidFill>
                  <a:schemeClr val="bg1"/>
                </a:solidFill>
              </a:rPr>
              <a:t>extend a class</a:t>
            </a:r>
            <a:r>
              <a:rPr lang="en-US" b="1" dirty="0"/>
              <a:t> </a:t>
            </a:r>
            <a:r>
              <a:rPr lang="en-US" dirty="0"/>
              <a:t>that we </a:t>
            </a:r>
            <a:r>
              <a:rPr lang="en-US" b="1" dirty="0">
                <a:solidFill>
                  <a:schemeClr val="bg1"/>
                </a:solidFill>
              </a:rPr>
              <a:t>can't otherwise change</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Benefits – Extension</a:t>
            </a:r>
            <a:endParaRPr lang="bg-BG" sz="4000"/>
          </a:p>
        </p:txBody>
      </p:sp>
      <p:sp>
        <p:nvSpPr>
          <p:cNvPr id="8" name="Rectangle: Rounded Corners 7"/>
          <p:cNvSpPr/>
          <p:nvPr/>
        </p:nvSpPr>
        <p:spPr>
          <a:xfrm>
            <a:off x="3543300" y="2209800"/>
            <a:ext cx="5195506" cy="18288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Collections</a:t>
            </a:r>
          </a:p>
        </p:txBody>
      </p:sp>
      <p:sp>
        <p:nvSpPr>
          <p:cNvPr id="9" name="Rectangle: Rounded Corners 8"/>
          <p:cNvSpPr/>
          <p:nvPr/>
        </p:nvSpPr>
        <p:spPr>
          <a:xfrm>
            <a:off x="3786009" y="3072099"/>
            <a:ext cx="4710089" cy="585500"/>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ArrayList</a:t>
            </a:r>
            <a:endParaRPr lang="en-US" sz="2800" b="1" dirty="0">
              <a:solidFill>
                <a:schemeClr val="tx1"/>
              </a:solidFill>
              <a:latin typeface="Consolas" panose="020B0609020204030204" pitchFamily="49" charset="0"/>
            </a:endParaRPr>
          </a:p>
        </p:txBody>
      </p:sp>
      <p:sp>
        <p:nvSpPr>
          <p:cNvPr id="11" name="Rectangle: Rounded Corners 10"/>
          <p:cNvSpPr/>
          <p:nvPr/>
        </p:nvSpPr>
        <p:spPr>
          <a:xfrm>
            <a:off x="3252407" y="5334000"/>
            <a:ext cx="5777698" cy="5855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CustomArrayList</a:t>
            </a:r>
            <a:endParaRPr lang="en-US" sz="2800" b="1" dirty="0">
              <a:solidFill>
                <a:schemeClr val="tx1"/>
              </a:solidFill>
              <a:latin typeface="Consolas" panose="020B0609020204030204" pitchFamily="49" charset="0"/>
            </a:endParaRPr>
          </a:p>
        </p:txBody>
      </p:sp>
      <p:cxnSp>
        <p:nvCxnSpPr>
          <p:cNvPr id="6" name="Straight Arrow Connector 5"/>
          <p:cNvCxnSpPr>
            <a:cxnSpLocks/>
            <a:stCxn id="11" idx="0"/>
            <a:endCxn id="9" idx="2"/>
          </p:cNvCxnSpPr>
          <p:nvPr/>
        </p:nvCxnSpPr>
        <p:spPr>
          <a:xfrm flipH="1" flipV="1">
            <a:off x="6141054" y="3657600"/>
            <a:ext cx="203" cy="167640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AutoShape 6"/>
          <p:cNvSpPr>
            <a:spLocks noChangeArrowheads="1"/>
          </p:cNvSpPr>
          <p:nvPr/>
        </p:nvSpPr>
        <p:spPr bwMode="auto">
          <a:xfrm>
            <a:off x="3543300" y="4429170"/>
            <a:ext cx="1981200" cy="571829"/>
          </a:xfrm>
          <a:prstGeom prst="wedgeRoundRectCallout">
            <a:avLst>
              <a:gd name="adj1" fmla="val 67262"/>
              <a:gd name="adj2" fmla="val -2121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Extends</a:t>
            </a:r>
            <a:endParaRPr lang="bg-BG" sz="3200" b="1" dirty="0">
              <a:solidFill>
                <a:schemeClr val="tx2">
                  <a:lumMod val="75000"/>
                </a:schemeClr>
              </a:solidFill>
            </a:endParaRPr>
          </a:p>
        </p:txBody>
      </p:sp>
    </p:spTree>
    <p:extLst>
      <p:ext uri="{BB962C8B-B14F-4D97-AF65-F5344CB8AC3E}">
        <p14:creationId xmlns:p14="http://schemas.microsoft.com/office/powerpoint/2010/main" val="10600221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DFE157F6-4E0A-4033-B8D8-97035675AC4D}"/>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
        <p:nvSpPr>
          <p:cNvPr id="4" name="Text Placeholder 3"/>
          <p:cNvSpPr>
            <a:spLocks noGrp="1"/>
          </p:cNvSpPr>
          <p:nvPr>
            <p:ph type="body" sz="quarter" idx="10"/>
          </p:nvPr>
        </p:nvSpPr>
        <p:spPr>
          <a:xfrm>
            <a:off x="1976285" y="2297338"/>
            <a:ext cx="8160774" cy="3120236"/>
          </a:xfrm>
        </p:spPr>
        <p:txBody>
          <a:bodyPr>
            <a:noAutofit/>
          </a:bodyPr>
          <a:lstStyle/>
          <a:p>
            <a:pPr marL="0" indent="0" algn="ctr">
              <a:buNone/>
            </a:pPr>
            <a:r>
              <a:rPr lang="en-US" sz="8800" b="1" u="sng" dirty="0">
                <a:solidFill>
                  <a:schemeClr val="bg1"/>
                </a:solidFill>
              </a:rPr>
              <a:t>sli.do</a:t>
            </a:r>
          </a:p>
          <a:p>
            <a:pPr marL="0" indent="0" algn="ctr">
              <a:buNone/>
            </a:pPr>
            <a:r>
              <a:rPr lang="en-US" sz="9600" b="1" dirty="0"/>
              <a:t>#java-advanced</a:t>
            </a:r>
          </a:p>
        </p:txBody>
      </p:sp>
      <p:sp>
        <p:nvSpPr>
          <p:cNvPr id="2" name="Title 1"/>
          <p:cNvSpPr>
            <a:spLocks noGrp="1"/>
          </p:cNvSpPr>
          <p:nvPr>
            <p:ph type="title"/>
          </p:nvPr>
        </p:nvSpPr>
        <p:spPr/>
        <p:txBody>
          <a:bodyPr/>
          <a:lstStyle/>
          <a:p>
            <a:r>
              <a:rPr lang="en-US" dirty="0"/>
              <a:t>Have a Question?</a:t>
            </a:r>
          </a:p>
        </p:txBody>
      </p:sp>
    </p:spTree>
    <p:extLst>
      <p:ext uri="{BB962C8B-B14F-4D97-AF65-F5344CB8AC3E}">
        <p14:creationId xmlns:p14="http://schemas.microsoft.com/office/powerpoint/2010/main" val="427670501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0041B27-3C17-489F-86BB-5D6122F2FEA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
        <p:nvSpPr>
          <p:cNvPr id="3" name="Content Placeholder 2"/>
          <p:cNvSpPr>
            <a:spLocks noGrp="1"/>
          </p:cNvSpPr>
          <p:nvPr>
            <p:ph type="body" sz="quarter" idx="10"/>
          </p:nvPr>
        </p:nvSpPr>
        <p:spPr>
          <a:xfrm>
            <a:off x="190402" y="1196125"/>
            <a:ext cx="11818096" cy="5119527"/>
          </a:xfrm>
          <a:prstGeom prst="rect">
            <a:avLst/>
          </a:prstGeom>
        </p:spPr>
        <p:txBody>
          <a:bodyPr>
            <a:normAutofit/>
          </a:bodyPr>
          <a:lstStyle/>
          <a:p>
            <a:pPr>
              <a:lnSpc>
                <a:spcPct val="100000"/>
              </a:lnSpc>
            </a:pPr>
            <a:r>
              <a:rPr lang="en-US" dirty="0"/>
              <a:t>Create an array list that has</a:t>
            </a:r>
          </a:p>
          <a:p>
            <a:pPr lvl="1">
              <a:lnSpc>
                <a:spcPct val="100000"/>
              </a:lnSpc>
            </a:pPr>
            <a:r>
              <a:rPr lang="en-US" dirty="0"/>
              <a:t>All functionality of an ArrayList</a:t>
            </a:r>
          </a:p>
          <a:p>
            <a:pPr lvl="1">
              <a:lnSpc>
                <a:spcPct val="100000"/>
              </a:lnSpc>
            </a:pPr>
            <a:r>
              <a:rPr lang="en-US" dirty="0"/>
              <a:t>Function that returns and removes a random element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Random Array List</a:t>
            </a:r>
            <a:endParaRPr lang="bg-BG" sz="4000"/>
          </a:p>
        </p:txBody>
      </p:sp>
      <p:sp>
        <p:nvSpPr>
          <p:cNvPr id="18" name="Rectangle: Rounded Corners 17"/>
          <p:cNvSpPr/>
          <p:nvPr/>
        </p:nvSpPr>
        <p:spPr>
          <a:xfrm>
            <a:off x="1219200" y="3505200"/>
            <a:ext cx="4305300" cy="16002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Collections</a:t>
            </a:r>
          </a:p>
        </p:txBody>
      </p:sp>
      <p:sp>
        <p:nvSpPr>
          <p:cNvPr id="19" name="Rectangle: Rounded Corners 18"/>
          <p:cNvSpPr/>
          <p:nvPr/>
        </p:nvSpPr>
        <p:spPr>
          <a:xfrm>
            <a:off x="1439868" y="4212086"/>
            <a:ext cx="3903055" cy="512313"/>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ArrayList</a:t>
            </a:r>
            <a:endParaRPr lang="en-US" sz="2800" b="1" dirty="0">
              <a:solidFill>
                <a:schemeClr val="tx1"/>
              </a:solidFill>
              <a:latin typeface="Consolas" panose="020B0609020204030204" pitchFamily="49" charset="0"/>
            </a:endParaRPr>
          </a:p>
        </p:txBody>
      </p:sp>
      <p:sp>
        <p:nvSpPr>
          <p:cNvPr id="20" name="Rectangle: Rounded Corners 19"/>
          <p:cNvSpPr/>
          <p:nvPr/>
        </p:nvSpPr>
        <p:spPr>
          <a:xfrm>
            <a:off x="1033986" y="5638801"/>
            <a:ext cx="4695434" cy="512313"/>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RandomArrayList</a:t>
            </a:r>
            <a:endParaRPr lang="en-US" sz="2800" b="1" dirty="0">
              <a:solidFill>
                <a:schemeClr val="tx1"/>
              </a:solidFill>
              <a:latin typeface="Consolas" panose="020B0609020204030204" pitchFamily="49" charset="0"/>
            </a:endParaRPr>
          </a:p>
        </p:txBody>
      </p:sp>
      <p:cxnSp>
        <p:nvCxnSpPr>
          <p:cNvPr id="21" name="Straight Arrow Connector 20"/>
          <p:cNvCxnSpPr>
            <a:cxnSpLocks/>
            <a:stCxn id="20" idx="0"/>
            <a:endCxn id="19" idx="2"/>
          </p:cNvCxnSpPr>
          <p:nvPr/>
        </p:nvCxnSpPr>
        <p:spPr>
          <a:xfrm flipV="1">
            <a:off x="3381703" y="4724398"/>
            <a:ext cx="9692" cy="914402"/>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AutoShape 6"/>
          <p:cNvSpPr>
            <a:spLocks noChangeArrowheads="1"/>
          </p:cNvSpPr>
          <p:nvPr/>
        </p:nvSpPr>
        <p:spPr bwMode="auto">
          <a:xfrm>
            <a:off x="6172200" y="5334000"/>
            <a:ext cx="5334000" cy="662152"/>
          </a:xfrm>
          <a:prstGeom prst="wedgeRoundRectCallout">
            <a:avLst>
              <a:gd name="adj1" fmla="val -55512"/>
              <a:gd name="adj2" fmla="val 3144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+getRandomElement():Object</a:t>
            </a:r>
            <a:endParaRPr lang="bg-BG" sz="3200" b="1" dirty="0">
              <a:solidFill>
                <a:schemeClr val="tx2">
                  <a:lumMod val="75000"/>
                </a:schemeClr>
              </a:solidFill>
            </a:endParaRPr>
          </a:p>
        </p:txBody>
      </p:sp>
    </p:spTree>
    <p:extLst>
      <p:ext uri="{BB962C8B-B14F-4D97-AF65-F5344CB8AC3E}">
        <p14:creationId xmlns:p14="http://schemas.microsoft.com/office/powerpoint/2010/main" val="5510179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EEA08AB3-C7E1-4B9D-B59D-65B8A7073BBC}"/>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Random Array List</a:t>
            </a:r>
            <a:endParaRPr lang="bg-BG" sz="4000"/>
          </a:p>
        </p:txBody>
      </p:sp>
      <p:sp>
        <p:nvSpPr>
          <p:cNvPr id="11" name="Text Placeholder 5"/>
          <p:cNvSpPr txBox="1">
            <a:spLocks/>
          </p:cNvSpPr>
          <p:nvPr/>
        </p:nvSpPr>
        <p:spPr>
          <a:xfrm>
            <a:off x="304800" y="1329481"/>
            <a:ext cx="11615822" cy="476205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000" dirty="0">
                <a:solidFill>
                  <a:schemeClr val="tx1"/>
                </a:solidFill>
                <a:effectLst/>
              </a:rPr>
              <a:t>public class </a:t>
            </a:r>
            <a:r>
              <a:rPr lang="en-US" sz="3000" dirty="0" err="1">
                <a:solidFill>
                  <a:schemeClr val="tx1"/>
                </a:solidFill>
                <a:effectLst/>
              </a:rPr>
              <a:t>RandomArrayList</a:t>
            </a:r>
            <a:r>
              <a:rPr lang="en-US" sz="3000" dirty="0">
                <a:solidFill>
                  <a:schemeClr val="tx1"/>
                </a:solidFill>
                <a:effectLst/>
              </a:rPr>
              <a:t> </a:t>
            </a:r>
            <a:r>
              <a:rPr lang="en-US" sz="3000" dirty="0">
                <a:solidFill>
                  <a:schemeClr val="bg1"/>
                </a:solidFill>
                <a:effectLst/>
              </a:rPr>
              <a:t>extends</a:t>
            </a:r>
            <a:r>
              <a:rPr lang="en-US" sz="3000" dirty="0">
                <a:solidFill>
                  <a:schemeClr val="accent1">
                    <a:lumMod val="20000"/>
                    <a:lumOff val="80000"/>
                  </a:schemeClr>
                </a:solidFill>
              </a:rPr>
              <a:t> </a:t>
            </a:r>
            <a:r>
              <a:rPr lang="en-US" sz="3000" dirty="0">
                <a:solidFill>
                  <a:schemeClr val="tx1"/>
                </a:solidFill>
                <a:effectLst/>
              </a:rPr>
              <a:t>ArrayList {</a:t>
            </a:r>
          </a:p>
          <a:p>
            <a:r>
              <a:rPr lang="en-US" sz="3000" dirty="0">
                <a:solidFill>
                  <a:schemeClr val="accent1">
                    <a:lumMod val="20000"/>
                    <a:lumOff val="80000"/>
                  </a:schemeClr>
                </a:solidFill>
              </a:rPr>
              <a:t>  </a:t>
            </a:r>
            <a:r>
              <a:rPr lang="en-US" sz="3000" dirty="0">
                <a:solidFill>
                  <a:schemeClr val="tx1"/>
                </a:solidFill>
                <a:effectLst/>
              </a:rPr>
              <a:t>private Random rnd; </a:t>
            </a:r>
            <a:r>
              <a:rPr lang="en-US" sz="3000" i="1" dirty="0">
                <a:solidFill>
                  <a:schemeClr val="accent2"/>
                </a:solidFill>
                <a:effectLst/>
              </a:rPr>
              <a:t>// Initialize this…</a:t>
            </a:r>
          </a:p>
          <a:p>
            <a:endParaRPr lang="en-US" sz="3000" dirty="0">
              <a:solidFill>
                <a:schemeClr val="accent1">
                  <a:lumMod val="20000"/>
                  <a:lumOff val="80000"/>
                </a:schemeClr>
              </a:solidFill>
            </a:endParaRPr>
          </a:p>
          <a:p>
            <a:r>
              <a:rPr lang="en-US" sz="3000" dirty="0">
                <a:solidFill>
                  <a:schemeClr val="accent1">
                    <a:lumMod val="20000"/>
                    <a:lumOff val="80000"/>
                  </a:schemeClr>
                </a:solidFill>
              </a:rPr>
              <a:t>  </a:t>
            </a:r>
            <a:r>
              <a:rPr lang="en-US" sz="3000" dirty="0">
                <a:solidFill>
                  <a:schemeClr val="tx1"/>
                </a:solidFill>
                <a:effectLst/>
              </a:rPr>
              <a:t>public Object getRandomElement() {</a:t>
            </a:r>
          </a:p>
          <a:p>
            <a:r>
              <a:rPr lang="en-US" sz="3000" dirty="0">
                <a:solidFill>
                  <a:schemeClr val="accent1">
                    <a:lumMod val="20000"/>
                    <a:lumOff val="80000"/>
                  </a:schemeClr>
                </a:solidFill>
              </a:rPr>
              <a:t>    </a:t>
            </a:r>
            <a:r>
              <a:rPr lang="en-US" sz="3000" dirty="0">
                <a:solidFill>
                  <a:schemeClr val="tx1"/>
                </a:solidFill>
                <a:effectLst/>
              </a:rPr>
              <a:t>int index = </a:t>
            </a:r>
            <a:r>
              <a:rPr lang="en-US" sz="3000" dirty="0">
                <a:solidFill>
                  <a:schemeClr val="bg1"/>
                </a:solidFill>
                <a:effectLst/>
              </a:rPr>
              <a:t>this</a:t>
            </a:r>
            <a:r>
              <a:rPr lang="en-US" sz="3000" dirty="0">
                <a:solidFill>
                  <a:schemeClr val="tx1"/>
                </a:solidFill>
                <a:effectLst/>
              </a:rPr>
              <a:t>.rnd.nextInt(</a:t>
            </a:r>
            <a:r>
              <a:rPr lang="en-US" sz="3000" dirty="0">
                <a:solidFill>
                  <a:schemeClr val="bg1"/>
                </a:solidFill>
                <a:effectLst/>
              </a:rPr>
              <a:t>super</a:t>
            </a:r>
            <a:r>
              <a:rPr lang="en-US" sz="3000" dirty="0">
                <a:solidFill>
                  <a:schemeClr val="tx1"/>
                </a:solidFill>
                <a:effectLst/>
              </a:rPr>
              <a:t>.size());</a:t>
            </a:r>
          </a:p>
          <a:p>
            <a:r>
              <a:rPr lang="en-US" sz="3000" dirty="0">
                <a:solidFill>
                  <a:schemeClr val="accent1">
                    <a:lumMod val="20000"/>
                    <a:lumOff val="80000"/>
                  </a:schemeClr>
                </a:solidFill>
              </a:rPr>
              <a:t>    </a:t>
            </a:r>
            <a:r>
              <a:rPr lang="en-US" sz="3000" dirty="0">
                <a:solidFill>
                  <a:schemeClr val="tx1"/>
                </a:solidFill>
                <a:effectLst/>
              </a:rPr>
              <a:t>Object element = </a:t>
            </a:r>
            <a:r>
              <a:rPr lang="en-US" sz="3000" dirty="0">
                <a:solidFill>
                  <a:schemeClr val="bg1"/>
                </a:solidFill>
                <a:effectLst/>
              </a:rPr>
              <a:t>super</a:t>
            </a:r>
            <a:r>
              <a:rPr lang="en-US" sz="3000" dirty="0">
                <a:solidFill>
                  <a:schemeClr val="tx1"/>
                </a:solidFill>
                <a:effectLst/>
              </a:rPr>
              <a:t>.get(index);</a:t>
            </a:r>
          </a:p>
          <a:p>
            <a:r>
              <a:rPr lang="en-US" sz="3000" dirty="0">
                <a:solidFill>
                  <a:schemeClr val="bg1"/>
                </a:solidFill>
                <a:effectLst/>
              </a:rPr>
              <a:t>    </a:t>
            </a:r>
            <a:r>
              <a:rPr lang="en-US" sz="3000" dirty="0" err="1">
                <a:solidFill>
                  <a:schemeClr val="bg1"/>
                </a:solidFill>
                <a:effectLst/>
              </a:rPr>
              <a:t>super</a:t>
            </a:r>
            <a:r>
              <a:rPr lang="en-US" sz="3000" dirty="0" err="1">
                <a:solidFill>
                  <a:schemeClr val="tx1"/>
                </a:solidFill>
                <a:effectLst/>
              </a:rPr>
              <a:t>.remove</a:t>
            </a:r>
            <a:r>
              <a:rPr lang="en-US" sz="3000" dirty="0">
                <a:solidFill>
                  <a:schemeClr val="tx1"/>
                </a:solidFill>
                <a:effectLst/>
              </a:rPr>
              <a:t>(</a:t>
            </a:r>
            <a:r>
              <a:rPr lang="en-US" sz="3000" dirty="0">
                <a:solidFill>
                  <a:schemeClr val="bg1"/>
                </a:solidFill>
                <a:effectLst/>
              </a:rPr>
              <a:t>index</a:t>
            </a:r>
            <a:r>
              <a:rPr lang="en-US" sz="3000" dirty="0">
                <a:solidFill>
                  <a:schemeClr val="tx1"/>
                </a:solidFill>
                <a:effectLst/>
              </a:rPr>
              <a:t>);</a:t>
            </a:r>
          </a:p>
          <a:p>
            <a:r>
              <a:rPr lang="en-US" sz="3000" dirty="0">
                <a:solidFill>
                  <a:schemeClr val="accent1">
                    <a:lumMod val="20000"/>
                    <a:lumOff val="80000"/>
                  </a:schemeClr>
                </a:solidFill>
              </a:rPr>
              <a:t>    </a:t>
            </a:r>
            <a:r>
              <a:rPr lang="en-US" sz="3000" dirty="0">
                <a:solidFill>
                  <a:schemeClr val="bg1"/>
                </a:solidFill>
                <a:effectLst/>
              </a:rPr>
              <a:t>return</a:t>
            </a:r>
            <a:r>
              <a:rPr lang="en-US" sz="3000" dirty="0">
                <a:solidFill>
                  <a:schemeClr val="accent1">
                    <a:lumMod val="20000"/>
                    <a:lumOff val="80000"/>
                  </a:schemeClr>
                </a:solidFill>
              </a:rPr>
              <a:t> </a:t>
            </a:r>
            <a:r>
              <a:rPr lang="en-US" sz="3000" dirty="0">
                <a:solidFill>
                  <a:schemeClr val="tx1"/>
                </a:solidFill>
                <a:effectLst/>
              </a:rPr>
              <a:t>element;  </a:t>
            </a:r>
          </a:p>
          <a:p>
            <a:r>
              <a:rPr lang="en-US" sz="3000" dirty="0">
                <a:solidFill>
                  <a:schemeClr val="accent1">
                    <a:lumMod val="20000"/>
                    <a:lumOff val="80000"/>
                  </a:schemeClr>
                </a:solidFill>
              </a:rPr>
              <a:t> </a:t>
            </a:r>
            <a:r>
              <a:rPr lang="en-US" sz="3000" dirty="0">
                <a:solidFill>
                  <a:schemeClr val="tx1"/>
                </a:solidFill>
                <a:effectLst/>
              </a:rPr>
              <a:t> }</a:t>
            </a:r>
          </a:p>
          <a:p>
            <a:r>
              <a:rPr lang="en-US" sz="3000" dirty="0">
                <a:solidFill>
                  <a:schemeClr val="tx1"/>
                </a:solidFill>
                <a:effectLst/>
              </a:rPr>
              <a:t>}  </a:t>
            </a:r>
          </a:p>
        </p:txBody>
      </p:sp>
    </p:spTree>
    <p:extLst>
      <p:ext uri="{BB962C8B-B14F-4D97-AF65-F5344CB8AC3E}">
        <p14:creationId xmlns:p14="http://schemas.microsoft.com/office/powerpoint/2010/main" val="7679782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elated image">
            <a:extLst>
              <a:ext uri="{FF2B5EF4-FFF2-40B4-BE49-F238E27FC236}">
                <a16:creationId xmlns:a16="http://schemas.microsoft.com/office/drawing/2014/main" id="{713CFCD4-F176-4A56-9E34-2908C705CC2C}"/>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4783481" y="1305339"/>
            <a:ext cx="2625038" cy="2600739"/>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04BA4914-9D36-4F50-8A4C-13FFCCA486A8}"/>
              </a:ext>
            </a:extLst>
          </p:cNvPr>
          <p:cNvSpPr>
            <a:spLocks noGrp="1"/>
          </p:cNvSpPr>
          <p:nvPr>
            <p:ph type="title" sz="quarter" idx="10"/>
          </p:nvPr>
        </p:nvSpPr>
        <p:spPr/>
        <p:txBody>
          <a:bodyPr/>
          <a:lstStyle/>
          <a:p>
            <a:r>
              <a:rPr lang="en-US"/>
              <a:t>Types of Class Reuse</a:t>
            </a:r>
          </a:p>
        </p:txBody>
      </p:sp>
    </p:spTree>
    <p:extLst>
      <p:ext uri="{BB962C8B-B14F-4D97-AF65-F5344CB8AC3E}">
        <p14:creationId xmlns:p14="http://schemas.microsoft.com/office/powerpoint/2010/main" val="14690236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C16CD57E-0596-4342-A414-0A01C7205EBD}"/>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
        <p:nvSpPr>
          <p:cNvPr id="3" name="Content Placeholder 2"/>
          <p:cNvSpPr>
            <a:spLocks noGrp="1"/>
          </p:cNvSpPr>
          <p:nvPr>
            <p:ph type="body" sz="quarter" idx="10"/>
          </p:nvPr>
        </p:nvSpPr>
        <p:spPr>
          <a:xfrm>
            <a:off x="192001" y="1066801"/>
            <a:ext cx="11804822" cy="5570355"/>
          </a:xfrm>
        </p:spPr>
        <p:txBody>
          <a:bodyPr/>
          <a:lstStyle/>
          <a:p>
            <a:pPr>
              <a:buClr>
                <a:schemeClr val="tx1"/>
              </a:buClr>
            </a:pPr>
            <a:r>
              <a:rPr lang="en-GB" b="1" dirty="0">
                <a:solidFill>
                  <a:schemeClr val="bg1"/>
                </a:solidFill>
              </a:rPr>
              <a:t>Duplicate code </a:t>
            </a:r>
            <a:r>
              <a:rPr lang="en-GB" dirty="0"/>
              <a:t>is error prone</a:t>
            </a:r>
          </a:p>
          <a:p>
            <a:pPr>
              <a:buClr>
                <a:schemeClr val="tx1"/>
              </a:buClr>
            </a:pPr>
            <a:r>
              <a:rPr lang="en-GB" b="1" dirty="0">
                <a:solidFill>
                  <a:schemeClr val="bg1"/>
                </a:solidFill>
              </a:rPr>
              <a:t>Reuse classes </a:t>
            </a:r>
            <a:r>
              <a:rPr lang="en-GB" dirty="0"/>
              <a:t>through </a:t>
            </a:r>
            <a:r>
              <a:rPr lang="en-GB" b="1" dirty="0">
                <a:solidFill>
                  <a:schemeClr val="bg1"/>
                </a:solidFill>
              </a:rPr>
              <a:t>extension</a:t>
            </a:r>
          </a:p>
          <a:p>
            <a:r>
              <a:rPr lang="en-GB" dirty="0"/>
              <a:t>Sometimes the only way</a:t>
            </a:r>
          </a:p>
        </p:txBody>
      </p:sp>
      <p:sp>
        <p:nvSpPr>
          <p:cNvPr id="4" name="Title 3"/>
          <p:cNvSpPr>
            <a:spLocks noGrp="1"/>
          </p:cNvSpPr>
          <p:nvPr>
            <p:ph type="title"/>
          </p:nvPr>
        </p:nvSpPr>
        <p:spPr/>
        <p:txBody>
          <a:bodyPr>
            <a:normAutofit/>
          </a:bodyPr>
          <a:lstStyle/>
          <a:p>
            <a:r>
              <a:rPr lang="en-US" dirty="0"/>
              <a:t>Extension</a:t>
            </a:r>
          </a:p>
        </p:txBody>
      </p:sp>
      <p:sp>
        <p:nvSpPr>
          <p:cNvPr id="11" name="Rectangle: Rounded Corners 10"/>
          <p:cNvSpPr/>
          <p:nvPr/>
        </p:nvSpPr>
        <p:spPr>
          <a:xfrm>
            <a:off x="3429000" y="3429000"/>
            <a:ext cx="5195506" cy="18288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Collections</a:t>
            </a:r>
          </a:p>
        </p:txBody>
      </p:sp>
      <p:sp>
        <p:nvSpPr>
          <p:cNvPr id="12" name="Rectangle: Rounded Corners 11"/>
          <p:cNvSpPr/>
          <p:nvPr/>
        </p:nvSpPr>
        <p:spPr>
          <a:xfrm>
            <a:off x="3671709" y="4291299"/>
            <a:ext cx="4710089" cy="585500"/>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ArrayList</a:t>
            </a:r>
            <a:endParaRPr lang="en-US" sz="2800" b="1" dirty="0">
              <a:solidFill>
                <a:schemeClr val="tx1"/>
              </a:solidFill>
              <a:latin typeface="Consolas" panose="020B0609020204030204" pitchFamily="49" charset="0"/>
            </a:endParaRPr>
          </a:p>
        </p:txBody>
      </p:sp>
      <p:sp>
        <p:nvSpPr>
          <p:cNvPr id="13" name="Rectangle: Rounded Corners 12"/>
          <p:cNvSpPr/>
          <p:nvPr/>
        </p:nvSpPr>
        <p:spPr>
          <a:xfrm>
            <a:off x="3137903" y="5811697"/>
            <a:ext cx="5777698" cy="5855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CustomArrayList</a:t>
            </a:r>
            <a:endParaRPr lang="en-US" sz="2800" b="1" dirty="0">
              <a:solidFill>
                <a:schemeClr val="tx1"/>
              </a:solidFill>
              <a:latin typeface="Consolas" panose="020B0609020204030204" pitchFamily="49" charset="0"/>
            </a:endParaRPr>
          </a:p>
        </p:txBody>
      </p:sp>
      <p:sp>
        <p:nvSpPr>
          <p:cNvPr id="15" name="Down Arrow 14"/>
          <p:cNvSpPr/>
          <p:nvPr/>
        </p:nvSpPr>
        <p:spPr bwMode="auto">
          <a:xfrm rot="10800000">
            <a:off x="5872764" y="4934638"/>
            <a:ext cx="221648" cy="778903"/>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787570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a:extLst>
              <a:ext uri="{FF2B5EF4-FFF2-40B4-BE49-F238E27FC236}">
                <a16:creationId xmlns:a16="http://schemas.microsoft.com/office/drawing/2014/main" id="{7CB93B01-2361-4E61-80A0-836EEFDC052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
        <p:nvSpPr>
          <p:cNvPr id="3" name="Content Placeholder 2"/>
          <p:cNvSpPr>
            <a:spLocks noGrp="1"/>
          </p:cNvSpPr>
          <p:nvPr>
            <p:ph type="body" sz="quarter" idx="10"/>
          </p:nvPr>
        </p:nvSpPr>
        <p:spPr>
          <a:xfrm>
            <a:off x="192001" y="1295493"/>
            <a:ext cx="11804822" cy="5341663"/>
          </a:xfrm>
        </p:spPr>
        <p:txBody>
          <a:bodyPr/>
          <a:lstStyle/>
          <a:p>
            <a:r>
              <a:rPr lang="en-GB" dirty="0"/>
              <a:t>Using classes to </a:t>
            </a:r>
            <a:r>
              <a:rPr lang="en-GB" b="1" dirty="0">
                <a:solidFill>
                  <a:schemeClr val="bg1"/>
                </a:solidFill>
              </a:rPr>
              <a:t>define classes</a:t>
            </a:r>
          </a:p>
        </p:txBody>
      </p:sp>
      <p:sp>
        <p:nvSpPr>
          <p:cNvPr id="4" name="Title 3"/>
          <p:cNvSpPr>
            <a:spLocks noGrp="1"/>
          </p:cNvSpPr>
          <p:nvPr>
            <p:ph type="title"/>
          </p:nvPr>
        </p:nvSpPr>
        <p:spPr/>
        <p:txBody>
          <a:bodyPr>
            <a:normAutofit/>
          </a:bodyPr>
          <a:lstStyle/>
          <a:p>
            <a:r>
              <a:rPr lang="en-US" dirty="0"/>
              <a:t>Composition</a:t>
            </a:r>
          </a:p>
        </p:txBody>
      </p:sp>
      <p:sp>
        <p:nvSpPr>
          <p:cNvPr id="19" name="Text Placeholder 5"/>
          <p:cNvSpPr txBox="1">
            <a:spLocks/>
          </p:cNvSpPr>
          <p:nvPr/>
        </p:nvSpPr>
        <p:spPr>
          <a:xfrm>
            <a:off x="790218" y="2389743"/>
            <a:ext cx="5229583" cy="31727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a:t>
            </a:r>
            <a:r>
              <a:rPr lang="en-GB" sz="3200" dirty="0">
                <a:solidFill>
                  <a:schemeClr val="tx1"/>
                </a:solidFill>
                <a:effectLst/>
              </a:rPr>
              <a:t>Laptop</a:t>
            </a:r>
            <a:r>
              <a:rPr lang="en-US" sz="3200" dirty="0">
                <a:solidFill>
                  <a:schemeClr val="tx1"/>
                </a:solidFill>
                <a:effectLst/>
              </a:rPr>
              <a:t> {</a:t>
            </a:r>
          </a:p>
          <a:p>
            <a:r>
              <a:rPr lang="en-US" sz="3200" dirty="0">
                <a:solidFill>
                  <a:schemeClr val="tx1"/>
                </a:solidFill>
                <a:effectLst/>
              </a:rPr>
              <a:t>  Monitor monitor;</a:t>
            </a:r>
          </a:p>
          <a:p>
            <a:r>
              <a:rPr lang="en-US" sz="3200" dirty="0">
                <a:solidFill>
                  <a:schemeClr val="tx1"/>
                </a:solidFill>
                <a:effectLst/>
              </a:rPr>
              <a:t>  Touchpad touchpad;</a:t>
            </a:r>
          </a:p>
          <a:p>
            <a:r>
              <a:rPr lang="en-US" sz="3200" dirty="0">
                <a:solidFill>
                  <a:schemeClr val="tx1"/>
                </a:solidFill>
                <a:effectLst/>
              </a:rPr>
              <a:t>  Keyboard keyboard;</a:t>
            </a:r>
          </a:p>
          <a:p>
            <a:r>
              <a:rPr lang="en-US" sz="3200" dirty="0">
                <a:solidFill>
                  <a:schemeClr val="tx1"/>
                </a:solidFill>
                <a:effectLst/>
              </a:rPr>
              <a:t>  …</a:t>
            </a:r>
          </a:p>
          <a:p>
            <a:r>
              <a:rPr lang="en-US" sz="3200" dirty="0">
                <a:solidFill>
                  <a:schemeClr val="accent1">
                    <a:lumMod val="20000"/>
                    <a:lumOff val="80000"/>
                  </a:schemeClr>
                </a:solidFill>
                <a:effectLst/>
              </a:rPr>
              <a:t>}</a:t>
            </a:r>
          </a:p>
        </p:txBody>
      </p:sp>
      <p:sp>
        <p:nvSpPr>
          <p:cNvPr id="20" name="AutoShape 6"/>
          <p:cNvSpPr>
            <a:spLocks noChangeArrowheads="1"/>
          </p:cNvSpPr>
          <p:nvPr/>
        </p:nvSpPr>
        <p:spPr bwMode="auto">
          <a:xfrm>
            <a:off x="2573204" y="4764745"/>
            <a:ext cx="2839720" cy="646986"/>
          </a:xfrm>
          <a:prstGeom prst="wedgeRoundRectCallout">
            <a:avLst>
              <a:gd name="adj1" fmla="val -36016"/>
              <a:gd name="adj2" fmla="val -82918"/>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200" dirty="0">
                <a:solidFill>
                  <a:srgbClr val="FFFFFF"/>
                </a:solidFill>
              </a:rPr>
              <a:t>Reusing classes</a:t>
            </a:r>
            <a:endParaRPr lang="bg-BG" sz="3200" dirty="0">
              <a:solidFill>
                <a:schemeClr val="tx2">
                  <a:lumMod val="75000"/>
                </a:schemeClr>
              </a:solidFill>
            </a:endParaRPr>
          </a:p>
        </p:txBody>
      </p:sp>
      <p:sp>
        <p:nvSpPr>
          <p:cNvPr id="7" name="Rectangle: Rounded Corners 6"/>
          <p:cNvSpPr/>
          <p:nvPr/>
        </p:nvSpPr>
        <p:spPr>
          <a:xfrm>
            <a:off x="6690266" y="1532122"/>
            <a:ext cx="4815935" cy="4716279"/>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7200" dirty="0">
                <a:solidFill>
                  <a:schemeClr val="tx1"/>
                </a:solidFill>
              </a:rPr>
              <a:t>Laptop</a:t>
            </a:r>
          </a:p>
        </p:txBody>
      </p:sp>
      <p:sp>
        <p:nvSpPr>
          <p:cNvPr id="8" name="Rectangle: Rounded Corners 7"/>
          <p:cNvSpPr/>
          <p:nvPr/>
        </p:nvSpPr>
        <p:spPr>
          <a:xfrm>
            <a:off x="6975301" y="3095213"/>
            <a:ext cx="4302299" cy="781326"/>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solidFill>
                  <a:schemeClr val="tx1"/>
                </a:solidFill>
              </a:rPr>
              <a:t>Monitor</a:t>
            </a:r>
            <a:endParaRPr lang="en-US" sz="4000" dirty="0">
              <a:solidFill>
                <a:schemeClr val="tx1"/>
              </a:solidFill>
            </a:endParaRPr>
          </a:p>
        </p:txBody>
      </p:sp>
      <p:sp>
        <p:nvSpPr>
          <p:cNvPr id="9" name="Rectangle: Rounded Corners 8"/>
          <p:cNvSpPr/>
          <p:nvPr/>
        </p:nvSpPr>
        <p:spPr>
          <a:xfrm>
            <a:off x="6975302" y="4095416"/>
            <a:ext cx="4302299" cy="781385"/>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solidFill>
                  <a:schemeClr val="tx1"/>
                </a:solidFill>
              </a:rPr>
              <a:t>Touchpad</a:t>
            </a:r>
            <a:endParaRPr lang="en-US" sz="4000" dirty="0">
              <a:solidFill>
                <a:schemeClr val="tx1"/>
              </a:solidFill>
            </a:endParaRPr>
          </a:p>
        </p:txBody>
      </p:sp>
      <p:sp>
        <p:nvSpPr>
          <p:cNvPr id="10" name="Rectangle: Rounded Corners 9"/>
          <p:cNvSpPr/>
          <p:nvPr/>
        </p:nvSpPr>
        <p:spPr>
          <a:xfrm>
            <a:off x="6962640" y="5088238"/>
            <a:ext cx="4302299" cy="779163"/>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solidFill>
                  <a:schemeClr val="tx1"/>
                </a:solidFill>
              </a:rPr>
              <a:t>Keyboard</a:t>
            </a:r>
            <a:endParaRPr lang="en-US" sz="4000" dirty="0">
              <a:solidFill>
                <a:schemeClr val="tx1"/>
              </a:solidFill>
            </a:endParaRPr>
          </a:p>
        </p:txBody>
      </p:sp>
    </p:spTree>
    <p:extLst>
      <p:ext uri="{BB962C8B-B14F-4D97-AF65-F5344CB8AC3E}">
        <p14:creationId xmlns:p14="http://schemas.microsoft.com/office/powerpoint/2010/main" val="399237186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8" grpId="0" animBg="1"/>
      <p:bldP spid="9"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81DAD8B8-FC27-4B9A-9555-5C3B0D9497CB}"/>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35</a:t>
            </a:fld>
            <a:endParaRPr lang="en-US" noProof="0" dirty="0"/>
          </a:p>
        </p:txBody>
      </p:sp>
      <p:sp>
        <p:nvSpPr>
          <p:cNvPr id="4" name="Title 3"/>
          <p:cNvSpPr>
            <a:spLocks noGrp="1"/>
          </p:cNvSpPr>
          <p:nvPr>
            <p:ph type="title"/>
          </p:nvPr>
        </p:nvSpPr>
        <p:spPr/>
        <p:txBody>
          <a:bodyPr>
            <a:normAutofit/>
          </a:bodyPr>
          <a:lstStyle/>
          <a:p>
            <a:r>
              <a:rPr lang="en-US" dirty="0"/>
              <a:t>Delegation</a:t>
            </a:r>
          </a:p>
        </p:txBody>
      </p:sp>
      <p:sp>
        <p:nvSpPr>
          <p:cNvPr id="19" name="Text Placeholder 5"/>
          <p:cNvSpPr txBox="1">
            <a:spLocks/>
          </p:cNvSpPr>
          <p:nvPr/>
        </p:nvSpPr>
        <p:spPr>
          <a:xfrm>
            <a:off x="287718" y="1295399"/>
            <a:ext cx="6417883" cy="51425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a:t>
            </a:r>
            <a:r>
              <a:rPr lang="en-GB" sz="3200" dirty="0">
                <a:solidFill>
                  <a:schemeClr val="tx1"/>
                </a:solidFill>
                <a:effectLst/>
              </a:rPr>
              <a:t>Laptop</a:t>
            </a:r>
            <a:r>
              <a:rPr lang="en-US" sz="3200" dirty="0">
                <a:solidFill>
                  <a:schemeClr val="tx1"/>
                </a:solidFill>
                <a:effectLst/>
              </a:rPr>
              <a:t> {</a:t>
            </a:r>
          </a:p>
          <a:p>
            <a:r>
              <a:rPr lang="en-US" sz="3200" dirty="0">
                <a:solidFill>
                  <a:schemeClr val="tx1"/>
                </a:solidFill>
                <a:effectLst/>
              </a:rPr>
              <a:t>  Monitor monitor;</a:t>
            </a:r>
          </a:p>
          <a:p>
            <a:r>
              <a:rPr lang="en-US" sz="3200" dirty="0">
                <a:solidFill>
                  <a:schemeClr val="tx1"/>
                </a:solidFill>
                <a:effectLst/>
              </a:rPr>
              <a:t>  void incrBrightness() {</a:t>
            </a:r>
          </a:p>
          <a:p>
            <a:r>
              <a:rPr lang="en-US" sz="3200" dirty="0">
                <a:solidFill>
                  <a:schemeClr val="tx1"/>
                </a:solidFill>
                <a:effectLst/>
              </a:rPr>
              <a:t>    monitor.brighten();</a:t>
            </a:r>
          </a:p>
          <a:p>
            <a:r>
              <a:rPr lang="en-US" sz="3200" dirty="0">
                <a:solidFill>
                  <a:schemeClr val="tx1"/>
                </a:solidFill>
                <a:effectLst/>
              </a:rPr>
              <a:t>  }</a:t>
            </a:r>
          </a:p>
          <a:p>
            <a:endParaRPr lang="en-US" sz="3200" dirty="0">
              <a:solidFill>
                <a:schemeClr val="tx1"/>
              </a:solidFill>
              <a:effectLst/>
            </a:endParaRPr>
          </a:p>
          <a:p>
            <a:r>
              <a:rPr lang="en-US" sz="3200" dirty="0">
                <a:solidFill>
                  <a:schemeClr val="tx1"/>
                </a:solidFill>
                <a:effectLst/>
              </a:rPr>
              <a:t>  void decrBrightness() {</a:t>
            </a:r>
          </a:p>
          <a:p>
            <a:r>
              <a:rPr lang="en-US" sz="3200" dirty="0">
                <a:solidFill>
                  <a:schemeClr val="tx1"/>
                </a:solidFill>
                <a:effectLst/>
              </a:rPr>
              <a:t>    monitor.dim();</a:t>
            </a:r>
          </a:p>
          <a:p>
            <a:r>
              <a:rPr lang="en-US" sz="3200" dirty="0">
                <a:solidFill>
                  <a:schemeClr val="tx1"/>
                </a:solidFill>
                <a:effectLst/>
              </a:rPr>
              <a:t>  } </a:t>
            </a:r>
          </a:p>
          <a:p>
            <a:r>
              <a:rPr lang="en-US" sz="3200" dirty="0">
                <a:solidFill>
                  <a:schemeClr val="tx1"/>
                </a:solidFill>
                <a:effectLst/>
              </a:rPr>
              <a:t>}</a:t>
            </a:r>
          </a:p>
        </p:txBody>
      </p:sp>
      <p:sp>
        <p:nvSpPr>
          <p:cNvPr id="7" name="Rectangle: Rounded Corners 6"/>
          <p:cNvSpPr/>
          <p:nvPr/>
        </p:nvSpPr>
        <p:spPr>
          <a:xfrm>
            <a:off x="7556962" y="1981200"/>
            <a:ext cx="4206335" cy="38862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6600" dirty="0">
                <a:solidFill>
                  <a:schemeClr val="tx1"/>
                </a:solidFill>
              </a:rPr>
              <a:t>Laptop</a:t>
            </a:r>
          </a:p>
          <a:p>
            <a:pPr algn="ctr"/>
            <a:endParaRPr lang="en-GB" sz="6600" dirty="0">
              <a:effectLst>
                <a:outerShdw blurRad="38100" dist="38100" dir="2700000" algn="tl">
                  <a:srgbClr val="000000">
                    <a:alpha val="43137"/>
                  </a:srgbClr>
                </a:outerShdw>
              </a:effectLst>
            </a:endParaRPr>
          </a:p>
          <a:p>
            <a:pPr algn="ctr"/>
            <a:endParaRPr lang="en-GB" sz="3600" dirty="0">
              <a:effectLst>
                <a:outerShdw blurRad="38100" dist="38100" dir="2700000" algn="tl">
                  <a:srgbClr val="000000">
                    <a:alpha val="43137"/>
                  </a:srgbClr>
                </a:outerShdw>
              </a:effectLst>
            </a:endParaRPr>
          </a:p>
          <a:p>
            <a:pPr algn="ctr"/>
            <a:r>
              <a:rPr lang="en-GB" sz="3600" dirty="0">
                <a:solidFill>
                  <a:schemeClr val="tx1"/>
                </a:solidFill>
              </a:rPr>
              <a:t>increaseBrightness()</a:t>
            </a:r>
          </a:p>
          <a:p>
            <a:pPr algn="ctr"/>
            <a:r>
              <a:rPr lang="en-GB" sz="3600" dirty="0">
                <a:solidFill>
                  <a:schemeClr val="tx1"/>
                </a:solidFill>
              </a:rPr>
              <a:t>decreaseBrightness()</a:t>
            </a:r>
            <a:endParaRPr lang="en-GB" sz="8000" dirty="0">
              <a:solidFill>
                <a:schemeClr val="tx1"/>
              </a:solidFill>
            </a:endParaRPr>
          </a:p>
        </p:txBody>
      </p:sp>
      <p:sp>
        <p:nvSpPr>
          <p:cNvPr id="8" name="Rectangle: Rounded Corners 7"/>
          <p:cNvSpPr/>
          <p:nvPr/>
        </p:nvSpPr>
        <p:spPr>
          <a:xfrm>
            <a:off x="7763743" y="3581400"/>
            <a:ext cx="3757716" cy="681680"/>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solidFill>
                  <a:schemeClr val="tx1"/>
                </a:solidFill>
              </a:rPr>
              <a:t>Monitor</a:t>
            </a:r>
            <a:endParaRPr lang="en-US" sz="3600" dirty="0">
              <a:solidFill>
                <a:schemeClr val="tx1"/>
              </a:solidFill>
            </a:endParaRPr>
          </a:p>
        </p:txBody>
      </p:sp>
    </p:spTree>
    <p:extLst>
      <p:ext uri="{BB962C8B-B14F-4D97-AF65-F5344CB8AC3E}">
        <p14:creationId xmlns:p14="http://schemas.microsoft.com/office/powerpoint/2010/main" val="36130450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D72F3ED8-A7F4-49EF-B2C6-368BB5590494}"/>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36</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Create a simple Stack class which can store only strings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Stack of Strings</a:t>
            </a:r>
            <a:endParaRPr lang="bg-BG" sz="4000"/>
          </a:p>
        </p:txBody>
      </p:sp>
      <p:grpSp>
        <p:nvGrpSpPr>
          <p:cNvPr id="6" name="Group 5"/>
          <p:cNvGrpSpPr/>
          <p:nvPr/>
        </p:nvGrpSpPr>
        <p:grpSpPr>
          <a:xfrm>
            <a:off x="533400" y="2581048"/>
            <a:ext cx="5029200" cy="2905352"/>
            <a:chOff x="-307405" y="2077297"/>
            <a:chExt cx="3132342" cy="2905352"/>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StackOfStrings</a:t>
              </a:r>
              <a:endParaRPr lang="en-US" b="1" noProof="1">
                <a:solidFill>
                  <a:schemeClr val="tx2">
                    <a:lumMod val="75000"/>
                  </a:schemeClr>
                </a:solidFill>
                <a:latin typeface="Consolas" panose="020B0609020204030204" pitchFamily="49" charset="0"/>
              </a:endParaRPr>
            </a:p>
          </p:txBody>
        </p:sp>
        <p:sp>
          <p:nvSpPr>
            <p:cNvPr id="9" name="Rectangle 4"/>
            <p:cNvSpPr>
              <a:spLocks noChangeArrowheads="1"/>
            </p:cNvSpPr>
            <p:nvPr/>
          </p:nvSpPr>
          <p:spPr bwMode="auto">
            <a:xfrm>
              <a:off x="-306388" y="2668032"/>
              <a:ext cx="3131324" cy="53901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-data: List&lt;String&gt;</a:t>
              </a:r>
              <a:endParaRPr lang="en-US" sz="2000" b="1" noProof="1">
                <a:latin typeface="Consolas" panose="020B0609020204030204" pitchFamily="49" charset="0"/>
              </a:endParaRPr>
            </a:p>
          </p:txBody>
        </p:sp>
        <p:sp>
          <p:nvSpPr>
            <p:cNvPr id="10" name="Rectangle 4"/>
            <p:cNvSpPr>
              <a:spLocks noChangeArrowheads="1"/>
            </p:cNvSpPr>
            <p:nvPr/>
          </p:nvSpPr>
          <p:spPr bwMode="auto">
            <a:xfrm>
              <a:off x="-307405" y="3207042"/>
              <a:ext cx="3132342" cy="177560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+push(String) :void</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+pop(): String</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+peek(): String</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+isEmpty(): boolean</a:t>
              </a:r>
              <a:endParaRPr lang="en-US" sz="2000" b="1" noProof="1">
                <a:latin typeface="Consolas" panose="020B0609020204030204" pitchFamily="49" charset="0"/>
              </a:endParaRPr>
            </a:p>
          </p:txBody>
        </p:sp>
      </p:grpSp>
      <p:sp>
        <p:nvSpPr>
          <p:cNvPr id="11" name="Rectangle: Rounded Corners 10"/>
          <p:cNvSpPr/>
          <p:nvPr/>
        </p:nvSpPr>
        <p:spPr>
          <a:xfrm>
            <a:off x="6366868" y="2286000"/>
            <a:ext cx="5195506" cy="18288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StackOfStrings</a:t>
            </a:r>
          </a:p>
        </p:txBody>
      </p:sp>
      <p:sp>
        <p:nvSpPr>
          <p:cNvPr id="12" name="Rectangle: Rounded Corners 11"/>
          <p:cNvSpPr/>
          <p:nvPr/>
        </p:nvSpPr>
        <p:spPr>
          <a:xfrm>
            <a:off x="6609577" y="3200400"/>
            <a:ext cx="4710089" cy="585500"/>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ArrayList</a:t>
            </a:r>
            <a:endParaRPr lang="en-US" sz="2800" b="1" dirty="0">
              <a:solidFill>
                <a:schemeClr val="tx1"/>
              </a:solidFill>
              <a:latin typeface="Consolas" panose="020B0609020204030204" pitchFamily="49" charset="0"/>
            </a:endParaRPr>
          </a:p>
        </p:txBody>
      </p:sp>
      <p:pic>
        <p:nvPicPr>
          <p:cNvPr id="4" name="Picture 3"/>
          <p:cNvPicPr>
            <a:picLocks noChangeAspect="1"/>
          </p:cNvPicPr>
          <p:nvPr/>
        </p:nvPicPr>
        <p:blipFill>
          <a:blip r:embed="rId3"/>
          <a:stretch>
            <a:fillRect/>
          </a:stretch>
        </p:blipFill>
        <p:spPr>
          <a:xfrm>
            <a:off x="6130933" y="4495801"/>
            <a:ext cx="5667375" cy="1400175"/>
          </a:xfrm>
          <a:prstGeom prst="roundRect">
            <a:avLst>
              <a:gd name="adj" fmla="val 10966"/>
            </a:avLst>
          </a:prstGeom>
          <a:ln>
            <a:solidFill>
              <a:schemeClr val="tx1">
                <a:lumMod val="85000"/>
              </a:schemeClr>
            </a:solidFill>
          </a:ln>
        </p:spPr>
      </p:pic>
    </p:spTree>
    <p:extLst>
      <p:ext uri="{BB962C8B-B14F-4D97-AF65-F5344CB8AC3E}">
        <p14:creationId xmlns:p14="http://schemas.microsoft.com/office/powerpoint/2010/main" val="40434336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E07E579A-E414-4CA7-A74A-06E0DB53228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37</a:t>
            </a:fld>
            <a:endParaRPr lang="en-US" noProof="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Stack of Strings</a:t>
            </a:r>
            <a:endParaRPr lang="bg-BG" sz="4000"/>
          </a:p>
        </p:txBody>
      </p:sp>
      <p:sp>
        <p:nvSpPr>
          <p:cNvPr id="11" name="Text Placeholder 5"/>
          <p:cNvSpPr txBox="1">
            <a:spLocks/>
          </p:cNvSpPr>
          <p:nvPr/>
        </p:nvSpPr>
        <p:spPr>
          <a:xfrm>
            <a:off x="156162" y="1399305"/>
            <a:ext cx="11879675" cy="450044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a:spcBef>
                <a:spcPts val="600"/>
              </a:spcBef>
            </a:pPr>
            <a:r>
              <a:rPr lang="en-US" sz="2700" dirty="0">
                <a:solidFill>
                  <a:schemeClr val="tx1"/>
                </a:solidFill>
                <a:effectLst/>
              </a:rPr>
              <a:t>public class StackOfStrings {</a:t>
            </a:r>
          </a:p>
          <a:p>
            <a:pPr>
              <a:spcBef>
                <a:spcPts val="600"/>
              </a:spcBef>
            </a:pPr>
            <a:r>
              <a:rPr lang="en-US" sz="2700" dirty="0">
                <a:solidFill>
                  <a:schemeClr val="tx1"/>
                </a:solidFill>
                <a:effectLst/>
              </a:rPr>
              <a:t>  private List&lt;String&gt; container;</a:t>
            </a:r>
          </a:p>
          <a:p>
            <a:pPr>
              <a:spcBef>
                <a:spcPts val="600"/>
              </a:spcBef>
            </a:pPr>
            <a:r>
              <a:rPr lang="en-US" sz="2700" dirty="0">
                <a:solidFill>
                  <a:schemeClr val="accent2"/>
                </a:solidFill>
                <a:effectLst/>
              </a:rPr>
              <a:t>  // TODO: </a:t>
            </a:r>
            <a:r>
              <a:rPr lang="en-US" sz="2700" i="1" dirty="0">
                <a:solidFill>
                  <a:schemeClr val="accent2"/>
                </a:solidFill>
                <a:effectLst/>
              </a:rPr>
              <a:t>Create a constructor</a:t>
            </a:r>
          </a:p>
          <a:p>
            <a:pPr>
              <a:spcBef>
                <a:spcPts val="600"/>
              </a:spcBef>
            </a:pPr>
            <a:r>
              <a:rPr lang="en-US" sz="2700" dirty="0">
                <a:solidFill>
                  <a:schemeClr val="tx1"/>
                </a:solidFill>
                <a:effectLst/>
              </a:rPr>
              <a:t>  public void push(String item) { </a:t>
            </a:r>
            <a:r>
              <a:rPr lang="en-US" sz="2700" dirty="0" err="1">
                <a:solidFill>
                  <a:schemeClr val="bg1"/>
                </a:solidFill>
                <a:effectLst/>
              </a:rPr>
              <a:t>this</a:t>
            </a:r>
            <a:r>
              <a:rPr lang="en-US" sz="2700" dirty="0" err="1">
                <a:solidFill>
                  <a:schemeClr val="tx1"/>
                </a:solidFill>
                <a:effectLst/>
              </a:rPr>
              <a:t>.container.add</a:t>
            </a:r>
            <a:r>
              <a:rPr lang="en-US" sz="2700" dirty="0">
                <a:solidFill>
                  <a:schemeClr val="tx1"/>
                </a:solidFill>
                <a:effectLst/>
              </a:rPr>
              <a:t>(item); }</a:t>
            </a:r>
          </a:p>
          <a:p>
            <a:pPr>
              <a:spcBef>
                <a:spcPts val="600"/>
              </a:spcBef>
            </a:pPr>
            <a:r>
              <a:rPr lang="en-US" sz="2700" dirty="0">
                <a:solidFill>
                  <a:schemeClr val="accent1">
                    <a:lumMod val="20000"/>
                    <a:lumOff val="80000"/>
                  </a:schemeClr>
                </a:solidFill>
              </a:rPr>
              <a:t>  </a:t>
            </a:r>
            <a:r>
              <a:rPr lang="en-US" sz="2700" dirty="0">
                <a:solidFill>
                  <a:schemeClr val="tx1"/>
                </a:solidFill>
                <a:effectLst/>
              </a:rPr>
              <a:t>public String pop() {</a:t>
            </a:r>
          </a:p>
          <a:p>
            <a:pPr>
              <a:spcBef>
                <a:spcPts val="600"/>
              </a:spcBef>
            </a:pPr>
            <a:r>
              <a:rPr lang="en-US" sz="2700" dirty="0">
                <a:solidFill>
                  <a:schemeClr val="tx1"/>
                </a:solidFill>
                <a:effectLst/>
              </a:rPr>
              <a:t>    </a:t>
            </a:r>
            <a:r>
              <a:rPr lang="en-US" sz="2700" dirty="0">
                <a:solidFill>
                  <a:schemeClr val="accent2"/>
                </a:solidFill>
                <a:effectLst/>
              </a:rPr>
              <a:t>// TODO:</a:t>
            </a:r>
            <a:r>
              <a:rPr lang="en-US" sz="2700" i="1" dirty="0">
                <a:solidFill>
                  <a:schemeClr val="accent2"/>
                </a:solidFill>
                <a:effectLst/>
              </a:rPr>
              <a:t> Validate if list is not empty</a:t>
            </a:r>
            <a:endParaRPr lang="en-US" sz="2700" dirty="0">
              <a:solidFill>
                <a:schemeClr val="tx1"/>
              </a:solidFill>
              <a:effectLst/>
            </a:endParaRPr>
          </a:p>
          <a:p>
            <a:pPr>
              <a:spcBef>
                <a:spcPts val="600"/>
              </a:spcBef>
            </a:pPr>
            <a:r>
              <a:rPr lang="en-US" sz="2700" dirty="0">
                <a:solidFill>
                  <a:schemeClr val="accent1">
                    <a:lumMod val="20000"/>
                    <a:lumOff val="80000"/>
                  </a:schemeClr>
                </a:solidFill>
              </a:rPr>
              <a:t>    </a:t>
            </a:r>
            <a:r>
              <a:rPr lang="en-US" sz="2700" dirty="0">
                <a:solidFill>
                  <a:schemeClr val="tx1"/>
                </a:solidFill>
                <a:effectLst/>
              </a:rPr>
              <a:t>return </a:t>
            </a:r>
            <a:r>
              <a:rPr lang="en-US" sz="2700" dirty="0" err="1">
                <a:solidFill>
                  <a:schemeClr val="bg1"/>
                </a:solidFill>
                <a:effectLst/>
              </a:rPr>
              <a:t>this</a:t>
            </a:r>
            <a:r>
              <a:rPr lang="en-US" sz="2700" dirty="0" err="1">
                <a:solidFill>
                  <a:schemeClr val="tx1"/>
                </a:solidFill>
                <a:effectLst/>
              </a:rPr>
              <a:t>.container.remove</a:t>
            </a:r>
            <a:r>
              <a:rPr lang="en-US" sz="2700" dirty="0">
                <a:solidFill>
                  <a:schemeClr val="tx1"/>
                </a:solidFill>
                <a:effectLst/>
              </a:rPr>
              <a:t>(</a:t>
            </a:r>
            <a:r>
              <a:rPr lang="en-US" sz="2700" dirty="0" err="1">
                <a:solidFill>
                  <a:schemeClr val="bg1"/>
                </a:solidFill>
                <a:effectLst/>
              </a:rPr>
              <a:t>this</a:t>
            </a:r>
            <a:r>
              <a:rPr lang="en-US" sz="2700" dirty="0" err="1">
                <a:solidFill>
                  <a:schemeClr val="tx1"/>
                </a:solidFill>
                <a:effectLst/>
              </a:rPr>
              <a:t>.container.size</a:t>
            </a:r>
            <a:r>
              <a:rPr lang="en-US" sz="2700" dirty="0">
                <a:solidFill>
                  <a:schemeClr val="tx1"/>
                </a:solidFill>
                <a:effectLst/>
              </a:rPr>
              <a:t>() - 1);</a:t>
            </a:r>
          </a:p>
          <a:p>
            <a:pPr>
              <a:spcBef>
                <a:spcPts val="600"/>
              </a:spcBef>
            </a:pPr>
            <a:r>
              <a:rPr lang="en-US" sz="2700" dirty="0">
                <a:solidFill>
                  <a:schemeClr val="tx1"/>
                </a:solidFill>
                <a:effectLst/>
              </a:rPr>
              <a:t>  }</a:t>
            </a:r>
          </a:p>
          <a:p>
            <a:pPr>
              <a:spcBef>
                <a:spcPts val="600"/>
              </a:spcBef>
            </a:pPr>
            <a:r>
              <a:rPr lang="en-US" sz="2700" dirty="0">
                <a:solidFill>
                  <a:schemeClr val="tx1"/>
                </a:solidFill>
                <a:effectLst/>
              </a:rPr>
              <a:t>}</a:t>
            </a:r>
          </a:p>
        </p:txBody>
      </p:sp>
    </p:spTree>
    <p:extLst>
      <p:ext uri="{BB962C8B-B14F-4D97-AF65-F5344CB8AC3E}">
        <p14:creationId xmlns:p14="http://schemas.microsoft.com/office/powerpoint/2010/main" val="23798786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3A22CF01-E5B7-4717-B227-52067265013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38</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r>
              <a:rPr lang="en-US" noProof="1"/>
              <a:t>Classes share </a:t>
            </a:r>
            <a:r>
              <a:rPr lang="en-US" b="1" noProof="1">
                <a:solidFill>
                  <a:schemeClr val="bg1"/>
                </a:solidFill>
              </a:rPr>
              <a:t>IS-A</a:t>
            </a:r>
            <a:r>
              <a:rPr lang="en-US" noProof="1">
                <a:solidFill>
                  <a:schemeClr val="tx1">
                    <a:lumMod val="40000"/>
                    <a:lumOff val="60000"/>
                  </a:schemeClr>
                </a:solidFill>
              </a:rPr>
              <a:t> </a:t>
            </a:r>
            <a:r>
              <a:rPr lang="en-US" noProof="1"/>
              <a:t>relationship</a:t>
            </a:r>
          </a:p>
          <a:p>
            <a:r>
              <a:rPr lang="en-US" noProof="1"/>
              <a:t>Derived class </a:t>
            </a:r>
            <a:r>
              <a:rPr lang="en-US" b="1" noProof="1">
                <a:solidFill>
                  <a:schemeClr val="bg1"/>
                </a:solidFill>
              </a:rPr>
              <a:t>IS-A-SUBSTITUTE</a:t>
            </a:r>
            <a:r>
              <a:rPr lang="en-US" noProof="1">
                <a:solidFill>
                  <a:schemeClr val="tx1">
                    <a:lumMod val="40000"/>
                    <a:lumOff val="60000"/>
                  </a:schemeClr>
                </a:solidFill>
              </a:rPr>
              <a:t> </a:t>
            </a:r>
            <a:r>
              <a:rPr lang="en-US" noProof="1"/>
              <a:t>for the base class</a:t>
            </a:r>
          </a:p>
          <a:p>
            <a:r>
              <a:rPr lang="en-US" noProof="1"/>
              <a:t>Share the </a:t>
            </a:r>
            <a:r>
              <a:rPr lang="en-US" b="1" noProof="1">
                <a:solidFill>
                  <a:schemeClr val="bg1"/>
                </a:solidFill>
              </a:rPr>
              <a:t>same role</a:t>
            </a:r>
          </a:p>
          <a:p>
            <a:r>
              <a:rPr lang="en-US" noProof="1"/>
              <a:t>Derived class is the </a:t>
            </a:r>
            <a:r>
              <a:rPr lang="en-US" b="1" noProof="1">
                <a:solidFill>
                  <a:schemeClr val="bg1"/>
                </a:solidFill>
              </a:rPr>
              <a:t>same as the base class </a:t>
            </a:r>
            <a:r>
              <a:rPr lang="en-US" noProof="1"/>
              <a:t>but adds a </a:t>
            </a:r>
            <a:r>
              <a:rPr lang="en-US" b="1" noProof="1">
                <a:solidFill>
                  <a:schemeClr val="bg1"/>
                </a:solidFill>
              </a:rPr>
              <a:t>little bit more functionality</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When to Use Inheritance</a:t>
            </a:r>
            <a:endParaRPr lang="bg-BG" sz="4000"/>
          </a:p>
        </p:txBody>
      </p:sp>
      <p:sp>
        <p:nvSpPr>
          <p:cNvPr id="6" name="AutoShape 6"/>
          <p:cNvSpPr>
            <a:spLocks noChangeArrowheads="1"/>
          </p:cNvSpPr>
          <p:nvPr/>
        </p:nvSpPr>
        <p:spPr bwMode="auto">
          <a:xfrm>
            <a:off x="6477000" y="1299032"/>
            <a:ext cx="2590800" cy="504000"/>
          </a:xfrm>
          <a:prstGeom prst="wedgeRoundRectCallout">
            <a:avLst>
              <a:gd name="adj1" fmla="val -61864"/>
              <a:gd name="adj2" fmla="val -12291"/>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Too simplistic</a:t>
            </a:r>
            <a:endParaRPr lang="bg-BG" sz="3200" b="1" dirty="0">
              <a:solidFill>
                <a:schemeClr val="tx2">
                  <a:lumMod val="75000"/>
                </a:schemeClr>
              </a:solidFill>
            </a:endParaRPr>
          </a:p>
        </p:txBody>
      </p:sp>
    </p:spTree>
    <p:extLst>
      <p:ext uri="{BB962C8B-B14F-4D97-AF65-F5344CB8AC3E}">
        <p14:creationId xmlns:p14="http://schemas.microsoft.com/office/powerpoint/2010/main" val="1979904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a:extLst>
              <a:ext uri="{FF2B5EF4-FFF2-40B4-BE49-F238E27FC236}">
                <a16:creationId xmlns:a16="http://schemas.microsoft.com/office/drawing/2014/main" id="{11B615BC-9F62-4E19-8904-89668D95B16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39</a:t>
            </a:fld>
            <a:endParaRPr lang="en-US" noProof="0" dirty="0"/>
          </a:p>
        </p:txBody>
      </p:sp>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71086" y="1656228"/>
            <a:ext cx="7579238"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206071" y="1396104"/>
            <a:ext cx="9190420"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dirty="0">
                <a:solidFill>
                  <a:srgbClr val="FFA000"/>
                </a:solidFill>
                <a:latin typeface="Calibri" panose="020F0502020204030204"/>
                <a:ea typeface="맑은 고딕" panose="020B0503020000020004" pitchFamily="34" charset="-127"/>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a:solidFill>
                  <a:srgbClr val="FFA000"/>
                </a:solidFill>
                <a:latin typeface="Calibri" panose="020F0502020204030204"/>
                <a:ea typeface="맑은 고딕" panose="020B0503020000020004" pitchFamily="34" charset="-127"/>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a:solidFill>
                  <a:srgbClr val="234465"/>
                </a:solidFill>
                <a:latin typeface="Calibri" panose="020F0502020204030204"/>
                <a:ea typeface="맑은 고딕" panose="020B0503020000020004" pitchFamily="34" charset="-127"/>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396491" y="3896139"/>
            <a:ext cx="2309661" cy="2500285"/>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7086" y="1664770"/>
            <a:ext cx="11811941" cy="5201066"/>
          </a:xfrm>
          <a:prstGeom prst="rect">
            <a:avLst/>
          </a:prstGeom>
        </p:spPr>
        <p:txBody>
          <a:bodyPr vert="horz" lIns="108000" tIns="36000" rIns="108000" bIns="36000" rtlCol="0">
            <a:normAutofit/>
          </a:bodyPr>
          <a:lstStyle>
            <a:lvl1pPr marL="456915" indent="-456915"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9pPr>
          </a:lstStyle>
          <a:p>
            <a:pPr marL="358775" indent="-358775">
              <a:lnSpc>
                <a:spcPct val="95000"/>
              </a:lnSpc>
            </a:pPr>
            <a:endParaRPr lang="en-US" sz="3200" b="1" noProof="1">
              <a:solidFill>
                <a:schemeClr val="bg1"/>
              </a:solidFill>
            </a:endParaRPr>
          </a:p>
        </p:txBody>
      </p:sp>
      <p:sp>
        <p:nvSpPr>
          <p:cNvPr id="3" name="Rectangle 2"/>
          <p:cNvSpPr/>
          <p:nvPr/>
        </p:nvSpPr>
        <p:spPr>
          <a:xfrm>
            <a:off x="838200" y="1949813"/>
            <a:ext cx="8425046" cy="3621761"/>
          </a:xfrm>
          <a:prstGeom prst="rect">
            <a:avLst/>
          </a:prstGeom>
        </p:spPr>
        <p:txBody>
          <a:bodyPr wrap="square">
            <a:spAutoFit/>
          </a:bodyPr>
          <a:lstStyle/>
          <a:p>
            <a:pPr marL="358775" indent="-358775">
              <a:lnSpc>
                <a:spcPct val="110000"/>
              </a:lnSpc>
              <a:buFont typeface="Wingdings" panose="05000000000000000000" pitchFamily="2" charset="2"/>
              <a:buChar char="§"/>
            </a:pPr>
            <a:r>
              <a:rPr lang="en-US" sz="3000" dirty="0">
                <a:solidFill>
                  <a:schemeClr val="bg2"/>
                </a:solidFill>
              </a:rPr>
              <a:t>Inheritance is a powerful tool for </a:t>
            </a:r>
            <a:r>
              <a:rPr lang="en-US" sz="3000" b="1" dirty="0">
                <a:solidFill>
                  <a:schemeClr val="bg1"/>
                </a:solidFill>
              </a:rPr>
              <a:t>code reuse</a:t>
            </a:r>
          </a:p>
          <a:p>
            <a:pPr marL="358775" indent="-358775">
              <a:lnSpc>
                <a:spcPct val="110000"/>
              </a:lnSpc>
              <a:buClr>
                <a:schemeClr val="bg2"/>
              </a:buClr>
              <a:buFont typeface="Wingdings" panose="05000000000000000000" pitchFamily="2" charset="2"/>
              <a:buChar char="§"/>
            </a:pPr>
            <a:r>
              <a:rPr lang="en-US" sz="3000" b="1" dirty="0">
                <a:solidFill>
                  <a:schemeClr val="bg1"/>
                </a:solidFill>
              </a:rPr>
              <a:t>Subclass</a:t>
            </a:r>
            <a:r>
              <a:rPr lang="en-US" sz="3000" b="1" dirty="0">
                <a:solidFill>
                  <a:schemeClr val="tx2">
                    <a:lumMod val="75000"/>
                  </a:schemeClr>
                </a:solidFill>
              </a:rPr>
              <a:t> </a:t>
            </a:r>
            <a:r>
              <a:rPr lang="en-US" sz="3000" b="1" dirty="0">
                <a:solidFill>
                  <a:schemeClr val="bg1"/>
                </a:solidFill>
              </a:rPr>
              <a:t>inherits</a:t>
            </a:r>
            <a:r>
              <a:rPr lang="en-US" sz="3000" b="1" dirty="0">
                <a:solidFill>
                  <a:schemeClr val="tx2">
                    <a:lumMod val="75000"/>
                  </a:schemeClr>
                </a:solidFill>
              </a:rPr>
              <a:t> </a:t>
            </a:r>
            <a:r>
              <a:rPr lang="en-US" sz="3000" dirty="0">
                <a:solidFill>
                  <a:schemeClr val="bg2"/>
                </a:solidFill>
              </a:rPr>
              <a:t>members</a:t>
            </a:r>
            <a:r>
              <a:rPr lang="en-US" sz="3000" dirty="0"/>
              <a:t> </a:t>
            </a:r>
            <a:r>
              <a:rPr lang="en-US" sz="3000" dirty="0">
                <a:solidFill>
                  <a:schemeClr val="bg2"/>
                </a:solidFill>
              </a:rPr>
              <a:t>from</a:t>
            </a:r>
            <a:r>
              <a:rPr lang="en-US" sz="3000" dirty="0">
                <a:solidFill>
                  <a:schemeClr val="tx2">
                    <a:lumMod val="75000"/>
                  </a:schemeClr>
                </a:solidFill>
              </a:rPr>
              <a:t> </a:t>
            </a:r>
            <a:r>
              <a:rPr lang="en-US" sz="3000" b="1" dirty="0">
                <a:solidFill>
                  <a:schemeClr val="bg1"/>
                </a:solidFill>
              </a:rPr>
              <a:t>Superclass</a:t>
            </a:r>
          </a:p>
          <a:p>
            <a:pPr marL="358775" indent="-358775">
              <a:lnSpc>
                <a:spcPct val="110000"/>
              </a:lnSpc>
              <a:buFont typeface="Wingdings" panose="05000000000000000000" pitchFamily="2" charset="2"/>
              <a:buChar char="§"/>
            </a:pPr>
            <a:r>
              <a:rPr lang="en-US" sz="3000" dirty="0">
                <a:solidFill>
                  <a:schemeClr val="bg2"/>
                </a:solidFill>
              </a:rPr>
              <a:t>Subclass</a:t>
            </a:r>
            <a:r>
              <a:rPr lang="en-US" sz="3000" dirty="0"/>
              <a:t> </a:t>
            </a:r>
            <a:r>
              <a:rPr lang="en-US" sz="3000" dirty="0">
                <a:solidFill>
                  <a:schemeClr val="bg2"/>
                </a:solidFill>
              </a:rPr>
              <a:t>can</a:t>
            </a:r>
            <a:r>
              <a:rPr lang="en-US" sz="3000" dirty="0"/>
              <a:t> </a:t>
            </a:r>
            <a:r>
              <a:rPr lang="en-US" sz="3000" b="1" dirty="0">
                <a:solidFill>
                  <a:schemeClr val="bg1"/>
                </a:solidFill>
              </a:rPr>
              <a:t>override</a:t>
            </a:r>
            <a:r>
              <a:rPr lang="en-US" sz="3000" dirty="0">
                <a:solidFill>
                  <a:schemeClr val="tx2">
                    <a:lumMod val="75000"/>
                  </a:schemeClr>
                </a:solidFill>
              </a:rPr>
              <a:t> </a:t>
            </a:r>
            <a:r>
              <a:rPr lang="en-US" sz="3000" dirty="0">
                <a:solidFill>
                  <a:schemeClr val="bg2"/>
                </a:solidFill>
              </a:rPr>
              <a:t>methods</a:t>
            </a:r>
          </a:p>
          <a:p>
            <a:pPr marL="358775" indent="-358775">
              <a:lnSpc>
                <a:spcPct val="110000"/>
              </a:lnSpc>
              <a:buFont typeface="Wingdings" panose="05000000000000000000" pitchFamily="2" charset="2"/>
              <a:buChar char="§"/>
            </a:pPr>
            <a:r>
              <a:rPr lang="en-US" sz="3000" dirty="0">
                <a:solidFill>
                  <a:schemeClr val="bg2"/>
                </a:solidFill>
              </a:rPr>
              <a:t>Look</a:t>
            </a:r>
            <a:r>
              <a:rPr lang="en-US" sz="3000" dirty="0"/>
              <a:t> </a:t>
            </a:r>
            <a:r>
              <a:rPr lang="en-US" sz="3000" dirty="0">
                <a:solidFill>
                  <a:schemeClr val="bg2"/>
                </a:solidFill>
              </a:rPr>
              <a:t>for</a:t>
            </a:r>
            <a:r>
              <a:rPr lang="en-US" sz="3000" dirty="0"/>
              <a:t> </a:t>
            </a:r>
            <a:r>
              <a:rPr lang="en-US" sz="3000" dirty="0">
                <a:solidFill>
                  <a:schemeClr val="bg2"/>
                </a:solidFill>
              </a:rPr>
              <a:t>classes</a:t>
            </a:r>
            <a:r>
              <a:rPr lang="en-US" sz="3000" dirty="0"/>
              <a:t> </a:t>
            </a:r>
            <a:r>
              <a:rPr lang="en-US" sz="3000" dirty="0">
                <a:solidFill>
                  <a:schemeClr val="bg2"/>
                </a:solidFill>
              </a:rPr>
              <a:t>with</a:t>
            </a:r>
            <a:r>
              <a:rPr lang="en-US" sz="3000" dirty="0"/>
              <a:t> </a:t>
            </a:r>
            <a:r>
              <a:rPr lang="en-US" sz="3000" dirty="0">
                <a:solidFill>
                  <a:schemeClr val="bg2"/>
                </a:solidFill>
              </a:rPr>
              <a:t>the</a:t>
            </a:r>
            <a:r>
              <a:rPr lang="en-US" sz="3000" dirty="0"/>
              <a:t> </a:t>
            </a:r>
            <a:r>
              <a:rPr lang="en-US" sz="3000" b="1" dirty="0">
                <a:solidFill>
                  <a:schemeClr val="bg1"/>
                </a:solidFill>
              </a:rPr>
              <a:t>same</a:t>
            </a:r>
            <a:r>
              <a:rPr lang="en-US" sz="3000" b="1" dirty="0">
                <a:solidFill>
                  <a:schemeClr val="tx2">
                    <a:lumMod val="75000"/>
                  </a:schemeClr>
                </a:solidFill>
              </a:rPr>
              <a:t> </a:t>
            </a:r>
            <a:r>
              <a:rPr lang="en-US" sz="3000" b="1" dirty="0">
                <a:solidFill>
                  <a:schemeClr val="bg1"/>
                </a:solidFill>
              </a:rPr>
              <a:t>role</a:t>
            </a:r>
          </a:p>
          <a:p>
            <a:pPr marL="358775" indent="-358775">
              <a:lnSpc>
                <a:spcPct val="110000"/>
              </a:lnSpc>
              <a:buFont typeface="Wingdings" panose="05000000000000000000" pitchFamily="2" charset="2"/>
              <a:buChar char="§"/>
            </a:pPr>
            <a:r>
              <a:rPr lang="en-US" sz="3000" dirty="0">
                <a:solidFill>
                  <a:schemeClr val="bg2"/>
                </a:solidFill>
              </a:rPr>
              <a:t>Look</a:t>
            </a:r>
            <a:r>
              <a:rPr lang="en-US" sz="3000" dirty="0"/>
              <a:t> </a:t>
            </a:r>
            <a:r>
              <a:rPr lang="en-US" sz="3000" dirty="0">
                <a:solidFill>
                  <a:schemeClr val="bg2"/>
                </a:solidFill>
              </a:rPr>
              <a:t>for</a:t>
            </a:r>
            <a:r>
              <a:rPr lang="en-US" sz="3000" dirty="0"/>
              <a:t> </a:t>
            </a:r>
            <a:r>
              <a:rPr lang="en-US" sz="3000" b="1" dirty="0">
                <a:solidFill>
                  <a:schemeClr val="bg1"/>
                </a:solidFill>
              </a:rPr>
              <a:t>IS-A</a:t>
            </a:r>
            <a:r>
              <a:rPr lang="en-US" sz="3000" b="1" dirty="0"/>
              <a:t> </a:t>
            </a:r>
            <a:r>
              <a:rPr lang="en-US" sz="3000" dirty="0">
                <a:solidFill>
                  <a:schemeClr val="bg2"/>
                </a:solidFill>
              </a:rPr>
              <a:t>and</a:t>
            </a:r>
            <a:r>
              <a:rPr lang="en-US" sz="3000" dirty="0"/>
              <a:t> </a:t>
            </a:r>
            <a:r>
              <a:rPr lang="en-US" sz="3000" b="1" dirty="0">
                <a:solidFill>
                  <a:schemeClr val="bg1"/>
                </a:solidFill>
              </a:rPr>
              <a:t>IS-A-SUBSTITUTE</a:t>
            </a:r>
            <a:r>
              <a:rPr lang="en-US" sz="3000" b="1" dirty="0"/>
              <a:t> </a:t>
            </a:r>
            <a:r>
              <a:rPr lang="en-US" sz="3000" dirty="0">
                <a:solidFill>
                  <a:schemeClr val="bg2"/>
                </a:solidFill>
              </a:rPr>
              <a:t>for</a:t>
            </a:r>
            <a:r>
              <a:rPr lang="en-US" sz="3000" dirty="0"/>
              <a:t> </a:t>
            </a:r>
            <a:r>
              <a:rPr lang="en-US" sz="3000" dirty="0">
                <a:solidFill>
                  <a:schemeClr val="bg2"/>
                </a:solidFill>
              </a:rPr>
              <a:t>relationship</a:t>
            </a:r>
          </a:p>
          <a:p>
            <a:pPr marL="358775" indent="-358775">
              <a:lnSpc>
                <a:spcPct val="110000"/>
              </a:lnSpc>
              <a:buFont typeface="Wingdings" panose="05000000000000000000" pitchFamily="2" charset="2"/>
              <a:buChar char="§"/>
            </a:pPr>
            <a:r>
              <a:rPr lang="en-US" sz="3000" dirty="0">
                <a:solidFill>
                  <a:schemeClr val="bg2"/>
                </a:solidFill>
              </a:rPr>
              <a:t>Consider</a:t>
            </a:r>
            <a:r>
              <a:rPr lang="en-US" sz="3000" dirty="0"/>
              <a:t> </a:t>
            </a:r>
            <a:r>
              <a:rPr lang="en-US" sz="3000" b="1" dirty="0">
                <a:solidFill>
                  <a:schemeClr val="bg1"/>
                </a:solidFill>
              </a:rPr>
              <a:t>Composition</a:t>
            </a:r>
            <a:r>
              <a:rPr lang="en-US" sz="3000" dirty="0"/>
              <a:t> </a:t>
            </a:r>
            <a:r>
              <a:rPr lang="en-US" sz="3000" dirty="0">
                <a:solidFill>
                  <a:schemeClr val="bg2"/>
                </a:solidFill>
              </a:rPr>
              <a:t>and</a:t>
            </a:r>
            <a:r>
              <a:rPr lang="en-US" sz="3000" dirty="0"/>
              <a:t> </a:t>
            </a:r>
            <a:r>
              <a:rPr lang="en-US" sz="3000" b="1" dirty="0">
                <a:solidFill>
                  <a:schemeClr val="bg1"/>
                </a:solidFill>
              </a:rPr>
              <a:t>Delegation</a:t>
            </a:r>
            <a:r>
              <a:rPr lang="en-US" sz="3000" dirty="0"/>
              <a:t> </a:t>
            </a:r>
            <a:r>
              <a:rPr lang="en-US" sz="3000" dirty="0">
                <a:solidFill>
                  <a:schemeClr val="bg2"/>
                </a:solidFill>
              </a:rPr>
              <a:t>instead</a:t>
            </a:r>
          </a:p>
          <a:p>
            <a:pPr marL="358775" indent="-358775">
              <a:lnSpc>
                <a:spcPct val="110000"/>
              </a:lnSpc>
              <a:buFont typeface="Wingdings" panose="05000000000000000000" pitchFamily="2" charset="2"/>
              <a:buChar char="§"/>
            </a:pPr>
            <a:endParaRPr lang="bg-BG" sz="3000" dirty="0">
              <a:solidFill>
                <a:schemeClr val="tx2">
                  <a:lumMod val="75000"/>
                </a:schemeClr>
              </a:solidFill>
            </a:endParaRPr>
          </a:p>
        </p:txBody>
      </p:sp>
    </p:spTree>
    <p:extLst>
      <p:ext uri="{BB962C8B-B14F-4D97-AF65-F5344CB8AC3E}">
        <p14:creationId xmlns:p14="http://schemas.microsoft.com/office/powerpoint/2010/main" val="41648726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445BD8-9382-41D4-8A9F-7838B8C35941}"/>
              </a:ext>
            </a:extLst>
          </p:cNvPr>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4943172" y="1385091"/>
            <a:ext cx="2305655" cy="2305655"/>
          </a:xfrm>
          <a:prstGeom prst="rect">
            <a:avLst/>
          </a:prstGeom>
        </p:spPr>
      </p:pic>
      <p:sp>
        <p:nvSpPr>
          <p:cNvPr id="4" name="Title 3">
            <a:extLst>
              <a:ext uri="{FF2B5EF4-FFF2-40B4-BE49-F238E27FC236}">
                <a16:creationId xmlns:a16="http://schemas.microsoft.com/office/drawing/2014/main" id="{C7B9FDF2-41B2-4104-B261-FA829683834E}"/>
              </a:ext>
            </a:extLst>
          </p:cNvPr>
          <p:cNvSpPr>
            <a:spLocks noGrp="1"/>
          </p:cNvSpPr>
          <p:nvPr>
            <p:ph type="title" sz="quarter" idx="10"/>
          </p:nvPr>
        </p:nvSpPr>
        <p:spPr/>
        <p:txBody>
          <a:bodyPr/>
          <a:lstStyle/>
          <a:p>
            <a:r>
              <a:rPr lang="en-US"/>
              <a:t>Inheritance</a:t>
            </a:r>
          </a:p>
        </p:txBody>
      </p:sp>
    </p:spTree>
    <p:extLst>
      <p:ext uri="{BB962C8B-B14F-4D97-AF65-F5344CB8AC3E}">
        <p14:creationId xmlns:p14="http://schemas.microsoft.com/office/powerpoint/2010/main" val="363474798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4770093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endParaRPr lang="en-US" sz="3000" noProof="1"/>
          </a:p>
          <a:p>
            <a:pPr>
              <a:lnSpc>
                <a:spcPct val="100000"/>
              </a:lnSpc>
            </a:pPr>
            <a:r>
              <a:rPr lang="en-US" sz="3200" dirty="0"/>
              <a:t>Software University Foundation</a:t>
            </a:r>
            <a:endParaRPr lang="bg-BG" sz="3200" dirty="0"/>
          </a:p>
          <a:p>
            <a:pPr lvl="1"/>
            <a:r>
              <a:rPr lang="en-US" sz="3000" noProof="1">
                <a:hlinkClick r:id="rId4"/>
              </a:rPr>
              <a:t>softuni.foundation</a:t>
            </a:r>
            <a:endParaRPr lang="en-US" sz="3000" noProof="1"/>
          </a:p>
          <a:p>
            <a:pPr>
              <a:lnSpc>
                <a:spcPct val="100000"/>
              </a:lnSpc>
            </a:pPr>
            <a:r>
              <a:rPr lang="en-US" sz="3200" dirty="0"/>
              <a:t>Software University @ Facebook</a:t>
            </a:r>
          </a:p>
          <a:p>
            <a:pPr lvl="1"/>
            <a:r>
              <a:rPr lang="en-US" sz="3000" noProof="1">
                <a:hlinkClick r:id="rId5"/>
              </a:rPr>
              <a:t>facebook.com/SoftwareUniversity</a:t>
            </a:r>
            <a:endParaRPr lang="en-US" sz="3000" noProof="1"/>
          </a:p>
          <a:p>
            <a:pPr>
              <a:lnSpc>
                <a:spcPct val="100000"/>
              </a:lnSpc>
            </a:pPr>
            <a:r>
              <a:rPr lang="en-US" sz="3200" dirty="0"/>
              <a:t>Software University Forums</a:t>
            </a:r>
          </a:p>
          <a:p>
            <a:pPr lvl="1"/>
            <a:r>
              <a:rPr lang="en-US" sz="3000" dirty="0">
                <a:hlinkClick r:id="rId6"/>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1EDF8112-6DB5-4161-A615-9252637B01B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41</a:t>
            </a:fld>
            <a:endParaRPr lang="en-US" dirty="0"/>
          </a:p>
        </p:txBody>
      </p:sp>
    </p:spTree>
    <p:extLst>
      <p:ext uri="{BB962C8B-B14F-4D97-AF65-F5344CB8AC3E}">
        <p14:creationId xmlns:p14="http://schemas.microsoft.com/office/powerpoint/2010/main" val="20159248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B825924E-64E5-4A54-B5C8-2A1CA3913AD6}"/>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42</a:t>
            </a:fld>
            <a:endParaRPr lang="en-US" noProof="0" dirty="0"/>
          </a:p>
        </p:txBody>
      </p:sp>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Tree>
    <p:extLst>
      <p:ext uri="{BB962C8B-B14F-4D97-AF65-F5344CB8AC3E}">
        <p14:creationId xmlns:p14="http://schemas.microsoft.com/office/powerpoint/2010/main" val="17633464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a:extLst>
              <a:ext uri="{FF2B5EF4-FFF2-40B4-BE49-F238E27FC236}">
                <a16:creationId xmlns:a16="http://schemas.microsoft.com/office/drawing/2014/main" id="{F5E29F5E-6B80-4F73-B2CC-E87D56F557C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
        <p:nvSpPr>
          <p:cNvPr id="1233923" name="Rectangle 3"/>
          <p:cNvSpPr>
            <a:spLocks noGrp="1" noChangeArrowheads="1"/>
          </p:cNvSpPr>
          <p:nvPr>
            <p:ph type="body" sz="quarter" idx="10"/>
          </p:nvPr>
        </p:nvSpPr>
        <p:spPr/>
        <p:txBody>
          <a:bodyPr>
            <a:normAutofit/>
          </a:bodyPr>
          <a:lstStyle/>
          <a:p>
            <a:pPr>
              <a:lnSpc>
                <a:spcPct val="100000"/>
              </a:lnSpc>
              <a:spcBef>
                <a:spcPts val="300"/>
              </a:spcBef>
              <a:spcAft>
                <a:spcPts val="300"/>
              </a:spcAft>
              <a:buClr>
                <a:schemeClr val="tx1"/>
              </a:buClr>
            </a:pPr>
            <a:r>
              <a:rPr lang="en-US" b="1" dirty="0">
                <a:solidFill>
                  <a:schemeClr val="bg1"/>
                </a:solidFill>
              </a:rPr>
              <a:t>Superclass</a:t>
            </a:r>
            <a:r>
              <a:rPr lang="en-US" dirty="0"/>
              <a:t> - Parent class, Base Class </a:t>
            </a:r>
          </a:p>
          <a:p>
            <a:pPr lvl="1" latinLnBrk="0">
              <a:lnSpc>
                <a:spcPct val="100000"/>
              </a:lnSpc>
              <a:spcBef>
                <a:spcPts val="300"/>
              </a:spcBef>
              <a:spcAft>
                <a:spcPts val="300"/>
              </a:spcAft>
              <a:buClr>
                <a:schemeClr val="tx1"/>
              </a:buClr>
            </a:pPr>
            <a:r>
              <a:rPr lang="en-US" dirty="0"/>
              <a:t>The class giving its members to its child</a:t>
            </a:r>
            <a:r>
              <a:rPr lang="bg-BG" dirty="0"/>
              <a:t> </a:t>
            </a:r>
            <a:r>
              <a:rPr lang="en-US" dirty="0"/>
              <a:t>class</a:t>
            </a:r>
            <a:endParaRPr lang="bg-BG" dirty="0"/>
          </a:p>
          <a:p>
            <a:pPr>
              <a:lnSpc>
                <a:spcPct val="100000"/>
              </a:lnSpc>
              <a:spcBef>
                <a:spcPts val="300"/>
              </a:spcBef>
              <a:spcAft>
                <a:spcPts val="300"/>
              </a:spcAft>
              <a:buClr>
                <a:schemeClr val="tx1"/>
              </a:buClr>
            </a:pPr>
            <a:r>
              <a:rPr lang="en-US" b="1" dirty="0">
                <a:solidFill>
                  <a:schemeClr val="bg1"/>
                </a:solidFill>
              </a:rPr>
              <a:t>Subclass</a:t>
            </a:r>
            <a:r>
              <a:rPr lang="en-US" dirty="0">
                <a:solidFill>
                  <a:schemeClr val="tx2">
                    <a:lumMod val="75000"/>
                  </a:schemeClr>
                </a:solidFill>
              </a:rPr>
              <a:t> </a:t>
            </a:r>
            <a:r>
              <a:rPr lang="en-US" dirty="0"/>
              <a:t>- Child class, Derived Class</a:t>
            </a:r>
          </a:p>
          <a:p>
            <a:pPr lvl="1">
              <a:lnSpc>
                <a:spcPct val="100000"/>
              </a:lnSpc>
              <a:spcBef>
                <a:spcPts val="300"/>
              </a:spcBef>
              <a:spcAft>
                <a:spcPts val="300"/>
              </a:spcAft>
            </a:pPr>
            <a:r>
              <a:rPr lang="en-US" dirty="0"/>
              <a:t>The class taking members from its base class</a:t>
            </a:r>
            <a:endParaRPr lang="en-US" dirty="0">
              <a:solidFill>
                <a:schemeClr val="tx2">
                  <a:lumMod val="75000"/>
                </a:schemeClr>
              </a:solidFill>
            </a:endParaRPr>
          </a:p>
        </p:txBody>
      </p:sp>
      <p:sp>
        <p:nvSpPr>
          <p:cNvPr id="1233922" name="Rectangle 2"/>
          <p:cNvSpPr>
            <a:spLocks noGrp="1" noChangeArrowheads="1"/>
          </p:cNvSpPr>
          <p:nvPr>
            <p:ph type="title"/>
          </p:nvPr>
        </p:nvSpPr>
        <p:spPr/>
        <p:txBody>
          <a:bodyPr/>
          <a:lstStyle/>
          <a:p>
            <a:r>
              <a:rPr lang="en-US" dirty="0"/>
              <a:t>Inheritance</a:t>
            </a:r>
            <a:endParaRPr lang="bg-BG" dirty="0"/>
          </a:p>
        </p:txBody>
      </p:sp>
      <p:sp>
        <p:nvSpPr>
          <p:cNvPr id="5" name="Rectangle: Rounded Corners 4"/>
          <p:cNvSpPr>
            <a:spLocks noChangeArrowheads="1"/>
          </p:cNvSpPr>
          <p:nvPr/>
        </p:nvSpPr>
        <p:spPr bwMode="auto">
          <a:xfrm>
            <a:off x="3910807" y="4139153"/>
            <a:ext cx="5007904" cy="576262"/>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4000" b="1" noProof="1">
                <a:solidFill>
                  <a:schemeClr val="tx2"/>
                </a:solidFill>
                <a:latin typeface="Consolas" pitchFamily="49" charset="0"/>
              </a:rPr>
              <a:t>Superclass</a:t>
            </a:r>
          </a:p>
        </p:txBody>
      </p:sp>
      <p:sp>
        <p:nvSpPr>
          <p:cNvPr id="6" name="Rectangle: Rounded Corners 5"/>
          <p:cNvSpPr>
            <a:spLocks noChangeArrowheads="1"/>
          </p:cNvSpPr>
          <p:nvPr/>
        </p:nvSpPr>
        <p:spPr bwMode="auto">
          <a:xfrm>
            <a:off x="3910804" y="5473355"/>
            <a:ext cx="5007910" cy="576262"/>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US" sz="4000" b="1" noProof="1">
                <a:solidFill>
                  <a:schemeClr val="tx2"/>
                </a:solidFill>
                <a:latin typeface="Consolas" pitchFamily="49" charset="0"/>
              </a:rPr>
              <a:t>Subclass</a:t>
            </a:r>
          </a:p>
        </p:txBody>
      </p:sp>
      <p:sp>
        <p:nvSpPr>
          <p:cNvPr id="7" name="Freeform 145"/>
          <p:cNvSpPr>
            <a:spLocks/>
          </p:cNvSpPr>
          <p:nvPr/>
        </p:nvSpPr>
        <p:spPr bwMode="auto">
          <a:xfrm flipH="1">
            <a:off x="6321719" y="4953288"/>
            <a:ext cx="93041" cy="52809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38100" algn="ctr">
            <a:solidFill>
              <a:schemeClr val="tx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Freeform 147"/>
          <p:cNvSpPr>
            <a:spLocks/>
          </p:cNvSpPr>
          <p:nvPr/>
        </p:nvSpPr>
        <p:spPr bwMode="auto">
          <a:xfrm>
            <a:off x="6208480" y="4748822"/>
            <a:ext cx="412558" cy="212488"/>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38100" algn="ctr">
            <a:solidFill>
              <a:schemeClr val="tx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AutoShape 6"/>
          <p:cNvSpPr>
            <a:spLocks noChangeArrowheads="1"/>
          </p:cNvSpPr>
          <p:nvPr/>
        </p:nvSpPr>
        <p:spPr bwMode="auto">
          <a:xfrm>
            <a:off x="1908314" y="5194183"/>
            <a:ext cx="1600200" cy="507298"/>
          </a:xfrm>
          <a:prstGeom prst="wedgeRoundRectCallout">
            <a:avLst>
              <a:gd name="adj1" fmla="val 68506"/>
              <a:gd name="adj2" fmla="val 5257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bg2"/>
                </a:solidFill>
              </a:rPr>
              <a:t>Derived</a:t>
            </a:r>
            <a:endParaRPr lang="bg-BG" sz="3200" b="1" dirty="0">
              <a:solidFill>
                <a:schemeClr val="bg2"/>
              </a:solidFill>
            </a:endParaRPr>
          </a:p>
        </p:txBody>
      </p:sp>
      <p:sp>
        <p:nvSpPr>
          <p:cNvPr id="10" name="AutoShape 6"/>
          <p:cNvSpPr>
            <a:spLocks noChangeArrowheads="1"/>
          </p:cNvSpPr>
          <p:nvPr/>
        </p:nvSpPr>
        <p:spPr bwMode="auto">
          <a:xfrm>
            <a:off x="9299714" y="3737515"/>
            <a:ext cx="1600200" cy="504000"/>
          </a:xfrm>
          <a:prstGeom prst="wedgeRoundRectCallout">
            <a:avLst>
              <a:gd name="adj1" fmla="val -66987"/>
              <a:gd name="adj2" fmla="val 60005"/>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bg2"/>
                </a:solidFill>
              </a:rPr>
              <a:t>Base</a:t>
            </a:r>
            <a:endParaRPr lang="bg-BG" sz="3200" b="1" dirty="0">
              <a:solidFill>
                <a:schemeClr val="bg2"/>
              </a:solidFill>
            </a:endParaRPr>
          </a:p>
        </p:txBody>
      </p:sp>
    </p:spTree>
    <p:extLst>
      <p:ext uri="{BB962C8B-B14F-4D97-AF65-F5344CB8AC3E}">
        <p14:creationId xmlns:p14="http://schemas.microsoft.com/office/powerpoint/2010/main" val="5397185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392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392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3923" grpId="0" uiExpand="1" build="p"/>
      <p:bldP spid="6" grpId="0" animBg="1"/>
      <p:bldP spid="7" grpId="0" animBg="1"/>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a:extLst>
              <a:ext uri="{FF2B5EF4-FFF2-40B4-BE49-F238E27FC236}">
                <a16:creationId xmlns:a16="http://schemas.microsoft.com/office/drawing/2014/main" id="{B8337459-4AC9-45B1-A200-100EB98131B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
        <p:nvSpPr>
          <p:cNvPr id="2" name="Title 1"/>
          <p:cNvSpPr>
            <a:spLocks noGrp="1"/>
          </p:cNvSpPr>
          <p:nvPr>
            <p:ph type="title"/>
          </p:nvPr>
        </p:nvSpPr>
        <p:spPr/>
        <p:txBody>
          <a:bodyPr/>
          <a:lstStyle/>
          <a:p>
            <a:r>
              <a:rPr lang="en-US" dirty="0"/>
              <a:t>Inheritance – Example</a:t>
            </a:r>
          </a:p>
        </p:txBody>
      </p:sp>
      <p:sp>
        <p:nvSpPr>
          <p:cNvPr id="5" name="Rectangle 4"/>
          <p:cNvSpPr>
            <a:spLocks noChangeArrowheads="1"/>
          </p:cNvSpPr>
          <p:nvPr/>
        </p:nvSpPr>
        <p:spPr bwMode="auto">
          <a:xfrm>
            <a:off x="4367136" y="1612900"/>
            <a:ext cx="3265165"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GB" sz="3200" b="1" noProof="1">
                <a:solidFill>
                  <a:schemeClr val="tx2"/>
                </a:solidFill>
                <a:latin typeface="Consolas" pitchFamily="49" charset="0"/>
              </a:rPr>
              <a:t>Person</a:t>
            </a:r>
          </a:p>
        </p:txBody>
      </p:sp>
      <p:sp>
        <p:nvSpPr>
          <p:cNvPr id="6" name="Rectangle 5"/>
          <p:cNvSpPr>
            <a:spLocks noChangeArrowheads="1"/>
          </p:cNvSpPr>
          <p:nvPr/>
        </p:nvSpPr>
        <p:spPr bwMode="auto">
          <a:xfrm>
            <a:off x="4367136" y="2189164"/>
            <a:ext cx="3265165"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GB" b="1" noProof="1">
                <a:solidFill>
                  <a:schemeClr val="tx2"/>
                </a:solidFill>
                <a:latin typeface="Consolas" pitchFamily="49" charset="0"/>
              </a:rPr>
              <a:t>+Name: String</a:t>
            </a:r>
          </a:p>
          <a:p>
            <a:pPr>
              <a:lnSpc>
                <a:spcPct val="95000"/>
              </a:lnSpc>
              <a:defRPr/>
            </a:pPr>
            <a:r>
              <a:rPr lang="en-GB" b="1" noProof="1">
                <a:solidFill>
                  <a:schemeClr val="tx2"/>
                </a:solidFill>
                <a:latin typeface="Consolas" pitchFamily="49" charset="0"/>
              </a:rPr>
              <a:t>+Address: String</a:t>
            </a:r>
          </a:p>
        </p:txBody>
      </p:sp>
      <p:sp>
        <p:nvSpPr>
          <p:cNvPr id="7" name="Rectangle 6"/>
          <p:cNvSpPr>
            <a:spLocks noChangeArrowheads="1"/>
          </p:cNvSpPr>
          <p:nvPr/>
        </p:nvSpPr>
        <p:spPr bwMode="auto">
          <a:xfrm>
            <a:off x="4367136" y="2981327"/>
            <a:ext cx="3265165"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Rectangle 7"/>
          <p:cNvSpPr>
            <a:spLocks noChangeArrowheads="1"/>
          </p:cNvSpPr>
          <p:nvPr/>
        </p:nvSpPr>
        <p:spPr bwMode="auto">
          <a:xfrm>
            <a:off x="2337781" y="4359275"/>
            <a:ext cx="3265167"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3200" b="1" noProof="1">
                <a:solidFill>
                  <a:schemeClr val="tx2"/>
                </a:solidFill>
                <a:latin typeface="Consolas" pitchFamily="49" charset="0"/>
              </a:rPr>
              <a:t>Employee</a:t>
            </a:r>
          </a:p>
        </p:txBody>
      </p:sp>
      <p:sp>
        <p:nvSpPr>
          <p:cNvPr id="9" name="Rectangle 8"/>
          <p:cNvSpPr>
            <a:spLocks noChangeArrowheads="1"/>
          </p:cNvSpPr>
          <p:nvPr/>
        </p:nvSpPr>
        <p:spPr bwMode="auto">
          <a:xfrm>
            <a:off x="2337781" y="4935539"/>
            <a:ext cx="3265167"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b="1" noProof="1">
                <a:solidFill>
                  <a:schemeClr val="tx2"/>
                </a:solidFill>
                <a:latin typeface="Consolas" pitchFamily="49" charset="0"/>
              </a:rPr>
              <a:t>+</a:t>
            </a:r>
            <a:r>
              <a:rPr lang="en-US" b="1" noProof="1">
                <a:solidFill>
                  <a:schemeClr val="tx2"/>
                </a:solidFill>
                <a:latin typeface="Consolas" pitchFamily="49" charset="0"/>
              </a:rPr>
              <a:t>Company: String</a:t>
            </a:r>
          </a:p>
          <a:p>
            <a:pPr>
              <a:lnSpc>
                <a:spcPct val="95000"/>
              </a:lnSpc>
              <a:defRPr/>
            </a:pPr>
            <a:endParaRPr lang="en-US" b="1" noProof="1">
              <a:solidFill>
                <a:schemeClr val="tx2"/>
              </a:solidFill>
              <a:effectLst>
                <a:outerShdw blurRad="38100" dist="38100" dir="2700000" algn="tl">
                  <a:srgbClr val="000000">
                    <a:alpha val="43137"/>
                  </a:srgbClr>
                </a:outerShdw>
              </a:effectLst>
              <a:latin typeface="Consolas" pitchFamily="49" charset="0"/>
            </a:endParaRPr>
          </a:p>
        </p:txBody>
      </p:sp>
      <p:sp>
        <p:nvSpPr>
          <p:cNvPr id="10" name="Rectangle 9"/>
          <p:cNvSpPr>
            <a:spLocks noChangeArrowheads="1"/>
          </p:cNvSpPr>
          <p:nvPr/>
        </p:nvSpPr>
        <p:spPr bwMode="auto">
          <a:xfrm>
            <a:off x="2337781" y="5727702"/>
            <a:ext cx="3265167"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Rectangle 10"/>
          <p:cNvSpPr>
            <a:spLocks noChangeArrowheads="1"/>
          </p:cNvSpPr>
          <p:nvPr/>
        </p:nvSpPr>
        <p:spPr bwMode="auto">
          <a:xfrm>
            <a:off x="6400723" y="4368800"/>
            <a:ext cx="3265167"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3200" b="1" noProof="1">
                <a:solidFill>
                  <a:schemeClr val="tx2"/>
                </a:solidFill>
                <a:latin typeface="Consolas" pitchFamily="49" charset="0"/>
              </a:rPr>
              <a:t>Student</a:t>
            </a:r>
          </a:p>
        </p:txBody>
      </p:sp>
      <p:sp>
        <p:nvSpPr>
          <p:cNvPr id="12" name="Rectangle 11"/>
          <p:cNvSpPr>
            <a:spLocks noChangeArrowheads="1"/>
          </p:cNvSpPr>
          <p:nvPr/>
        </p:nvSpPr>
        <p:spPr bwMode="auto">
          <a:xfrm>
            <a:off x="6400723" y="4945064"/>
            <a:ext cx="3265167"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b="1" noProof="1">
                <a:solidFill>
                  <a:schemeClr val="tx2"/>
                </a:solidFill>
                <a:latin typeface="Consolas" pitchFamily="49" charset="0"/>
              </a:rPr>
              <a:t>+</a:t>
            </a:r>
            <a:r>
              <a:rPr lang="en-US" b="1" noProof="1">
                <a:solidFill>
                  <a:schemeClr val="tx2"/>
                </a:solidFill>
                <a:latin typeface="Consolas" pitchFamily="49" charset="0"/>
              </a:rPr>
              <a:t>School: String</a:t>
            </a:r>
          </a:p>
          <a:p>
            <a:pPr>
              <a:lnSpc>
                <a:spcPct val="95000"/>
              </a:lnSpc>
              <a:defRPr/>
            </a:pPr>
            <a:endParaRPr lang="en-US"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Rectangle 12"/>
          <p:cNvSpPr>
            <a:spLocks noChangeArrowheads="1"/>
          </p:cNvSpPr>
          <p:nvPr/>
        </p:nvSpPr>
        <p:spPr bwMode="auto">
          <a:xfrm>
            <a:off x="6400723" y="5737227"/>
            <a:ext cx="3265167"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chemeClr val="tx2"/>
              </a:solidFill>
              <a:effectLst>
                <a:outerShdw blurRad="38100" dist="38100" dir="2700000" algn="tl">
                  <a:srgbClr val="000000">
                    <a:alpha val="43137"/>
                  </a:srgbClr>
                </a:outerShdw>
              </a:effectLst>
              <a:latin typeface="Consolas" pitchFamily="49" charset="0"/>
            </a:endParaRPr>
          </a:p>
        </p:txBody>
      </p:sp>
      <p:sp>
        <p:nvSpPr>
          <p:cNvPr id="17" name="Freeform 145"/>
          <p:cNvSpPr>
            <a:spLocks/>
          </p:cNvSpPr>
          <p:nvPr/>
        </p:nvSpPr>
        <p:spPr bwMode="auto">
          <a:xfrm>
            <a:off x="4970429" y="3586164"/>
            <a:ext cx="60943"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tx1"/>
            </a:solidFill>
            <a:miter lim="800000"/>
            <a:headEnd/>
            <a:tailEnd/>
          </a:ln>
          <a:effectLst/>
        </p:spPr>
        <p:txBody>
          <a:bodyPr wrap="none" anchor="ctr" anchorCtr="1"/>
          <a:lstStyle/>
          <a:p>
            <a:pPr>
              <a:lnSpc>
                <a:spcPct val="95000"/>
              </a:lnSpc>
              <a:defRPr/>
            </a:pPr>
            <a:endParaRPr lang="en-US" sz="2000" noProof="1">
              <a:solidFill>
                <a:srgbClr val="8CF4F2"/>
              </a:solidFill>
              <a:latin typeface="Consolas" pitchFamily="49" charset="0"/>
            </a:endParaRPr>
          </a:p>
        </p:txBody>
      </p:sp>
      <p:sp>
        <p:nvSpPr>
          <p:cNvPr id="18" name="Freeform 147"/>
          <p:cNvSpPr>
            <a:spLocks/>
          </p:cNvSpPr>
          <p:nvPr/>
        </p:nvSpPr>
        <p:spPr bwMode="auto">
          <a:xfrm>
            <a:off x="4761068" y="336415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tx1"/>
            </a:solidFill>
            <a:miter lim="800000"/>
            <a:headEnd/>
            <a:tailEnd/>
          </a:ln>
          <a:effectLst/>
        </p:spPr>
        <p:txBody>
          <a:bodyPr wrap="none" anchor="ctr" anchorCtr="1"/>
          <a:lstStyle/>
          <a:p>
            <a:pPr>
              <a:lnSpc>
                <a:spcPct val="95000"/>
              </a:lnSpc>
              <a:defRPr/>
            </a:pPr>
            <a:endParaRPr lang="en-US" sz="2000" b="1" noProof="1">
              <a:solidFill>
                <a:schemeClr val="bg1"/>
              </a:solidFill>
              <a:latin typeface="Consolas" pitchFamily="49" charset="0"/>
            </a:endParaRPr>
          </a:p>
        </p:txBody>
      </p:sp>
      <p:sp>
        <p:nvSpPr>
          <p:cNvPr id="19" name="Freeform 145"/>
          <p:cNvSpPr>
            <a:spLocks/>
          </p:cNvSpPr>
          <p:nvPr/>
        </p:nvSpPr>
        <p:spPr bwMode="auto">
          <a:xfrm>
            <a:off x="7016376" y="3586164"/>
            <a:ext cx="60943"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tx1"/>
            </a:solidFill>
            <a:miter lim="800000"/>
            <a:headEnd/>
            <a:tailEnd/>
          </a:ln>
          <a:effectLst/>
        </p:spPr>
        <p:txBody>
          <a:bodyPr wrap="none" anchor="ctr" anchorCtr="1"/>
          <a:lstStyle/>
          <a:p>
            <a:pPr>
              <a:lnSpc>
                <a:spcPct val="95000"/>
              </a:lnSpc>
              <a:defRPr/>
            </a:pPr>
            <a:endParaRPr lang="en-US" sz="2000" b="1" noProof="1">
              <a:solidFill>
                <a:srgbClr val="8CF4F2"/>
              </a:solidFill>
              <a:latin typeface="Consolas" pitchFamily="49" charset="0"/>
            </a:endParaRPr>
          </a:p>
        </p:txBody>
      </p:sp>
      <p:sp>
        <p:nvSpPr>
          <p:cNvPr id="20" name="Freeform 147"/>
          <p:cNvSpPr>
            <a:spLocks/>
          </p:cNvSpPr>
          <p:nvPr/>
        </p:nvSpPr>
        <p:spPr bwMode="auto">
          <a:xfrm>
            <a:off x="6807015" y="336415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tx1"/>
            </a:solidFill>
            <a:miter lim="800000"/>
            <a:headEnd/>
            <a:tailEnd/>
          </a:ln>
          <a:effectLst/>
        </p:spPr>
        <p:txBody>
          <a:bodyPr wrap="none" anchor="ctr" anchorCtr="1"/>
          <a:lstStyle/>
          <a:p>
            <a:pPr>
              <a:lnSpc>
                <a:spcPct val="95000"/>
              </a:lnSpc>
              <a:defRPr/>
            </a:pPr>
            <a:endParaRPr lang="en-US" sz="2000" b="1" noProof="1">
              <a:solidFill>
                <a:srgbClr val="8CF4F2"/>
              </a:solidFill>
              <a:latin typeface="Consolas" pitchFamily="49" charset="0"/>
            </a:endParaRPr>
          </a:p>
        </p:txBody>
      </p:sp>
      <p:sp>
        <p:nvSpPr>
          <p:cNvPr id="21" name="AutoShape 6"/>
          <p:cNvSpPr>
            <a:spLocks noChangeArrowheads="1"/>
          </p:cNvSpPr>
          <p:nvPr/>
        </p:nvSpPr>
        <p:spPr bwMode="auto">
          <a:xfrm>
            <a:off x="1219200" y="3617139"/>
            <a:ext cx="2537170" cy="504000"/>
          </a:xfrm>
          <a:prstGeom prst="wedgeRoundRectCallout">
            <a:avLst>
              <a:gd name="adj1" fmla="val 48411"/>
              <a:gd name="adj2" fmla="val 8115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Derived class</a:t>
            </a:r>
            <a:endParaRPr lang="bg-BG" sz="3200" b="1" dirty="0">
              <a:solidFill>
                <a:schemeClr val="tx2">
                  <a:lumMod val="75000"/>
                </a:schemeClr>
              </a:solidFill>
            </a:endParaRPr>
          </a:p>
        </p:txBody>
      </p:sp>
      <p:sp>
        <p:nvSpPr>
          <p:cNvPr id="22" name="AutoShape 6"/>
          <p:cNvSpPr>
            <a:spLocks noChangeArrowheads="1"/>
          </p:cNvSpPr>
          <p:nvPr/>
        </p:nvSpPr>
        <p:spPr bwMode="auto">
          <a:xfrm>
            <a:off x="8153400" y="3604786"/>
            <a:ext cx="2590800" cy="504000"/>
          </a:xfrm>
          <a:prstGeom prst="wedgeRoundRectCallout">
            <a:avLst>
              <a:gd name="adj1" fmla="val -49625"/>
              <a:gd name="adj2" fmla="val 8442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Derived class</a:t>
            </a:r>
            <a:endParaRPr lang="bg-BG" sz="3200" b="1" dirty="0">
              <a:solidFill>
                <a:schemeClr val="tx2">
                  <a:lumMod val="75000"/>
                </a:schemeClr>
              </a:solidFill>
            </a:endParaRPr>
          </a:p>
        </p:txBody>
      </p:sp>
      <p:sp>
        <p:nvSpPr>
          <p:cNvPr id="23" name="AutoShape 6"/>
          <p:cNvSpPr>
            <a:spLocks noChangeArrowheads="1"/>
          </p:cNvSpPr>
          <p:nvPr/>
        </p:nvSpPr>
        <p:spPr bwMode="auto">
          <a:xfrm>
            <a:off x="8033306" y="1371600"/>
            <a:ext cx="2177495" cy="504000"/>
          </a:xfrm>
          <a:prstGeom prst="wedgeRoundRectCallout">
            <a:avLst>
              <a:gd name="adj1" fmla="val -65795"/>
              <a:gd name="adj2" fmla="val 4211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Base class</a:t>
            </a:r>
            <a:endParaRPr lang="bg-BG" sz="3200" b="1" dirty="0">
              <a:solidFill>
                <a:schemeClr val="tx2">
                  <a:lumMod val="75000"/>
                </a:schemeClr>
              </a:solidFill>
            </a:endParaRPr>
          </a:p>
        </p:txBody>
      </p:sp>
    </p:spTree>
    <p:extLst>
      <p:ext uri="{BB962C8B-B14F-4D97-AF65-F5344CB8AC3E}">
        <p14:creationId xmlns:p14="http://schemas.microsoft.com/office/powerpoint/2010/main" val="21484177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a:extLst>
              <a:ext uri="{FF2B5EF4-FFF2-40B4-BE49-F238E27FC236}">
                <a16:creationId xmlns:a16="http://schemas.microsoft.com/office/drawing/2014/main" id="{6EA88AE1-3E80-433E-A0C7-78E32263944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
        <p:nvSpPr>
          <p:cNvPr id="796675" name="Rectangle 3"/>
          <p:cNvSpPr>
            <a:spLocks noGrp="1" noChangeArrowheads="1"/>
          </p:cNvSpPr>
          <p:nvPr>
            <p:ph type="body" sz="quarter" idx="10"/>
          </p:nvPr>
        </p:nvSpPr>
        <p:spPr>
          <a:prstGeom prst="rect">
            <a:avLst/>
          </a:prstGeom>
        </p:spPr>
        <p:txBody>
          <a:bodyPr/>
          <a:lstStyle/>
          <a:p>
            <a:pPr>
              <a:lnSpc>
                <a:spcPct val="100000"/>
              </a:lnSpc>
              <a:spcBef>
                <a:spcPct val="50000"/>
              </a:spcBef>
              <a:buClr>
                <a:schemeClr val="tx1"/>
              </a:buClr>
              <a:defRPr/>
            </a:pPr>
            <a:r>
              <a:rPr lang="en-US" b="1" dirty="0">
                <a:solidFill>
                  <a:schemeClr val="bg1"/>
                </a:solidFill>
                <a:latin typeface="+mn-lt"/>
                <a:ea typeface="+mn-ea"/>
                <a:cs typeface="+mn-cs"/>
              </a:rPr>
              <a:t>Inheritance</a:t>
            </a:r>
            <a:r>
              <a:rPr lang="en-US" dirty="0">
                <a:latin typeface="+mn-lt"/>
                <a:ea typeface="+mn-ea"/>
                <a:cs typeface="+mn-cs"/>
              </a:rPr>
              <a:t> leads to </a:t>
            </a:r>
            <a:r>
              <a:rPr lang="en-US" b="1" dirty="0">
                <a:solidFill>
                  <a:schemeClr val="bg1"/>
                </a:solidFill>
                <a:latin typeface="+mn-lt"/>
                <a:ea typeface="+mn-ea"/>
                <a:cs typeface="+mn-cs"/>
              </a:rPr>
              <a:t>hierarchies</a:t>
            </a:r>
            <a:r>
              <a:rPr lang="en-US" dirty="0">
                <a:latin typeface="+mn-lt"/>
                <a:ea typeface="+mn-ea"/>
                <a:cs typeface="+mn-cs"/>
              </a:rPr>
              <a:t> of classes and/or interfaces in an application:</a:t>
            </a:r>
            <a:endParaRPr lang="bg-BG" dirty="0">
              <a:latin typeface="+mn-lt"/>
              <a:ea typeface="+mn-ea"/>
              <a:cs typeface="+mn-cs"/>
            </a:endParaRPr>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sp>
        <p:nvSpPr>
          <p:cNvPr id="2058" name="Text Box 16"/>
          <p:cNvSpPr txBox="1">
            <a:spLocks noChangeArrowheads="1"/>
          </p:cNvSpPr>
          <p:nvPr/>
        </p:nvSpPr>
        <p:spPr bwMode="auto">
          <a:xfrm>
            <a:off x="4094367" y="2249557"/>
            <a:ext cx="3085295"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Game</a:t>
            </a:r>
          </a:p>
        </p:txBody>
      </p:sp>
      <p:sp>
        <p:nvSpPr>
          <p:cNvPr id="2059" name="Text Box 17"/>
          <p:cNvSpPr txBox="1">
            <a:spLocks noChangeArrowheads="1"/>
          </p:cNvSpPr>
          <p:nvPr/>
        </p:nvSpPr>
        <p:spPr bwMode="auto">
          <a:xfrm>
            <a:off x="6138533" y="3377917"/>
            <a:ext cx="3783615"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MultiplePlayersGame</a:t>
            </a:r>
          </a:p>
        </p:txBody>
      </p:sp>
      <p:sp>
        <p:nvSpPr>
          <p:cNvPr id="2060" name="Text Box 18"/>
          <p:cNvSpPr txBox="1">
            <a:spLocks noChangeArrowheads="1"/>
          </p:cNvSpPr>
          <p:nvPr/>
        </p:nvSpPr>
        <p:spPr bwMode="auto">
          <a:xfrm>
            <a:off x="6062352" y="4502706"/>
            <a:ext cx="213304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BoardGame</a:t>
            </a:r>
          </a:p>
        </p:txBody>
      </p:sp>
      <p:sp>
        <p:nvSpPr>
          <p:cNvPr id="2061" name="Text Box 19"/>
          <p:cNvSpPr txBox="1">
            <a:spLocks noChangeArrowheads="1"/>
          </p:cNvSpPr>
          <p:nvPr/>
        </p:nvSpPr>
        <p:spPr bwMode="auto">
          <a:xfrm>
            <a:off x="5148190" y="5627495"/>
            <a:ext cx="182832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Chess</a:t>
            </a:r>
          </a:p>
        </p:txBody>
      </p:sp>
      <p:sp>
        <p:nvSpPr>
          <p:cNvPr id="2062" name="Text Box 20"/>
          <p:cNvSpPr txBox="1">
            <a:spLocks noChangeArrowheads="1"/>
          </p:cNvSpPr>
          <p:nvPr/>
        </p:nvSpPr>
        <p:spPr bwMode="auto">
          <a:xfrm>
            <a:off x="7281235" y="5623924"/>
            <a:ext cx="213304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Backgammon</a:t>
            </a:r>
          </a:p>
        </p:txBody>
      </p:sp>
      <p:sp>
        <p:nvSpPr>
          <p:cNvPr id="2063" name="Text Box 21"/>
          <p:cNvSpPr txBox="1">
            <a:spLocks noChangeArrowheads="1"/>
          </p:cNvSpPr>
          <p:nvPr/>
        </p:nvSpPr>
        <p:spPr bwMode="auto">
          <a:xfrm>
            <a:off x="1694691" y="3377917"/>
            <a:ext cx="3351927"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SinglePlayerGame</a:t>
            </a:r>
          </a:p>
        </p:txBody>
      </p:sp>
      <p:sp>
        <p:nvSpPr>
          <p:cNvPr id="40" name="Text Box 18"/>
          <p:cNvSpPr txBox="1">
            <a:spLocks noChangeArrowheads="1"/>
          </p:cNvSpPr>
          <p:nvPr/>
        </p:nvSpPr>
        <p:spPr bwMode="auto">
          <a:xfrm>
            <a:off x="780528" y="4491994"/>
            <a:ext cx="2336192"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Minesweeper</a:t>
            </a:r>
          </a:p>
        </p:txBody>
      </p:sp>
      <p:sp>
        <p:nvSpPr>
          <p:cNvPr id="41" name="Text Box 18"/>
          <p:cNvSpPr txBox="1">
            <a:spLocks noChangeArrowheads="1"/>
          </p:cNvSpPr>
          <p:nvPr/>
        </p:nvSpPr>
        <p:spPr bwMode="auto">
          <a:xfrm>
            <a:off x="3624587" y="4502706"/>
            <a:ext cx="213304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Solitaire</a:t>
            </a:r>
          </a:p>
        </p:txBody>
      </p:sp>
      <p:sp>
        <p:nvSpPr>
          <p:cNvPr id="34" name="AutoShape 6"/>
          <p:cNvSpPr>
            <a:spLocks noChangeArrowheads="1"/>
          </p:cNvSpPr>
          <p:nvPr/>
        </p:nvSpPr>
        <p:spPr bwMode="auto">
          <a:xfrm>
            <a:off x="7568287" y="1964121"/>
            <a:ext cx="3329542" cy="919401"/>
          </a:xfrm>
          <a:prstGeom prst="wedgeRoundRectCallout">
            <a:avLst>
              <a:gd name="adj1" fmla="val -56423"/>
              <a:gd name="adj2" fmla="val -1427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defRPr/>
            </a:pPr>
            <a:r>
              <a:rPr lang="en-US" sz="2400" b="1" dirty="0">
                <a:solidFill>
                  <a:srgbClr val="FFFFFF"/>
                </a:solidFill>
                <a:effectLst>
                  <a:outerShdw blurRad="38100" dist="38100" dir="2700000" algn="tl">
                    <a:srgbClr val="000000">
                      <a:alpha val="43137"/>
                    </a:srgbClr>
                  </a:outerShdw>
                </a:effectLst>
                <a:latin typeface="Calibri" panose="020F0502020204030204"/>
              </a:rPr>
              <a:t>Base class holds </a:t>
            </a:r>
            <a:r>
              <a:rPr lang="en-US" sz="2400" b="1" dirty="0">
                <a:solidFill>
                  <a:srgbClr val="FFA000"/>
                </a:solidFill>
                <a:effectLst>
                  <a:outerShdw blurRad="38100" dist="38100" dir="2700000" algn="tl">
                    <a:srgbClr val="000000">
                      <a:alpha val="43137"/>
                    </a:srgbClr>
                  </a:outerShdw>
                </a:effectLst>
                <a:latin typeface="Calibri" panose="020F0502020204030204"/>
              </a:rPr>
              <a:t>common characteristics</a:t>
            </a:r>
            <a:endParaRPr lang="bg-BG" sz="2400" b="1" dirty="0">
              <a:solidFill>
                <a:srgbClr val="FFA000"/>
              </a:solidFill>
              <a:effectLst>
                <a:outerShdw blurRad="38100" dist="38100" dir="2700000" algn="tl">
                  <a:srgbClr val="000000">
                    <a:alpha val="43137"/>
                  </a:srgbClr>
                </a:outerShdw>
              </a:effectLst>
              <a:latin typeface="Calibri" panose="020F0502020204030204"/>
            </a:endParaRPr>
          </a:p>
        </p:txBody>
      </p:sp>
      <p:sp>
        <p:nvSpPr>
          <p:cNvPr id="50" name="Down Arrow 49"/>
          <p:cNvSpPr/>
          <p:nvPr/>
        </p:nvSpPr>
        <p:spPr bwMode="auto">
          <a:xfrm rot="10800000">
            <a:off x="3279281" y="4114554"/>
            <a:ext cx="182744" cy="1178726"/>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56" name="Down Arrow 55"/>
          <p:cNvSpPr/>
          <p:nvPr/>
        </p:nvSpPr>
        <p:spPr bwMode="auto">
          <a:xfrm rot="10800000">
            <a:off x="2216427" y="4060576"/>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0" name="Down Arrow 59"/>
          <p:cNvSpPr/>
          <p:nvPr/>
        </p:nvSpPr>
        <p:spPr bwMode="auto">
          <a:xfrm rot="10800000">
            <a:off x="4322894" y="4060575"/>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1" name="Down Arrow 60"/>
          <p:cNvSpPr/>
          <p:nvPr/>
        </p:nvSpPr>
        <p:spPr bwMode="auto">
          <a:xfrm rot="10800000">
            <a:off x="6968213" y="4055221"/>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2" name="Down Arrow 61"/>
          <p:cNvSpPr/>
          <p:nvPr/>
        </p:nvSpPr>
        <p:spPr bwMode="auto">
          <a:xfrm rot="10800000">
            <a:off x="8974577" y="4055220"/>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3" name="Down Arrow 62"/>
          <p:cNvSpPr/>
          <p:nvPr/>
        </p:nvSpPr>
        <p:spPr bwMode="auto">
          <a:xfrm rot="10800000">
            <a:off x="4513594" y="2939358"/>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4" name="Down Arrow 63"/>
          <p:cNvSpPr/>
          <p:nvPr/>
        </p:nvSpPr>
        <p:spPr bwMode="auto">
          <a:xfrm rot="10800000">
            <a:off x="6620061" y="2939357"/>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5" name="Down Arrow 64"/>
          <p:cNvSpPr/>
          <p:nvPr/>
        </p:nvSpPr>
        <p:spPr bwMode="auto">
          <a:xfrm rot="10800000">
            <a:off x="6399409" y="5196079"/>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6" name="Down Arrow 65"/>
          <p:cNvSpPr/>
          <p:nvPr/>
        </p:nvSpPr>
        <p:spPr bwMode="auto">
          <a:xfrm rot="10800000">
            <a:off x="7474227" y="5196078"/>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25" name="Text Box 18">
            <a:extLst>
              <a:ext uri="{FF2B5EF4-FFF2-40B4-BE49-F238E27FC236}">
                <a16:creationId xmlns:a16="http://schemas.microsoft.com/office/drawing/2014/main" id="{F1FBBD53-705F-4B80-9EE4-804A425BA673}"/>
              </a:ext>
            </a:extLst>
          </p:cNvPr>
          <p:cNvSpPr txBox="1">
            <a:spLocks noChangeArrowheads="1"/>
          </p:cNvSpPr>
          <p:nvPr/>
        </p:nvSpPr>
        <p:spPr bwMode="auto">
          <a:xfrm>
            <a:off x="8458482" y="4521893"/>
            <a:ext cx="1220308"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a:t>
            </a:r>
          </a:p>
        </p:txBody>
      </p:sp>
      <p:sp>
        <p:nvSpPr>
          <p:cNvPr id="27" name="Text Box 18">
            <a:extLst>
              <a:ext uri="{FF2B5EF4-FFF2-40B4-BE49-F238E27FC236}">
                <a16:creationId xmlns:a16="http://schemas.microsoft.com/office/drawing/2014/main" id="{A2F69919-E7A8-4D1A-910C-6796CA113A32}"/>
              </a:ext>
            </a:extLst>
          </p:cNvPr>
          <p:cNvSpPr txBox="1">
            <a:spLocks noChangeArrowheads="1"/>
          </p:cNvSpPr>
          <p:nvPr/>
        </p:nvSpPr>
        <p:spPr bwMode="auto">
          <a:xfrm>
            <a:off x="2767871" y="5380339"/>
            <a:ext cx="1220308"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a:t>
            </a:r>
          </a:p>
        </p:txBody>
      </p:sp>
    </p:spTree>
    <p:extLst>
      <p:ext uri="{BB962C8B-B14F-4D97-AF65-F5344CB8AC3E}">
        <p14:creationId xmlns:p14="http://schemas.microsoft.com/office/powerpoint/2010/main" val="30697805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6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9" grpId="0" animBg="1"/>
      <p:bldP spid="2060" grpId="0" animBg="1"/>
      <p:bldP spid="2061" grpId="0" animBg="1"/>
      <p:bldP spid="2062" grpId="0" animBg="1"/>
      <p:bldP spid="2063" grpId="0" animBg="1"/>
      <p:bldP spid="40" grpId="0" animBg="1"/>
      <p:bldP spid="41" grpId="0" animBg="1"/>
      <p:bldP spid="50" grpId="0" animBg="1"/>
      <p:bldP spid="56" grpId="0" animBg="1"/>
      <p:bldP spid="60" grpId="0" animBg="1"/>
      <p:bldP spid="61" grpId="0" animBg="1"/>
      <p:bldP spid="62" grpId="0" animBg="1"/>
      <p:bldP spid="63" grpId="0" animBg="1"/>
      <p:bldP spid="64" grpId="0" animBg="1"/>
      <p:bldP spid="65" grpId="0" animBg="1"/>
      <p:bldP spid="66" grpId="0" animBg="1"/>
      <p:bldP spid="25"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a:extLst>
              <a:ext uri="{FF2B5EF4-FFF2-40B4-BE49-F238E27FC236}">
                <a16:creationId xmlns:a16="http://schemas.microsoft.com/office/drawing/2014/main" id="{5E8FE3A5-3DE3-44C2-B124-BD168A6E95BB}"/>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r>
              <a:rPr lang="bg-BG" sz="4000"/>
              <a:t> </a:t>
            </a:r>
            <a:r>
              <a:rPr lang="en-GB" dirty="0"/>
              <a:t>– Java Collection</a:t>
            </a:r>
            <a:endParaRPr lang="bg-BG" sz="4000"/>
          </a:p>
        </p:txBody>
      </p:sp>
      <p:grpSp>
        <p:nvGrpSpPr>
          <p:cNvPr id="56" name="Group 55"/>
          <p:cNvGrpSpPr/>
          <p:nvPr/>
        </p:nvGrpSpPr>
        <p:grpSpPr>
          <a:xfrm>
            <a:off x="567660" y="1295006"/>
            <a:ext cx="10805211" cy="5055127"/>
            <a:chOff x="-177453" y="2075424"/>
            <a:chExt cx="8106020" cy="4494856"/>
          </a:xfrm>
          <a:solidFill>
            <a:srgbClr val="B5DBE5">
              <a:alpha val="15000"/>
            </a:srgbClr>
          </a:solidFill>
        </p:grpSpPr>
        <p:sp>
          <p:nvSpPr>
            <p:cNvPr id="2058" name="Text Box 16"/>
            <p:cNvSpPr txBox="1">
              <a:spLocks noChangeArrowheads="1"/>
            </p:cNvSpPr>
            <p:nvPr/>
          </p:nvSpPr>
          <p:spPr bwMode="auto">
            <a:xfrm>
              <a:off x="2684843" y="2677732"/>
              <a:ext cx="2314574"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Collection</a:t>
              </a:r>
            </a:p>
          </p:txBody>
        </p:sp>
        <p:sp>
          <p:nvSpPr>
            <p:cNvPr id="2059" name="Text Box 17"/>
            <p:cNvSpPr txBox="1">
              <a:spLocks noChangeArrowheads="1"/>
            </p:cNvSpPr>
            <p:nvPr/>
          </p:nvSpPr>
          <p:spPr bwMode="auto">
            <a:xfrm>
              <a:off x="2893980" y="3475917"/>
              <a:ext cx="1890493" cy="384175"/>
            </a:xfrm>
            <a:prstGeom prst="roundRect">
              <a:avLst/>
            </a:prstGeom>
            <a:solidFill>
              <a:srgbClr val="B5DBE5">
                <a:alpha val="15000"/>
              </a:srgbClr>
            </a:solid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Queue</a:t>
              </a:r>
            </a:p>
          </p:txBody>
        </p:sp>
        <p:sp>
          <p:nvSpPr>
            <p:cNvPr id="2060" name="Text Box 18"/>
            <p:cNvSpPr txBox="1">
              <a:spLocks noChangeArrowheads="1"/>
            </p:cNvSpPr>
            <p:nvPr/>
          </p:nvSpPr>
          <p:spPr bwMode="auto">
            <a:xfrm>
              <a:off x="2840764" y="5468807"/>
              <a:ext cx="1890493" cy="384175"/>
            </a:xfrm>
            <a:prstGeom prst="roundRect">
              <a:avLst/>
            </a:prstGeom>
            <a:grpFill/>
            <a:ln w="38100" algn="ctr">
              <a:solidFill>
                <a:schemeClr val="tx1"/>
              </a:solidFill>
              <a:prstDash val="sysDot"/>
              <a:miter lim="800000"/>
              <a:headEnd/>
              <a:tailEnd/>
            </a:ln>
            <a:effectLst/>
          </p:spPr>
          <p:txBody>
            <a:bodyPr wrap="none" anchor="ctr"/>
            <a:lstStyle>
              <a:defPPr>
                <a:defRPr lang="en-US"/>
              </a:defPPr>
              <a:lvl1pPr algn="ctr">
                <a:lnSpc>
                  <a:spcPct val="95000"/>
                </a:lnSpc>
                <a:defRPr b="1">
                  <a:latin typeface="Consolas" pitchFamily="49" charset="0"/>
                </a:defRPr>
              </a:lvl1pPr>
            </a:lstStyle>
            <a:p>
              <a:r>
                <a:rPr lang="en-US" noProof="1">
                  <a:solidFill>
                    <a:schemeClr val="bg1"/>
                  </a:solidFill>
                </a:rPr>
                <a:t>Deque</a:t>
              </a:r>
            </a:p>
          </p:txBody>
        </p:sp>
        <p:sp>
          <p:nvSpPr>
            <p:cNvPr id="2061" name="Text Box 19"/>
            <p:cNvSpPr txBox="1">
              <a:spLocks noChangeArrowheads="1"/>
            </p:cNvSpPr>
            <p:nvPr/>
          </p:nvSpPr>
          <p:spPr bwMode="auto">
            <a:xfrm>
              <a:off x="2849021" y="6186100"/>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ArrayDeque</a:t>
              </a:r>
            </a:p>
          </p:txBody>
        </p:sp>
        <p:sp>
          <p:nvSpPr>
            <p:cNvPr id="2062" name="Text Box 20"/>
            <p:cNvSpPr txBox="1">
              <a:spLocks noChangeArrowheads="1"/>
            </p:cNvSpPr>
            <p:nvPr/>
          </p:nvSpPr>
          <p:spPr bwMode="auto">
            <a:xfrm>
              <a:off x="6114737" y="4130413"/>
              <a:ext cx="1813830"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HashSet</a:t>
              </a:r>
            </a:p>
          </p:txBody>
        </p:sp>
        <p:sp>
          <p:nvSpPr>
            <p:cNvPr id="2063" name="Text Box 21"/>
            <p:cNvSpPr txBox="1">
              <a:spLocks noChangeArrowheads="1"/>
            </p:cNvSpPr>
            <p:nvPr/>
          </p:nvSpPr>
          <p:spPr bwMode="auto">
            <a:xfrm>
              <a:off x="262710" y="3481733"/>
              <a:ext cx="1890493"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List</a:t>
              </a:r>
            </a:p>
          </p:txBody>
        </p:sp>
        <p:sp>
          <p:nvSpPr>
            <p:cNvPr id="40" name="Text Box 18"/>
            <p:cNvSpPr txBox="1">
              <a:spLocks noChangeArrowheads="1"/>
            </p:cNvSpPr>
            <p:nvPr/>
          </p:nvSpPr>
          <p:spPr bwMode="auto">
            <a:xfrm>
              <a:off x="-177453" y="4175814"/>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ArrayList</a:t>
              </a:r>
            </a:p>
          </p:txBody>
        </p:sp>
        <p:sp>
          <p:nvSpPr>
            <p:cNvPr id="41" name="Text Box 18"/>
            <p:cNvSpPr txBox="1">
              <a:spLocks noChangeArrowheads="1"/>
            </p:cNvSpPr>
            <p:nvPr/>
          </p:nvSpPr>
          <p:spPr bwMode="auto">
            <a:xfrm>
              <a:off x="2893977" y="4175815"/>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PriorityQueue</a:t>
              </a:r>
            </a:p>
          </p:txBody>
        </p:sp>
        <p:sp>
          <p:nvSpPr>
            <p:cNvPr id="38" name="Text Box 16"/>
            <p:cNvSpPr txBox="1">
              <a:spLocks noChangeArrowheads="1"/>
            </p:cNvSpPr>
            <p:nvPr/>
          </p:nvSpPr>
          <p:spPr bwMode="auto">
            <a:xfrm>
              <a:off x="2684843" y="2075424"/>
              <a:ext cx="2314574"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Iterable</a:t>
              </a:r>
            </a:p>
          </p:txBody>
        </p:sp>
        <p:sp>
          <p:nvSpPr>
            <p:cNvPr id="39" name="Text Box 17"/>
            <p:cNvSpPr txBox="1">
              <a:spLocks noChangeArrowheads="1"/>
            </p:cNvSpPr>
            <p:nvPr/>
          </p:nvSpPr>
          <p:spPr bwMode="auto">
            <a:xfrm>
              <a:off x="5543088" y="3496698"/>
              <a:ext cx="1890493"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Set</a:t>
              </a:r>
            </a:p>
          </p:txBody>
        </p:sp>
        <p:sp>
          <p:nvSpPr>
            <p:cNvPr id="50" name="Text Box 18"/>
            <p:cNvSpPr txBox="1">
              <a:spLocks noChangeArrowheads="1"/>
            </p:cNvSpPr>
            <p:nvPr/>
          </p:nvSpPr>
          <p:spPr bwMode="auto">
            <a:xfrm>
              <a:off x="-177453" y="4853361"/>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LinkedList</a:t>
              </a:r>
            </a:p>
          </p:txBody>
        </p:sp>
        <p:sp>
          <p:nvSpPr>
            <p:cNvPr id="60" name="Text Box 18"/>
            <p:cNvSpPr txBox="1">
              <a:spLocks noChangeArrowheads="1"/>
            </p:cNvSpPr>
            <p:nvPr/>
          </p:nvSpPr>
          <p:spPr bwMode="auto">
            <a:xfrm>
              <a:off x="-177453" y="5530907"/>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Vector</a:t>
              </a:r>
            </a:p>
          </p:txBody>
        </p:sp>
        <p:sp>
          <p:nvSpPr>
            <p:cNvPr id="61" name="Text Box 18"/>
            <p:cNvSpPr txBox="1">
              <a:spLocks noChangeArrowheads="1"/>
            </p:cNvSpPr>
            <p:nvPr/>
          </p:nvSpPr>
          <p:spPr bwMode="auto">
            <a:xfrm>
              <a:off x="-177453" y="6186100"/>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Stack</a:t>
              </a:r>
            </a:p>
          </p:txBody>
        </p:sp>
        <p:sp>
          <p:nvSpPr>
            <p:cNvPr id="62" name="Text Box 20"/>
            <p:cNvSpPr txBox="1">
              <a:spLocks noChangeArrowheads="1"/>
            </p:cNvSpPr>
            <p:nvPr/>
          </p:nvSpPr>
          <p:spPr bwMode="auto">
            <a:xfrm>
              <a:off x="6114737" y="4733243"/>
              <a:ext cx="1813830"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LinkedHashSet</a:t>
              </a:r>
            </a:p>
          </p:txBody>
        </p:sp>
        <p:sp>
          <p:nvSpPr>
            <p:cNvPr id="63" name="Text Box 20"/>
            <p:cNvSpPr txBox="1">
              <a:spLocks noChangeArrowheads="1"/>
            </p:cNvSpPr>
            <p:nvPr/>
          </p:nvSpPr>
          <p:spPr bwMode="auto">
            <a:xfrm>
              <a:off x="5543088" y="5463207"/>
              <a:ext cx="1890493"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GB" b="1" noProof="1">
                  <a:solidFill>
                    <a:schemeClr val="bg1"/>
                  </a:solidFill>
                  <a:latin typeface="Consolas" pitchFamily="49" charset="0"/>
                </a:rPr>
                <a:t>SortedSet</a:t>
              </a:r>
              <a:endParaRPr lang="en-US" b="1" noProof="1">
                <a:solidFill>
                  <a:schemeClr val="bg1"/>
                </a:solidFill>
                <a:latin typeface="Consolas" pitchFamily="49" charset="0"/>
              </a:endParaRPr>
            </a:p>
          </p:txBody>
        </p:sp>
        <p:sp>
          <p:nvSpPr>
            <p:cNvPr id="64" name="Text Box 20"/>
            <p:cNvSpPr txBox="1">
              <a:spLocks noChangeArrowheads="1"/>
            </p:cNvSpPr>
            <p:nvPr/>
          </p:nvSpPr>
          <p:spPr bwMode="auto">
            <a:xfrm>
              <a:off x="5543088" y="6186105"/>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TreeSet</a:t>
              </a:r>
            </a:p>
          </p:txBody>
        </p:sp>
      </p:grpSp>
      <p:cxnSp>
        <p:nvCxnSpPr>
          <p:cNvPr id="66" name="Straight Arrow Connector 65"/>
          <p:cNvCxnSpPr>
            <a:cxnSpLocks/>
            <a:stCxn id="61" idx="0"/>
            <a:endCxn id="60" idx="2"/>
          </p:cNvCxnSpPr>
          <p:nvPr/>
        </p:nvCxnSpPr>
        <p:spPr>
          <a:xfrm flipV="1">
            <a:off x="1827660" y="5613265"/>
            <a:ext cx="0" cy="3048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p:cNvCxnSpPr>
            <a:cxnSpLocks/>
            <a:stCxn id="2063" idx="0"/>
            <a:endCxn id="39" idx="0"/>
          </p:cNvCxnSpPr>
          <p:nvPr/>
        </p:nvCxnSpPr>
        <p:spPr>
          <a:xfrm rot="16200000" flipH="1">
            <a:off x="5925311" y="-634314"/>
            <a:ext cx="16831" cy="7038670"/>
          </a:xfrm>
          <a:prstGeom prst="bentConnector3">
            <a:avLst>
              <a:gd name="adj1" fmla="val -1358208"/>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Connector: Elbow 66"/>
          <p:cNvCxnSpPr>
            <a:cxnSpLocks/>
            <a:stCxn id="60" idx="3"/>
            <a:endCxn id="2063" idx="3"/>
          </p:cNvCxnSpPr>
          <p:nvPr/>
        </p:nvCxnSpPr>
        <p:spPr>
          <a:xfrm flipV="1">
            <a:off x="3087661" y="3092637"/>
            <a:ext cx="586731" cy="2304598"/>
          </a:xfrm>
          <a:prstGeom prst="bentConnector3">
            <a:avLst>
              <a:gd name="adj1" fmla="val 138962"/>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a:stCxn id="40" idx="3"/>
          </p:cNvCxnSpPr>
          <p:nvPr/>
        </p:nvCxnSpPr>
        <p:spPr>
          <a:xfrm flipV="1">
            <a:off x="3087660" y="3860666"/>
            <a:ext cx="824872" cy="125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a:stCxn id="50" idx="3"/>
          </p:cNvCxnSpPr>
          <p:nvPr/>
        </p:nvCxnSpPr>
        <p:spPr>
          <a:xfrm flipV="1">
            <a:off x="3087660" y="4622665"/>
            <a:ext cx="824872" cy="125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cxnSpLocks/>
            <a:stCxn id="2059" idx="0"/>
            <a:endCxn id="2058" idx="2"/>
          </p:cNvCxnSpPr>
          <p:nvPr/>
        </p:nvCxnSpPr>
        <p:spPr>
          <a:xfrm flipV="1">
            <a:off x="5921837" y="2404451"/>
            <a:ext cx="3870" cy="4656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cxnSpLocks/>
            <a:stCxn id="41" idx="0"/>
            <a:endCxn id="2059" idx="2"/>
          </p:cNvCxnSpPr>
          <p:nvPr/>
        </p:nvCxnSpPr>
        <p:spPr>
          <a:xfrm flipV="1">
            <a:off x="5921833" y="3302126"/>
            <a:ext cx="4" cy="3550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8" name="Connector: Elbow 2047"/>
          <p:cNvCxnSpPr>
            <a:cxnSpLocks/>
            <a:stCxn id="2059" idx="1"/>
            <a:endCxn id="2060" idx="1"/>
          </p:cNvCxnSpPr>
          <p:nvPr/>
        </p:nvCxnSpPr>
        <p:spPr>
          <a:xfrm rot="10800000" flipV="1">
            <a:off x="4590900" y="3086096"/>
            <a:ext cx="70936" cy="2241299"/>
          </a:xfrm>
          <a:prstGeom prst="bentConnector3">
            <a:avLst>
              <a:gd name="adj1" fmla="val 42226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cxnSpLocks/>
            <a:stCxn id="2061" idx="0"/>
            <a:endCxn id="2060" idx="2"/>
          </p:cNvCxnSpPr>
          <p:nvPr/>
        </p:nvCxnSpPr>
        <p:spPr>
          <a:xfrm flipH="1" flipV="1">
            <a:off x="5850901" y="5543425"/>
            <a:ext cx="11006" cy="3746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3" name="Connector: Elbow 2052"/>
          <p:cNvCxnSpPr>
            <a:cxnSpLocks/>
            <a:stCxn id="39" idx="3"/>
            <a:endCxn id="62" idx="3"/>
          </p:cNvCxnSpPr>
          <p:nvPr/>
        </p:nvCxnSpPr>
        <p:spPr>
          <a:xfrm>
            <a:off x="10713062" y="3109469"/>
            <a:ext cx="659809" cy="1390677"/>
          </a:xfrm>
          <a:prstGeom prst="bentConnector3">
            <a:avLst>
              <a:gd name="adj1" fmla="val 134646"/>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5" name="Connector: Elbow 2054"/>
          <p:cNvCxnSpPr>
            <a:cxnSpLocks/>
            <a:stCxn id="39" idx="1"/>
            <a:endCxn id="63" idx="1"/>
          </p:cNvCxnSpPr>
          <p:nvPr/>
        </p:nvCxnSpPr>
        <p:spPr>
          <a:xfrm rot="10800000" flipV="1">
            <a:off x="8193060" y="3109468"/>
            <a:ext cx="12700" cy="2211629"/>
          </a:xfrm>
          <a:prstGeom prst="bentConnector3">
            <a:avLst>
              <a:gd name="adj1" fmla="val 180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cxnSpLocks/>
            <a:stCxn id="64" idx="0"/>
            <a:endCxn id="63" idx="2"/>
          </p:cNvCxnSpPr>
          <p:nvPr/>
        </p:nvCxnSpPr>
        <p:spPr>
          <a:xfrm flipV="1">
            <a:off x="9453061" y="5537127"/>
            <a:ext cx="0" cy="3809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cxnSpLocks/>
            <a:stCxn id="2058" idx="0"/>
            <a:endCxn id="38" idx="2"/>
          </p:cNvCxnSpPr>
          <p:nvPr/>
        </p:nvCxnSpPr>
        <p:spPr>
          <a:xfrm flipV="1">
            <a:off x="5925707" y="1727067"/>
            <a:ext cx="0" cy="2453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cxnSpLocks/>
            <a:endCxn id="2062" idx="3"/>
          </p:cNvCxnSpPr>
          <p:nvPr/>
        </p:nvCxnSpPr>
        <p:spPr>
          <a:xfrm flipH="1">
            <a:off x="11372871" y="3819542"/>
            <a:ext cx="207511" cy="26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287412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6B50B344-547F-4C25-B308-13E490146355}"/>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
        <p:nvSpPr>
          <p:cNvPr id="37" name="Rectangle 3"/>
          <p:cNvSpPr>
            <a:spLocks noGrp="1" noChangeArrowheads="1"/>
          </p:cNvSpPr>
          <p:nvPr>
            <p:ph type="body" sz="quarter" idx="10"/>
          </p:nvPr>
        </p:nvSpPr>
        <p:spPr>
          <a:prstGeom prst="rect">
            <a:avLst/>
          </a:prstGeom>
        </p:spPr>
        <p:txBody>
          <a:bodyPr/>
          <a:lstStyle/>
          <a:p>
            <a:pPr>
              <a:lnSpc>
                <a:spcPct val="100000"/>
              </a:lnSpc>
              <a:spcBef>
                <a:spcPct val="50000"/>
              </a:spcBef>
              <a:buClr>
                <a:schemeClr val="tx1"/>
              </a:buClr>
              <a:defRPr/>
            </a:pPr>
            <a:r>
              <a:rPr lang="en-US" b="1" dirty="0">
                <a:solidFill>
                  <a:schemeClr val="bg1"/>
                </a:solidFill>
                <a:latin typeface="+mn-lt"/>
                <a:ea typeface="+mn-ea"/>
                <a:cs typeface="+mn-cs"/>
              </a:rPr>
              <a:t>Object</a:t>
            </a:r>
            <a:r>
              <a:rPr lang="en-US" dirty="0">
                <a:solidFill>
                  <a:schemeClr val="tx2">
                    <a:lumMod val="75000"/>
                  </a:schemeClr>
                </a:solidFill>
                <a:latin typeface="+mn-lt"/>
                <a:ea typeface="+mn-ea"/>
                <a:cs typeface="+mn-cs"/>
              </a:rPr>
              <a:t> </a:t>
            </a:r>
            <a:r>
              <a:rPr lang="en-US" dirty="0">
                <a:latin typeface="+mn-lt"/>
                <a:ea typeface="+mn-ea"/>
                <a:cs typeface="+mn-cs"/>
              </a:rPr>
              <a:t>is at the root of Java Class Hierarchy</a:t>
            </a:r>
            <a:endParaRPr lang="bg-BG" dirty="0">
              <a:latin typeface="+mn-lt"/>
              <a:ea typeface="+mn-ea"/>
              <a:cs typeface="+mn-cs"/>
            </a:endParaRPr>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GB" sz="4000" dirty="0"/>
              <a:t>Java Platform Class Hierarchy</a:t>
            </a:r>
            <a:endParaRPr lang="bg-BG" sz="4000"/>
          </a:p>
        </p:txBody>
      </p:sp>
      <p:pic>
        <p:nvPicPr>
          <p:cNvPr id="2052" name="Picture 4" descr="All Classes in the Java Platform are Descendants of Ob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1" y="2261901"/>
            <a:ext cx="7222273" cy="3748268"/>
          </a:xfrm>
          <a:prstGeom prst="roundRect">
            <a:avLst>
              <a:gd name="adj" fmla="val 4349"/>
            </a:avLst>
          </a:prstGeom>
          <a:noFill/>
          <a:ln>
            <a:solidFill>
              <a:schemeClr val="tx1">
                <a:lumMod val="8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31250"/>
      </p:ext>
    </p:extLst>
  </p:cSld>
  <p:clrMapOvr>
    <a:masterClrMapping/>
  </p:clrMapOvr>
  <p:transition/>
</p:sld>
</file>

<file path=ppt/theme/theme1.xml><?xml version="1.0" encoding="utf-8"?>
<a:theme xmlns:a="http://schemas.openxmlformats.org/drawingml/2006/main" name="1_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3706</TotalTime>
  <Words>2840</Words>
  <Application>Microsoft Office PowerPoint</Application>
  <PresentationFormat>Widescreen</PresentationFormat>
  <Paragraphs>565</Paragraphs>
  <Slides>42</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Consolas</vt:lpstr>
      <vt:lpstr>Wingdings</vt:lpstr>
      <vt:lpstr>Wingdings 2</vt:lpstr>
      <vt:lpstr>1_SoftUni</vt:lpstr>
      <vt:lpstr>Inheritance</vt:lpstr>
      <vt:lpstr>Table of Contents</vt:lpstr>
      <vt:lpstr>Have a Question?</vt:lpstr>
      <vt:lpstr>Inheritance</vt:lpstr>
      <vt:lpstr>Inheritance</vt:lpstr>
      <vt:lpstr>Inheritance – Example</vt:lpstr>
      <vt:lpstr>Class Hierarchies</vt:lpstr>
      <vt:lpstr>Class Hierarchies – Java Collection</vt:lpstr>
      <vt:lpstr>Java Platform Class Hierarchy</vt:lpstr>
      <vt:lpstr>Inheritance in Java</vt:lpstr>
      <vt:lpstr>Inheritance – Derived Class</vt:lpstr>
      <vt:lpstr>Using Inherited Members</vt:lpstr>
      <vt:lpstr>Reusing Constructors</vt:lpstr>
      <vt:lpstr>Thinking about Inheritance – Extends</vt:lpstr>
      <vt:lpstr>Inheritance</vt:lpstr>
      <vt:lpstr>Multiple Inheritance</vt:lpstr>
      <vt:lpstr>Access to Base Class Members</vt:lpstr>
      <vt:lpstr>Problem: Single Inheritance</vt:lpstr>
      <vt:lpstr>Problem: Multiple Inheritance</vt:lpstr>
      <vt:lpstr>Problem: Hierarchical Inheritance</vt:lpstr>
      <vt:lpstr>Reusing Classes</vt:lpstr>
      <vt:lpstr>Inheritance and Access Modifiers</vt:lpstr>
      <vt:lpstr>Shadowing Variables</vt:lpstr>
      <vt:lpstr>Shadowing Variables – Access</vt:lpstr>
      <vt:lpstr>Overriding Derived Methods</vt:lpstr>
      <vt:lpstr>Final Methods</vt:lpstr>
      <vt:lpstr>Final Classes</vt:lpstr>
      <vt:lpstr>Inheritance Benefits – Abstraction</vt:lpstr>
      <vt:lpstr>Inheritance Benefits – Extension</vt:lpstr>
      <vt:lpstr>Problem: Random Array List</vt:lpstr>
      <vt:lpstr>Solution: Random Array List</vt:lpstr>
      <vt:lpstr>Types of Class Reuse</vt:lpstr>
      <vt:lpstr>Extension</vt:lpstr>
      <vt:lpstr>Composition</vt:lpstr>
      <vt:lpstr>Delegation</vt:lpstr>
      <vt:lpstr>Problem: Stack of Strings</vt:lpstr>
      <vt:lpstr>Solution: Stack of Strings</vt:lpstr>
      <vt:lpstr>When to Use Inheritance</vt:lpstr>
      <vt:lpstr>Summary</vt:lpstr>
      <vt:lpstr>Questions?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OOP - Inheritance</dc:title>
  <dc:subject>Java OOP – Practical Training Course @ SoftUni</dc:subject>
  <dc:creator>Software University</dc:creator>
  <cp:keywords>java; oop;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tanyaoanyastaneva</cp:lastModifiedBy>
  <cp:revision>17</cp:revision>
  <dcterms:created xsi:type="dcterms:W3CDTF">2018-05-23T13:08:44Z</dcterms:created>
  <dcterms:modified xsi:type="dcterms:W3CDTF">2020-10-29T11:34:14Z</dcterms:modified>
  <cp:category>java; oop; programming; coding; software development; education; training; courseamming;computer programming;software development;web development</cp:category>
</cp:coreProperties>
</file>