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Playfair Display"/>
      <p:regular r:id="rId32"/>
      <p:bold r:id="rId33"/>
      <p:italic r:id="rId34"/>
      <p:boldItalic r:id="rId35"/>
    </p:embeddedFont>
    <p:embeddedFont>
      <p:font typeface="Lato"/>
      <p:regular r:id="rId36"/>
      <p:bold r:id="rId37"/>
      <p:italic r:id="rId38"/>
      <p:boldItalic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5.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SourceSansPr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PlayfairDisplay-bold.fntdata"/><Relationship Id="rId10" Type="http://schemas.openxmlformats.org/officeDocument/2006/relationships/slide" Target="slides/slide5.xml"/><Relationship Id="rId32" Type="http://schemas.openxmlformats.org/officeDocument/2006/relationships/font" Target="fonts/PlayfairDisplay-regular.fntdata"/><Relationship Id="rId13" Type="http://schemas.openxmlformats.org/officeDocument/2006/relationships/slide" Target="slides/slide8.xml"/><Relationship Id="rId35" Type="http://schemas.openxmlformats.org/officeDocument/2006/relationships/font" Target="fonts/PlayfairDisplay-boldItalic.fntdata"/><Relationship Id="rId12" Type="http://schemas.openxmlformats.org/officeDocument/2006/relationships/slide" Target="slides/slide7.xml"/><Relationship Id="rId34" Type="http://schemas.openxmlformats.org/officeDocument/2006/relationships/font" Target="fonts/PlayfairDispl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f421b759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f421b759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f421b759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f421b759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f421b759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f421b759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f421b75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f421b75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f421b759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f421b75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f1339199e_0_1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f1339199e_0_1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f421b759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f421b759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f421b759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f421b759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f421b759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f421b759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e2f5a0a0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e2f5a0a0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f1339199e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f1339199e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f421b759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f421b759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f421b759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f421b759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e2f5a0a0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e2f5a0a0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f421b759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f421b759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f421b759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f421b759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f1339199e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f1339199e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e2f5a0a0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e2f5a0a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e2f5a0a0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e2f5a0a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1339199e_0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1339199e_0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421b759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421b759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sciencedirect.com/topics/engineering/crisp-inpu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Georgia"/>
                <a:ea typeface="Georgia"/>
                <a:cs typeface="Georgia"/>
                <a:sym typeface="Georgia"/>
              </a:rPr>
              <a:t>Fuzzy Logic</a:t>
            </a:r>
            <a:endParaRPr sz="60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218625"/>
            <a:ext cx="8520600" cy="43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Georgia"/>
                <a:ea typeface="Georgia"/>
                <a:cs typeface="Georgia"/>
                <a:sym typeface="Georgia"/>
              </a:rPr>
              <a:t>In fuzzy set X  </a:t>
            </a:r>
            <a:endParaRPr sz="2400">
              <a:latin typeface="Georgia"/>
              <a:ea typeface="Georgia"/>
              <a:cs typeface="Georgia"/>
              <a:sym typeface="Georgia"/>
            </a:endParaRPr>
          </a:p>
          <a:p>
            <a:pPr indent="0" lvl="0" marL="0" rtl="0" algn="l">
              <a:spcBef>
                <a:spcPts val="1600"/>
              </a:spcBef>
              <a:spcAft>
                <a:spcPts val="0"/>
              </a:spcAft>
              <a:buNone/>
            </a:pPr>
            <a:r>
              <a:rPr lang="en" sz="2400">
                <a:latin typeface="Georgia"/>
                <a:ea typeface="Georgia"/>
                <a:cs typeface="Georgia"/>
                <a:sym typeface="Georgia"/>
              </a:rPr>
              <a:t>           </a:t>
            </a:r>
            <a:r>
              <a:rPr b="1" lang="en" sz="2400">
                <a:latin typeface="Georgia"/>
                <a:ea typeface="Georgia"/>
                <a:cs typeface="Georgia"/>
                <a:sym typeface="Georgia"/>
              </a:rPr>
              <a:t>Z(X) = (0,...,0.5, ..., 1) </a:t>
            </a:r>
            <a:endParaRPr b="1" sz="2400">
              <a:latin typeface="Georgia"/>
              <a:ea typeface="Georgia"/>
              <a:cs typeface="Georgia"/>
              <a:sym typeface="Georgia"/>
            </a:endParaRPr>
          </a:p>
          <a:p>
            <a:pPr indent="0" lvl="0" marL="0" rtl="0" algn="l">
              <a:spcBef>
                <a:spcPts val="1600"/>
              </a:spcBef>
              <a:spcAft>
                <a:spcPts val="0"/>
              </a:spcAft>
              <a:buNone/>
            </a:pPr>
            <a:r>
              <a:rPr lang="en" sz="2400">
                <a:latin typeface="Georgia"/>
                <a:ea typeface="Georgia"/>
                <a:cs typeface="Georgia"/>
                <a:sym typeface="Georgia"/>
              </a:rPr>
              <a:t>In the theory of fuzzy sets we make a generalization and allow descriptions of this type. In our example the element x1 belongs to the set X only to some extent. </a:t>
            </a:r>
            <a:endParaRPr sz="2400">
              <a:latin typeface="Georgia"/>
              <a:ea typeface="Georgia"/>
              <a:cs typeface="Georgia"/>
              <a:sym typeface="Georgia"/>
            </a:endParaRPr>
          </a:p>
          <a:p>
            <a:pPr indent="0" lvl="0" marL="0" rtl="0" algn="l">
              <a:spcBef>
                <a:spcPts val="1600"/>
              </a:spcBef>
              <a:spcAft>
                <a:spcPts val="1600"/>
              </a:spcAft>
              <a:buNone/>
            </a:pPr>
            <a:r>
              <a:rPr lang="en" sz="2400">
                <a:latin typeface="Georgia"/>
                <a:ea typeface="Georgia"/>
                <a:cs typeface="Georgia"/>
                <a:sym typeface="Georgia"/>
              </a:rPr>
              <a:t>The degree of membership is expressed by a real number in the interval </a:t>
            </a:r>
            <a:r>
              <a:rPr b="1" lang="en" sz="2400">
                <a:latin typeface="Georgia"/>
                <a:ea typeface="Georgia"/>
                <a:cs typeface="Georgia"/>
                <a:sym typeface="Georgia"/>
              </a:rPr>
              <a:t>[0, 1],</a:t>
            </a:r>
            <a:r>
              <a:rPr lang="en" sz="2400">
                <a:latin typeface="Georgia"/>
                <a:ea typeface="Georgia"/>
                <a:cs typeface="Georgia"/>
                <a:sym typeface="Georgia"/>
              </a:rPr>
              <a:t> in this case </a:t>
            </a:r>
            <a:r>
              <a:rPr b="1" lang="en" sz="2400">
                <a:latin typeface="Georgia"/>
                <a:ea typeface="Georgia"/>
                <a:cs typeface="Georgia"/>
                <a:sym typeface="Georgia"/>
              </a:rPr>
              <a:t>0.5.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0"/>
            <a:ext cx="8520600" cy="5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Membership Function</a:t>
            </a:r>
            <a:endParaRPr/>
          </a:p>
        </p:txBody>
      </p:sp>
      <p:sp>
        <p:nvSpPr>
          <p:cNvPr id="115" name="Google Shape;115;p23"/>
          <p:cNvSpPr txBox="1"/>
          <p:nvPr>
            <p:ph idx="1" type="body"/>
          </p:nvPr>
        </p:nvSpPr>
        <p:spPr>
          <a:xfrm>
            <a:off x="311700" y="565500"/>
            <a:ext cx="8520600" cy="4348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400">
                <a:solidFill>
                  <a:srgbClr val="4D5968"/>
                </a:solidFill>
                <a:highlight>
                  <a:srgbClr val="FFFFFF"/>
                </a:highlight>
                <a:latin typeface="Georgia"/>
                <a:ea typeface="Georgia"/>
                <a:cs typeface="Georgia"/>
                <a:sym typeface="Georgia"/>
              </a:rPr>
              <a:t>The Membership Function defines how input to the Fuzzy System is mapped to values between 0 and 1. Input is usually termed as Universe (U) as it can contain any value. </a:t>
            </a:r>
            <a:endParaRPr sz="2400">
              <a:solidFill>
                <a:srgbClr val="4D5968"/>
              </a:solidFill>
              <a:highlight>
                <a:srgbClr val="FFFFFF"/>
              </a:highlight>
              <a:latin typeface="Georgia"/>
              <a:ea typeface="Georgia"/>
              <a:cs typeface="Georgia"/>
              <a:sym typeface="Georgia"/>
            </a:endParaRPr>
          </a:p>
          <a:p>
            <a:pPr indent="0" lvl="0" marL="0" rtl="0" algn="just">
              <a:lnSpc>
                <a:spcPct val="115000"/>
              </a:lnSpc>
              <a:spcBef>
                <a:spcPts val="1900"/>
              </a:spcBef>
              <a:spcAft>
                <a:spcPts val="0"/>
              </a:spcAft>
              <a:buNone/>
            </a:pPr>
            <a:r>
              <a:rPr lang="en" sz="2400">
                <a:solidFill>
                  <a:srgbClr val="4D5968"/>
                </a:solidFill>
                <a:highlight>
                  <a:srgbClr val="FFFFFF"/>
                </a:highlight>
                <a:latin typeface="Georgia"/>
                <a:ea typeface="Georgia"/>
                <a:cs typeface="Georgia"/>
                <a:sym typeface="Georgia"/>
              </a:rPr>
              <a:t>M</a:t>
            </a:r>
            <a:r>
              <a:rPr lang="en" sz="2400">
                <a:solidFill>
                  <a:srgbClr val="4D5968"/>
                </a:solidFill>
                <a:highlight>
                  <a:srgbClr val="FFFFFF"/>
                </a:highlight>
                <a:latin typeface="Roboto"/>
                <a:ea typeface="Roboto"/>
                <a:cs typeface="Roboto"/>
                <a:sym typeface="Roboto"/>
              </a:rPr>
              <a:t>embership functions are the context-dependent use to map the non-fuzzy values. For temperature variables, the membership functions include hot,cold,warm as shown below</a:t>
            </a:r>
            <a:endParaRPr sz="2400">
              <a:solidFill>
                <a:srgbClr val="4D5968"/>
              </a:solidFill>
              <a:highlight>
                <a:srgbClr val="FFFFFF"/>
              </a:highlight>
              <a:latin typeface="Roboto"/>
              <a:ea typeface="Roboto"/>
              <a:cs typeface="Roboto"/>
              <a:sym typeface="Roboto"/>
            </a:endParaRPr>
          </a:p>
          <a:p>
            <a:pPr indent="0" lvl="0" marL="0" rtl="0" algn="l">
              <a:lnSpc>
                <a:spcPct val="200000"/>
              </a:lnSpc>
              <a:spcBef>
                <a:spcPts val="1900"/>
              </a:spcBef>
              <a:spcAft>
                <a:spcPts val="0"/>
              </a:spcAft>
              <a:buNone/>
            </a:pPr>
            <a:r>
              <a:rPr lang="en" sz="2400">
                <a:solidFill>
                  <a:srgbClr val="4D5968"/>
                </a:solidFill>
                <a:highlight>
                  <a:srgbClr val="FFFFFF"/>
                </a:highlight>
                <a:latin typeface="Roboto"/>
                <a:ea typeface="Roboto"/>
                <a:cs typeface="Roboto"/>
                <a:sym typeface="Roboto"/>
              </a:rPr>
              <a:t>T (temperature)={cold ,warm</a:t>
            </a:r>
            <a:r>
              <a:rPr lang="en" sz="2400">
                <a:solidFill>
                  <a:srgbClr val="4D5968"/>
                </a:solidFill>
                <a:highlight>
                  <a:schemeClr val="lt1"/>
                </a:highlight>
                <a:latin typeface="Roboto"/>
                <a:ea typeface="Roboto"/>
                <a:cs typeface="Roboto"/>
                <a:sym typeface="Roboto"/>
              </a:rPr>
              <a:t>, hot</a:t>
            </a:r>
            <a:r>
              <a:rPr lang="en" sz="2400">
                <a:solidFill>
                  <a:srgbClr val="4D5968"/>
                </a:solidFill>
                <a:highlight>
                  <a:srgbClr val="FFFFFF"/>
                </a:highlight>
                <a:latin typeface="Roboto"/>
                <a:ea typeface="Roboto"/>
                <a:cs typeface="Roboto"/>
                <a:sym typeface="Roboto"/>
              </a:rPr>
              <a:t>}</a:t>
            </a:r>
            <a:endParaRPr sz="2400">
              <a:solidFill>
                <a:srgbClr val="4D5968"/>
              </a:solidFill>
              <a:highlight>
                <a:srgbClr val="FFFFFF"/>
              </a:highlight>
              <a:latin typeface="Roboto"/>
              <a:ea typeface="Roboto"/>
              <a:cs typeface="Roboto"/>
              <a:sym typeface="Roboto"/>
            </a:endParaRPr>
          </a:p>
          <a:p>
            <a:pPr indent="0" lvl="0" marL="0" rtl="0" algn="l">
              <a:lnSpc>
                <a:spcPct val="115000"/>
              </a:lnSpc>
              <a:spcBef>
                <a:spcPts val="1900"/>
              </a:spcBef>
              <a:spcAft>
                <a:spcPts val="0"/>
              </a:spcAft>
              <a:buNone/>
            </a:pPr>
            <a:r>
              <a:t/>
            </a:r>
            <a:endParaRPr sz="2400">
              <a:solidFill>
                <a:srgbClr val="4D5968"/>
              </a:solidFill>
              <a:highlight>
                <a:srgbClr val="FFFFFF"/>
              </a:highlight>
              <a:latin typeface="Georgia"/>
              <a:ea typeface="Georgia"/>
              <a:cs typeface="Georgia"/>
              <a:sym typeface="Georgia"/>
            </a:endParaRPr>
          </a:p>
          <a:p>
            <a:pPr indent="0" lvl="0" marL="0" rtl="0" algn="l">
              <a:spcBef>
                <a:spcPts val="19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Fuzzy Logic</a:t>
            </a:r>
            <a:endParaRPr/>
          </a:p>
        </p:txBody>
      </p:sp>
      <p:sp>
        <p:nvSpPr>
          <p:cNvPr id="121" name="Google Shape;121;p24"/>
          <p:cNvSpPr txBox="1"/>
          <p:nvPr>
            <p:ph idx="1" type="body"/>
          </p:nvPr>
        </p:nvSpPr>
        <p:spPr>
          <a:xfrm>
            <a:off x="311700" y="1152475"/>
            <a:ext cx="8520600" cy="3831600"/>
          </a:xfrm>
          <a:prstGeom prst="rect">
            <a:avLst/>
          </a:prstGeom>
        </p:spPr>
        <p:txBody>
          <a:bodyPr anchorCtr="0" anchor="t" bIns="91425" lIns="91425" spcFirstLastPara="1" rIns="91425" wrap="square" tIns="91425">
            <a:noAutofit/>
          </a:bodyPr>
          <a:lstStyle/>
          <a:p>
            <a:pPr indent="-381000" lvl="0" marL="457200" rtl="0" algn="just">
              <a:lnSpc>
                <a:spcPct val="20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Fuzzy Logic can work with any kind of input even if it is unstructured, distorted, imprecise or contain noise.</a:t>
            </a:r>
            <a:endParaRPr sz="2400">
              <a:solidFill>
                <a:srgbClr val="4D5968"/>
              </a:solidFill>
              <a:highlight>
                <a:srgbClr val="FFFFFF"/>
              </a:highlight>
              <a:latin typeface="Georgia"/>
              <a:ea typeface="Georgia"/>
              <a:cs typeface="Georgia"/>
              <a:sym typeface="Georgia"/>
            </a:endParaRPr>
          </a:p>
          <a:p>
            <a:pPr indent="-381000" lvl="0" marL="457200" rtl="0" algn="just">
              <a:lnSpc>
                <a:spcPct val="20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Fuzzy Logic Construction is very easy to read and comprehend as it closely mimics the way Human-Mind make the decision.</a:t>
            </a:r>
            <a:endParaRPr sz="2400">
              <a:solidFill>
                <a:srgbClr val="4D5968"/>
              </a:solidFill>
              <a:highlight>
                <a:srgbClr val="FFFFFF"/>
              </a:highlight>
              <a:latin typeface="Georgia"/>
              <a:ea typeface="Georgia"/>
              <a:cs typeface="Georgia"/>
              <a:sym typeface="Georgia"/>
            </a:endParaRPr>
          </a:p>
          <a:p>
            <a:pPr indent="0" lvl="0" marL="457200" rtl="0" algn="l">
              <a:lnSpc>
                <a:spcPct val="200000"/>
              </a:lnSpc>
              <a:spcBef>
                <a:spcPts val="4000"/>
              </a:spcBef>
              <a:spcAft>
                <a:spcPts val="0"/>
              </a:spcAft>
              <a:buNone/>
            </a:pPr>
            <a:r>
              <a:t/>
            </a:r>
            <a:endParaRPr sz="1350">
              <a:solidFill>
                <a:srgbClr val="4D5968"/>
              </a:solidFill>
              <a:highlight>
                <a:srgbClr val="FFFFFF"/>
              </a:highlight>
              <a:latin typeface="Georgia"/>
              <a:ea typeface="Georgia"/>
              <a:cs typeface="Georgia"/>
              <a:sym typeface="Georgia"/>
            </a:endParaRPr>
          </a:p>
          <a:p>
            <a:pPr indent="0" lvl="0" marL="0" rtl="0" algn="l">
              <a:spcBef>
                <a:spcPts val="40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161175"/>
            <a:ext cx="85206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
        <p:nvSpPr>
          <p:cNvPr id="127" name="Google Shape;127;p25"/>
          <p:cNvSpPr txBox="1"/>
          <p:nvPr>
            <p:ph idx="1" type="body"/>
          </p:nvPr>
        </p:nvSpPr>
        <p:spPr>
          <a:xfrm>
            <a:off x="311700" y="627917"/>
            <a:ext cx="8520600" cy="44121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The nuances of Fuzzy Logic involves the use of key maths concept like Set Theory and Probability which makes it apt to solve all kinds of day-to-day challenges that humanity faces.</a:t>
            </a:r>
            <a:endParaRPr sz="2400">
              <a:solidFill>
                <a:srgbClr val="4D5968"/>
              </a:solidFill>
              <a:highlight>
                <a:srgbClr val="FFFFFF"/>
              </a:highlight>
              <a:latin typeface="Georgia"/>
              <a:ea typeface="Georgia"/>
              <a:cs typeface="Georgia"/>
              <a:sym typeface="Georgia"/>
            </a:endParaRPr>
          </a:p>
          <a:p>
            <a:pPr indent="-381000" lvl="0" marL="457200" rtl="0" algn="just">
              <a:lnSpc>
                <a:spcPct val="15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It can provide efficient solutions to  very complex problems across different industries.</a:t>
            </a:r>
            <a:endParaRPr sz="2400">
              <a:solidFill>
                <a:srgbClr val="4D5968"/>
              </a:solidFill>
              <a:highlight>
                <a:srgbClr val="FFFFFF"/>
              </a:highlight>
              <a:latin typeface="Georgia"/>
              <a:ea typeface="Georgia"/>
              <a:cs typeface="Georgia"/>
              <a:sym typeface="Georgia"/>
            </a:endParaRPr>
          </a:p>
          <a:p>
            <a:pPr indent="-381000" lvl="0" marL="457200" rtl="0" algn="just">
              <a:lnSpc>
                <a:spcPct val="15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Fuzzy Logic System needs a very little amount of data to prepare a robust model.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 of Fuzzy Logic</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No standard way to solve a problem through Fuzzy Logic, therefore different experts may have a different solution to a problem which leads to ambiguity.</a:t>
            </a:r>
            <a:endParaRPr sz="2400">
              <a:solidFill>
                <a:srgbClr val="4D5968"/>
              </a:solidFill>
              <a:highlight>
                <a:srgbClr val="FFFFFF"/>
              </a:highlight>
              <a:latin typeface="Georgia"/>
              <a:ea typeface="Georgia"/>
              <a:cs typeface="Georgia"/>
              <a:sym typeface="Georgia"/>
            </a:endParaRPr>
          </a:p>
          <a:p>
            <a:pPr indent="-381000" lvl="0" marL="457200" rtl="0" algn="just">
              <a:lnSpc>
                <a:spcPct val="15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At times its accuracy can be compromised.</a:t>
            </a:r>
            <a:endParaRPr sz="2400">
              <a:solidFill>
                <a:srgbClr val="4D5968"/>
              </a:solidFill>
              <a:highlight>
                <a:srgbClr val="FFFFFF"/>
              </a:highlight>
              <a:latin typeface="Georgia"/>
              <a:ea typeface="Georgia"/>
              <a:cs typeface="Georgia"/>
              <a:sym typeface="Georgia"/>
            </a:endParaRPr>
          </a:p>
          <a:p>
            <a:pPr indent="-381000" lvl="0" marL="457200" rtl="0" algn="just">
              <a:lnSpc>
                <a:spcPct val="150000"/>
              </a:lnSpc>
              <a:spcBef>
                <a:spcPts val="0"/>
              </a:spcBef>
              <a:spcAft>
                <a:spcPts val="0"/>
              </a:spcAft>
              <a:buClr>
                <a:srgbClr val="4D5968"/>
              </a:buClr>
              <a:buSzPts val="2400"/>
              <a:buFont typeface="Georgia"/>
              <a:buChar char="●"/>
            </a:pPr>
            <a:r>
              <a:rPr lang="en" sz="2400">
                <a:solidFill>
                  <a:srgbClr val="4D5968"/>
                </a:solidFill>
                <a:highlight>
                  <a:srgbClr val="FFFFFF"/>
                </a:highlight>
                <a:latin typeface="Georgia"/>
                <a:ea typeface="Georgia"/>
                <a:cs typeface="Georgia"/>
                <a:sym typeface="Georgia"/>
              </a:rPr>
              <a:t>At times it is difficult to find exact rules and membership functions for some problems.</a:t>
            </a:r>
            <a:endParaRPr sz="2400">
              <a:solidFill>
                <a:srgbClr val="4D5968"/>
              </a:solidFill>
              <a:highlight>
                <a:srgbClr val="FFFFFF"/>
              </a:highlight>
              <a:latin typeface="Georgia"/>
              <a:ea typeface="Georgia"/>
              <a:cs typeface="Georgia"/>
              <a:sym typeface="Georgia"/>
            </a:endParaRPr>
          </a:p>
          <a:p>
            <a:pPr indent="0" lvl="0" marL="0" rtl="0" algn="l">
              <a:spcBef>
                <a:spcPts val="40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Fuzzy Logic</a:t>
            </a:r>
            <a:endParaRPr/>
          </a:p>
        </p:txBody>
      </p:sp>
      <p:sp>
        <p:nvSpPr>
          <p:cNvPr id="139" name="Google Shape;139;p27"/>
          <p:cNvSpPr txBox="1"/>
          <p:nvPr>
            <p:ph idx="1" type="body"/>
          </p:nvPr>
        </p:nvSpPr>
        <p:spPr>
          <a:xfrm>
            <a:off x="311700" y="1152475"/>
            <a:ext cx="8520600" cy="3778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4D5968"/>
                </a:solidFill>
                <a:highlight>
                  <a:srgbClr val="FFFFFF"/>
                </a:highlight>
                <a:latin typeface="Georgia"/>
                <a:ea typeface="Georgia"/>
                <a:cs typeface="Georgia"/>
                <a:sym typeface="Georgia"/>
              </a:rPr>
              <a:t>FL </a:t>
            </a:r>
            <a:r>
              <a:rPr lang="en" sz="2400">
                <a:solidFill>
                  <a:srgbClr val="4D5968"/>
                </a:solidFill>
                <a:highlight>
                  <a:srgbClr val="FFFFFF"/>
                </a:highlight>
                <a:latin typeface="Georgia"/>
                <a:ea typeface="Georgia"/>
                <a:cs typeface="Georgia"/>
                <a:sym typeface="Georgia"/>
              </a:rPr>
              <a:t> can be implemented across a wide range of devices ranging from small micro-controller to large IT systems.</a:t>
            </a:r>
            <a:endParaRPr sz="2400">
              <a:solidFill>
                <a:srgbClr val="404040"/>
              </a:solidFill>
              <a:highlight>
                <a:srgbClr val="FFFFFF"/>
              </a:highlight>
              <a:latin typeface="Georgia"/>
              <a:ea typeface="Georgia"/>
              <a:cs typeface="Georgia"/>
              <a:sym typeface="Georgia"/>
            </a:endParaRPr>
          </a:p>
          <a:p>
            <a:pPr indent="-381000" lvl="0" marL="457200" rtl="0" algn="l">
              <a:spcBef>
                <a:spcPts val="1600"/>
              </a:spcBef>
              <a:spcAft>
                <a:spcPts val="0"/>
              </a:spcAft>
              <a:buClr>
                <a:srgbClr val="404040"/>
              </a:buClr>
              <a:buSzPts val="2400"/>
              <a:buFont typeface="Georgia"/>
              <a:buChar char="●"/>
            </a:pPr>
            <a:r>
              <a:rPr lang="en" sz="2400">
                <a:solidFill>
                  <a:srgbClr val="404040"/>
                </a:solidFill>
                <a:highlight>
                  <a:srgbClr val="FFFFFF"/>
                </a:highlight>
                <a:latin typeface="Georgia"/>
                <a:ea typeface="Georgia"/>
                <a:cs typeface="Georgia"/>
                <a:sym typeface="Georgia"/>
              </a:rPr>
              <a:t>consumer products such as cameras, camcorders, washing machines, and microwave ovens </a:t>
            </a:r>
            <a:endParaRPr sz="2400">
              <a:solidFill>
                <a:srgbClr val="404040"/>
              </a:solidFill>
              <a:highlight>
                <a:srgbClr val="FFFFFF"/>
              </a:highlight>
              <a:latin typeface="Georgia"/>
              <a:ea typeface="Georgia"/>
              <a:cs typeface="Georgia"/>
              <a:sym typeface="Georgia"/>
            </a:endParaRPr>
          </a:p>
          <a:p>
            <a:pPr indent="-381000" lvl="0" marL="457200" rtl="0" algn="l">
              <a:spcBef>
                <a:spcPts val="0"/>
              </a:spcBef>
              <a:spcAft>
                <a:spcPts val="0"/>
              </a:spcAft>
              <a:buClr>
                <a:srgbClr val="404040"/>
              </a:buClr>
              <a:buSzPts val="2400"/>
              <a:buFont typeface="Georgia"/>
              <a:buChar char="●"/>
            </a:pPr>
            <a:r>
              <a:rPr lang="en" sz="2400">
                <a:solidFill>
                  <a:srgbClr val="404040"/>
                </a:solidFill>
                <a:highlight>
                  <a:srgbClr val="FFFFFF"/>
                </a:highlight>
                <a:latin typeface="Georgia"/>
                <a:ea typeface="Georgia"/>
                <a:cs typeface="Georgia"/>
                <a:sym typeface="Georgia"/>
              </a:rPr>
              <a:t>industrial process control</a:t>
            </a:r>
            <a:endParaRPr sz="2400">
              <a:solidFill>
                <a:srgbClr val="404040"/>
              </a:solidFill>
              <a:highlight>
                <a:srgbClr val="FFFFFF"/>
              </a:highlight>
              <a:latin typeface="Georgia"/>
              <a:ea typeface="Georgia"/>
              <a:cs typeface="Georgia"/>
              <a:sym typeface="Georgia"/>
            </a:endParaRPr>
          </a:p>
          <a:p>
            <a:pPr indent="-381000" lvl="0" marL="457200" rtl="0" algn="l">
              <a:spcBef>
                <a:spcPts val="0"/>
              </a:spcBef>
              <a:spcAft>
                <a:spcPts val="0"/>
              </a:spcAft>
              <a:buClr>
                <a:srgbClr val="404040"/>
              </a:buClr>
              <a:buSzPts val="2400"/>
              <a:buFont typeface="Georgia"/>
              <a:buChar char="●"/>
            </a:pPr>
            <a:r>
              <a:rPr lang="en" sz="2400">
                <a:solidFill>
                  <a:srgbClr val="404040"/>
                </a:solidFill>
                <a:highlight>
                  <a:srgbClr val="FFFFFF"/>
                </a:highlight>
                <a:latin typeface="Georgia"/>
                <a:ea typeface="Georgia"/>
                <a:cs typeface="Georgia"/>
                <a:sym typeface="Georgia"/>
              </a:rPr>
              <a:t>medical instrumentation</a:t>
            </a:r>
            <a:endParaRPr sz="2400">
              <a:solidFill>
                <a:srgbClr val="404040"/>
              </a:solidFill>
              <a:highlight>
                <a:srgbClr val="FFFFFF"/>
              </a:highlight>
              <a:latin typeface="Georgia"/>
              <a:ea typeface="Georgia"/>
              <a:cs typeface="Georgia"/>
              <a:sym typeface="Georgia"/>
            </a:endParaRPr>
          </a:p>
          <a:p>
            <a:pPr indent="-381000" lvl="0" marL="457200" rtl="0" algn="l">
              <a:spcBef>
                <a:spcPts val="0"/>
              </a:spcBef>
              <a:spcAft>
                <a:spcPts val="0"/>
              </a:spcAft>
              <a:buClr>
                <a:srgbClr val="404040"/>
              </a:buClr>
              <a:buSzPts val="2400"/>
              <a:buFont typeface="Georgia"/>
              <a:buChar char="●"/>
            </a:pPr>
            <a:r>
              <a:rPr lang="en" sz="2400">
                <a:solidFill>
                  <a:srgbClr val="404040"/>
                </a:solidFill>
                <a:highlight>
                  <a:srgbClr val="FFFFFF"/>
                </a:highlight>
                <a:latin typeface="Georgia"/>
                <a:ea typeface="Georgia"/>
                <a:cs typeface="Georgia"/>
                <a:sym typeface="Georgia"/>
              </a:rPr>
              <a:t>Decision-making systems</a:t>
            </a:r>
            <a:endParaRPr sz="2400">
              <a:solidFill>
                <a:srgbClr val="404040"/>
              </a:solidFill>
              <a:highlight>
                <a:srgbClr val="FFFFFF"/>
              </a:highlight>
              <a:latin typeface="Georgia"/>
              <a:ea typeface="Georgia"/>
              <a:cs typeface="Georgia"/>
              <a:sym typeface="Georgia"/>
            </a:endParaRPr>
          </a:p>
          <a:p>
            <a:pPr indent="-381000" lvl="0" marL="457200" rtl="0" algn="l">
              <a:spcBef>
                <a:spcPts val="0"/>
              </a:spcBef>
              <a:spcAft>
                <a:spcPts val="0"/>
              </a:spcAft>
              <a:buClr>
                <a:srgbClr val="404040"/>
              </a:buClr>
              <a:buSzPts val="2400"/>
              <a:buFont typeface="Georgia"/>
              <a:buChar char="●"/>
            </a:pPr>
            <a:r>
              <a:rPr lang="en" sz="2400">
                <a:solidFill>
                  <a:srgbClr val="404040"/>
                </a:solidFill>
                <a:highlight>
                  <a:srgbClr val="FFFFFF"/>
                </a:highlight>
                <a:latin typeface="Georgia"/>
                <a:ea typeface="Georgia"/>
                <a:cs typeface="Georgia"/>
                <a:sym typeface="Georgia"/>
              </a:rPr>
              <a:t>portfolio selection.</a:t>
            </a:r>
            <a:endParaRPr sz="2400">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391350"/>
            <a:ext cx="8520600" cy="419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Construct a sample system based on fuzzy logic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0"/>
            <a:ext cx="8520600" cy="5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 Tipping Problem</a:t>
            </a:r>
            <a:endParaRPr/>
          </a:p>
        </p:txBody>
      </p:sp>
      <p:sp>
        <p:nvSpPr>
          <p:cNvPr id="150" name="Google Shape;150;p29"/>
          <p:cNvSpPr txBox="1"/>
          <p:nvPr>
            <p:ph idx="1" type="body"/>
          </p:nvPr>
        </p:nvSpPr>
        <p:spPr>
          <a:xfrm>
            <a:off x="311700" y="512700"/>
            <a:ext cx="8520600" cy="44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4292E"/>
                </a:solidFill>
                <a:highlight>
                  <a:srgbClr val="FFFFFF"/>
                </a:highlight>
                <a:latin typeface="Arial"/>
                <a:ea typeface="Arial"/>
                <a:cs typeface="Arial"/>
                <a:sym typeface="Arial"/>
              </a:rPr>
              <a:t>Given a number between 0 and 10 that represents the quality of service at a restaurant (10 is excellent), and another number between 0 and 10 that represents the quality of the food at that restaurant (10 is excellent), what should the tip be? Rules of tipping:</a:t>
            </a:r>
            <a:endParaRPr sz="2400">
              <a:solidFill>
                <a:srgbClr val="24292E"/>
              </a:solidFill>
              <a:highlight>
                <a:srgbClr val="FFFFFF"/>
              </a:highlight>
              <a:latin typeface="Arial"/>
              <a:ea typeface="Arial"/>
              <a:cs typeface="Arial"/>
              <a:sym typeface="Arial"/>
            </a:endParaRPr>
          </a:p>
          <a:p>
            <a:pPr indent="-381000" lvl="0" marL="457200" rtl="0" algn="l">
              <a:spcBef>
                <a:spcPts val="1200"/>
              </a:spcBef>
              <a:spcAft>
                <a:spcPts val="0"/>
              </a:spcAft>
              <a:buClr>
                <a:srgbClr val="24292E"/>
              </a:buClr>
              <a:buSzPts val="2400"/>
              <a:buFont typeface="Arial"/>
              <a:buAutoNum type="arabicPeriod"/>
            </a:pPr>
            <a:r>
              <a:rPr lang="en" sz="2400">
                <a:solidFill>
                  <a:srgbClr val="24292E"/>
                </a:solidFill>
                <a:highlight>
                  <a:srgbClr val="FFFFFF"/>
                </a:highlight>
                <a:latin typeface="Arial"/>
                <a:ea typeface="Arial"/>
                <a:cs typeface="Arial"/>
                <a:sym typeface="Arial"/>
              </a:rPr>
              <a:t>If the service is poor or the food is bad,tip is cheap.</a:t>
            </a:r>
            <a:endParaRPr sz="2400">
              <a:solidFill>
                <a:srgbClr val="24292E"/>
              </a:solidFill>
              <a:highlight>
                <a:srgbClr val="FFFFFF"/>
              </a:highlight>
              <a:latin typeface="Arial"/>
              <a:ea typeface="Arial"/>
              <a:cs typeface="Arial"/>
              <a:sym typeface="Arial"/>
            </a:endParaRPr>
          </a:p>
          <a:p>
            <a:pPr indent="-381000" lvl="0" marL="457200" rtl="0" algn="l">
              <a:spcBef>
                <a:spcPts val="0"/>
              </a:spcBef>
              <a:spcAft>
                <a:spcPts val="0"/>
              </a:spcAft>
              <a:buClr>
                <a:srgbClr val="24292E"/>
              </a:buClr>
              <a:buSzPts val="2400"/>
              <a:buFont typeface="Arial"/>
              <a:buAutoNum type="arabicPeriod"/>
            </a:pPr>
            <a:r>
              <a:rPr lang="en" sz="2400">
                <a:solidFill>
                  <a:srgbClr val="24292E"/>
                </a:solidFill>
                <a:highlight>
                  <a:srgbClr val="FFFFFF"/>
                </a:highlight>
                <a:latin typeface="Arial"/>
                <a:ea typeface="Arial"/>
                <a:cs typeface="Arial"/>
                <a:sym typeface="Arial"/>
              </a:rPr>
              <a:t>If the service is good, then tip is average.</a:t>
            </a:r>
            <a:endParaRPr sz="2400">
              <a:solidFill>
                <a:srgbClr val="24292E"/>
              </a:solidFill>
              <a:highlight>
                <a:srgbClr val="FFFFFF"/>
              </a:highlight>
              <a:latin typeface="Arial"/>
              <a:ea typeface="Arial"/>
              <a:cs typeface="Arial"/>
              <a:sym typeface="Arial"/>
            </a:endParaRPr>
          </a:p>
          <a:p>
            <a:pPr indent="-381000" lvl="0" marL="457200" rtl="0" algn="l">
              <a:spcBef>
                <a:spcPts val="0"/>
              </a:spcBef>
              <a:spcAft>
                <a:spcPts val="0"/>
              </a:spcAft>
              <a:buClr>
                <a:srgbClr val="24292E"/>
              </a:buClr>
              <a:buSzPts val="2400"/>
              <a:buFont typeface="Arial"/>
              <a:buAutoNum type="arabicPeriod"/>
            </a:pPr>
            <a:r>
              <a:rPr lang="en" sz="2400">
                <a:solidFill>
                  <a:srgbClr val="24292E"/>
                </a:solidFill>
                <a:highlight>
                  <a:srgbClr val="FFFFFF"/>
                </a:highlight>
                <a:latin typeface="Arial"/>
                <a:ea typeface="Arial"/>
                <a:cs typeface="Arial"/>
                <a:sym typeface="Arial"/>
              </a:rPr>
              <a:t>If the service is excellent or the food is delicious, then tip is generous. </a:t>
            </a:r>
            <a:endParaRPr sz="2400">
              <a:solidFill>
                <a:srgbClr val="24292E"/>
              </a:solidFill>
              <a:highlight>
                <a:srgbClr val="FFFFFF"/>
              </a:highlight>
              <a:latin typeface="Arial"/>
              <a:ea typeface="Arial"/>
              <a:cs typeface="Arial"/>
              <a:sym typeface="Arial"/>
            </a:endParaRPr>
          </a:p>
          <a:p>
            <a:pPr indent="0" lvl="0" marL="0" rtl="0" algn="l">
              <a:spcBef>
                <a:spcPts val="300"/>
              </a:spcBef>
              <a:spcAft>
                <a:spcPts val="0"/>
              </a:spcAft>
              <a:buNone/>
            </a:pPr>
            <a:r>
              <a:rPr lang="en">
                <a:solidFill>
                  <a:srgbClr val="24292E"/>
                </a:solidFill>
                <a:highlight>
                  <a:srgbClr val="FFFFFF"/>
                </a:highlight>
                <a:latin typeface="Arial"/>
                <a:ea typeface="Arial"/>
                <a:cs typeface="Arial"/>
                <a:sym typeface="Arial"/>
              </a:rPr>
              <a:t>Assume that an average tip is 15%, a generous tip is 25%, and a cheap tip is 5%.</a:t>
            </a:r>
            <a:endParaRPr>
              <a:solidFill>
                <a:srgbClr val="24292E"/>
              </a:solidFill>
              <a:highlight>
                <a:srgbClr val="FFFFFF"/>
              </a:highlight>
              <a:latin typeface="Arial"/>
              <a:ea typeface="Arial"/>
              <a:cs typeface="Arial"/>
              <a:sym typeface="Arial"/>
            </a:endParaRPr>
          </a:p>
          <a:p>
            <a:pPr indent="0" lvl="0" marL="0" rtl="0" algn="just">
              <a:spcBef>
                <a:spcPts val="0"/>
              </a:spcBef>
              <a:spcAft>
                <a:spcPts val="1600"/>
              </a:spcAft>
              <a:buNone/>
            </a:pPr>
            <a:r>
              <a:t/>
            </a:r>
            <a:endParaRPr sz="24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0"/>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Tipper Problem</a:t>
            </a:r>
            <a:endParaRPr/>
          </a:p>
          <a:p>
            <a:pPr indent="0" lvl="0" marL="0" rtl="0" algn="l">
              <a:spcBef>
                <a:spcPts val="1600"/>
              </a:spcBef>
              <a:spcAft>
                <a:spcPts val="1600"/>
              </a:spcAft>
              <a:buNone/>
            </a:pPr>
            <a:r>
              <a:t/>
            </a:r>
            <a:endParaRPr/>
          </a:p>
        </p:txBody>
      </p:sp>
      <p:pic>
        <p:nvPicPr>
          <p:cNvPr id="156" name="Google Shape;156;p30"/>
          <p:cNvPicPr preferRelativeResize="0"/>
          <p:nvPr/>
        </p:nvPicPr>
        <p:blipFill>
          <a:blip r:embed="rId3">
            <a:alphaModFix/>
          </a:blip>
          <a:stretch>
            <a:fillRect/>
          </a:stretch>
        </p:blipFill>
        <p:spPr>
          <a:xfrm>
            <a:off x="0" y="342900"/>
            <a:ext cx="9144001" cy="474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1"/>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31"/>
          <p:cNvPicPr preferRelativeResize="0"/>
          <p:nvPr/>
        </p:nvPicPr>
        <p:blipFill>
          <a:blip r:embed="rId3">
            <a:alphaModFix/>
          </a:blip>
          <a:stretch>
            <a:fillRect/>
          </a:stretch>
        </p:blipFill>
        <p:spPr>
          <a:xfrm>
            <a:off x="0" y="0"/>
            <a:ext cx="9144001" cy="498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26575"/>
            <a:ext cx="8520600" cy="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reasoning takes place  with fuzzy sets</a:t>
            </a:r>
            <a:endParaRPr/>
          </a:p>
        </p:txBody>
      </p:sp>
      <p:sp>
        <p:nvSpPr>
          <p:cNvPr id="65" name="Google Shape;65;p14"/>
          <p:cNvSpPr txBox="1"/>
          <p:nvPr>
            <p:ph idx="1" type="body"/>
          </p:nvPr>
        </p:nvSpPr>
        <p:spPr>
          <a:xfrm>
            <a:off x="242325" y="782375"/>
            <a:ext cx="8222100" cy="363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222222"/>
                </a:solidFill>
                <a:highlight>
                  <a:srgbClr val="FFFFFF"/>
                </a:highlight>
                <a:latin typeface="Georgia"/>
                <a:ea typeface="Georgia"/>
                <a:cs typeface="Georgia"/>
                <a:sym typeface="Georgia"/>
              </a:rPr>
              <a:t>Fuzzy models</a:t>
            </a:r>
            <a:r>
              <a:rPr lang="en" sz="2400">
                <a:solidFill>
                  <a:srgbClr val="222222"/>
                </a:solidFill>
                <a:highlight>
                  <a:srgbClr val="FFFFFF"/>
                </a:highlight>
                <a:latin typeface="Georgia"/>
                <a:ea typeface="Georgia"/>
                <a:cs typeface="Georgia"/>
                <a:sym typeface="Georgia"/>
              </a:rPr>
              <a:t> or </a:t>
            </a:r>
            <a:r>
              <a:rPr b="1" lang="en" sz="2400">
                <a:solidFill>
                  <a:srgbClr val="222222"/>
                </a:solidFill>
                <a:highlight>
                  <a:srgbClr val="FFFFFF"/>
                </a:highlight>
                <a:latin typeface="Georgia"/>
                <a:ea typeface="Georgia"/>
                <a:cs typeface="Georgia"/>
                <a:sym typeface="Georgia"/>
              </a:rPr>
              <a:t>sets</a:t>
            </a:r>
            <a:r>
              <a:rPr lang="en" sz="2400">
                <a:solidFill>
                  <a:srgbClr val="222222"/>
                </a:solidFill>
                <a:highlight>
                  <a:srgbClr val="FFFFFF"/>
                </a:highlight>
                <a:latin typeface="Georgia"/>
                <a:ea typeface="Georgia"/>
                <a:cs typeface="Georgia"/>
                <a:sym typeface="Georgia"/>
              </a:rPr>
              <a:t> are mathematical means of representing </a:t>
            </a:r>
            <a:r>
              <a:rPr b="1" lang="en" sz="2400">
                <a:solidFill>
                  <a:srgbClr val="222222"/>
                </a:solidFill>
                <a:highlight>
                  <a:srgbClr val="FFFFFF"/>
                </a:highlight>
                <a:latin typeface="Georgia"/>
                <a:ea typeface="Georgia"/>
                <a:cs typeface="Georgia"/>
                <a:sym typeface="Georgia"/>
              </a:rPr>
              <a:t>vagueness</a:t>
            </a:r>
            <a:r>
              <a:rPr lang="en" sz="2400">
                <a:solidFill>
                  <a:srgbClr val="222222"/>
                </a:solidFill>
                <a:highlight>
                  <a:srgbClr val="FFFFFF"/>
                </a:highlight>
                <a:latin typeface="Georgia"/>
                <a:ea typeface="Georgia"/>
                <a:cs typeface="Georgia"/>
                <a:sym typeface="Georgia"/>
              </a:rPr>
              <a:t> and </a:t>
            </a:r>
            <a:r>
              <a:rPr b="1" lang="en" sz="2400">
                <a:solidFill>
                  <a:srgbClr val="222222"/>
                </a:solidFill>
                <a:highlight>
                  <a:srgbClr val="FFFFFF"/>
                </a:highlight>
                <a:latin typeface="Georgia"/>
                <a:ea typeface="Georgia"/>
                <a:cs typeface="Georgia"/>
                <a:sym typeface="Georgia"/>
              </a:rPr>
              <a:t>imprecise</a:t>
            </a:r>
            <a:r>
              <a:rPr lang="en" sz="2400">
                <a:solidFill>
                  <a:srgbClr val="222222"/>
                </a:solidFill>
                <a:highlight>
                  <a:srgbClr val="FFFFFF"/>
                </a:highlight>
                <a:latin typeface="Georgia"/>
                <a:ea typeface="Georgia"/>
                <a:cs typeface="Georgia"/>
                <a:sym typeface="Georgia"/>
              </a:rPr>
              <a:t> information hence the term fuzzy. </a:t>
            </a:r>
            <a:endParaRPr sz="2400">
              <a:solidFill>
                <a:srgbClr val="222222"/>
              </a:solidFill>
              <a:highlight>
                <a:srgbClr val="FFFFFF"/>
              </a:highlight>
              <a:latin typeface="Georgia"/>
              <a:ea typeface="Georgia"/>
              <a:cs typeface="Georgia"/>
              <a:sym typeface="Georgia"/>
            </a:endParaRPr>
          </a:p>
          <a:p>
            <a:pPr indent="0" lvl="0" marL="0" rtl="0" algn="just">
              <a:spcBef>
                <a:spcPts val="1600"/>
              </a:spcBef>
              <a:spcAft>
                <a:spcPts val="1600"/>
              </a:spcAft>
              <a:buNone/>
            </a:pPr>
            <a:r>
              <a:rPr lang="en" sz="2400">
                <a:solidFill>
                  <a:srgbClr val="4A4A4A"/>
                </a:solidFill>
                <a:highlight>
                  <a:srgbClr val="FFFFFF"/>
                </a:highlight>
                <a:latin typeface="Georgia"/>
                <a:ea typeface="Georgia"/>
                <a:cs typeface="Georgia"/>
                <a:sym typeface="Georgia"/>
              </a:rPr>
              <a:t>Fuzzy Logic (FL) is a method of reasoning that resembles human reasoning. It is similar to how humans perform decision making. And it involves all intermediate possibilities between YES and NO.</a:t>
            </a:r>
            <a:endParaRPr sz="2400">
              <a:solidFill>
                <a:srgbClr val="222222"/>
              </a:solidFill>
              <a:highlight>
                <a:srgbClr val="FFFFFF"/>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391350"/>
            <a:ext cx="8520600" cy="42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Sample system Demo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0"/>
            <a:ext cx="8520600" cy="5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3" name="Google Shape;173;p33"/>
          <p:cNvSpPr txBox="1"/>
          <p:nvPr>
            <p:ph idx="1" type="body"/>
          </p:nvPr>
        </p:nvSpPr>
        <p:spPr>
          <a:xfrm>
            <a:off x="311700" y="483275"/>
            <a:ext cx="8520600" cy="456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4D5968"/>
                </a:solidFill>
                <a:highlight>
                  <a:srgbClr val="FFFFFF"/>
                </a:highlight>
                <a:latin typeface="Georgia"/>
                <a:ea typeface="Georgia"/>
                <a:cs typeface="Georgia"/>
                <a:sym typeface="Georgia"/>
              </a:rPr>
              <a:t>Fuzzy Logic provides an alternative way to approach real-world problems in the computing world. It can be easily applied to different applications and control system which can reap long term benefits. Given its ability to work well with variety of problems ,it opens a lot of doors to modern computing. </a:t>
            </a:r>
            <a:endParaRPr sz="2400">
              <a:solidFill>
                <a:srgbClr val="4D5968"/>
              </a:solidFill>
              <a:highlight>
                <a:srgbClr val="FFFFFF"/>
              </a:highlight>
              <a:latin typeface="Georgia"/>
              <a:ea typeface="Georgia"/>
              <a:cs typeface="Georgia"/>
              <a:sym typeface="Georgia"/>
            </a:endParaRPr>
          </a:p>
          <a:p>
            <a:pPr indent="0" lvl="0" marL="0" rtl="0" algn="just">
              <a:lnSpc>
                <a:spcPct val="115000"/>
              </a:lnSpc>
              <a:spcBef>
                <a:spcPts val="800"/>
              </a:spcBef>
              <a:spcAft>
                <a:spcPts val="0"/>
              </a:spcAft>
              <a:buNone/>
            </a:pPr>
            <a:r>
              <a:rPr lang="en" sz="2400">
                <a:solidFill>
                  <a:srgbClr val="4D5968"/>
                </a:solidFill>
                <a:highlight>
                  <a:srgbClr val="FFFFFF"/>
                </a:highlight>
                <a:latin typeface="Georgia"/>
                <a:ea typeface="Georgia"/>
                <a:cs typeface="Georgia"/>
                <a:sym typeface="Georgia"/>
              </a:rPr>
              <a:t>However, it also  has limitations just like other methods when it comes to accuracy and its inability to learn from its failure .</a:t>
            </a:r>
            <a:endParaRPr sz="2400">
              <a:solidFill>
                <a:srgbClr val="4D5968"/>
              </a:solidFill>
              <a:highlight>
                <a:srgbClr val="FFFFFF"/>
              </a:highlight>
              <a:latin typeface="Georgia"/>
              <a:ea typeface="Georgia"/>
              <a:cs typeface="Georgia"/>
              <a:sym typeface="Georgia"/>
            </a:endParaRPr>
          </a:p>
          <a:p>
            <a:pPr indent="0" lvl="0" marL="0" rtl="0" algn="l">
              <a:spcBef>
                <a:spcPts val="19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4"/>
          <p:cNvSpPr txBox="1"/>
          <p:nvPr>
            <p:ph idx="1" type="body"/>
          </p:nvPr>
        </p:nvSpPr>
        <p:spPr>
          <a:xfrm>
            <a:off x="311700" y="57525"/>
            <a:ext cx="8520600" cy="451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34"/>
          <p:cNvPicPr preferRelativeResize="0"/>
          <p:nvPr/>
        </p:nvPicPr>
        <p:blipFill>
          <a:blip r:embed="rId3">
            <a:alphaModFix/>
          </a:blip>
          <a:stretch>
            <a:fillRect/>
          </a:stretch>
        </p:blipFill>
        <p:spPr>
          <a:xfrm>
            <a:off x="0" y="0"/>
            <a:ext cx="9144000" cy="503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245550"/>
            <a:ext cx="8520600" cy="460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4D5968"/>
                </a:solidFill>
                <a:highlight>
                  <a:srgbClr val="FFFFFF"/>
                </a:highlight>
                <a:latin typeface="Georgia"/>
                <a:ea typeface="Georgia"/>
                <a:cs typeface="Georgia"/>
                <a:sym typeface="Georgia"/>
              </a:rPr>
              <a:t>Fuzzy Logic is a computing approach that is based on </a:t>
            </a:r>
            <a:r>
              <a:rPr b="1" lang="en" sz="2400">
                <a:solidFill>
                  <a:srgbClr val="4D5968"/>
                </a:solidFill>
                <a:highlight>
                  <a:srgbClr val="FFFFFF"/>
                </a:highlight>
                <a:latin typeface="Georgia"/>
                <a:ea typeface="Georgia"/>
                <a:cs typeface="Georgia"/>
                <a:sym typeface="Georgia"/>
              </a:rPr>
              <a:t>“Degree of Truth” </a:t>
            </a:r>
            <a:r>
              <a:rPr lang="en" sz="2400">
                <a:solidFill>
                  <a:srgbClr val="4D5968"/>
                </a:solidFill>
                <a:highlight>
                  <a:srgbClr val="FFFFFF"/>
                </a:highlight>
                <a:latin typeface="Georgia"/>
                <a:ea typeface="Georgia"/>
                <a:cs typeface="Georgia"/>
                <a:sym typeface="Georgia"/>
              </a:rPr>
              <a:t>and is not limited to Boolean “true or false”.</a:t>
            </a:r>
            <a:endParaRPr sz="2400">
              <a:solidFill>
                <a:srgbClr val="4D5968"/>
              </a:solidFill>
              <a:highlight>
                <a:srgbClr val="FFFFFF"/>
              </a:highlight>
              <a:latin typeface="Georgia"/>
              <a:ea typeface="Georgia"/>
              <a:cs typeface="Georgia"/>
              <a:sym typeface="Georgia"/>
            </a:endParaRPr>
          </a:p>
          <a:p>
            <a:pPr indent="0" lvl="0" marL="0" rtl="0" algn="just">
              <a:spcBef>
                <a:spcPts val="1600"/>
              </a:spcBef>
              <a:spcAft>
                <a:spcPts val="0"/>
              </a:spcAft>
              <a:buNone/>
            </a:pPr>
            <a:r>
              <a:rPr lang="en" sz="2400">
                <a:solidFill>
                  <a:srgbClr val="4D5968"/>
                </a:solidFill>
                <a:highlight>
                  <a:srgbClr val="FFFFFF"/>
                </a:highlight>
                <a:latin typeface="Georgia"/>
                <a:ea typeface="Georgia"/>
                <a:cs typeface="Georgia"/>
                <a:sym typeface="Georgia"/>
              </a:rPr>
              <a:t>The fuzzy Logic system is applied to scenarios where it is difficult to categorize states as a binary “True or False”.</a:t>
            </a:r>
            <a:endParaRPr sz="2400">
              <a:solidFill>
                <a:srgbClr val="4D5968"/>
              </a:solidFill>
              <a:highlight>
                <a:srgbClr val="FFFFFF"/>
              </a:highlight>
              <a:latin typeface="Georgia"/>
              <a:ea typeface="Georgia"/>
              <a:cs typeface="Georgia"/>
              <a:sym typeface="Georgia"/>
            </a:endParaRPr>
          </a:p>
          <a:p>
            <a:pPr indent="0" lvl="0" marL="0" rtl="0" algn="just">
              <a:spcBef>
                <a:spcPts val="1600"/>
              </a:spcBef>
              <a:spcAft>
                <a:spcPts val="0"/>
              </a:spcAft>
              <a:buNone/>
            </a:pPr>
            <a:r>
              <a:rPr lang="en" sz="2400">
                <a:solidFill>
                  <a:srgbClr val="4D5968"/>
                </a:solidFill>
                <a:highlight>
                  <a:srgbClr val="FFFFFF"/>
                </a:highlight>
                <a:latin typeface="Georgia"/>
                <a:ea typeface="Georgia"/>
                <a:cs typeface="Georgia"/>
                <a:sym typeface="Georgia"/>
              </a:rPr>
              <a:t> Fuzzy Logic can incorporate intermediate values like partially true and partially false. </a:t>
            </a:r>
            <a:endParaRPr sz="2400">
              <a:solidFill>
                <a:srgbClr val="4D5968"/>
              </a:solidFill>
              <a:highlight>
                <a:srgbClr val="FFFFFF"/>
              </a:highlight>
              <a:latin typeface="Georgia"/>
              <a:ea typeface="Georgia"/>
              <a:cs typeface="Georgia"/>
              <a:sym typeface="Georgia"/>
            </a:endParaRPr>
          </a:p>
          <a:p>
            <a:pPr indent="0" lvl="0" marL="0" rtl="0" algn="just">
              <a:spcBef>
                <a:spcPts val="1600"/>
              </a:spcBef>
              <a:spcAft>
                <a:spcPts val="1600"/>
              </a:spcAft>
              <a:buNone/>
            </a:pPr>
            <a:r>
              <a:rPr lang="en" sz="2400">
                <a:solidFill>
                  <a:srgbClr val="4D5968"/>
                </a:solidFill>
                <a:highlight>
                  <a:srgbClr val="FFFFFF"/>
                </a:highlight>
                <a:latin typeface="Georgia"/>
                <a:ea typeface="Georgia"/>
                <a:cs typeface="Georgia"/>
                <a:sym typeface="Georgia"/>
              </a:rPr>
              <a:t>It tries to mimic human-like decision making, which can incorporate all values in between True and False.</a:t>
            </a:r>
            <a:endParaRPr sz="24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300975"/>
            <a:ext cx="8520600" cy="44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222222"/>
                </a:solidFill>
                <a:highlight>
                  <a:schemeClr val="lt1"/>
                </a:highlight>
                <a:latin typeface="Georgia"/>
                <a:ea typeface="Georgia"/>
                <a:cs typeface="Georgia"/>
                <a:sym typeface="Georgia"/>
              </a:rPr>
              <a:t>Fuzzy logic helps to solve a problem after </a:t>
            </a:r>
            <a:r>
              <a:rPr b="1" lang="en" sz="2400">
                <a:solidFill>
                  <a:srgbClr val="222222"/>
                </a:solidFill>
                <a:highlight>
                  <a:schemeClr val="lt1"/>
                </a:highlight>
                <a:latin typeface="Georgia"/>
                <a:ea typeface="Georgia"/>
                <a:cs typeface="Georgia"/>
                <a:sym typeface="Georgia"/>
              </a:rPr>
              <a:t>considering all available data</a:t>
            </a:r>
            <a:r>
              <a:rPr lang="en" sz="2400">
                <a:solidFill>
                  <a:srgbClr val="222222"/>
                </a:solidFill>
                <a:highlight>
                  <a:schemeClr val="lt1"/>
                </a:highlight>
                <a:latin typeface="Georgia"/>
                <a:ea typeface="Georgia"/>
                <a:cs typeface="Georgia"/>
                <a:sym typeface="Georgia"/>
              </a:rPr>
              <a:t>. Then it takes the best possible decision for the given the input.</a:t>
            </a:r>
            <a:endParaRPr sz="2400">
              <a:solidFill>
                <a:srgbClr val="111111"/>
              </a:solidFill>
              <a:highlight>
                <a:schemeClr val="lt1"/>
              </a:highlight>
              <a:latin typeface="Georgia"/>
              <a:ea typeface="Georgia"/>
              <a:cs typeface="Georgia"/>
              <a:sym typeface="Georgia"/>
            </a:endParaRPr>
          </a:p>
          <a:p>
            <a:pPr indent="0" lvl="0" marL="0" rtl="0" algn="just">
              <a:spcBef>
                <a:spcPts val="1600"/>
              </a:spcBef>
              <a:spcAft>
                <a:spcPts val="0"/>
              </a:spcAft>
              <a:buNone/>
            </a:pPr>
            <a:r>
              <a:rPr lang="en" sz="2400">
                <a:solidFill>
                  <a:srgbClr val="111111"/>
                </a:solidFill>
                <a:highlight>
                  <a:schemeClr val="lt1"/>
                </a:highlight>
                <a:latin typeface="Georgia"/>
                <a:ea typeface="Georgia"/>
                <a:cs typeface="Georgia"/>
                <a:sym typeface="Georgia"/>
              </a:rPr>
              <a:t>Fuzzy theory has the capability to capture the impreciseness of linguistic terms in statements of natural language. This provided with a greater capability to model human common-sense reasoning and decision making</a:t>
            </a:r>
            <a:r>
              <a:rPr lang="en" sz="2400">
                <a:solidFill>
                  <a:srgbClr val="222222"/>
                </a:solidFill>
                <a:highlight>
                  <a:schemeClr val="lt1"/>
                </a:highlight>
                <a:latin typeface="Georgia"/>
                <a:ea typeface="Georgia"/>
                <a:cs typeface="Georgia"/>
                <a:sym typeface="Georgia"/>
              </a:rPr>
              <a:t> .</a:t>
            </a:r>
            <a:r>
              <a:rPr lang="en" sz="2400">
                <a:solidFill>
                  <a:srgbClr val="4A4A4A"/>
                </a:solidFill>
                <a:highlight>
                  <a:srgbClr val="FFFFFF"/>
                </a:highlight>
                <a:latin typeface="Georgia"/>
                <a:ea typeface="Georgia"/>
                <a:cs typeface="Georgia"/>
                <a:sym typeface="Georgia"/>
              </a:rPr>
              <a:t>The Fuzzy logic works on the levels of possibilities of input to achieve a definite output. </a:t>
            </a:r>
            <a:endParaRPr sz="2400">
              <a:solidFill>
                <a:srgbClr val="222222"/>
              </a:solidFill>
              <a:highlight>
                <a:schemeClr val="lt1"/>
              </a:highlight>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414375" y="770950"/>
            <a:ext cx="8222100" cy="4200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11111"/>
              </a:solidFill>
              <a:highlight>
                <a:srgbClr val="FFFFFF"/>
              </a:highlight>
              <a:latin typeface="Arial"/>
              <a:ea typeface="Arial"/>
              <a:cs typeface="Arial"/>
              <a:sym typeface="Arial"/>
            </a:endParaRPr>
          </a:p>
          <a:p>
            <a:pPr indent="0" lvl="0" marL="0" rtl="0" algn="just">
              <a:spcBef>
                <a:spcPts val="1600"/>
              </a:spcBef>
              <a:spcAft>
                <a:spcPts val="1600"/>
              </a:spcAft>
              <a:buNone/>
            </a:pPr>
            <a:r>
              <a:t/>
            </a:r>
            <a:endParaRPr sz="2400">
              <a:latin typeface="Georgia"/>
              <a:ea typeface="Georgia"/>
              <a:cs typeface="Georgia"/>
              <a:sym typeface="Georgia"/>
            </a:endParaRPr>
          </a:p>
        </p:txBody>
      </p:sp>
      <p:pic>
        <p:nvPicPr>
          <p:cNvPr id="81" name="Google Shape;81;p17"/>
          <p:cNvPicPr preferRelativeResize="0"/>
          <p:nvPr/>
        </p:nvPicPr>
        <p:blipFill>
          <a:blip r:embed="rId3">
            <a:alphaModFix/>
          </a:blip>
          <a:stretch>
            <a:fillRect/>
          </a:stretch>
        </p:blipFill>
        <p:spPr>
          <a:xfrm>
            <a:off x="414375" y="770950"/>
            <a:ext cx="8222100" cy="4200000"/>
          </a:xfrm>
          <a:prstGeom prst="rect">
            <a:avLst/>
          </a:prstGeom>
          <a:noFill/>
          <a:ln>
            <a:noFill/>
          </a:ln>
        </p:spPr>
      </p:pic>
      <p:sp>
        <p:nvSpPr>
          <p:cNvPr id="82" name="Google Shape;82;p17"/>
          <p:cNvSpPr txBox="1"/>
          <p:nvPr/>
        </p:nvSpPr>
        <p:spPr>
          <a:xfrm>
            <a:off x="414375" y="195625"/>
            <a:ext cx="82221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latin typeface="Georgia"/>
                <a:ea typeface="Georgia"/>
                <a:cs typeface="Georgia"/>
                <a:sym typeface="Georgia"/>
              </a:rPr>
              <a:t>Difference with Boolean Logic</a:t>
            </a:r>
            <a:endParaRPr sz="2400">
              <a:solidFill>
                <a:srgbClr val="FF0000"/>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181200"/>
            <a:ext cx="8520600" cy="47208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700"/>
              </a:spcAft>
              <a:buNone/>
            </a:pPr>
            <a:r>
              <a:rPr lang="en" sz="3000">
                <a:solidFill>
                  <a:srgbClr val="FF0000"/>
                </a:solidFill>
                <a:latin typeface="Georgia"/>
                <a:ea typeface="Georgia"/>
                <a:cs typeface="Georgia"/>
                <a:sym typeface="Georgia"/>
              </a:rPr>
              <a:t>Fuzzy logic systems  has four main parts :</a:t>
            </a:r>
            <a:endParaRPr sz="3000">
              <a:latin typeface="Georgia"/>
              <a:ea typeface="Georgia"/>
              <a:cs typeface="Georgia"/>
              <a:sym typeface="Georgia"/>
            </a:endParaRPr>
          </a:p>
        </p:txBody>
      </p:sp>
      <p:pic>
        <p:nvPicPr>
          <p:cNvPr id="88" name="Google Shape;88;p18"/>
          <p:cNvPicPr preferRelativeResize="0"/>
          <p:nvPr/>
        </p:nvPicPr>
        <p:blipFill>
          <a:blip r:embed="rId3">
            <a:alphaModFix/>
          </a:blip>
          <a:stretch>
            <a:fillRect/>
          </a:stretch>
        </p:blipFill>
        <p:spPr>
          <a:xfrm>
            <a:off x="311700" y="947850"/>
            <a:ext cx="8520600" cy="395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708350"/>
            <a:ext cx="8520600" cy="44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Georgia"/>
                <a:ea typeface="Georgia"/>
                <a:cs typeface="Georgia"/>
                <a:sym typeface="Georgia"/>
              </a:rPr>
              <a:t>Fuzzifier</a:t>
            </a:r>
            <a:r>
              <a:rPr lang="en" sz="2400">
                <a:solidFill>
                  <a:srgbClr val="000000"/>
                </a:solidFill>
                <a:latin typeface="Georgia"/>
                <a:ea typeface="Georgia"/>
                <a:cs typeface="Georgia"/>
                <a:sym typeface="Georgia"/>
              </a:rPr>
              <a:t> − It transforms the system inputs, which are crisp numbers, into fuzzy sets</a:t>
            </a:r>
            <a:endParaRPr sz="2400">
              <a:solidFill>
                <a:srgbClr val="000000"/>
              </a:solidFill>
              <a:latin typeface="Georgia"/>
              <a:ea typeface="Georgia"/>
              <a:cs typeface="Georgia"/>
              <a:sym typeface="Georgia"/>
            </a:endParaRPr>
          </a:p>
          <a:p>
            <a:pPr indent="0" lvl="0" marL="0" rtl="0" algn="l">
              <a:spcBef>
                <a:spcPts val="1200"/>
              </a:spcBef>
              <a:spcAft>
                <a:spcPts val="0"/>
              </a:spcAft>
              <a:buNone/>
            </a:pPr>
            <a:r>
              <a:rPr b="1" lang="en" sz="2400">
                <a:solidFill>
                  <a:srgbClr val="000000"/>
                </a:solidFill>
                <a:latin typeface="Georgia"/>
                <a:ea typeface="Georgia"/>
                <a:cs typeface="Georgia"/>
                <a:sym typeface="Georgia"/>
              </a:rPr>
              <a:t>Knowledge Base /Rules </a:t>
            </a:r>
            <a:r>
              <a:rPr lang="en" sz="2400">
                <a:solidFill>
                  <a:srgbClr val="000000"/>
                </a:solidFill>
                <a:latin typeface="Georgia"/>
                <a:ea typeface="Georgia"/>
                <a:cs typeface="Georgia"/>
                <a:sym typeface="Georgia"/>
              </a:rPr>
              <a:t>− It stores IF-THEN rules provided by experts.</a:t>
            </a:r>
            <a:endParaRPr sz="2400">
              <a:solidFill>
                <a:srgbClr val="000000"/>
              </a:solidFill>
              <a:latin typeface="Georgia"/>
              <a:ea typeface="Georgia"/>
              <a:cs typeface="Georgia"/>
              <a:sym typeface="Georgia"/>
            </a:endParaRPr>
          </a:p>
          <a:p>
            <a:pPr indent="0" lvl="0" marL="0" rtl="0" algn="l">
              <a:spcBef>
                <a:spcPts val="1200"/>
              </a:spcBef>
              <a:spcAft>
                <a:spcPts val="0"/>
              </a:spcAft>
              <a:buNone/>
            </a:pPr>
            <a:r>
              <a:rPr b="1" lang="en" sz="2400">
                <a:solidFill>
                  <a:srgbClr val="000000"/>
                </a:solidFill>
                <a:latin typeface="Georgia"/>
                <a:ea typeface="Georgia"/>
                <a:cs typeface="Georgia"/>
                <a:sym typeface="Georgia"/>
              </a:rPr>
              <a:t>Inference Engine</a:t>
            </a:r>
            <a:r>
              <a:rPr lang="en" sz="2400">
                <a:solidFill>
                  <a:srgbClr val="000000"/>
                </a:solidFill>
                <a:latin typeface="Georgia"/>
                <a:ea typeface="Georgia"/>
                <a:cs typeface="Georgia"/>
                <a:sym typeface="Georgia"/>
              </a:rPr>
              <a:t> − It simulates the human reasoning process by making fuzzy inference on the inputs and IF-THEN rules.</a:t>
            </a:r>
            <a:endParaRPr sz="2400">
              <a:solidFill>
                <a:srgbClr val="000000"/>
              </a:solidFill>
              <a:latin typeface="Georgia"/>
              <a:ea typeface="Georgia"/>
              <a:cs typeface="Georgia"/>
              <a:sym typeface="Georgia"/>
            </a:endParaRPr>
          </a:p>
          <a:p>
            <a:pPr indent="0" lvl="0" marL="0" rtl="0" algn="l">
              <a:spcBef>
                <a:spcPts val="1200"/>
              </a:spcBef>
              <a:spcAft>
                <a:spcPts val="0"/>
              </a:spcAft>
              <a:buNone/>
            </a:pPr>
            <a:r>
              <a:rPr b="1" lang="en" sz="2400">
                <a:solidFill>
                  <a:srgbClr val="000000"/>
                </a:solidFill>
                <a:latin typeface="Georgia"/>
                <a:ea typeface="Georgia"/>
                <a:cs typeface="Georgia"/>
                <a:sym typeface="Georgia"/>
              </a:rPr>
              <a:t>Defuzzifier </a:t>
            </a:r>
            <a:r>
              <a:rPr lang="en" sz="2400">
                <a:solidFill>
                  <a:srgbClr val="000000"/>
                </a:solidFill>
                <a:latin typeface="Georgia"/>
                <a:ea typeface="Georgia"/>
                <a:cs typeface="Georgia"/>
                <a:sym typeface="Georgia"/>
              </a:rPr>
              <a:t>− It transforms the fuzzy set obtained by the inference engine into a crisp value.</a:t>
            </a:r>
            <a:endParaRPr sz="2400">
              <a:solidFill>
                <a:srgbClr val="000000"/>
              </a:solidFill>
              <a:latin typeface="Georgia"/>
              <a:ea typeface="Georgia"/>
              <a:cs typeface="Georgia"/>
              <a:sym typeface="Georgia"/>
            </a:endParaRPr>
          </a:p>
          <a:p>
            <a:pPr indent="0" lvl="0" marL="0" rtl="0" algn="l">
              <a:spcBef>
                <a:spcPts val="1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98525"/>
            <a:ext cx="8520600" cy="6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Fuzzy Logic</a:t>
            </a:r>
            <a:endParaRPr/>
          </a:p>
        </p:txBody>
      </p:sp>
      <p:sp>
        <p:nvSpPr>
          <p:cNvPr id="99" name="Google Shape;99;p20"/>
          <p:cNvSpPr txBox="1"/>
          <p:nvPr>
            <p:ph idx="1" type="body"/>
          </p:nvPr>
        </p:nvSpPr>
        <p:spPr>
          <a:xfrm>
            <a:off x="311700" y="535775"/>
            <a:ext cx="8520600" cy="476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2E2E2E"/>
                </a:solidFill>
                <a:latin typeface="Georgia"/>
                <a:ea typeface="Georgia"/>
                <a:cs typeface="Georgia"/>
                <a:sym typeface="Georgia"/>
              </a:rPr>
              <a:t>Fuzzy set theory was introduced by Zadeh (1965) as an extension of the classical set theory, which enables processing of imprecise information using the membership concept (Adriaenssens et al., 2004).</a:t>
            </a:r>
            <a:endParaRPr sz="2400">
              <a:solidFill>
                <a:srgbClr val="2E2E2E"/>
              </a:solidFill>
              <a:latin typeface="Georgia"/>
              <a:ea typeface="Georgia"/>
              <a:cs typeface="Georgia"/>
              <a:sym typeface="Georgia"/>
            </a:endParaRPr>
          </a:p>
          <a:p>
            <a:pPr indent="0" lvl="0" marL="0" rtl="0" algn="just">
              <a:spcBef>
                <a:spcPts val="1600"/>
              </a:spcBef>
              <a:spcAft>
                <a:spcPts val="0"/>
              </a:spcAft>
              <a:buNone/>
            </a:pPr>
            <a:r>
              <a:rPr lang="en" sz="2400">
                <a:solidFill>
                  <a:srgbClr val="000000"/>
                </a:solidFill>
                <a:latin typeface="Georgia"/>
                <a:ea typeface="Georgia"/>
                <a:cs typeface="Georgia"/>
                <a:sym typeface="Georgia"/>
              </a:rPr>
              <a:t>A fuzzy logic system maps </a:t>
            </a:r>
            <a:r>
              <a:rPr b="1" lang="en" sz="2400">
                <a:solidFill>
                  <a:srgbClr val="000000"/>
                </a:solidFill>
                <a:uFill>
                  <a:noFill/>
                </a:uFill>
                <a:latin typeface="Georgia"/>
                <a:ea typeface="Georgia"/>
                <a:cs typeface="Georgia"/>
                <a:sym typeface="Georgia"/>
                <a:hlinkClick r:id="rId3"/>
              </a:rPr>
              <a:t>crisp inputs</a:t>
            </a:r>
            <a:r>
              <a:rPr b="1" lang="en" sz="2400">
                <a:solidFill>
                  <a:srgbClr val="000000"/>
                </a:solidFill>
                <a:latin typeface="Georgia"/>
                <a:ea typeface="Georgia"/>
                <a:cs typeface="Georgia"/>
                <a:sym typeface="Georgia"/>
              </a:rPr>
              <a:t> </a:t>
            </a:r>
            <a:r>
              <a:rPr lang="en" sz="2400">
                <a:solidFill>
                  <a:srgbClr val="000000"/>
                </a:solidFill>
                <a:latin typeface="Georgia"/>
                <a:ea typeface="Georgia"/>
                <a:cs typeface="Georgia"/>
                <a:sym typeface="Georgia"/>
              </a:rPr>
              <a:t>into </a:t>
            </a:r>
            <a:r>
              <a:rPr b="1" lang="en" sz="2400">
                <a:solidFill>
                  <a:srgbClr val="000000"/>
                </a:solidFill>
                <a:latin typeface="Georgia"/>
                <a:ea typeface="Georgia"/>
                <a:cs typeface="Georgia"/>
                <a:sym typeface="Georgia"/>
              </a:rPr>
              <a:t>crisp outputs</a:t>
            </a:r>
            <a:r>
              <a:rPr lang="en" sz="2400">
                <a:solidFill>
                  <a:srgbClr val="000000"/>
                </a:solidFill>
                <a:latin typeface="Georgia"/>
                <a:ea typeface="Georgia"/>
                <a:cs typeface="Georgia"/>
                <a:sym typeface="Georgia"/>
              </a:rPr>
              <a:t> using the theory of fuzzy sets. </a:t>
            </a:r>
            <a:r>
              <a:rPr lang="en" sz="2400">
                <a:solidFill>
                  <a:srgbClr val="2E2E2E"/>
                </a:solidFill>
                <a:latin typeface="Georgia"/>
                <a:ea typeface="Georgia"/>
                <a:cs typeface="Georgia"/>
                <a:sym typeface="Georgia"/>
              </a:rPr>
              <a:t> </a:t>
            </a:r>
            <a:endParaRPr sz="2400">
              <a:solidFill>
                <a:srgbClr val="2E2E2E"/>
              </a:solidFill>
              <a:latin typeface="Georgia"/>
              <a:ea typeface="Georgia"/>
              <a:cs typeface="Georgia"/>
              <a:sym typeface="Georgia"/>
            </a:endParaRPr>
          </a:p>
          <a:p>
            <a:pPr indent="0" lvl="0" marL="0" rtl="0" algn="l">
              <a:lnSpc>
                <a:spcPct val="150000"/>
              </a:lnSpc>
              <a:spcBef>
                <a:spcPts val="1600"/>
              </a:spcBef>
              <a:spcAft>
                <a:spcPts val="0"/>
              </a:spcAft>
              <a:buNone/>
            </a:pPr>
            <a:r>
              <a:rPr lang="en" sz="2400">
                <a:solidFill>
                  <a:srgbClr val="000000"/>
                </a:solidFill>
                <a:latin typeface="Georgia"/>
                <a:ea typeface="Georgia"/>
                <a:cs typeface="Georgia"/>
                <a:sym typeface="Georgia"/>
              </a:rPr>
              <a:t>In a fuzzy logic system, an inference engine works with fuzzy rules.The engine takes inputs, some of which may be fuzzy, and generates outputs, some of which may be fuzzy. </a:t>
            </a:r>
            <a:endParaRPr sz="2400">
              <a:solidFill>
                <a:srgbClr val="2E2E2E"/>
              </a:solidFill>
              <a:latin typeface="Georgia"/>
              <a:ea typeface="Georgia"/>
              <a:cs typeface="Georgia"/>
              <a:sym typeface="Georgia"/>
            </a:endParaRPr>
          </a:p>
          <a:p>
            <a:pPr indent="0" lvl="0" marL="0" rtl="0" algn="l">
              <a:spcBef>
                <a:spcPts val="600"/>
              </a:spcBef>
              <a:spcAft>
                <a:spcPts val="1600"/>
              </a:spcAft>
              <a:buNone/>
            </a:pPr>
            <a:r>
              <a:t/>
            </a:r>
            <a:endParaRPr>
              <a:solidFill>
                <a:srgbClr val="222222"/>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0" y="0"/>
            <a:ext cx="9078900" cy="49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04040"/>
                </a:solidFill>
                <a:highlight>
                  <a:schemeClr val="lt1"/>
                </a:highlight>
                <a:latin typeface="Georgia"/>
                <a:ea typeface="Georgia"/>
                <a:cs typeface="Georgia"/>
                <a:sym typeface="Georgia"/>
              </a:rPr>
              <a:t>Fuzzy logic starts with the concept of a </a:t>
            </a:r>
            <a:r>
              <a:rPr b="1" lang="en" sz="2400">
                <a:solidFill>
                  <a:srgbClr val="404040"/>
                </a:solidFill>
                <a:highlight>
                  <a:schemeClr val="lt1"/>
                </a:highlight>
                <a:latin typeface="Georgia"/>
                <a:ea typeface="Georgia"/>
                <a:cs typeface="Georgia"/>
                <a:sym typeface="Georgia"/>
              </a:rPr>
              <a:t>fuzzy set</a:t>
            </a:r>
            <a:r>
              <a:rPr lang="en" sz="2400">
                <a:solidFill>
                  <a:srgbClr val="404040"/>
                </a:solidFill>
                <a:highlight>
                  <a:schemeClr val="lt1"/>
                </a:highlight>
                <a:latin typeface="Georgia"/>
                <a:ea typeface="Georgia"/>
                <a:cs typeface="Georgia"/>
                <a:sym typeface="Georgia"/>
              </a:rPr>
              <a:t>. </a:t>
            </a:r>
            <a:endParaRPr sz="2400">
              <a:solidFill>
                <a:srgbClr val="404040"/>
              </a:solidFill>
              <a:highlight>
                <a:schemeClr val="lt1"/>
              </a:highlight>
              <a:latin typeface="Georgia"/>
              <a:ea typeface="Georgia"/>
              <a:cs typeface="Georgia"/>
              <a:sym typeface="Georgia"/>
            </a:endParaRPr>
          </a:p>
          <a:p>
            <a:pPr indent="0" lvl="0" marL="0" rtl="0" algn="l">
              <a:spcBef>
                <a:spcPts val="800"/>
              </a:spcBef>
              <a:spcAft>
                <a:spcPts val="0"/>
              </a:spcAft>
              <a:buNone/>
            </a:pPr>
            <a:r>
              <a:rPr lang="en" sz="2400">
                <a:solidFill>
                  <a:srgbClr val="404040"/>
                </a:solidFill>
                <a:highlight>
                  <a:schemeClr val="lt1"/>
                </a:highlight>
                <a:latin typeface="Georgia"/>
                <a:ea typeface="Georgia"/>
                <a:cs typeface="Georgia"/>
                <a:sym typeface="Georgia"/>
              </a:rPr>
              <a:t>A </a:t>
            </a:r>
            <a:r>
              <a:rPr i="1" lang="en" sz="2400">
                <a:solidFill>
                  <a:srgbClr val="404040"/>
                </a:solidFill>
                <a:highlight>
                  <a:schemeClr val="lt1"/>
                </a:highlight>
                <a:latin typeface="Georgia"/>
                <a:ea typeface="Georgia"/>
                <a:cs typeface="Georgia"/>
                <a:sym typeface="Georgia"/>
              </a:rPr>
              <a:t>fuzzy set</a:t>
            </a:r>
            <a:r>
              <a:rPr lang="en" sz="2400">
                <a:solidFill>
                  <a:srgbClr val="404040"/>
                </a:solidFill>
                <a:highlight>
                  <a:schemeClr val="lt1"/>
                </a:highlight>
                <a:latin typeface="Georgia"/>
                <a:ea typeface="Georgia"/>
                <a:cs typeface="Georgia"/>
                <a:sym typeface="Georgia"/>
              </a:rPr>
              <a:t> is a set without a crisp, clearly defined boundary. </a:t>
            </a:r>
            <a:endParaRPr sz="2400">
              <a:solidFill>
                <a:srgbClr val="404040"/>
              </a:solidFill>
              <a:highlight>
                <a:schemeClr val="lt1"/>
              </a:highlight>
              <a:latin typeface="Georgia"/>
              <a:ea typeface="Georgia"/>
              <a:cs typeface="Georgia"/>
              <a:sym typeface="Georgia"/>
            </a:endParaRPr>
          </a:p>
          <a:p>
            <a:pPr indent="0" lvl="0" marL="0" rtl="0" algn="l">
              <a:lnSpc>
                <a:spcPct val="100000"/>
              </a:lnSpc>
              <a:spcBef>
                <a:spcPts val="800"/>
              </a:spcBef>
              <a:spcAft>
                <a:spcPts val="0"/>
              </a:spcAft>
              <a:buNone/>
            </a:pPr>
            <a:r>
              <a:rPr lang="en" sz="2400">
                <a:solidFill>
                  <a:srgbClr val="222222"/>
                </a:solidFill>
                <a:highlight>
                  <a:srgbClr val="FFFFFF"/>
                </a:highlight>
                <a:latin typeface="Georgia"/>
                <a:ea typeface="Georgia"/>
                <a:cs typeface="Georgia"/>
                <a:sym typeface="Georgia"/>
              </a:rPr>
              <a:t>A fuzzy set is a pair  </a:t>
            </a:r>
            <a:r>
              <a:rPr b="1" lang="en" sz="2400">
                <a:solidFill>
                  <a:srgbClr val="222222"/>
                </a:solidFill>
                <a:highlight>
                  <a:srgbClr val="FFFFFF"/>
                </a:highlight>
                <a:latin typeface="Georgia"/>
                <a:ea typeface="Georgia"/>
                <a:cs typeface="Georgia"/>
                <a:sym typeface="Georgia"/>
              </a:rPr>
              <a:t>{(X,m)} </a:t>
            </a:r>
            <a:r>
              <a:rPr lang="en" sz="2400">
                <a:solidFill>
                  <a:srgbClr val="222222"/>
                </a:solidFill>
                <a:highlight>
                  <a:srgbClr val="FFFFFF"/>
                </a:highlight>
                <a:latin typeface="Georgia"/>
                <a:ea typeface="Georgia"/>
                <a:cs typeface="Georgia"/>
                <a:sym typeface="Georgia"/>
              </a:rPr>
              <a:t> where  X is a set and  </a:t>
            </a:r>
            <a:endParaRPr sz="2400">
              <a:solidFill>
                <a:srgbClr val="222222"/>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en" sz="2400">
                <a:solidFill>
                  <a:srgbClr val="4D5968"/>
                </a:solidFill>
                <a:highlight>
                  <a:schemeClr val="lt1"/>
                </a:highlight>
                <a:latin typeface="Georgia"/>
                <a:ea typeface="Georgia"/>
                <a:cs typeface="Georgia"/>
                <a:sym typeface="Georgia"/>
              </a:rPr>
              <a:t>μ m:X → [0,1]</a:t>
            </a:r>
            <a:r>
              <a:rPr lang="en" sz="2400">
                <a:solidFill>
                  <a:srgbClr val="222222"/>
                </a:solidFill>
                <a:highlight>
                  <a:srgbClr val="FFFFFF"/>
                </a:highlight>
                <a:latin typeface="Georgia"/>
                <a:ea typeface="Georgia"/>
                <a:cs typeface="Georgia"/>
                <a:sym typeface="Georgia"/>
              </a:rPr>
              <a:t> is a membership function. </a:t>
            </a:r>
            <a:endParaRPr sz="2400">
              <a:solidFill>
                <a:srgbClr val="222222"/>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2400">
              <a:solidFill>
                <a:srgbClr val="222222"/>
              </a:solidFill>
              <a:highlight>
                <a:srgbClr val="FFFFFF"/>
              </a:highlight>
              <a:latin typeface="Georgia"/>
              <a:ea typeface="Georgia"/>
              <a:cs typeface="Georgia"/>
              <a:sym typeface="Georgia"/>
            </a:endParaRPr>
          </a:p>
          <a:p>
            <a:pPr indent="0" lvl="0" marL="0" rtl="0" algn="just">
              <a:spcBef>
                <a:spcPts val="0"/>
              </a:spcBef>
              <a:spcAft>
                <a:spcPts val="0"/>
              </a:spcAft>
              <a:buNone/>
            </a:pPr>
            <a:r>
              <a:rPr lang="en" sz="2400">
                <a:solidFill>
                  <a:srgbClr val="000000"/>
                </a:solidFill>
                <a:latin typeface="Georgia"/>
                <a:ea typeface="Georgia"/>
                <a:cs typeface="Georgia"/>
                <a:sym typeface="Georgia"/>
              </a:rPr>
              <a:t>The fuzzy set concept The difference between crisp (i.e., classical) and fuzzy sets is established by introducing a </a:t>
            </a:r>
            <a:r>
              <a:rPr b="1" lang="en" sz="2400">
                <a:solidFill>
                  <a:srgbClr val="000000"/>
                </a:solidFill>
                <a:latin typeface="Georgia"/>
                <a:ea typeface="Georgia"/>
                <a:cs typeface="Georgia"/>
                <a:sym typeface="Georgia"/>
              </a:rPr>
              <a:t>membership function</a:t>
            </a:r>
            <a:r>
              <a:rPr lang="en" sz="2400">
                <a:solidFill>
                  <a:srgbClr val="000000"/>
                </a:solidFill>
                <a:latin typeface="Georgia"/>
                <a:ea typeface="Georgia"/>
                <a:cs typeface="Georgia"/>
                <a:sym typeface="Georgia"/>
              </a:rPr>
              <a:t>. </a:t>
            </a:r>
            <a:endParaRPr sz="2400">
              <a:solidFill>
                <a:srgbClr val="000000"/>
              </a:solidFill>
              <a:latin typeface="Georgia"/>
              <a:ea typeface="Georgia"/>
              <a:cs typeface="Georgia"/>
              <a:sym typeface="Georgia"/>
            </a:endParaRPr>
          </a:p>
          <a:p>
            <a:pPr indent="0" lvl="0" marL="0" rtl="0" algn="just">
              <a:spcBef>
                <a:spcPts val="1600"/>
              </a:spcBef>
              <a:spcAft>
                <a:spcPts val="0"/>
              </a:spcAft>
              <a:buNone/>
            </a:pPr>
            <a:r>
              <a:rPr lang="en" sz="2400">
                <a:solidFill>
                  <a:srgbClr val="000000"/>
                </a:solidFill>
                <a:latin typeface="Georgia"/>
                <a:ea typeface="Georgia"/>
                <a:cs typeface="Georgia"/>
                <a:sym typeface="Georgia"/>
              </a:rPr>
              <a:t>Consider a finite set X = {x1, x2,...,xn} In classical set theory such a set cannot be defined. An element belongs to a subset or it does not.</a:t>
            </a:r>
            <a:r>
              <a:rPr lang="en" sz="2400">
                <a:latin typeface="Georgia"/>
                <a:ea typeface="Georgia"/>
                <a:cs typeface="Georgia"/>
                <a:sym typeface="Georgia"/>
              </a:rPr>
              <a:t> </a:t>
            </a:r>
            <a:endParaRPr sz="2400">
              <a:solidFill>
                <a:srgbClr val="222222"/>
              </a:solidFill>
              <a:highlight>
                <a:srgbClr val="FFFFFF"/>
              </a:highlight>
              <a:latin typeface="Georgia"/>
              <a:ea typeface="Georgia"/>
              <a:cs typeface="Georgia"/>
              <a:sym typeface="Georgia"/>
            </a:endParaRPr>
          </a:p>
          <a:p>
            <a:pPr indent="0" lvl="0" marL="0" rtl="0" algn="l">
              <a:lnSpc>
                <a:spcPct val="100000"/>
              </a:lnSpc>
              <a:spcBef>
                <a:spcPts val="1600"/>
              </a:spcBef>
              <a:spcAft>
                <a:spcPts val="0"/>
              </a:spcAft>
              <a:buNone/>
            </a:pPr>
            <a:r>
              <a:t/>
            </a:r>
            <a:endParaRPr b="1" sz="3200">
              <a:solidFill>
                <a:schemeClr val="dk1"/>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