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56" r:id="rId4"/>
    <p:sldId id="388" r:id="rId5"/>
    <p:sldId id="379" r:id="rId6"/>
    <p:sldId id="389" r:id="rId7"/>
    <p:sldId id="377" r:id="rId8"/>
    <p:sldId id="380" r:id="rId9"/>
    <p:sldId id="381" r:id="rId10"/>
    <p:sldId id="382" r:id="rId11"/>
    <p:sldId id="378" r:id="rId12"/>
    <p:sldId id="385" r:id="rId13"/>
    <p:sldId id="386" r:id="rId14"/>
    <p:sldId id="387" r:id="rId15"/>
    <p:sldId id="390" r:id="rId16"/>
    <p:sldId id="392" r:id="rId17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나눔스퀘어_ac" panose="020B0600000101010101" pitchFamily="50" charset="-127"/>
      <p:regular r:id="rId20"/>
    </p:embeddedFont>
    <p:embeddedFont>
      <p:font typeface="나눔스퀘어_ac Bold" panose="020B0600000101010101" pitchFamily="50" charset="-127"/>
      <p:bold r:id="rId21"/>
    </p:embeddedFont>
    <p:embeddedFont>
      <p:font typeface="나눔스퀘어_ac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6" autoAdjust="0"/>
    <p:restoredTop sz="85412" autoAdjust="0"/>
  </p:normalViewPr>
  <p:slideViewPr>
    <p:cSldViewPr>
      <p:cViewPr varScale="1">
        <p:scale>
          <a:sx n="150" d="100"/>
          <a:sy n="150" d="100"/>
        </p:scale>
        <p:origin x="372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4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0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9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3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2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9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8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1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4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5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339752" y="2859782"/>
            <a:ext cx="173874" cy="1509442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2644" y="2859782"/>
            <a:ext cx="6644402" cy="1509442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안드로이드 환경에서의 적외선 영상 기반 몰래카메라 검출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Hidden Camera Detection Based on Infrared Images </a:t>
            </a:r>
            <a:br>
              <a:rPr lang="en-US" altLang="ko-KR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 Android Environment</a:t>
            </a:r>
          </a:p>
          <a:p>
            <a:pPr lvl="0">
              <a:lnSpc>
                <a:spcPct val="90000"/>
              </a:lnSpc>
            </a:pP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lnSpc>
                <a:spcPct val="9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Moonnyeon Kim, Gyuree Kim and Sungyoung Kim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D204A-5BB7-48E3-A5B7-865D5DD34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0.3 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D88035-E089-47B5-861B-1814B0C80783}"/>
              </a:ext>
            </a:extLst>
          </p:cNvPr>
          <p:cNvGrpSpPr/>
          <p:nvPr/>
        </p:nvGrpSpPr>
        <p:grpSpPr>
          <a:xfrm>
            <a:off x="1151780" y="1707654"/>
            <a:ext cx="6840440" cy="2160000"/>
            <a:chOff x="1187624" y="1635646"/>
            <a:chExt cx="6840440" cy="2160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1D53FA-BAA4-4F97-AB23-4F438C6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635646"/>
              <a:ext cx="2880000" cy="2160000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C3CCD08C-00D8-4207-A0CC-A8DF5F20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1635646"/>
              <a:ext cx="2880000" cy="21600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BE550A6-0A50-473E-98F5-24E9B7688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0" y="1707654"/>
            <a:ext cx="2880000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9F8A4-C2D3-4DB3-BD7A-A3E05ADCF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20" y="1707654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D204A-5BB7-48E3-A5B7-865D5DD34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 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D88035-E089-47B5-861B-1814B0C80783}"/>
              </a:ext>
            </a:extLst>
          </p:cNvPr>
          <p:cNvGrpSpPr/>
          <p:nvPr/>
        </p:nvGrpSpPr>
        <p:grpSpPr>
          <a:xfrm>
            <a:off x="1151780" y="1707654"/>
            <a:ext cx="6840440" cy="2160000"/>
            <a:chOff x="1187624" y="1635646"/>
            <a:chExt cx="6840440" cy="2160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1D53FA-BAA4-4F97-AB23-4F438C6CE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635646"/>
              <a:ext cx="2880000" cy="2160000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C3CCD08C-00D8-4207-A0CC-A8DF5F20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1635646"/>
              <a:ext cx="2880000" cy="21600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BE550A6-0A50-473E-98F5-24E9B7688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0" y="1707654"/>
            <a:ext cx="2880000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9F8A4-C2D3-4DB3-BD7A-A3E05ADCF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20" y="1707654"/>
            <a:ext cx="2880000" cy="2160000"/>
          </a:xfrm>
          <a:prstGeom prst="rect">
            <a:avLst/>
          </a:prstGeom>
        </p:spPr>
      </p:pic>
      <p:pic>
        <p:nvPicPr>
          <p:cNvPr id="5" name="그림 4" descr="텍스트, 노란색, 흐림이(가) 표시된 사진&#10;&#10;자동 생성된 설명">
            <a:extLst>
              <a:ext uri="{FF2B5EF4-FFF2-40B4-BE49-F238E27FC236}">
                <a16:creationId xmlns:a16="http://schemas.microsoft.com/office/drawing/2014/main" id="{715C6C24-A6A2-450F-93D7-535E1B369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0" y="1707654"/>
            <a:ext cx="2880000" cy="2160000"/>
          </a:xfrm>
          <a:prstGeom prst="rect">
            <a:avLst/>
          </a:prstGeom>
        </p:spPr>
      </p:pic>
      <p:pic>
        <p:nvPicPr>
          <p:cNvPr id="9" name="그림 8" descr="텍스트, 노란색이(가) 표시된 사진&#10;&#10;자동 생성된 설명">
            <a:extLst>
              <a:ext uri="{FF2B5EF4-FFF2-40B4-BE49-F238E27FC236}">
                <a16:creationId xmlns:a16="http://schemas.microsoft.com/office/drawing/2014/main" id="{6F05AFF4-C299-4386-B481-282FBC767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20" y="1707654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D204A-5BB7-48E3-A5B7-865D5DD34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 m /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몰래카메라가 없는 영역 촬영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1D53FA-BAA4-4F97-AB23-4F438C6C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0" y="1707654"/>
            <a:ext cx="2880000" cy="21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E550A6-0A50-473E-98F5-24E9B7688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0" y="1707654"/>
            <a:ext cx="2880000" cy="2160000"/>
          </a:xfrm>
          <a:prstGeom prst="rect">
            <a:avLst/>
          </a:prstGeom>
        </p:spPr>
      </p:pic>
      <p:pic>
        <p:nvPicPr>
          <p:cNvPr id="5" name="그림 4" descr="텍스트, 노란색, 흐림이(가) 표시된 사진&#10;&#10;자동 생성된 설명">
            <a:extLst>
              <a:ext uri="{FF2B5EF4-FFF2-40B4-BE49-F238E27FC236}">
                <a16:creationId xmlns:a16="http://schemas.microsoft.com/office/drawing/2014/main" id="{715C6C24-A6A2-450F-93D7-535E1B369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0" y="1707654"/>
            <a:ext cx="2880000" cy="2160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A5C288-08D3-49A6-B518-3FE9F4D1C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0" y="1707894"/>
            <a:ext cx="2880000" cy="2160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277B77-4687-4D93-BEF9-06859D9F5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20" y="1707894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Conclusion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635646"/>
            <a:ext cx="7972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적외선 카메라로부터 영상을 입력 받음으로써 조명의 영향으로부터 자유로움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영상처리 기술만 최적화한 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세팅 값은 어플리케이션 유저가 변경할 수 있도록 구현하여 일반성 확보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 촬영 거리가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0.5m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이상일 경우 검출 성공률이 현저히 감소한다는 한계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제안한 알고리즘을 스마트폰 어플리케이션에 탑재시켜 배포 시 몰래카메라 관련 범죄로 인해 고조된 사람들의 불안감을 해소할 수 있을 것으로 기대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45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902196"/>
          </a:xfrm>
        </p:spPr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14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7574"/>
            <a:ext cx="3600000" cy="25916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080" y="1347614"/>
            <a:ext cx="3600000" cy="149756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96" y="1779662"/>
            <a:ext cx="3600000" cy="30502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b="8022"/>
          <a:stretch/>
        </p:blipFill>
        <p:spPr>
          <a:xfrm>
            <a:off x="5291880" y="2290225"/>
            <a:ext cx="3600000" cy="28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Using Infrared Camera Data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1635646"/>
            <a:ext cx="79725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 카메라가 아닌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적외선 카메라로 촬영한 영상을 토대로 영상처리 진행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보정 기술이 탑재되어 어둠속에서도 또렷하게 물체 검출 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 조명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 조명에 관계 없이 어두운 환경에서도 물체 감지 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이로써 특정 환경에만 국한된 것이 아닌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다양한 상황에 기술 적용 가능할 것이라 예상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7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Detection Algorithm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03848" y="1107058"/>
            <a:ext cx="1368152" cy="1020378"/>
            <a:chOff x="611560" y="987574"/>
            <a:chExt cx="1368152" cy="102037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11560" y="987574"/>
              <a:ext cx="1368152" cy="6480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Gaussian Blur</a:t>
              </a:r>
              <a:endParaRPr lang="ko-KR" altLang="en-US" sz="15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611560" y="1647912"/>
              <a:ext cx="1368152" cy="3600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size: 3x3</a:t>
              </a:r>
              <a:endParaRPr lang="ko-KR" altLang="en-US" sz="12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92080" y="1107058"/>
            <a:ext cx="1368152" cy="1020378"/>
            <a:chOff x="611560" y="987574"/>
            <a:chExt cx="1368152" cy="10203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11560" y="987574"/>
              <a:ext cx="1368152" cy="6480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Crop Frame</a:t>
              </a:r>
              <a:endParaRPr lang="ko-KR" altLang="en-US" sz="15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11560" y="1647912"/>
              <a:ext cx="1368152" cy="3600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size: 200 x 200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380312" y="1107058"/>
            <a:ext cx="1368152" cy="1152128"/>
            <a:chOff x="611560" y="987574"/>
            <a:chExt cx="1368152" cy="115212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11560" y="987574"/>
              <a:ext cx="1368152" cy="6480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Adaptive Threshold</a:t>
              </a:r>
              <a:endParaRPr lang="ko-KR" altLang="en-US" sz="15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11560" y="1647912"/>
              <a:ext cx="1368152" cy="49179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blockSize: 21</a:t>
              </a:r>
            </a:p>
            <a:p>
              <a:pPr algn="ctr"/>
              <a:r>
                <a:rPr lang="en-US" altLang="ko-KR" sz="1200" dirty="0"/>
                <a:t>C: 40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380312" y="2709633"/>
            <a:ext cx="1368152" cy="1020378"/>
            <a:chOff x="611560" y="987574"/>
            <a:chExt cx="1368152" cy="102037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11560" y="987574"/>
              <a:ext cx="1368152" cy="6480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morphology</a:t>
              </a:r>
            </a:p>
            <a:p>
              <a:pPr algn="ctr"/>
              <a:r>
                <a:rPr lang="en-US" altLang="ko-KR" sz="1500" dirty="0"/>
                <a:t>(close)</a:t>
              </a:r>
              <a:endParaRPr lang="ko-KR" altLang="en-US" sz="15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11560" y="1647912"/>
              <a:ext cx="1368152" cy="3600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size: 3x3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47804" y="2715766"/>
            <a:ext cx="1368152" cy="1368152"/>
            <a:chOff x="611560" y="987574"/>
            <a:chExt cx="1368152" cy="136815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11560" y="987574"/>
              <a:ext cx="1368152" cy="6480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findContours</a:t>
              </a:r>
              <a:endParaRPr lang="ko-KR" altLang="en-US" sz="15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11560" y="1647912"/>
              <a:ext cx="1368152" cy="70781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method: </a:t>
              </a:r>
              <a:r>
                <a:rPr lang="en-US" altLang="ko-KR" sz="1100" dirty="0"/>
                <a:t>CHAIN_APPROX_NONE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75296" y="2715766"/>
            <a:ext cx="3852428" cy="2088232"/>
            <a:chOff x="611560" y="987574"/>
            <a:chExt cx="1368152" cy="208823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611560" y="987574"/>
              <a:ext cx="1368152" cy="5285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boundingRectangle</a:t>
              </a:r>
              <a:endParaRPr lang="ko-KR" altLang="en-US" sz="15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11560" y="1516162"/>
              <a:ext cx="1368152" cy="15596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다음의 조건을 모두 충족시킬 경우 몰래카메라로 인지</a:t>
              </a:r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endPara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28600" indent="-228600" algn="ctr">
                <a:buAutoNum type="arabicPeriod"/>
              </a:pP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contourArea &lt;= 13</a:t>
              </a:r>
            </a:p>
            <a:p>
              <a:pPr marL="228600" indent="-228600" algn="ctr">
                <a:buAutoNum type="arabicPeriod"/>
              </a:pP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boundingRect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영역 종횡 비 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&lt;= 2</a:t>
              </a:r>
            </a:p>
            <a:p>
              <a:pPr marL="228600" indent="-228600" algn="ctr">
                <a:buAutoNum type="arabicPeriod"/>
              </a:pP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 &lt; boundingRect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영역 평균 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pixel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값 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 100</a:t>
              </a:r>
              <a:b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190 &lt; boundingRect 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영역 평균 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pixel</a:t>
              </a:r>
              <a:r>
                <a:rPr lang="ko-KR" altLang="en-US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값 </a:t>
              </a:r>
              <a:r>
                <a:rPr lang="en-US" altLang="ko-KR" sz="13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&lt;220</a:t>
              </a: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4644008" y="1539106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732240" y="1539106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555776" y="1539106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8028384" y="2279330"/>
            <a:ext cx="0" cy="430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716016" y="3435846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A6F2E6-A1E1-41E4-9603-4CF3201FF891}"/>
              </a:ext>
            </a:extLst>
          </p:cNvPr>
          <p:cNvCxnSpPr/>
          <p:nvPr/>
        </p:nvCxnSpPr>
        <p:spPr>
          <a:xfrm flipH="1">
            <a:off x="6732240" y="3442692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5F3CB7D-BC6B-411D-9089-8ED3EF5FB08E}"/>
              </a:ext>
            </a:extLst>
          </p:cNvPr>
          <p:cNvGrpSpPr/>
          <p:nvPr/>
        </p:nvGrpSpPr>
        <p:grpSpPr>
          <a:xfrm>
            <a:off x="775296" y="1107058"/>
            <a:ext cx="1750765" cy="1273199"/>
            <a:chOff x="611560" y="987574"/>
            <a:chExt cx="1368152" cy="1108228"/>
          </a:xfrm>
        </p:grpSpPr>
        <p:sp>
          <p:nvSpPr>
            <p:cNvPr id="37" name="모서리가 둥근 직사각형 3">
              <a:extLst>
                <a:ext uri="{FF2B5EF4-FFF2-40B4-BE49-F238E27FC236}">
                  <a16:creationId xmlns:a16="http://schemas.microsoft.com/office/drawing/2014/main" id="{56297CC6-A0DC-484A-A9C9-EACEA6669539}"/>
                </a:ext>
              </a:extLst>
            </p:cNvPr>
            <p:cNvSpPr/>
            <p:nvPr/>
          </p:nvSpPr>
          <p:spPr>
            <a:xfrm>
              <a:off x="611560" y="1282901"/>
              <a:ext cx="1368152" cy="81290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-342900" algn="ctr">
                <a:buAutoNum type="arabicPeriod"/>
              </a:pPr>
              <a:r>
                <a:rPr lang="en-US" altLang="ko-KR" sz="1200" dirty="0"/>
                <a:t>Brightness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30</a:t>
              </a:r>
            </a:p>
            <a:p>
              <a:pPr indent="-342900" algn="ctr">
                <a:buAutoNum type="arabicPeriod"/>
              </a:pPr>
              <a:r>
                <a:rPr lang="en-US" altLang="ko-KR" sz="1200" dirty="0"/>
                <a:t>Contrast : 100</a:t>
              </a:r>
            </a:p>
            <a:p>
              <a:pPr indent="-342900" algn="ctr">
                <a:buAutoNum type="arabicPeriod"/>
              </a:pPr>
              <a:r>
                <a:rPr lang="en-US" altLang="ko-KR" sz="1200" dirty="0"/>
                <a:t>Gamma : 10</a:t>
              </a:r>
            </a:p>
            <a:p>
              <a:pPr indent="-342900" algn="ctr">
                <a:buAutoNum type="arabicPeriod"/>
              </a:pPr>
              <a:r>
                <a:rPr lang="en-US" altLang="ko-KR" sz="1200" dirty="0"/>
                <a:t>Gain : 40</a:t>
              </a:r>
            </a:p>
            <a:p>
              <a:pPr indent="-342900" algn="ctr">
                <a:buAutoNum type="arabicPeriod"/>
              </a:pPr>
              <a:r>
                <a:rPr lang="en-US" altLang="ko-KR" sz="1200" dirty="0"/>
                <a:t>Sharpness : 70</a:t>
              </a:r>
              <a:endParaRPr lang="ko-KR" altLang="en-US" sz="1200" dirty="0"/>
            </a:p>
          </p:txBody>
        </p:sp>
        <p:sp>
          <p:nvSpPr>
            <p:cNvPr id="36" name="모서리가 둥근 직사각형 1">
              <a:extLst>
                <a:ext uri="{FF2B5EF4-FFF2-40B4-BE49-F238E27FC236}">
                  <a16:creationId xmlns:a16="http://schemas.microsoft.com/office/drawing/2014/main" id="{DDE1EED9-70D3-4E93-9020-68C89621BC0E}"/>
                </a:ext>
              </a:extLst>
            </p:cNvPr>
            <p:cNvSpPr/>
            <p:nvPr/>
          </p:nvSpPr>
          <p:spPr>
            <a:xfrm>
              <a:off x="611560" y="987574"/>
              <a:ext cx="1368152" cy="27206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+mj-lt"/>
                  <a:ea typeface="나눔스퀘어 Bold" panose="020B0600000101010101" pitchFamily="50" charset="-127"/>
                </a:rPr>
                <a:t>기본 설정값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88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Detection Algorithm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0" y="703075"/>
            <a:ext cx="9144000" cy="360040"/>
          </a:xfrm>
        </p:spPr>
        <p:txBody>
          <a:bodyPr/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Gaussian Blur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2291395"/>
            <a:ext cx="3147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노이즈를 줄이기 위한 연산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백색 노이즈를 제거하는데 효과적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가장자리 감지 결과 개선 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623D5F-9B95-4437-A033-C287E3A56A80}"/>
              </a:ext>
            </a:extLst>
          </p:cNvPr>
          <p:cNvGrpSpPr/>
          <p:nvPr/>
        </p:nvGrpSpPr>
        <p:grpSpPr>
          <a:xfrm>
            <a:off x="611560" y="1063115"/>
            <a:ext cx="2520000" cy="3780000"/>
            <a:chOff x="899592" y="897774"/>
            <a:chExt cx="2520000" cy="378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152819-CFED-490D-8653-E578526B0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787774"/>
              <a:ext cx="2520000" cy="1890000"/>
            </a:xfrm>
            <a:prstGeom prst="rect">
              <a:avLst/>
            </a:prstGeom>
          </p:spPr>
        </p:pic>
        <p:pic>
          <p:nvPicPr>
            <p:cNvPr id="9" name="그림 8" descr="실내, 어두운이(가) 표시된 사진&#10;&#10;자동 생성된 설명">
              <a:extLst>
                <a:ext uri="{FF2B5EF4-FFF2-40B4-BE49-F238E27FC236}">
                  <a16:creationId xmlns:a16="http://schemas.microsoft.com/office/drawing/2014/main" id="{6B44165C-C97C-45B4-95C6-59DE701FB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897774"/>
              <a:ext cx="2520000" cy="189000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2624013"/>
            <a:ext cx="729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4515966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After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Detection Algorithm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Adaptive Threshold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1752" y="1775594"/>
            <a:ext cx="527772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임계 값을 하나의 이미지 전체에 적용시키지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않고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구역마다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threshold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실행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pixel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지역 평균값과 두드러지게 차이 날 경우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Outlier(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간주하여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Threshold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과정에서 잘라냄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결과 검출 거리가 멀어질수록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Global Threshold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보다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Adaptive Threshold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카메라에 해당하는 윤곽선을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선명히 표현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217E2FD-90FC-47F3-8308-DB9ACF32F863}"/>
              </a:ext>
            </a:extLst>
          </p:cNvPr>
          <p:cNvGrpSpPr/>
          <p:nvPr/>
        </p:nvGrpSpPr>
        <p:grpSpPr>
          <a:xfrm>
            <a:off x="611560" y="1063480"/>
            <a:ext cx="2520000" cy="3780000"/>
            <a:chOff x="368366" y="830594"/>
            <a:chExt cx="2520000" cy="378000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41F5BEA-249D-4FE3-B8CD-75AF102B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66" y="2720594"/>
              <a:ext cx="2520000" cy="189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 descr="실내, 어두운이(가) 표시된 사진&#10;&#10;자동 생성된 설명">
              <a:extLst>
                <a:ext uri="{FF2B5EF4-FFF2-40B4-BE49-F238E27FC236}">
                  <a16:creationId xmlns:a16="http://schemas.microsoft.com/office/drawing/2014/main" id="{B71D2FA4-5130-456D-924A-9CFB924BF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66" y="830594"/>
              <a:ext cx="2520000" cy="189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2624013"/>
            <a:ext cx="729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4515966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After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1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Detection Algorithm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Morphology(Close)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1752" y="2251198"/>
            <a:ext cx="5642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팽창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침식 순으로 연산을 수행하여 개체 내부의 작은 구멍이나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개체의 작은 점을 닫을 때 유용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몰래카메라 주변 노이즈들을 몰래카메라로 검출하는 것을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방지하고자 미세한 점들을 제거하기 위한 용도로 연산 수행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D2173C-CA54-4790-8E26-7BCBF8A96B3F}"/>
              </a:ext>
            </a:extLst>
          </p:cNvPr>
          <p:cNvGrpSpPr/>
          <p:nvPr/>
        </p:nvGrpSpPr>
        <p:grpSpPr>
          <a:xfrm>
            <a:off x="611560" y="1056269"/>
            <a:ext cx="2520000" cy="3786846"/>
            <a:chOff x="539552" y="818920"/>
            <a:chExt cx="2520000" cy="3786846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3A88EC4-6417-4348-A8A4-2ADA2A7E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818920"/>
              <a:ext cx="2520000" cy="189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655A1F-8746-4660-B6C8-37A2CAAC2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715766"/>
              <a:ext cx="2520000" cy="189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2624013"/>
            <a:ext cx="729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4515966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After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6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Detection Algorithm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Find Contours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752" y="2004976"/>
            <a:ext cx="5642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Contours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동일한 색을 가지고 있는 영역의 경계선을 연결한 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몰래카메라의 외형을 파악하는 데 사용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contours line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찾아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hierarchy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관계를 구성하고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contours point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모두 저장하여 경계 영역 모양 그대로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표시될 수 있도록 설정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C3A070-C30F-4838-A24B-D792765BDC9E}"/>
              </a:ext>
            </a:extLst>
          </p:cNvPr>
          <p:cNvGrpSpPr/>
          <p:nvPr/>
        </p:nvGrpSpPr>
        <p:grpSpPr>
          <a:xfrm>
            <a:off x="611560" y="1059582"/>
            <a:ext cx="2520000" cy="3780000"/>
            <a:chOff x="539552" y="1113798"/>
            <a:chExt cx="2520000" cy="37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2D4356E-4CB7-4A69-81EB-0D9AA98C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003798"/>
              <a:ext cx="2520000" cy="189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34AD5B-27E1-48C8-8AF3-5C4F2177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113798"/>
              <a:ext cx="2520000" cy="189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2624013"/>
            <a:ext cx="729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Before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8C76A5-D11E-4398-81B3-3557197FD29F}"/>
              </a:ext>
            </a:extLst>
          </p:cNvPr>
          <p:cNvSpPr/>
          <p:nvPr/>
        </p:nvSpPr>
        <p:spPr>
          <a:xfrm>
            <a:off x="611560" y="4515966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After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98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Android Environment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683568" y="843557"/>
            <a:ext cx="2196144" cy="37558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28829"/>
            <a:ext cx="518456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영상처리 연산이 수행되는 영역을 노란색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Bounding Box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표시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몰래카메라로 인식한 영역에 대해 빨간색으로 표시 및 </a:t>
            </a:r>
            <a:b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파란색으로 해당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contour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평균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pixel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표시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시각적 표현 이외에 검출 시 단말기 진동으로 검출 알림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검출 화면을 길게 누르면 현재 화면을 캡처해 갤러리에 저장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9424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12039</TotalTime>
  <Words>328</Words>
  <Application>Microsoft Office PowerPoint</Application>
  <PresentationFormat>화면 슬라이드 쇼(16:9)</PresentationFormat>
  <Paragraphs>108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나눔스퀘어_ac Bold</vt:lpstr>
      <vt:lpstr>Arial</vt:lpstr>
      <vt:lpstr>맑은 고딕</vt:lpstr>
      <vt:lpstr>나눔스퀘어_ac ExtraBold</vt:lpstr>
      <vt:lpstr>나눔스퀘어 Bold</vt:lpstr>
      <vt:lpstr>나눔스퀘어_ac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495</cp:revision>
  <dcterms:created xsi:type="dcterms:W3CDTF">2016-12-05T23:26:54Z</dcterms:created>
  <dcterms:modified xsi:type="dcterms:W3CDTF">2021-06-01T11:39:03Z</dcterms:modified>
</cp:coreProperties>
</file>