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261" r:id="rId5"/>
    <p:sldId id="426" r:id="rId6"/>
    <p:sldId id="436" r:id="rId7"/>
    <p:sldId id="429" r:id="rId8"/>
    <p:sldId id="431" r:id="rId9"/>
    <p:sldId id="432" r:id="rId10"/>
    <p:sldId id="430" r:id="rId11"/>
    <p:sldId id="437" r:id="rId12"/>
    <p:sldId id="434" r:id="rId13"/>
    <p:sldId id="439" r:id="rId14"/>
    <p:sldId id="438" r:id="rId15"/>
    <p:sldId id="440" r:id="rId16"/>
    <p:sldId id="435" r:id="rId17"/>
    <p:sldId id="262" r:id="rId18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DCB"/>
    <a:srgbClr val="A4B4EA"/>
    <a:srgbClr val="98DFBB"/>
    <a:srgbClr val="9AD3E9"/>
    <a:srgbClr val="F8B2A3"/>
    <a:srgbClr val="F7D597"/>
    <a:srgbClr val="F9B4A1"/>
    <a:srgbClr val="FDB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18" autoAdjust="0"/>
    <p:restoredTop sz="84552" autoAdjust="0"/>
  </p:normalViewPr>
  <p:slideViewPr>
    <p:cSldViewPr>
      <p:cViewPr varScale="1">
        <p:scale>
          <a:sx n="107" d="100"/>
          <a:sy n="107" d="100"/>
        </p:scale>
        <p:origin x="426" y="10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defRPr>
            </a:pPr>
            <a:r>
              <a:rPr lang="ko-KR" altLang="en-US" sz="1400" b="0" i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코로나 이후 교육격차가 심해졌나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코로나 이후 교육격차가 심해졌나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F7-45F4-9947-F4F093CE1B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F7-45F4-9947-F4F093CE1B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87.2</c:v>
                </c:pt>
                <c:pt idx="1">
                  <c:v>12.8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33-4A44-A82E-20AB9D150F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defRPr>
            </a:pPr>
            <a:r>
              <a:rPr lang="ko-KR" altLang="en-US" sz="1400" dirty="0"/>
              <a:t>원격수업 어떤 것이 어려운가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15-484C-9610-F44276E19F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15-484C-9610-F44276E19F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15-484C-9610-F44276E19F9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15-484C-9610-F44276E19F9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715-484C-9610-F44276E19F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소통의 어려움</c:v>
                </c:pt>
                <c:pt idx="1">
                  <c:v>수업 난이도</c:v>
                </c:pt>
                <c:pt idx="2">
                  <c:v>기기 사양 문제</c:v>
                </c:pt>
                <c:pt idx="3">
                  <c:v>학습공간 무</c:v>
                </c:pt>
                <c:pt idx="4">
                  <c:v>참여 방법 어려움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39.299999999999997</c:v>
                </c:pt>
                <c:pt idx="1">
                  <c:v>39.1</c:v>
                </c:pt>
                <c:pt idx="2">
                  <c:v>33.1</c:v>
                </c:pt>
                <c:pt idx="3">
                  <c:v>32.9</c:v>
                </c:pt>
                <c:pt idx="4">
                  <c:v>16.2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E9-4DC7-9837-9B662ED70F6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나눔스퀘어 Light" panose="020B0600000101010101" pitchFamily="50" charset="-127"/>
          <a:ea typeface="나눔스퀘어 Light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/>
              <a:t>메타버스 환경의 가상 전자회로 시뮬레이터 설계의 발표를 맡게 된 정지연입니다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발표를 시작하도록 하겠습니다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dirty="0"/>
              <a:t>앞서 </a:t>
            </a:r>
            <a:r>
              <a:rPr lang="en-US" altLang="ko-KR" b="0" dirty="0"/>
              <a:t>2D</a:t>
            </a:r>
            <a:r>
              <a:rPr lang="ko-KR" altLang="en-US" b="0" dirty="0"/>
              <a:t>화면에서 회로도를 구성하고 시뮬레이션 시작 버튼을 누르면 스크립트 내에서 연결상태를 판단합니다</a:t>
            </a:r>
            <a:r>
              <a:rPr lang="en-US" altLang="ko-KR" b="0" dirty="0"/>
              <a:t>. </a:t>
            </a:r>
            <a:r>
              <a:rPr lang="ko-KR" altLang="en-US" b="0" dirty="0"/>
              <a:t>여기서 회로가 부적합하면 이에 따른 원인을 분석하고 출력합니다</a:t>
            </a:r>
            <a:r>
              <a:rPr lang="en-US" altLang="ko-KR" b="0" dirty="0"/>
              <a:t>. </a:t>
            </a:r>
            <a:r>
              <a:rPr lang="ko-KR" altLang="en-US" b="0" dirty="0"/>
              <a:t>연결이 잘 되어있다고 판단하면 해당 회로에 대한 시뮬레이션이 제공됩니다</a:t>
            </a:r>
            <a:r>
              <a:rPr lang="en-US" altLang="ko-KR" b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417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dirty="0"/>
              <a:t>연결 상태가 잘 되어있다고 판단했을 때의 화면입니다</a:t>
            </a:r>
            <a:r>
              <a:rPr lang="en-US" altLang="ko-KR" b="0" dirty="0"/>
              <a:t>. </a:t>
            </a:r>
            <a:r>
              <a:rPr lang="ko-KR" altLang="en-US" b="0" dirty="0"/>
              <a:t>아래 </a:t>
            </a:r>
            <a:r>
              <a:rPr lang="en-US" altLang="ko-KR" b="0" dirty="0"/>
              <a:t>3D</a:t>
            </a:r>
            <a:r>
              <a:rPr lang="ko-KR" altLang="en-US" b="0" dirty="0"/>
              <a:t> </a:t>
            </a:r>
            <a:r>
              <a:rPr lang="ko-KR" altLang="en-US" b="0" dirty="0" err="1"/>
              <a:t>브레드보드</a:t>
            </a:r>
            <a:r>
              <a:rPr lang="ko-KR" altLang="en-US" b="0" dirty="0"/>
              <a:t> 상에 회로가 나타난 것을 확인할 수 있습니다</a:t>
            </a:r>
            <a:r>
              <a:rPr lang="en-US" altLang="ko-KR" b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358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dirty="0"/>
              <a:t>다음은 회로 연결이 부적합할 때의 화면입니다</a:t>
            </a:r>
            <a:r>
              <a:rPr lang="en-US" altLang="ko-KR" b="0" dirty="0"/>
              <a:t>. </a:t>
            </a:r>
            <a:r>
              <a:rPr lang="ko-KR" altLang="en-US" b="0" dirty="0"/>
              <a:t>시뮬레이션은 진행되지 않고</a:t>
            </a:r>
            <a:r>
              <a:rPr lang="en-US" altLang="ko-KR" b="0" dirty="0"/>
              <a:t>, </a:t>
            </a:r>
            <a:r>
              <a:rPr lang="ko-KR" altLang="en-US" b="0" dirty="0"/>
              <a:t>단면도 상단에 부적합 원인이 제공됩니다</a:t>
            </a:r>
            <a:r>
              <a:rPr lang="en-US" altLang="ko-KR" b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788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dirty="0"/>
              <a:t>부적합 원인은 총 </a:t>
            </a:r>
            <a:r>
              <a:rPr lang="ko-KR" altLang="en-US" b="0" dirty="0" err="1"/>
              <a:t>네가지로</a:t>
            </a:r>
            <a:r>
              <a:rPr lang="ko-KR" altLang="en-US" b="0" dirty="0"/>
              <a:t> </a:t>
            </a:r>
            <a:r>
              <a:rPr lang="ko-KR" altLang="en-US" b="0" dirty="0" err="1"/>
              <a:t>이루어져있습니다</a:t>
            </a:r>
            <a:r>
              <a:rPr lang="en-US" altLang="ko-KR" b="0" dirty="0"/>
              <a:t>. </a:t>
            </a:r>
            <a:r>
              <a:rPr lang="ko-KR" altLang="en-US" b="0" dirty="0"/>
              <a:t>우선 회로도 </a:t>
            </a:r>
            <a:r>
              <a:rPr lang="en-US" altLang="ko-KR" b="0" dirty="0"/>
              <a:t>~ </a:t>
            </a:r>
            <a:r>
              <a:rPr lang="ko-KR" altLang="en-US" b="0" dirty="0" err="1"/>
              <a:t>두번쨰는</a:t>
            </a:r>
            <a:r>
              <a:rPr lang="ko-KR" altLang="en-US" b="0" dirty="0"/>
              <a:t> </a:t>
            </a:r>
            <a:r>
              <a:rPr lang="en-US" altLang="ko-KR" b="0" dirty="0"/>
              <a:t>~ </a:t>
            </a:r>
            <a:r>
              <a:rPr lang="ko-KR" altLang="en-US" b="0" dirty="0"/>
              <a:t>세번째는</a:t>
            </a:r>
            <a:r>
              <a:rPr lang="en-US" altLang="ko-KR" b="0" dirty="0"/>
              <a:t>~ </a:t>
            </a:r>
            <a:r>
              <a:rPr lang="ko-KR" altLang="en-US" b="0" dirty="0"/>
              <a:t>마지막은 </a:t>
            </a:r>
            <a:r>
              <a:rPr lang="en-US" altLang="ko-KR" b="0" dirty="0"/>
              <a:t>LED ~</a:t>
            </a:r>
            <a:r>
              <a:rPr lang="ko-KR" altLang="en-US" b="0" dirty="0"/>
              <a:t>입니다</a:t>
            </a:r>
            <a:r>
              <a:rPr lang="en-US" altLang="ko-KR" b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24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dirty="0"/>
              <a:t>마지막으로 결론입니다</a:t>
            </a:r>
            <a:r>
              <a:rPr lang="en-US" altLang="ko-KR" b="0" dirty="0"/>
              <a:t>. </a:t>
            </a:r>
            <a:r>
              <a:rPr lang="ko-KR" altLang="en-US" b="0" dirty="0"/>
              <a:t>본 논문에서는 메타버스 환경을 기반으로 한 가상의 전자 회로 시뮬레이터 설계방법을 제시하였으며</a:t>
            </a:r>
            <a:r>
              <a:rPr lang="en-US" altLang="ko-KR" b="0" dirty="0"/>
              <a:t>, </a:t>
            </a:r>
            <a:r>
              <a:rPr lang="ko-KR" altLang="en-US" b="0" dirty="0"/>
              <a:t>추가적으로 중간 구현 결과에 대해 소개하였습니다</a:t>
            </a:r>
            <a:r>
              <a:rPr lang="en-US" altLang="ko-KR" b="0" dirty="0"/>
              <a:t>. </a:t>
            </a:r>
            <a:r>
              <a:rPr lang="ko-KR" altLang="en-US" b="0" dirty="0"/>
              <a:t>요즘 주목받고있는 메타버스와 교육을 접목해 교육에 필요한 예산을 절감하고 안정성을 확대할 수 있습니다</a:t>
            </a:r>
            <a:r>
              <a:rPr lang="en-US" altLang="ko-KR" b="0" dirty="0"/>
              <a:t>. </a:t>
            </a:r>
            <a:r>
              <a:rPr lang="ko-KR" altLang="en-US" b="0" dirty="0"/>
              <a:t>마지막으로 단순 가상 전자회로 뿐만 아니라 관련 강의나 시뮬레이션 등을 이용해 다양한 교육 방식과 연계가 가능합니다</a:t>
            </a:r>
            <a:r>
              <a:rPr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16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이상으로 발표를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9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목차는 </a:t>
            </a:r>
            <a:r>
              <a:rPr lang="ko-KR" altLang="en-US" dirty="0"/>
              <a:t>위와 같습니다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39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dirty="0"/>
              <a:t>먼저 서론입니다</a:t>
            </a:r>
            <a:r>
              <a:rPr lang="en-US" altLang="ko-KR" b="0" dirty="0"/>
              <a:t>. </a:t>
            </a:r>
            <a:r>
              <a:rPr lang="ko-KR" altLang="en-US" b="0" dirty="0"/>
              <a:t>코로나로 인해 원격 수업이 진행되고 있는 가운데 이러한 원격 수업은 교육적인 측면에서 수업을 제공하는데 제약이 많습니다</a:t>
            </a:r>
            <a:r>
              <a:rPr lang="en-US" altLang="ko-KR" b="0" dirty="0"/>
              <a:t>. </a:t>
            </a:r>
            <a:r>
              <a:rPr lang="ko-KR" altLang="en-US" b="0" dirty="0"/>
              <a:t>위의 기사를 보시면 알 수 있듯이 원격수업으로 인해 의사소통이 제대로 이루어질 수 없어 학생들이 방치되고 있습니다</a:t>
            </a:r>
            <a:r>
              <a:rPr lang="en-US" altLang="ko-KR" b="0" dirty="0"/>
              <a:t>. </a:t>
            </a:r>
            <a:r>
              <a:rPr lang="ko-KR" altLang="en-US" b="0" dirty="0"/>
              <a:t>특히나 실습 수업 같은 경우 가정에서 장비가 </a:t>
            </a:r>
            <a:r>
              <a:rPr lang="ko-KR" altLang="en-US" b="0" dirty="0" err="1"/>
              <a:t>갖춰져있는</a:t>
            </a:r>
            <a:r>
              <a:rPr lang="ko-KR" altLang="en-US" b="0" dirty="0"/>
              <a:t> 경우가 드물어 원활히 진행될 수 없는 것이 현실입니다</a:t>
            </a:r>
            <a:r>
              <a:rPr lang="en-US" altLang="ko-KR" b="0" dirty="0"/>
              <a:t>. </a:t>
            </a:r>
          </a:p>
          <a:p>
            <a:pPr algn="l"/>
            <a:endParaRPr lang="en-US" altLang="ko-KR" b="0" dirty="0"/>
          </a:p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3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dirty="0"/>
              <a:t>본 차트에서도 확인할 수 있듯이 코로나 이후의 원격 수업은 어려움이 있고 교육 격차의 심화도 야기하고 있습니다</a:t>
            </a:r>
            <a:r>
              <a:rPr lang="en-US" altLang="ko-KR" b="0" dirty="0"/>
              <a:t>. </a:t>
            </a:r>
            <a:r>
              <a:rPr lang="ko-KR" altLang="en-US" b="0" dirty="0"/>
              <a:t>또한</a:t>
            </a:r>
            <a:r>
              <a:rPr lang="en-US" altLang="ko-KR" b="0" dirty="0"/>
              <a:t>, </a:t>
            </a:r>
            <a:r>
              <a:rPr lang="ko-KR" altLang="en-US" b="0" dirty="0"/>
              <a:t>의사소통의 어려움</a:t>
            </a:r>
            <a:r>
              <a:rPr lang="en-US" altLang="ko-KR" b="0" dirty="0"/>
              <a:t>, </a:t>
            </a:r>
            <a:r>
              <a:rPr lang="ko-KR" altLang="en-US" b="0" dirty="0"/>
              <a:t>수업 난이도의 어려움</a:t>
            </a:r>
            <a:r>
              <a:rPr lang="en-US" altLang="ko-KR" b="0" dirty="0"/>
              <a:t>, </a:t>
            </a:r>
            <a:r>
              <a:rPr lang="ko-KR" altLang="en-US" b="0" dirty="0"/>
              <a:t>낮은 기기의 사양 등 여러 문제점으로 인해 수업의 질이 확연히 낮아졌다는 것을 확인할 수 있습니다</a:t>
            </a:r>
            <a:r>
              <a:rPr lang="en-US" altLang="ko-KR" b="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/>
          </a:p>
          <a:p>
            <a:pPr algn="l"/>
            <a:endParaRPr lang="en-US" altLang="ko-KR" b="0" dirty="0"/>
          </a:p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46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590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메타버스 환경에서 구현된 가상의 </a:t>
            </a:r>
            <a:r>
              <a:rPr lang="ko-KR" altLang="en-US" b="0" dirty="0" err="1"/>
              <a:t>브레드</a:t>
            </a:r>
            <a:r>
              <a:rPr lang="ko-KR" altLang="en-US" b="0" dirty="0"/>
              <a:t> 보드에 각종 전기소자를 연결하여 사용자가 직접 회로를 구성할 수 있게끔 하고</a:t>
            </a:r>
            <a:r>
              <a:rPr lang="en-US" altLang="ko-KR" b="0" dirty="0"/>
              <a:t>, </a:t>
            </a:r>
            <a:r>
              <a:rPr lang="ko-KR" altLang="en-US" b="0" dirty="0"/>
              <a:t>이를 판단하여 가상 시뮬레이션을 실행할 수 있게끔 설계하였습니다</a:t>
            </a:r>
            <a:r>
              <a:rPr lang="en-US" altLang="ko-KR" b="0" dirty="0"/>
              <a:t>. </a:t>
            </a:r>
          </a:p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4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dirty="0"/>
              <a:t>시스템 구성도입니다</a:t>
            </a:r>
            <a:r>
              <a:rPr lang="en-US" altLang="ko-KR" b="0" dirty="0"/>
              <a:t>. </a:t>
            </a:r>
            <a:r>
              <a:rPr lang="ko-KR" altLang="en-US" b="0" dirty="0"/>
              <a:t>사용자가 회로를 구성하면 이를 데이터로 저장한 후 연결상태를 판단합니다</a:t>
            </a:r>
            <a:r>
              <a:rPr lang="en-US" altLang="ko-KR" b="0" dirty="0"/>
              <a:t>. </a:t>
            </a:r>
            <a:r>
              <a:rPr lang="ko-KR" altLang="en-US" b="0" dirty="0"/>
              <a:t>그리고 잘 </a:t>
            </a:r>
            <a:r>
              <a:rPr lang="ko-KR" altLang="en-US" b="0" dirty="0" err="1"/>
              <a:t>연결되어있으면</a:t>
            </a:r>
            <a:r>
              <a:rPr lang="ko-KR" altLang="en-US" b="0" dirty="0"/>
              <a:t> 시뮬레이션이 시작됩니다</a:t>
            </a:r>
            <a:r>
              <a:rPr lang="en-US" altLang="ko-KR" b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59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dirty="0"/>
              <a:t>초기 설계했던 </a:t>
            </a:r>
            <a:r>
              <a:rPr lang="en-US" altLang="ko-KR" b="0" dirty="0"/>
              <a:t>UI </a:t>
            </a:r>
            <a:r>
              <a:rPr lang="ko-KR" altLang="en-US" b="0" dirty="0"/>
              <a:t>화면입니다</a:t>
            </a:r>
            <a:r>
              <a:rPr lang="en-US" altLang="ko-KR" b="0" dirty="0"/>
              <a:t>. </a:t>
            </a:r>
            <a:r>
              <a:rPr lang="ko-KR" altLang="en-US" b="0" dirty="0"/>
              <a:t>좌측 상단에는 각종 소자 모음과 시뮬레이션 버튼이 존재하며 우측 하단에는 어느 소자가 </a:t>
            </a:r>
            <a:r>
              <a:rPr lang="ko-KR" altLang="en-US" b="0" dirty="0" err="1"/>
              <a:t>연결되어있는지</a:t>
            </a:r>
            <a:r>
              <a:rPr lang="ko-KR" altLang="en-US" b="0" dirty="0"/>
              <a:t> 단면도가 있습니다</a:t>
            </a:r>
            <a:r>
              <a:rPr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96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dirty="0"/>
              <a:t>실제 개발 화면입니다</a:t>
            </a:r>
            <a:r>
              <a:rPr lang="en-US" altLang="ko-KR" b="0" dirty="0"/>
              <a:t>. </a:t>
            </a:r>
            <a:r>
              <a:rPr lang="ko-KR" altLang="en-US" b="0" dirty="0"/>
              <a:t>초기 </a:t>
            </a:r>
            <a:r>
              <a:rPr lang="en-US" altLang="ko-KR" b="0" dirty="0"/>
              <a:t>UI</a:t>
            </a:r>
            <a:r>
              <a:rPr lang="ko-KR" altLang="en-US" b="0" dirty="0"/>
              <a:t>와 다르게 사용자의 편의성을 고려하여 단면도를 제거하고 </a:t>
            </a:r>
            <a:r>
              <a:rPr lang="en-US" altLang="ko-KR" b="0" dirty="0"/>
              <a:t>2D </a:t>
            </a:r>
            <a:r>
              <a:rPr lang="ko-KR" altLang="en-US" b="0" dirty="0"/>
              <a:t>상에서 사용자가 구멍을 선택할 수 있게끔 구현하였습니다</a:t>
            </a:r>
            <a:r>
              <a:rPr lang="en-US" altLang="ko-KR" b="0" dirty="0"/>
              <a:t>. 2D </a:t>
            </a:r>
            <a:r>
              <a:rPr lang="ko-KR" altLang="en-US" b="0" dirty="0" err="1"/>
              <a:t>브레드보드</a:t>
            </a:r>
            <a:r>
              <a:rPr lang="en-US" altLang="ko-KR" b="0" dirty="0"/>
              <a:t> </a:t>
            </a:r>
            <a:r>
              <a:rPr lang="ko-KR" altLang="en-US" b="0" dirty="0"/>
              <a:t>아래 </a:t>
            </a:r>
            <a:r>
              <a:rPr lang="en-US" altLang="ko-KR" b="0" dirty="0"/>
              <a:t>3D </a:t>
            </a:r>
            <a:r>
              <a:rPr lang="ko-KR" altLang="en-US" b="0" dirty="0" err="1"/>
              <a:t>브레드</a:t>
            </a:r>
            <a:r>
              <a:rPr lang="ko-KR" altLang="en-US" b="0" dirty="0"/>
              <a:t> 보드를 통해 시뮬레이션이 진행됩니다</a:t>
            </a:r>
            <a:r>
              <a:rPr lang="en-US" altLang="ko-KR" b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73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932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43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82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1347" y="2715766"/>
            <a:ext cx="5297157" cy="1093264"/>
          </a:xfrm>
        </p:spPr>
        <p:txBody>
          <a:bodyPr/>
          <a:lstStyle/>
          <a:p>
            <a:pPr lvl="0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메타버스 환경의 가상 전자회로 시뮬레이터 설계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B02E93A-DB17-4FCE-B780-0B03CB780CB4}"/>
              </a:ext>
            </a:extLst>
          </p:cNvPr>
          <p:cNvSpPr txBox="1">
            <a:spLocks/>
          </p:cNvSpPr>
          <p:nvPr/>
        </p:nvSpPr>
        <p:spPr>
          <a:xfrm>
            <a:off x="3818263" y="3467090"/>
            <a:ext cx="5297157" cy="50881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정지연</a:t>
            </a:r>
            <a:r>
              <a:rPr lang="en-US" altLang="ko-KR" sz="14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김규리</a:t>
            </a:r>
            <a:r>
              <a:rPr lang="en-US" altLang="ko-KR" sz="14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이승희</a:t>
            </a:r>
            <a:r>
              <a:rPr lang="en-US" altLang="ko-KR" sz="14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정민수</a:t>
            </a:r>
            <a:r>
              <a:rPr lang="en-US" altLang="ko-KR" sz="14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시종욱</a:t>
            </a:r>
            <a:r>
              <a:rPr lang="en-US" altLang="ko-KR" sz="14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김성영</a:t>
            </a:r>
            <a:endParaRPr lang="en-US" altLang="ko-KR" sz="1400" b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C5A50BC-CEA7-43D6-8323-1920C71705C0}"/>
              </a:ext>
            </a:extLst>
          </p:cNvPr>
          <p:cNvSpPr txBox="1">
            <a:spLocks/>
          </p:cNvSpPr>
          <p:nvPr/>
        </p:nvSpPr>
        <p:spPr>
          <a:xfrm>
            <a:off x="4683916" y="4876006"/>
            <a:ext cx="4479901" cy="26749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2021</a:t>
            </a:r>
            <a:r>
              <a:rPr lang="ko-KR" altLang="en-US" sz="12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한국정보기술학회 추계종합학술대회 및 대학생논문경진대회</a:t>
            </a:r>
            <a:endParaRPr lang="en-US" altLang="ko-KR" sz="1200" b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5AEBA35-F291-4C6B-8640-1AE134FAFA6D}"/>
              </a:ext>
            </a:extLst>
          </p:cNvPr>
          <p:cNvSpPr txBox="1">
            <a:spLocks/>
          </p:cNvSpPr>
          <p:nvPr/>
        </p:nvSpPr>
        <p:spPr>
          <a:xfrm>
            <a:off x="0" y="11547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메타버스 환경의 가상 전자회로 시뮬레이터 설계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F31B82-E613-4018-ABB4-B9D3AC071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0A11616-C784-48DE-A7B5-53B2958F1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A10E5-C5FE-4388-814A-8324D354D80F}"/>
              </a:ext>
            </a:extLst>
          </p:cNvPr>
          <p:cNvSpPr txBox="1"/>
          <p:nvPr/>
        </p:nvSpPr>
        <p:spPr>
          <a:xfrm>
            <a:off x="-11852" y="1851670"/>
            <a:ext cx="9144000" cy="185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C#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내에서 연결 상태를 판단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회로 부적합 원인 분석 및 출력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정상적인 결과가 나오면 해당 회로 동작에 대한 시뮬레이션 제공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D5DEB9F-9C77-479A-914A-84E376BB56D5}"/>
              </a:ext>
            </a:extLst>
          </p:cNvPr>
          <p:cNvSpPr txBox="1">
            <a:spLocks/>
          </p:cNvSpPr>
          <p:nvPr/>
        </p:nvSpPr>
        <p:spPr>
          <a:xfrm>
            <a:off x="-11852" y="60104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회로 연결 상태 판단 및 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98430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5AEBA35-F291-4C6B-8640-1AE134FAFA6D}"/>
              </a:ext>
            </a:extLst>
          </p:cNvPr>
          <p:cNvSpPr txBox="1">
            <a:spLocks/>
          </p:cNvSpPr>
          <p:nvPr/>
        </p:nvSpPr>
        <p:spPr>
          <a:xfrm>
            <a:off x="0" y="11547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메타버스 환경의 가상 전자회로 시뮬레이터 설계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F31B82-E613-4018-ABB4-B9D3AC071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0A11616-C784-48DE-A7B5-53B2958F1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D5DEB9F-9C77-479A-914A-84E376BB56D5}"/>
              </a:ext>
            </a:extLst>
          </p:cNvPr>
          <p:cNvSpPr txBox="1">
            <a:spLocks/>
          </p:cNvSpPr>
          <p:nvPr/>
        </p:nvSpPr>
        <p:spPr>
          <a:xfrm>
            <a:off x="-11852" y="60104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개발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성공 사례 </a:t>
            </a:r>
          </a:p>
        </p:txBody>
      </p:sp>
      <p:pic>
        <p:nvPicPr>
          <p:cNvPr id="2049" name="_x394273080">
            <a:extLst>
              <a:ext uri="{FF2B5EF4-FFF2-40B4-BE49-F238E27FC236}">
                <a16:creationId xmlns:a16="http://schemas.microsoft.com/office/drawing/2014/main" id="{F944A3B3-8F8F-4AC3-938E-1FD1EE5ED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9" t="18312" r="4842"/>
          <a:stretch>
            <a:fillRect/>
          </a:stretch>
        </p:blipFill>
        <p:spPr bwMode="auto">
          <a:xfrm>
            <a:off x="2862000" y="1347614"/>
            <a:ext cx="34200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2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5AEBA35-F291-4C6B-8640-1AE134FAFA6D}"/>
              </a:ext>
            </a:extLst>
          </p:cNvPr>
          <p:cNvSpPr txBox="1">
            <a:spLocks/>
          </p:cNvSpPr>
          <p:nvPr/>
        </p:nvSpPr>
        <p:spPr>
          <a:xfrm>
            <a:off x="0" y="11547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메타버스 환경의 가상 전자회로 시뮬레이터 설계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F31B82-E613-4018-ABB4-B9D3AC071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0A11616-C784-48DE-A7B5-53B2958F1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D5DEB9F-9C77-479A-914A-84E376BB56D5}"/>
              </a:ext>
            </a:extLst>
          </p:cNvPr>
          <p:cNvSpPr txBox="1">
            <a:spLocks/>
          </p:cNvSpPr>
          <p:nvPr/>
        </p:nvSpPr>
        <p:spPr>
          <a:xfrm>
            <a:off x="-11852" y="60104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개발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실패 사례 </a:t>
            </a:r>
          </a:p>
        </p:txBody>
      </p:sp>
      <p:pic>
        <p:nvPicPr>
          <p:cNvPr id="2051" name="_x394273224">
            <a:extLst>
              <a:ext uri="{FF2B5EF4-FFF2-40B4-BE49-F238E27FC236}">
                <a16:creationId xmlns:a16="http://schemas.microsoft.com/office/drawing/2014/main" id="{CCF91CFC-5738-423F-8123-A20084E92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21913" r="7407"/>
          <a:stretch>
            <a:fillRect/>
          </a:stretch>
        </p:blipFill>
        <p:spPr bwMode="auto">
          <a:xfrm>
            <a:off x="2862000" y="1347614"/>
            <a:ext cx="34200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12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5AEBA35-F291-4C6B-8640-1AE134FAFA6D}"/>
              </a:ext>
            </a:extLst>
          </p:cNvPr>
          <p:cNvSpPr txBox="1">
            <a:spLocks/>
          </p:cNvSpPr>
          <p:nvPr/>
        </p:nvSpPr>
        <p:spPr>
          <a:xfrm>
            <a:off x="0" y="11547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메타버스 환경의 가상 전자회로 시뮬레이터 설계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F31B82-E613-4018-ABB4-B9D3AC071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0A11616-C784-48DE-A7B5-53B2958F1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D5DEB9F-9C77-479A-914A-84E376BB56D5}"/>
              </a:ext>
            </a:extLst>
          </p:cNvPr>
          <p:cNvSpPr txBox="1">
            <a:spLocks/>
          </p:cNvSpPr>
          <p:nvPr/>
        </p:nvSpPr>
        <p:spPr>
          <a:xfrm>
            <a:off x="-11852" y="60104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개발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실패 사례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A9BDD-C681-4DC1-872E-0C6027C43F95}"/>
              </a:ext>
            </a:extLst>
          </p:cNvPr>
          <p:cNvSpPr txBox="1"/>
          <p:nvPr/>
        </p:nvSpPr>
        <p:spPr>
          <a:xfrm>
            <a:off x="0" y="1633731"/>
            <a:ext cx="9144000" cy="2471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회로도의 전원과 연결되는 전선을 제대로 꽂지 않았을 경우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컴포넌트들을 올바른 위치에 꽂지 않았을 경우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브레드보드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상에 흐르는 전류의 크기가 너무 크거나 작을 경우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LED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소자를 잘못된 방향으로 꽂았을 경우</a:t>
            </a:r>
          </a:p>
        </p:txBody>
      </p:sp>
    </p:spTree>
    <p:extLst>
      <p:ext uri="{BB962C8B-B14F-4D97-AF65-F5344CB8AC3E}">
        <p14:creationId xmlns:p14="http://schemas.microsoft.com/office/powerpoint/2010/main" val="351142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5AEBA35-F291-4C6B-8640-1AE134FAFA6D}"/>
              </a:ext>
            </a:extLst>
          </p:cNvPr>
          <p:cNvSpPr txBox="1">
            <a:spLocks/>
          </p:cNvSpPr>
          <p:nvPr/>
        </p:nvSpPr>
        <p:spPr>
          <a:xfrm>
            <a:off x="0" y="11547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결론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F31B82-E613-4018-ABB4-B9D3AC071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A10E5-C5FE-4388-814A-8324D354D80F}"/>
              </a:ext>
            </a:extLst>
          </p:cNvPr>
          <p:cNvSpPr txBox="1"/>
          <p:nvPr/>
        </p:nvSpPr>
        <p:spPr>
          <a:xfrm>
            <a:off x="0" y="1779662"/>
            <a:ext cx="9144000" cy="185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메타버스 환경을 기반으로 한 가상의 전자회로 시뮬레이터 설계 방법 제시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메타버스와 교육을 접목해 교육에 필요한 예산 절감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안정성 확대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 및 시뮬레이션 등 다양한 교육 방식과 연계 가능</a:t>
            </a:r>
          </a:p>
        </p:txBody>
      </p:sp>
    </p:spTree>
    <p:extLst>
      <p:ext uri="{BB962C8B-B14F-4D97-AF65-F5344CB8AC3E}">
        <p14:creationId xmlns:p14="http://schemas.microsoft.com/office/powerpoint/2010/main" val="3835239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목차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itchFamily="34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FF2D638-CB11-457D-BA90-E55BB3208C5D}"/>
              </a:ext>
            </a:extLst>
          </p:cNvPr>
          <p:cNvGrpSpPr/>
          <p:nvPr/>
        </p:nvGrpSpPr>
        <p:grpSpPr>
          <a:xfrm>
            <a:off x="2555776" y="1491630"/>
            <a:ext cx="6284500" cy="2760454"/>
            <a:chOff x="2499460" y="1191523"/>
            <a:chExt cx="6284500" cy="2760454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F7B7EDC-61B8-4DC7-A956-25633C1E6DEC}"/>
                </a:ext>
              </a:extLst>
            </p:cNvPr>
            <p:cNvGrpSpPr/>
            <p:nvPr/>
          </p:nvGrpSpPr>
          <p:grpSpPr>
            <a:xfrm>
              <a:off x="2499460" y="1191523"/>
              <a:ext cx="920412" cy="2760454"/>
              <a:chOff x="2505472" y="1157744"/>
              <a:chExt cx="920412" cy="2760454"/>
            </a:xfrm>
          </p:grpSpPr>
          <p:sp>
            <p:nvSpPr>
              <p:cNvPr id="7" name="Diamond 6"/>
              <p:cNvSpPr/>
              <p:nvPr/>
            </p:nvSpPr>
            <p:spPr>
              <a:xfrm>
                <a:off x="2511484" y="1157744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8" name="직사각형 39"/>
              <p:cNvSpPr/>
              <p:nvPr/>
            </p:nvSpPr>
            <p:spPr>
              <a:xfrm>
                <a:off x="2753178" y="1361089"/>
                <a:ext cx="403184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2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itchFamily="34" charset="0"/>
                  </a:rPr>
                  <a:t>1 </a:t>
                </a:r>
                <a:endPara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5" name="Diamond 14"/>
              <p:cNvSpPr/>
              <p:nvPr/>
            </p:nvSpPr>
            <p:spPr>
              <a:xfrm>
                <a:off x="2508478" y="208077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9" name="Diamond 18"/>
              <p:cNvSpPr/>
              <p:nvPr/>
            </p:nvSpPr>
            <p:spPr>
              <a:xfrm>
                <a:off x="2505472" y="3003798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직사각형 39"/>
              <p:cNvSpPr/>
              <p:nvPr/>
            </p:nvSpPr>
            <p:spPr>
              <a:xfrm>
                <a:off x="2753178" y="2285611"/>
                <a:ext cx="403184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2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itchFamily="34" charset="0"/>
                  </a:rPr>
                  <a:t>2 </a:t>
                </a:r>
                <a:endPara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8" name="직사각형 39"/>
              <p:cNvSpPr/>
              <p:nvPr/>
            </p:nvSpPr>
            <p:spPr>
              <a:xfrm>
                <a:off x="2753178" y="3210133"/>
                <a:ext cx="403184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2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itchFamily="34" charset="0"/>
                  </a:rPr>
                  <a:t>3 </a:t>
                </a:r>
                <a:endPara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7DA00C-2125-4A67-B887-3FE780DFD771}"/>
                </a:ext>
              </a:extLst>
            </p:cNvPr>
            <p:cNvSpPr txBox="1"/>
            <p:nvPr/>
          </p:nvSpPr>
          <p:spPr>
            <a:xfrm>
              <a:off x="3491880" y="1461603"/>
              <a:ext cx="19442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서론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511F137-4161-4415-8582-8C5C7D01937B}"/>
                </a:ext>
              </a:extLst>
            </p:cNvPr>
            <p:cNvSpPr txBox="1"/>
            <p:nvPr/>
          </p:nvSpPr>
          <p:spPr>
            <a:xfrm>
              <a:off x="3491880" y="2380945"/>
              <a:ext cx="5292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메타버스 환경의 가상 전자회로 시뮬레이터 설계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D2F809-29FF-4EBF-BFB4-DFD0FFB66C29}"/>
                </a:ext>
              </a:extLst>
            </p:cNvPr>
            <p:cNvSpPr txBox="1"/>
            <p:nvPr/>
          </p:nvSpPr>
          <p:spPr>
            <a:xfrm>
              <a:off x="3491880" y="3305467"/>
              <a:ext cx="2736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5AEBA35-F291-4C6B-8640-1AE134FAFA6D}"/>
              </a:ext>
            </a:extLst>
          </p:cNvPr>
          <p:cNvSpPr txBox="1">
            <a:spLocks/>
          </p:cNvSpPr>
          <p:nvPr/>
        </p:nvSpPr>
        <p:spPr>
          <a:xfrm>
            <a:off x="0" y="11547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서론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CABA2EA-D4B8-42DB-BD8A-70A53FB78409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2386" b="45749"/>
          <a:stretch/>
        </p:blipFill>
        <p:spPr>
          <a:xfrm>
            <a:off x="1050780" y="1265879"/>
            <a:ext cx="3521220" cy="2767042"/>
          </a:xfrm>
          <a:prstGeom prst="rect">
            <a:avLst/>
          </a:prstGeom>
        </p:spPr>
      </p:pic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75A02F10-2C6C-4184-AFCD-A5A190186833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t="54251"/>
          <a:stretch/>
        </p:blipFill>
        <p:spPr>
          <a:xfrm>
            <a:off x="4572000" y="1466672"/>
            <a:ext cx="3727159" cy="2410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103CF1-E3D2-44D9-8732-DF6B8782CABB}"/>
              </a:ext>
            </a:extLst>
          </p:cNvPr>
          <p:cNvSpPr txBox="1"/>
          <p:nvPr/>
        </p:nvSpPr>
        <p:spPr>
          <a:xfrm>
            <a:off x="6832064" y="4897279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출처 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더스쿠프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코로나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 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교육사각지대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6256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5AEBA35-F291-4C6B-8640-1AE134FAFA6D}"/>
              </a:ext>
            </a:extLst>
          </p:cNvPr>
          <p:cNvSpPr txBox="1">
            <a:spLocks/>
          </p:cNvSpPr>
          <p:nvPr/>
        </p:nvSpPr>
        <p:spPr>
          <a:xfrm>
            <a:off x="0" y="11547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서론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AF217E0-8FD2-41F3-8797-159F53B7BB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456840"/>
              </p:ext>
            </p:extLst>
          </p:nvPr>
        </p:nvGraphicFramePr>
        <p:xfrm>
          <a:off x="395536" y="1203598"/>
          <a:ext cx="4392488" cy="2988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4EA80C1B-52C8-491E-B659-2EFE80E85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7232125"/>
              </p:ext>
            </p:extLst>
          </p:nvPr>
        </p:nvGraphicFramePr>
        <p:xfrm>
          <a:off x="4355976" y="1203598"/>
          <a:ext cx="4128120" cy="3122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E58B54F-3301-47EB-9843-DCB77B1868AA}"/>
              </a:ext>
            </a:extLst>
          </p:cNvPr>
          <p:cNvSpPr txBox="1"/>
          <p:nvPr/>
        </p:nvSpPr>
        <p:spPr>
          <a:xfrm>
            <a:off x="6660232" y="4891921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출처 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국민권익위원회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초록우산 어린이재단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  <a:endParaRPr lang="ko-KR" altLang="en-US" sz="1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28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5AEBA35-F291-4C6B-8640-1AE134FAFA6D}"/>
              </a:ext>
            </a:extLst>
          </p:cNvPr>
          <p:cNvSpPr txBox="1">
            <a:spLocks/>
          </p:cNvSpPr>
          <p:nvPr/>
        </p:nvSpPr>
        <p:spPr>
          <a:xfrm>
            <a:off x="0" y="11547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메타버스 환경의 가상 전자회로 시뮬레이터 설계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3BB4F0-0340-4099-B204-D3D6249B40E9}"/>
              </a:ext>
            </a:extLst>
          </p:cNvPr>
          <p:cNvGrpSpPr/>
          <p:nvPr/>
        </p:nvGrpSpPr>
        <p:grpSpPr>
          <a:xfrm>
            <a:off x="1015898" y="1707654"/>
            <a:ext cx="7112204" cy="2078644"/>
            <a:chOff x="1403648" y="1419622"/>
            <a:chExt cx="7112204" cy="20786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6CA989-85D1-4733-A9CD-221B90441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1419622"/>
              <a:ext cx="2029926" cy="2078644"/>
            </a:xfrm>
            <a:prstGeom prst="rect">
              <a:avLst/>
            </a:prstGeom>
          </p:spPr>
        </p:pic>
        <p:pic>
          <p:nvPicPr>
            <p:cNvPr id="7" name="Picture 4" descr="Breadboard">
              <a:extLst>
                <a:ext uri="{FF2B5EF4-FFF2-40B4-BE49-F238E27FC236}">
                  <a16:creationId xmlns:a16="http://schemas.microsoft.com/office/drawing/2014/main" id="{13BC970F-569F-4D9A-984C-7084A7B8BB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121156" y="987036"/>
              <a:ext cx="1565619" cy="3223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더하기 기호 7">
              <a:extLst>
                <a:ext uri="{FF2B5EF4-FFF2-40B4-BE49-F238E27FC236}">
                  <a16:creationId xmlns:a16="http://schemas.microsoft.com/office/drawing/2014/main" id="{C3ECEB3F-D86E-4D49-A823-76D1B615FDF9}"/>
                </a:ext>
              </a:extLst>
            </p:cNvPr>
            <p:cNvSpPr/>
            <p:nvPr/>
          </p:nvSpPr>
          <p:spPr>
            <a:xfrm>
              <a:off x="3725828" y="1987610"/>
              <a:ext cx="1273996" cy="1222624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051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5AEBA35-F291-4C6B-8640-1AE134FAFA6D}"/>
              </a:ext>
            </a:extLst>
          </p:cNvPr>
          <p:cNvSpPr txBox="1">
            <a:spLocks/>
          </p:cNvSpPr>
          <p:nvPr/>
        </p:nvSpPr>
        <p:spPr>
          <a:xfrm>
            <a:off x="0" y="11547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메타버스 환경의 가상 전자회로 시뮬레이터 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12666-6531-476B-8928-528EF13A1ED6}"/>
              </a:ext>
            </a:extLst>
          </p:cNvPr>
          <p:cNvSpPr txBox="1"/>
          <p:nvPr/>
        </p:nvSpPr>
        <p:spPr>
          <a:xfrm>
            <a:off x="0" y="1951452"/>
            <a:ext cx="9144000" cy="124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가상의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브레드보드에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소자를 연결해 회로 구성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 판단을 통해 가상 시뮬레이션 실행</a:t>
            </a:r>
          </a:p>
        </p:txBody>
      </p:sp>
    </p:spTree>
    <p:extLst>
      <p:ext uri="{BB962C8B-B14F-4D97-AF65-F5344CB8AC3E}">
        <p14:creationId xmlns:p14="http://schemas.microsoft.com/office/powerpoint/2010/main" val="159431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5AEBA35-F291-4C6B-8640-1AE134FAFA6D}"/>
              </a:ext>
            </a:extLst>
          </p:cNvPr>
          <p:cNvSpPr txBox="1">
            <a:spLocks/>
          </p:cNvSpPr>
          <p:nvPr/>
        </p:nvSpPr>
        <p:spPr>
          <a:xfrm>
            <a:off x="0" y="11547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메타버스 환경의 가상 전자회로 시뮬레이터 설계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7B500CB-15CF-4DBD-9858-539F34735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0F1E435-5F3E-4BE5-AC52-0428D8F66A08}"/>
              </a:ext>
            </a:extLst>
          </p:cNvPr>
          <p:cNvSpPr txBox="1">
            <a:spLocks/>
          </p:cNvSpPr>
          <p:nvPr/>
        </p:nvSpPr>
        <p:spPr>
          <a:xfrm>
            <a:off x="-11852" y="60104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시스템 구성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A3D04DD-AC35-4401-AEA7-5EB197F5CA5C}"/>
              </a:ext>
            </a:extLst>
          </p:cNvPr>
          <p:cNvGrpSpPr/>
          <p:nvPr/>
        </p:nvGrpSpPr>
        <p:grpSpPr>
          <a:xfrm>
            <a:off x="647564" y="2643758"/>
            <a:ext cx="7848872" cy="576064"/>
            <a:chOff x="1551963" y="2223083"/>
            <a:chExt cx="9932564" cy="88503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85539AD-8218-4187-B348-6DABFC4CAA54}"/>
                </a:ext>
              </a:extLst>
            </p:cNvPr>
            <p:cNvSpPr/>
            <p:nvPr/>
          </p:nvSpPr>
          <p:spPr>
            <a:xfrm>
              <a:off x="1551963" y="2223083"/>
              <a:ext cx="1937857" cy="880844"/>
            </a:xfrm>
            <a:prstGeom prst="round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회로도 구성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5B99BD6-1B6B-4148-A5B5-8775C10B5F8A}"/>
                </a:ext>
              </a:extLst>
            </p:cNvPr>
            <p:cNvCxnSpPr/>
            <p:nvPr/>
          </p:nvCxnSpPr>
          <p:spPr>
            <a:xfrm>
              <a:off x="3607266" y="2667699"/>
              <a:ext cx="494950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7DF995-3478-4FCE-9C35-733409B7A375}"/>
                </a:ext>
              </a:extLst>
            </p:cNvPr>
            <p:cNvSpPr/>
            <p:nvPr/>
          </p:nvSpPr>
          <p:spPr>
            <a:xfrm>
              <a:off x="4219662" y="2223083"/>
              <a:ext cx="1937857" cy="880844"/>
            </a:xfrm>
            <a:prstGeom prst="round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회로도 배열 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전환 및 저장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4373C7A-9A73-466A-B4E3-B25CB5F785BB}"/>
                </a:ext>
              </a:extLst>
            </p:cNvPr>
            <p:cNvCxnSpPr/>
            <p:nvPr/>
          </p:nvCxnSpPr>
          <p:spPr>
            <a:xfrm>
              <a:off x="6270770" y="2671893"/>
              <a:ext cx="494950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7FFCADDA-46D0-48B0-8759-36ED47D9C8B2}"/>
                </a:ext>
              </a:extLst>
            </p:cNvPr>
            <p:cNvSpPr/>
            <p:nvPr/>
          </p:nvSpPr>
          <p:spPr>
            <a:xfrm>
              <a:off x="6883166" y="2227277"/>
              <a:ext cx="1937857" cy="880844"/>
            </a:xfrm>
            <a:prstGeom prst="round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회로 연결 상태 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판단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CFE87E9-5B9D-4864-9797-2129EDEC7465}"/>
                </a:ext>
              </a:extLst>
            </p:cNvPr>
            <p:cNvCxnSpPr/>
            <p:nvPr/>
          </p:nvCxnSpPr>
          <p:spPr>
            <a:xfrm>
              <a:off x="8934274" y="2667699"/>
              <a:ext cx="494950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2DCE48C-637B-4683-93D1-E210EA383C9A}"/>
                </a:ext>
              </a:extLst>
            </p:cNvPr>
            <p:cNvSpPr/>
            <p:nvPr/>
          </p:nvSpPr>
          <p:spPr>
            <a:xfrm>
              <a:off x="9546670" y="2223083"/>
              <a:ext cx="1937857" cy="880844"/>
            </a:xfrm>
            <a:prstGeom prst="round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회로 시뮬레이션 시작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62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5AEBA35-F291-4C6B-8640-1AE134FAFA6D}"/>
              </a:ext>
            </a:extLst>
          </p:cNvPr>
          <p:cNvSpPr txBox="1">
            <a:spLocks/>
          </p:cNvSpPr>
          <p:nvPr/>
        </p:nvSpPr>
        <p:spPr>
          <a:xfrm>
            <a:off x="0" y="11547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메타버스 환경의 가상 전자회로 시뮬레이터 설계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F31B82-E613-4018-ABB4-B9D3AC071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42868016">
            <a:extLst>
              <a:ext uri="{FF2B5EF4-FFF2-40B4-BE49-F238E27FC236}">
                <a16:creationId xmlns:a16="http://schemas.microsoft.com/office/drawing/2014/main" id="{FFCA9165-3F50-429F-8BF1-CA062CDE7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57" y="1419622"/>
            <a:ext cx="548648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DC96FB4F-B3AE-42CA-9E8A-40644B8A8BA7}"/>
              </a:ext>
            </a:extLst>
          </p:cNvPr>
          <p:cNvSpPr txBox="1">
            <a:spLocks/>
          </p:cNvSpPr>
          <p:nvPr/>
        </p:nvSpPr>
        <p:spPr>
          <a:xfrm>
            <a:off x="-11852" y="60104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가상 회로 구성</a:t>
            </a:r>
          </a:p>
        </p:txBody>
      </p:sp>
    </p:spTree>
    <p:extLst>
      <p:ext uri="{BB962C8B-B14F-4D97-AF65-F5344CB8AC3E}">
        <p14:creationId xmlns:p14="http://schemas.microsoft.com/office/powerpoint/2010/main" val="329608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5AEBA35-F291-4C6B-8640-1AE134FAFA6D}"/>
              </a:ext>
            </a:extLst>
          </p:cNvPr>
          <p:cNvSpPr txBox="1">
            <a:spLocks/>
          </p:cNvSpPr>
          <p:nvPr/>
        </p:nvSpPr>
        <p:spPr>
          <a:xfrm>
            <a:off x="0" y="11547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메타버스 환경의 가상 전자회로 시뮬레이터 설계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F31B82-E613-4018-ABB4-B9D3AC071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DC96FB4F-B3AE-42CA-9E8A-40644B8A8BA7}"/>
              </a:ext>
            </a:extLst>
          </p:cNvPr>
          <p:cNvSpPr txBox="1">
            <a:spLocks/>
          </p:cNvSpPr>
          <p:nvPr/>
        </p:nvSpPr>
        <p:spPr>
          <a:xfrm>
            <a:off x="-11852" y="60104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가상 회로 구성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D7C2E55-DF9A-4DE6-9D07-02F790C5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94272576">
            <a:extLst>
              <a:ext uri="{FF2B5EF4-FFF2-40B4-BE49-F238E27FC236}">
                <a16:creationId xmlns:a16="http://schemas.microsoft.com/office/drawing/2014/main" id="{04B66965-D156-4A9E-A910-0031ADE3A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t="19098" r="8852" b="4927"/>
          <a:stretch/>
        </p:blipFill>
        <p:spPr bwMode="auto">
          <a:xfrm>
            <a:off x="2862000" y="1491630"/>
            <a:ext cx="3420000" cy="321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10648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17070</TotalTime>
  <Words>630</Words>
  <Application>Microsoft Office PowerPoint</Application>
  <PresentationFormat>화면 슬라이드 쇼(16:9)</PresentationFormat>
  <Paragraphs>83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나눔스퀘어</vt:lpstr>
      <vt:lpstr>Arial</vt:lpstr>
      <vt:lpstr>Arial Unicode MS</vt:lpstr>
      <vt:lpstr>나눔스퀘어 ExtraBold</vt:lpstr>
      <vt:lpstr>나눔스퀘어 Bold</vt:lpstr>
      <vt:lpstr>맑은 고딕</vt:lpstr>
      <vt:lpstr>KoPubWorld돋움체 Bold</vt:lpstr>
      <vt:lpstr>나눔스퀘어 Light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김 규리</cp:lastModifiedBy>
  <cp:revision>593</cp:revision>
  <dcterms:created xsi:type="dcterms:W3CDTF">2016-12-05T23:26:54Z</dcterms:created>
  <dcterms:modified xsi:type="dcterms:W3CDTF">2021-11-16T05:59:18Z</dcterms:modified>
</cp:coreProperties>
</file>