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4" r:id="rId4"/>
    <p:sldId id="270" r:id="rId5"/>
    <p:sldId id="272" r:id="rId6"/>
    <p:sldId id="276" r:id="rId7"/>
    <p:sldId id="271" r:id="rId8"/>
    <p:sldId id="275" r:id="rId9"/>
    <p:sldId id="274" r:id="rId10"/>
    <p:sldId id="263" r:id="rId11"/>
  </p:sldIdLst>
  <p:sldSz cx="12190413" cy="6858000"/>
  <p:notesSz cx="6858000" cy="9144000"/>
  <p:embeddedFontLst>
    <p:embeddedFont>
      <p:font typeface="나눔스퀘어_ac" panose="020B0600000101010101" pitchFamily="50" charset="-127"/>
      <p:regular r:id="rId13"/>
    </p:embeddedFont>
    <p:embeddedFont>
      <p:font typeface="나눔스퀘어_ac Bold" panose="020B0600000101010101" pitchFamily="50" charset="-127"/>
      <p:bold r:id="rId14"/>
    </p:embeddedFont>
    <p:embeddedFont>
      <p:font typeface="나눔스퀘어_ac ExtraBold" panose="020B0600000101010101" pitchFamily="50" charset="-127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>
      <p:cViewPr>
        <p:scale>
          <a:sx n="50" d="100"/>
          <a:sy n="50" d="100"/>
        </p:scale>
        <p:origin x="3072" y="1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97586-AFA9-4BF9-8014-D3815784F85C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AF268-D0C9-421E-B911-A60A416C1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729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AF268-D0C9-421E-B911-A60A416C1EA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263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endParaRPr lang="en-US" altLang="ko-KR" sz="12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B36C2-0F81-46D2-8D54-CF50E7898A6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23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endParaRPr lang="en-US" altLang="ko-KR" sz="12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B36C2-0F81-46D2-8D54-CF50E7898A6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562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endParaRPr lang="en-US" altLang="ko-KR" sz="12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B36C2-0F81-46D2-8D54-CF50E7898A6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805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endParaRPr lang="en-US" altLang="ko-KR" sz="12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B36C2-0F81-46D2-8D54-CF50E7898A6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976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endParaRPr lang="en-US" altLang="ko-KR" sz="12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B36C2-0F81-46D2-8D54-CF50E7898A6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91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endParaRPr lang="en-US" altLang="ko-KR" sz="12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B36C2-0F81-46D2-8D54-CF50E7898A6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195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endParaRPr lang="en-US" altLang="ko-KR" sz="12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B36C2-0F81-46D2-8D54-CF50E7898A6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176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298-A728-42ED-B551-8D807B0311B8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FC79-837B-4767-BC2A-23F2187E8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3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298-A728-42ED-B551-8D807B0311B8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FC79-837B-4767-BC2A-23F2187E8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63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298-A728-42ED-B551-8D807B0311B8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FC79-837B-4767-BC2A-23F2187E8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22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298-A728-42ED-B551-8D807B0311B8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FC79-837B-4767-BC2A-23F2187E8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45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298-A728-42ED-B551-8D807B0311B8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FC79-837B-4767-BC2A-23F2187E8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80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298-A728-42ED-B551-8D807B0311B8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FC79-837B-4767-BC2A-23F2187E8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64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298-A728-42ED-B551-8D807B0311B8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FC79-837B-4767-BC2A-23F2187E8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7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298-A728-42ED-B551-8D807B0311B8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FC79-837B-4767-BC2A-23F2187E8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26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298-A728-42ED-B551-8D807B0311B8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FC79-837B-4767-BC2A-23F2187E8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76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298-A728-42ED-B551-8D807B0311B8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FC79-837B-4767-BC2A-23F2187E8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89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298-A728-42ED-B551-8D807B0311B8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FC79-837B-4767-BC2A-23F2187E8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44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B8298-A728-42ED-B551-8D807B0311B8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0FC79-837B-4767-BC2A-23F2187E8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79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A57F7C-E75A-4E5F-A524-27D1D76CD814}"/>
              </a:ext>
            </a:extLst>
          </p:cNvPr>
          <p:cNvSpPr/>
          <p:nvPr/>
        </p:nvSpPr>
        <p:spPr>
          <a:xfrm>
            <a:off x="0" y="0"/>
            <a:ext cx="12190413" cy="58174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A97223-7631-44E8-AC69-4313623AD4A7}"/>
              </a:ext>
            </a:extLst>
          </p:cNvPr>
          <p:cNvSpPr txBox="1"/>
          <p:nvPr/>
        </p:nvSpPr>
        <p:spPr>
          <a:xfrm>
            <a:off x="6095207" y="6090110"/>
            <a:ext cx="5751389" cy="4615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ts val="3100"/>
              </a:lnSpc>
            </a:pP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김규리 정은혜 </a:t>
            </a:r>
            <a:r>
              <a:rPr lang="ko-KR" altLang="en-US" sz="20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정유철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금오공과대학교</a:t>
            </a: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8FB4F2-4B66-4B3B-A4D2-C08C7BE75B45}"/>
              </a:ext>
            </a:extLst>
          </p:cNvPr>
          <p:cNvSpPr txBox="1"/>
          <p:nvPr/>
        </p:nvSpPr>
        <p:spPr>
          <a:xfrm>
            <a:off x="204926" y="6097227"/>
            <a:ext cx="4090080" cy="4473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ko-KR" sz="15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Kumoh</a:t>
            </a:r>
            <a:r>
              <a:rPr lang="en-US" altLang="ko-KR" sz="15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National Institute of Technology</a:t>
            </a:r>
            <a:endParaRPr lang="ko-KR" altLang="en-US" sz="15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3E3419-A132-4E52-B237-FF363D2CDF59}"/>
              </a:ext>
            </a:extLst>
          </p:cNvPr>
          <p:cNvSpPr/>
          <p:nvPr/>
        </p:nvSpPr>
        <p:spPr>
          <a:xfrm>
            <a:off x="1198662" y="1176158"/>
            <a:ext cx="10529070" cy="668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8622D-8EF9-47DC-87C4-9DF3AA036420}"/>
              </a:ext>
            </a:extLst>
          </p:cNvPr>
          <p:cNvSpPr txBox="1"/>
          <p:nvPr/>
        </p:nvSpPr>
        <p:spPr>
          <a:xfrm>
            <a:off x="1054646" y="999951"/>
            <a:ext cx="10703563" cy="185298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40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206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한글 폰트 인식을 위한 데이터 수집 및 분류 기법 적용</a:t>
            </a:r>
            <a:endParaRPr lang="en-US" altLang="ko-KR" sz="40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00206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r">
              <a:lnSpc>
                <a:spcPct val="120000"/>
              </a:lnSpc>
            </a:pPr>
            <a:r>
              <a:rPr lang="en-US" altLang="ko-KR" sz="25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Application of Dataset Collection and Classification Technique</a:t>
            </a:r>
          </a:p>
          <a:p>
            <a:pPr algn="r">
              <a:lnSpc>
                <a:spcPct val="120000"/>
              </a:lnSpc>
            </a:pPr>
            <a:r>
              <a:rPr lang="en-US" altLang="ko-KR" sz="25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for Hangul Font Recognition</a:t>
            </a:r>
          </a:p>
        </p:txBody>
      </p:sp>
    </p:spTree>
    <p:extLst>
      <p:ext uri="{BB962C8B-B14F-4D97-AF65-F5344CB8AC3E}">
        <p14:creationId xmlns:p14="http://schemas.microsoft.com/office/powerpoint/2010/main" val="6866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A57F7C-E75A-4E5F-A524-27D1D76CD814}"/>
              </a:ext>
            </a:extLst>
          </p:cNvPr>
          <p:cNvSpPr/>
          <p:nvPr/>
        </p:nvSpPr>
        <p:spPr>
          <a:xfrm>
            <a:off x="0" y="0"/>
            <a:ext cx="1219041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8622D-8EF9-47DC-87C4-9DF3AA036420}"/>
              </a:ext>
            </a:extLst>
          </p:cNvPr>
          <p:cNvSpPr txBox="1"/>
          <p:nvPr/>
        </p:nvSpPr>
        <p:spPr>
          <a:xfrm>
            <a:off x="2272139" y="2502507"/>
            <a:ext cx="7646135" cy="185298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60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감사합니다</a:t>
            </a:r>
            <a:endParaRPr lang="en-US" altLang="ko-KR" sz="60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859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A57F7C-E75A-4E5F-A524-27D1D76CD814}"/>
              </a:ext>
            </a:extLst>
          </p:cNvPr>
          <p:cNvSpPr/>
          <p:nvPr/>
        </p:nvSpPr>
        <p:spPr>
          <a:xfrm>
            <a:off x="2" y="0"/>
            <a:ext cx="468862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30718-DFD1-431E-B204-1B079C5C8211}"/>
              </a:ext>
            </a:extLst>
          </p:cNvPr>
          <p:cNvSpPr txBox="1"/>
          <p:nvPr/>
        </p:nvSpPr>
        <p:spPr>
          <a:xfrm>
            <a:off x="870353" y="1092185"/>
            <a:ext cx="2947915" cy="71440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6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INDEX</a:t>
            </a:r>
            <a:endParaRPr lang="en-US" altLang="ko-KR" sz="44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FAD1BDC-33D8-4568-8DAC-4BB08C76C083}"/>
              </a:ext>
            </a:extLst>
          </p:cNvPr>
          <p:cNvGrpSpPr/>
          <p:nvPr/>
        </p:nvGrpSpPr>
        <p:grpSpPr>
          <a:xfrm>
            <a:off x="5576684" y="1082253"/>
            <a:ext cx="3852151" cy="714406"/>
            <a:chOff x="5580829" y="1657801"/>
            <a:chExt cx="3852151" cy="71440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6B77CA5E-9C37-47A9-B7DB-1ED3EE28F26D}"/>
                </a:ext>
              </a:extLst>
            </p:cNvPr>
            <p:cNvGrpSpPr/>
            <p:nvPr/>
          </p:nvGrpSpPr>
          <p:grpSpPr>
            <a:xfrm>
              <a:off x="5580829" y="1657801"/>
              <a:ext cx="3852151" cy="714406"/>
              <a:chOff x="3213496" y="1657803"/>
              <a:chExt cx="3852652" cy="71440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091AF4-A7EA-4FD0-96FD-39CCF7E7152E}"/>
                  </a:ext>
                </a:extLst>
              </p:cNvPr>
              <p:cNvSpPr txBox="1"/>
              <p:nvPr/>
            </p:nvSpPr>
            <p:spPr>
              <a:xfrm>
                <a:off x="4103300" y="1847609"/>
                <a:ext cx="29628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sz="20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배경</a:t>
                </a:r>
                <a:endParaRPr lang="en-US" altLang="ko-KR" sz="20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4DAC08-DDA2-4783-8262-E8BA3D2C270B}"/>
                  </a:ext>
                </a:extLst>
              </p:cNvPr>
              <p:cNvSpPr txBox="1"/>
              <p:nvPr/>
            </p:nvSpPr>
            <p:spPr>
              <a:xfrm>
                <a:off x="3213496" y="1657803"/>
                <a:ext cx="939419" cy="714406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ko-KR" sz="2800" dirty="0">
                    <a:ln>
                      <a:solidFill>
                        <a:schemeClr val="tx1">
                          <a:alpha val="10000"/>
                        </a:schemeClr>
                      </a:solidFill>
                    </a:ln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01</a:t>
                </a:r>
                <a:endParaRPr lang="en-US" altLang="ko-KR" sz="360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78AB49F-85B0-401A-BBDB-AD6701240C47}"/>
                </a:ext>
              </a:extLst>
            </p:cNvPr>
            <p:cNvSpPr/>
            <p:nvPr/>
          </p:nvSpPr>
          <p:spPr>
            <a:xfrm>
              <a:off x="5623314" y="1857063"/>
              <a:ext cx="83809" cy="37169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C18DF8F-345B-40FC-8794-72F51D86867E}"/>
              </a:ext>
            </a:extLst>
          </p:cNvPr>
          <p:cNvGrpSpPr/>
          <p:nvPr/>
        </p:nvGrpSpPr>
        <p:grpSpPr>
          <a:xfrm>
            <a:off x="5576684" y="2060696"/>
            <a:ext cx="3852151" cy="714406"/>
            <a:chOff x="5580829" y="2636244"/>
            <a:chExt cx="3852151" cy="714406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6A69298-FFF9-418B-8FEC-62FA406A79C9}"/>
                </a:ext>
              </a:extLst>
            </p:cNvPr>
            <p:cNvGrpSpPr/>
            <p:nvPr/>
          </p:nvGrpSpPr>
          <p:grpSpPr>
            <a:xfrm>
              <a:off x="5580829" y="2636244"/>
              <a:ext cx="3852151" cy="714406"/>
              <a:chOff x="3213496" y="2536403"/>
              <a:chExt cx="3852652" cy="714406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5130C8-419B-49BB-B1EE-FE1ED19668D9}"/>
                  </a:ext>
                </a:extLst>
              </p:cNvPr>
              <p:cNvSpPr txBox="1"/>
              <p:nvPr/>
            </p:nvSpPr>
            <p:spPr>
              <a:xfrm>
                <a:off x="4103300" y="2726209"/>
                <a:ext cx="29628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sz="20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관련 연구</a:t>
                </a:r>
                <a:endParaRPr lang="en-US" altLang="ko-KR" sz="20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FF6198-7B7F-4440-8BCC-3273D89DE690}"/>
                  </a:ext>
                </a:extLst>
              </p:cNvPr>
              <p:cNvSpPr txBox="1"/>
              <p:nvPr/>
            </p:nvSpPr>
            <p:spPr>
              <a:xfrm>
                <a:off x="3213496" y="2536403"/>
                <a:ext cx="939419" cy="714406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ko-KR" sz="2800" dirty="0">
                    <a:ln>
                      <a:solidFill>
                        <a:schemeClr val="tx1">
                          <a:alpha val="10000"/>
                        </a:schemeClr>
                      </a:solidFill>
                    </a:ln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02</a:t>
                </a:r>
                <a:endParaRPr lang="en-US" altLang="ko-KR" sz="360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ECD1CF3-713E-46E1-AC72-5A46159069AE}"/>
                </a:ext>
              </a:extLst>
            </p:cNvPr>
            <p:cNvSpPr/>
            <p:nvPr/>
          </p:nvSpPr>
          <p:spPr>
            <a:xfrm>
              <a:off x="5623314" y="2837780"/>
              <a:ext cx="83809" cy="37169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31ADF15-6EAA-4B99-8B11-582842AA1301}"/>
              </a:ext>
            </a:extLst>
          </p:cNvPr>
          <p:cNvGrpSpPr/>
          <p:nvPr/>
        </p:nvGrpSpPr>
        <p:grpSpPr>
          <a:xfrm>
            <a:off x="5576683" y="3039139"/>
            <a:ext cx="3852151" cy="714406"/>
            <a:chOff x="5580828" y="3614687"/>
            <a:chExt cx="3852151" cy="714406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E1920E7-5343-43DF-A8AC-BD2627A9B81C}"/>
                </a:ext>
              </a:extLst>
            </p:cNvPr>
            <p:cNvGrpSpPr/>
            <p:nvPr/>
          </p:nvGrpSpPr>
          <p:grpSpPr>
            <a:xfrm>
              <a:off x="5580828" y="3614687"/>
              <a:ext cx="3852151" cy="714406"/>
              <a:chOff x="3213496" y="3366017"/>
              <a:chExt cx="3852653" cy="714406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3F0A0B-0430-4977-914E-EF0A6C1F8B5D}"/>
                  </a:ext>
                </a:extLst>
              </p:cNvPr>
              <p:cNvSpPr txBox="1"/>
              <p:nvPr/>
            </p:nvSpPr>
            <p:spPr>
              <a:xfrm>
                <a:off x="4103301" y="3555823"/>
                <a:ext cx="29628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sz="20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실험 내용</a:t>
                </a:r>
                <a:endParaRPr lang="en-US" altLang="ko-KR" sz="20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E193040-63CB-4EA5-9727-5F99B2692B9F}"/>
                  </a:ext>
                </a:extLst>
              </p:cNvPr>
              <p:cNvSpPr txBox="1"/>
              <p:nvPr/>
            </p:nvSpPr>
            <p:spPr>
              <a:xfrm>
                <a:off x="3213496" y="3366017"/>
                <a:ext cx="939419" cy="714406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ko-KR" sz="2800" dirty="0">
                    <a:ln>
                      <a:solidFill>
                        <a:schemeClr val="tx1">
                          <a:alpha val="10000"/>
                        </a:schemeClr>
                      </a:solidFill>
                    </a:ln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03</a:t>
                </a:r>
                <a:endParaRPr lang="en-US" altLang="ko-KR" sz="360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4019401-C2AA-43B4-9326-EA8AFD6D4E3D}"/>
                </a:ext>
              </a:extLst>
            </p:cNvPr>
            <p:cNvSpPr/>
            <p:nvPr/>
          </p:nvSpPr>
          <p:spPr>
            <a:xfrm>
              <a:off x="5623314" y="3818497"/>
              <a:ext cx="83809" cy="37169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65B9076-894D-4CB3-8850-68E1A7710EC7}"/>
              </a:ext>
            </a:extLst>
          </p:cNvPr>
          <p:cNvGrpSpPr/>
          <p:nvPr/>
        </p:nvGrpSpPr>
        <p:grpSpPr>
          <a:xfrm>
            <a:off x="5576684" y="4017582"/>
            <a:ext cx="3852151" cy="714406"/>
            <a:chOff x="5580829" y="4593130"/>
            <a:chExt cx="3852151" cy="71440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321DB5D-E7D9-4A10-BCF5-106EC9778510}"/>
                </a:ext>
              </a:extLst>
            </p:cNvPr>
            <p:cNvGrpSpPr/>
            <p:nvPr/>
          </p:nvGrpSpPr>
          <p:grpSpPr>
            <a:xfrm>
              <a:off x="5580829" y="4593130"/>
              <a:ext cx="3852151" cy="714406"/>
              <a:chOff x="3213496" y="4804146"/>
              <a:chExt cx="3852652" cy="714406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39404A-B70F-4559-A835-FD47E4AF2028}"/>
                  </a:ext>
                </a:extLst>
              </p:cNvPr>
              <p:cNvSpPr txBox="1"/>
              <p:nvPr/>
            </p:nvSpPr>
            <p:spPr>
              <a:xfrm>
                <a:off x="4103300" y="4993952"/>
                <a:ext cx="29628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sz="20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실험 결과</a:t>
                </a:r>
                <a:endParaRPr lang="en-US" altLang="ko-KR" sz="20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C107DA4-7042-4264-86E4-9272FE47637D}"/>
                  </a:ext>
                </a:extLst>
              </p:cNvPr>
              <p:cNvSpPr txBox="1"/>
              <p:nvPr/>
            </p:nvSpPr>
            <p:spPr>
              <a:xfrm>
                <a:off x="3213496" y="4804146"/>
                <a:ext cx="939419" cy="714406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ko-KR" sz="2800" dirty="0">
                    <a:ln>
                      <a:solidFill>
                        <a:schemeClr val="tx1">
                          <a:alpha val="10000"/>
                        </a:schemeClr>
                      </a:solidFill>
                    </a:ln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04</a:t>
                </a:r>
                <a:endParaRPr lang="en-US" altLang="ko-KR" sz="360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6F18C2F-C93F-4265-A984-5C3E213F7545}"/>
                </a:ext>
              </a:extLst>
            </p:cNvPr>
            <p:cNvSpPr/>
            <p:nvPr/>
          </p:nvSpPr>
          <p:spPr>
            <a:xfrm>
              <a:off x="5623314" y="4799213"/>
              <a:ext cx="83809" cy="37169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9506BC5-642B-4F80-AC60-35E3F3F8E3A0}"/>
              </a:ext>
            </a:extLst>
          </p:cNvPr>
          <p:cNvGrpSpPr/>
          <p:nvPr/>
        </p:nvGrpSpPr>
        <p:grpSpPr>
          <a:xfrm>
            <a:off x="5576683" y="4996025"/>
            <a:ext cx="3852151" cy="714406"/>
            <a:chOff x="5580829" y="5636889"/>
            <a:chExt cx="3852151" cy="714406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DA25890-79FE-4954-9B75-82B0190462B6}"/>
                </a:ext>
              </a:extLst>
            </p:cNvPr>
            <p:cNvGrpSpPr/>
            <p:nvPr/>
          </p:nvGrpSpPr>
          <p:grpSpPr>
            <a:xfrm>
              <a:off x="5580829" y="5636889"/>
              <a:ext cx="3852151" cy="714406"/>
              <a:chOff x="3213496" y="4804146"/>
              <a:chExt cx="3852652" cy="71440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8479A17-6991-4A47-B4F7-FD50679EB08C}"/>
                  </a:ext>
                </a:extLst>
              </p:cNvPr>
              <p:cNvSpPr txBox="1"/>
              <p:nvPr/>
            </p:nvSpPr>
            <p:spPr>
              <a:xfrm>
                <a:off x="4103300" y="4993952"/>
                <a:ext cx="29628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sz="20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결론</a:t>
                </a:r>
                <a:endParaRPr lang="en-US" altLang="ko-KR" sz="20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521CBDB-0FFA-4DCC-AFE4-C3D557D01EE5}"/>
                  </a:ext>
                </a:extLst>
              </p:cNvPr>
              <p:cNvSpPr txBox="1"/>
              <p:nvPr/>
            </p:nvSpPr>
            <p:spPr>
              <a:xfrm>
                <a:off x="3213496" y="4804146"/>
                <a:ext cx="939419" cy="714406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ko-KR" sz="2800" dirty="0">
                    <a:ln>
                      <a:solidFill>
                        <a:schemeClr val="tx1">
                          <a:alpha val="10000"/>
                        </a:schemeClr>
                      </a:solidFill>
                    </a:ln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05</a:t>
                </a:r>
                <a:endParaRPr lang="en-US" altLang="ko-KR" sz="360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C96AF13-ABDC-47BD-B14D-4483E3993F23}"/>
                </a:ext>
              </a:extLst>
            </p:cNvPr>
            <p:cNvSpPr/>
            <p:nvPr/>
          </p:nvSpPr>
          <p:spPr>
            <a:xfrm>
              <a:off x="5623314" y="5842972"/>
              <a:ext cx="83809" cy="37169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0992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7E3A8F5-61BB-4D0E-A81A-32A6E54285F6}"/>
              </a:ext>
            </a:extLst>
          </p:cNvPr>
          <p:cNvCxnSpPr>
            <a:cxnSpLocks/>
          </p:cNvCxnSpPr>
          <p:nvPr/>
        </p:nvCxnSpPr>
        <p:spPr>
          <a:xfrm flipH="1">
            <a:off x="188865" y="547392"/>
            <a:ext cx="11811225" cy="1288"/>
          </a:xfrm>
          <a:prstGeom prst="line">
            <a:avLst/>
          </a:prstGeom>
          <a:ln>
            <a:solidFill>
              <a:schemeClr val="bg1">
                <a:lumMod val="6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F2CD00A-BC74-4669-825B-846CFB653449}"/>
              </a:ext>
            </a:extLst>
          </p:cNvPr>
          <p:cNvSpPr txBox="1"/>
          <p:nvPr/>
        </p:nvSpPr>
        <p:spPr>
          <a:xfrm>
            <a:off x="915656" y="858778"/>
            <a:ext cx="19391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배경</a:t>
            </a:r>
            <a:endParaRPr lang="en-US" altLang="ko-KR" sz="30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B5241B-2090-4436-8173-1B066BD0FF6F}"/>
              </a:ext>
            </a:extLst>
          </p:cNvPr>
          <p:cNvSpPr txBox="1"/>
          <p:nvPr/>
        </p:nvSpPr>
        <p:spPr>
          <a:xfrm>
            <a:off x="349751" y="589485"/>
            <a:ext cx="413170" cy="89841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ko-KR" sz="6600" dirty="0">
                <a:ln>
                  <a:solidFill>
                    <a:srgbClr val="002060">
                      <a:alpha val="20000"/>
                    </a:srgbClr>
                  </a:solidFill>
                </a:ln>
                <a:solidFill>
                  <a:srgbClr val="00206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209318-03DB-4A70-8B8B-4F4A2D5B6A0D}"/>
              </a:ext>
            </a:extLst>
          </p:cNvPr>
          <p:cNvSpPr txBox="1"/>
          <p:nvPr/>
        </p:nvSpPr>
        <p:spPr>
          <a:xfrm>
            <a:off x="800040" y="1722874"/>
            <a:ext cx="10588869" cy="442398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marL="182563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폰트와 관련된 소프트웨어가 활발히 개발</a:t>
            </a:r>
            <a:endParaRPr lang="en-US" altLang="ko-KR" sz="24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639763" lvl="1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폰트의 형태와 종류가 다양화</a:t>
            </a:r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639763" lvl="1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폰트 검색 방법은 매우 미흡한 실정</a:t>
            </a:r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82563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다른 언어에 비해 미비한 한글 폰트 인식 연구</a:t>
            </a:r>
            <a:endParaRPr lang="en-US" altLang="ko-KR" sz="24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639763" lvl="1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한글의 구성은 초성</a:t>
            </a: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중성</a:t>
            </a: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종성</a:t>
            </a:r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639763" lvl="1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조합 가능한 글자 수는 최소 </a:t>
            </a: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2,350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</a:t>
            </a: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최대 </a:t>
            </a: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11,172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</a:t>
            </a:r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639763" lvl="1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비교적 높은 폰트 인식 난이도</a:t>
            </a:r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82563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다양한 폰트 종류에 </a:t>
            </a:r>
            <a:r>
              <a:rPr lang="en-US" altLang="ko-KR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Data Augmentation</a:t>
            </a:r>
            <a:r>
              <a:rPr lang="ko-KR" altLang="en-US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적용하여 여러 방식의 폰트 인식을 목표</a:t>
            </a:r>
            <a:endParaRPr lang="en-US" altLang="ko-KR" sz="24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7E65E6-1BCE-4942-8B8D-7781D0E6C0E6}"/>
              </a:ext>
            </a:extLst>
          </p:cNvPr>
          <p:cNvSpPr txBox="1"/>
          <p:nvPr/>
        </p:nvSpPr>
        <p:spPr>
          <a:xfrm>
            <a:off x="8255446" y="48134"/>
            <a:ext cx="3702843" cy="4473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ko-KR" sz="15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Kumoh</a:t>
            </a:r>
            <a:r>
              <a:rPr lang="en-US" altLang="ko-KR" sz="15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National Institute of Technology</a:t>
            </a:r>
            <a:endParaRPr lang="ko-KR" altLang="en-US" sz="15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3F74AC-20B5-4568-985A-EFA30352C6AC}"/>
              </a:ext>
            </a:extLst>
          </p:cNvPr>
          <p:cNvSpPr txBox="1"/>
          <p:nvPr/>
        </p:nvSpPr>
        <p:spPr>
          <a:xfrm>
            <a:off x="188866" y="116028"/>
            <a:ext cx="4394172" cy="38669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just"/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한글 폰트 인식을 위한 데이터 수집 및 분류 기법 적용</a:t>
            </a:r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020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7E3A8F5-61BB-4D0E-A81A-32A6E54285F6}"/>
              </a:ext>
            </a:extLst>
          </p:cNvPr>
          <p:cNvCxnSpPr>
            <a:cxnSpLocks/>
          </p:cNvCxnSpPr>
          <p:nvPr/>
        </p:nvCxnSpPr>
        <p:spPr>
          <a:xfrm flipH="1">
            <a:off x="188865" y="547392"/>
            <a:ext cx="11811225" cy="1288"/>
          </a:xfrm>
          <a:prstGeom prst="line">
            <a:avLst/>
          </a:prstGeom>
          <a:ln>
            <a:solidFill>
              <a:schemeClr val="bg1">
                <a:lumMod val="6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F2CD00A-BC74-4669-825B-846CFB653449}"/>
              </a:ext>
            </a:extLst>
          </p:cNvPr>
          <p:cNvSpPr txBox="1"/>
          <p:nvPr/>
        </p:nvSpPr>
        <p:spPr>
          <a:xfrm>
            <a:off x="915656" y="858778"/>
            <a:ext cx="17951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관련 연구</a:t>
            </a:r>
            <a:endParaRPr lang="en-US" altLang="ko-KR" sz="30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B5241B-2090-4436-8173-1B066BD0FF6F}"/>
              </a:ext>
            </a:extLst>
          </p:cNvPr>
          <p:cNvSpPr txBox="1"/>
          <p:nvPr/>
        </p:nvSpPr>
        <p:spPr>
          <a:xfrm>
            <a:off x="349751" y="589485"/>
            <a:ext cx="413170" cy="89841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ko-KR" sz="6600" dirty="0">
                <a:ln>
                  <a:solidFill>
                    <a:srgbClr val="002060">
                      <a:alpha val="20000"/>
                    </a:srgbClr>
                  </a:solidFill>
                </a:ln>
                <a:solidFill>
                  <a:srgbClr val="00206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209318-03DB-4A70-8B8B-4F4A2D5B6A0D}"/>
              </a:ext>
            </a:extLst>
          </p:cNvPr>
          <p:cNvSpPr txBox="1"/>
          <p:nvPr/>
        </p:nvSpPr>
        <p:spPr>
          <a:xfrm>
            <a:off x="800042" y="1722874"/>
            <a:ext cx="10588869" cy="442398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marL="182563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한글 폰트 </a:t>
            </a:r>
            <a:r>
              <a:rPr lang="en-US" altLang="ko-KR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12</a:t>
            </a:r>
            <a:r>
              <a:rPr lang="ko-KR" altLang="en-US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종으로 </a:t>
            </a:r>
            <a:r>
              <a:rPr lang="en-US" altLang="ko-KR" sz="24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LeNet</a:t>
            </a:r>
            <a:r>
              <a:rPr lang="en-US" altLang="ko-KR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Inception </a:t>
            </a:r>
            <a:r>
              <a:rPr lang="en-US" altLang="ko-KR" sz="24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ResNet</a:t>
            </a:r>
            <a:r>
              <a:rPr lang="en-US" altLang="ko-KR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v2 </a:t>
            </a:r>
            <a:r>
              <a:rPr lang="ko-KR" altLang="en-US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학습</a:t>
            </a:r>
            <a:endParaRPr lang="en-US" altLang="ko-KR" sz="24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82563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Data Augmentation</a:t>
            </a:r>
            <a:r>
              <a:rPr lang="ko-KR" altLang="en-US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적용한 한글 폰트 </a:t>
            </a:r>
            <a:r>
              <a:rPr lang="en-US" altLang="ko-KR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12</a:t>
            </a:r>
            <a:r>
              <a:rPr lang="ko-KR" altLang="en-US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종에 간소화한 </a:t>
            </a:r>
            <a:r>
              <a:rPr lang="en-US" altLang="ko-KR" sz="24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VGGNet</a:t>
            </a:r>
            <a:r>
              <a:rPr lang="en-US" altLang="ko-KR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학습</a:t>
            </a:r>
            <a:endParaRPr lang="en-US" altLang="ko-KR" sz="24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639763" lvl="1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소량의 한글 폰트 인식을 시도하였기에 최근 생성된 여러 종류의 폰트 인식에 한계</a:t>
            </a:r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82563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한글 폰트 </a:t>
            </a:r>
            <a:r>
              <a:rPr lang="en-US" altLang="ko-KR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3,300</a:t>
            </a:r>
            <a:r>
              <a:rPr lang="ko-KR" altLang="en-US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종으로 자체 모델 학습</a:t>
            </a:r>
            <a:endParaRPr lang="en-US" altLang="ko-KR" sz="24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639763" lvl="1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Data Augmentation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고려하지 않았기에 노이즈가 존재하는 이미지 인식에 부적합</a:t>
            </a:r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7E65E6-1BCE-4942-8B8D-7781D0E6C0E6}"/>
              </a:ext>
            </a:extLst>
          </p:cNvPr>
          <p:cNvSpPr txBox="1"/>
          <p:nvPr/>
        </p:nvSpPr>
        <p:spPr>
          <a:xfrm>
            <a:off x="8255446" y="48134"/>
            <a:ext cx="3702843" cy="4473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ko-KR" sz="15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Kumoh</a:t>
            </a:r>
            <a:r>
              <a:rPr lang="en-US" altLang="ko-KR" sz="15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National Institute of Technology</a:t>
            </a:r>
            <a:endParaRPr lang="ko-KR" altLang="en-US" sz="15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48EA3-FA52-4748-BFD9-04E38BCE230F}"/>
              </a:ext>
            </a:extLst>
          </p:cNvPr>
          <p:cNvSpPr txBox="1"/>
          <p:nvPr/>
        </p:nvSpPr>
        <p:spPr>
          <a:xfrm>
            <a:off x="188866" y="116028"/>
            <a:ext cx="4394172" cy="38669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just"/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한글 폰트 인식을 위한 데이터 수집 및 분류 기법 적용</a:t>
            </a:r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745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7E3A8F5-61BB-4D0E-A81A-32A6E54285F6}"/>
              </a:ext>
            </a:extLst>
          </p:cNvPr>
          <p:cNvCxnSpPr>
            <a:cxnSpLocks/>
          </p:cNvCxnSpPr>
          <p:nvPr/>
        </p:nvCxnSpPr>
        <p:spPr>
          <a:xfrm flipH="1">
            <a:off x="188865" y="547392"/>
            <a:ext cx="11811225" cy="1288"/>
          </a:xfrm>
          <a:prstGeom prst="line">
            <a:avLst/>
          </a:prstGeom>
          <a:ln>
            <a:solidFill>
              <a:schemeClr val="bg1">
                <a:lumMod val="6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F2CD00A-BC74-4669-825B-846CFB653449}"/>
              </a:ext>
            </a:extLst>
          </p:cNvPr>
          <p:cNvSpPr txBox="1"/>
          <p:nvPr/>
        </p:nvSpPr>
        <p:spPr>
          <a:xfrm>
            <a:off x="915656" y="858778"/>
            <a:ext cx="17951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실험 내용</a:t>
            </a:r>
            <a:endParaRPr lang="en-US" altLang="ko-KR" sz="30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B5241B-2090-4436-8173-1B066BD0FF6F}"/>
              </a:ext>
            </a:extLst>
          </p:cNvPr>
          <p:cNvSpPr txBox="1"/>
          <p:nvPr/>
        </p:nvSpPr>
        <p:spPr>
          <a:xfrm>
            <a:off x="349751" y="589485"/>
            <a:ext cx="413170" cy="89841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ko-KR" sz="6600" dirty="0">
                <a:ln>
                  <a:solidFill>
                    <a:srgbClr val="002060">
                      <a:alpha val="20000"/>
                    </a:srgbClr>
                  </a:solidFill>
                </a:ln>
                <a:solidFill>
                  <a:srgbClr val="00206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209318-03DB-4A70-8B8B-4F4A2D5B6A0D}"/>
              </a:ext>
            </a:extLst>
          </p:cNvPr>
          <p:cNvSpPr txBox="1"/>
          <p:nvPr/>
        </p:nvSpPr>
        <p:spPr>
          <a:xfrm>
            <a:off x="800042" y="1722874"/>
            <a:ext cx="10588869" cy="442398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marL="182563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셋</a:t>
            </a:r>
            <a:endParaRPr lang="en-US" altLang="ko-KR" sz="24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639763" lvl="1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AI Hub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한국어 글자체 이미지 데이터</a:t>
            </a:r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639763" lvl="1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한글 폰트 </a:t>
            </a: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50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</a:t>
            </a: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약 </a:t>
            </a: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532,659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</a:t>
            </a:r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639763" lvl="1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 </a:t>
            </a: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검증 </a:t>
            </a: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평가 </a:t>
            </a: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60% : 20% : 20%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7E65E6-1BCE-4942-8B8D-7781D0E6C0E6}"/>
              </a:ext>
            </a:extLst>
          </p:cNvPr>
          <p:cNvSpPr txBox="1"/>
          <p:nvPr/>
        </p:nvSpPr>
        <p:spPr>
          <a:xfrm>
            <a:off x="8255446" y="48134"/>
            <a:ext cx="3702843" cy="4473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ko-KR" sz="15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Kumoh</a:t>
            </a:r>
            <a:r>
              <a:rPr lang="en-US" altLang="ko-KR" sz="15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National Institute of Technology</a:t>
            </a:r>
            <a:endParaRPr lang="ko-KR" altLang="en-US" sz="15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E219FC1-521A-4E29-AB73-B9C48435BD30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/>
          </a:blip>
          <a:stretch>
            <a:fillRect/>
          </a:stretch>
        </p:blipFill>
        <p:spPr>
          <a:xfrm>
            <a:off x="4752388" y="3869664"/>
            <a:ext cx="2684176" cy="2440944"/>
          </a:xfrm>
          <a:prstGeom prst="rect">
            <a:avLst/>
          </a:prstGeom>
          <a:noFill/>
          <a:ln w="0" cap="rnd">
            <a:solidFill>
              <a:srgbClr val="000000"/>
            </a:solidFill>
            <a:prstDash val="solid"/>
            <a:miter/>
          </a:ln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C7C6D1-D329-4F69-9F06-4A89D8948EAC}"/>
              </a:ext>
            </a:extLst>
          </p:cNvPr>
          <p:cNvSpPr txBox="1"/>
          <p:nvPr/>
        </p:nvSpPr>
        <p:spPr>
          <a:xfrm>
            <a:off x="188866" y="116028"/>
            <a:ext cx="4394172" cy="38669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just"/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한글 폰트 인식을 위한 데이터 수집 및 분류 기법 적용</a:t>
            </a:r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162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7E3A8F5-61BB-4D0E-A81A-32A6E54285F6}"/>
              </a:ext>
            </a:extLst>
          </p:cNvPr>
          <p:cNvCxnSpPr>
            <a:cxnSpLocks/>
          </p:cNvCxnSpPr>
          <p:nvPr/>
        </p:nvCxnSpPr>
        <p:spPr>
          <a:xfrm flipH="1">
            <a:off x="188865" y="547392"/>
            <a:ext cx="11811225" cy="1288"/>
          </a:xfrm>
          <a:prstGeom prst="line">
            <a:avLst/>
          </a:prstGeom>
          <a:ln>
            <a:solidFill>
              <a:schemeClr val="bg1">
                <a:lumMod val="6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F2CD00A-BC74-4669-825B-846CFB653449}"/>
              </a:ext>
            </a:extLst>
          </p:cNvPr>
          <p:cNvSpPr txBox="1"/>
          <p:nvPr/>
        </p:nvSpPr>
        <p:spPr>
          <a:xfrm>
            <a:off x="915656" y="858778"/>
            <a:ext cx="17951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실험 내용</a:t>
            </a:r>
            <a:endParaRPr lang="en-US" altLang="ko-KR" sz="30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B5241B-2090-4436-8173-1B066BD0FF6F}"/>
              </a:ext>
            </a:extLst>
          </p:cNvPr>
          <p:cNvSpPr txBox="1"/>
          <p:nvPr/>
        </p:nvSpPr>
        <p:spPr>
          <a:xfrm>
            <a:off x="349751" y="589485"/>
            <a:ext cx="413170" cy="89841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ko-KR" sz="6600" dirty="0">
                <a:ln>
                  <a:solidFill>
                    <a:srgbClr val="002060">
                      <a:alpha val="20000"/>
                    </a:srgbClr>
                  </a:solidFill>
                </a:ln>
                <a:solidFill>
                  <a:srgbClr val="00206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209318-03DB-4A70-8B8B-4F4A2D5B6A0D}"/>
              </a:ext>
            </a:extLst>
          </p:cNvPr>
          <p:cNvSpPr txBox="1"/>
          <p:nvPr/>
        </p:nvSpPr>
        <p:spPr>
          <a:xfrm>
            <a:off x="800042" y="1722874"/>
            <a:ext cx="10588869" cy="442398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marL="182563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</a:t>
            </a:r>
            <a:endParaRPr lang="en-US" altLang="ko-KR" sz="24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639763" lvl="1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기존 관련 연구에서 모두 적은 수의 계층을 가진 모델 사용</a:t>
            </a:r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639763" lvl="1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문자 이미지는 특징이 간단하기에 얕은 층으로 높은 성능에 대한 기대 가능</a:t>
            </a:r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639763" lvl="1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 시간 및 </a:t>
            </a:r>
            <a:r>
              <a:rPr lang="ko-KR" altLang="en-US" sz="20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연산량을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종합적으로 고려</a:t>
            </a:r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639763" lvl="1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LeNet</a:t>
            </a: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ResNet-18, ResNet-50, ResNet-152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대한 학습 진행</a:t>
            </a:r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82563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 횟수</a:t>
            </a:r>
            <a:endParaRPr lang="en-US" altLang="ko-KR" sz="24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639763" lvl="1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모두 </a:t>
            </a: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15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번으로 동일하게 진행</a:t>
            </a:r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639763" lvl="1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7E65E6-1BCE-4942-8B8D-7781D0E6C0E6}"/>
              </a:ext>
            </a:extLst>
          </p:cNvPr>
          <p:cNvSpPr txBox="1"/>
          <p:nvPr/>
        </p:nvSpPr>
        <p:spPr>
          <a:xfrm>
            <a:off x="8255446" y="48134"/>
            <a:ext cx="3702843" cy="4473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ko-KR" sz="15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Kumoh</a:t>
            </a:r>
            <a:r>
              <a:rPr lang="en-US" altLang="ko-KR" sz="15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National Institute of Technology</a:t>
            </a:r>
            <a:endParaRPr lang="ko-KR" altLang="en-US" sz="15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4B62EB-EDE8-41AB-9B32-D605B7B9834F}"/>
              </a:ext>
            </a:extLst>
          </p:cNvPr>
          <p:cNvSpPr txBox="1"/>
          <p:nvPr/>
        </p:nvSpPr>
        <p:spPr>
          <a:xfrm>
            <a:off x="188866" y="116028"/>
            <a:ext cx="4394172" cy="38669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just"/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한글 폰트 인식을 위한 데이터 수집 및 분류 기법 적용</a:t>
            </a:r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99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7E3A8F5-61BB-4D0E-A81A-32A6E54285F6}"/>
              </a:ext>
            </a:extLst>
          </p:cNvPr>
          <p:cNvCxnSpPr>
            <a:cxnSpLocks/>
          </p:cNvCxnSpPr>
          <p:nvPr/>
        </p:nvCxnSpPr>
        <p:spPr>
          <a:xfrm flipH="1">
            <a:off x="188865" y="547392"/>
            <a:ext cx="11811225" cy="1288"/>
          </a:xfrm>
          <a:prstGeom prst="line">
            <a:avLst/>
          </a:prstGeom>
          <a:ln>
            <a:solidFill>
              <a:schemeClr val="bg1">
                <a:lumMod val="6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F2CD00A-BC74-4669-825B-846CFB653449}"/>
              </a:ext>
            </a:extLst>
          </p:cNvPr>
          <p:cNvSpPr txBox="1"/>
          <p:nvPr/>
        </p:nvSpPr>
        <p:spPr>
          <a:xfrm>
            <a:off x="915656" y="858778"/>
            <a:ext cx="17951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실험 결과</a:t>
            </a:r>
            <a:endParaRPr lang="en-US" altLang="ko-KR" sz="30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B5241B-2090-4436-8173-1B066BD0FF6F}"/>
              </a:ext>
            </a:extLst>
          </p:cNvPr>
          <p:cNvSpPr txBox="1"/>
          <p:nvPr/>
        </p:nvSpPr>
        <p:spPr>
          <a:xfrm>
            <a:off x="349751" y="589485"/>
            <a:ext cx="413170" cy="89841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ko-KR" sz="6600" dirty="0">
                <a:ln>
                  <a:solidFill>
                    <a:srgbClr val="002060">
                      <a:alpha val="20000"/>
                    </a:srgbClr>
                  </a:solidFill>
                </a:ln>
                <a:solidFill>
                  <a:srgbClr val="00206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209318-03DB-4A70-8B8B-4F4A2D5B6A0D}"/>
              </a:ext>
            </a:extLst>
          </p:cNvPr>
          <p:cNvSpPr txBox="1"/>
          <p:nvPr/>
        </p:nvSpPr>
        <p:spPr>
          <a:xfrm>
            <a:off x="800042" y="1722874"/>
            <a:ext cx="10588869" cy="442398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marL="182563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ResNet-18</a:t>
            </a:r>
            <a:r>
              <a:rPr lang="ko-KR" altLang="en-US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모델이 가장 우수</a:t>
            </a:r>
            <a:endParaRPr lang="en-US" altLang="ko-KR" sz="24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82563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ResNet</a:t>
            </a:r>
            <a:r>
              <a:rPr lang="ko-KR" altLang="en-US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모델 평균 정확도 </a:t>
            </a:r>
            <a:r>
              <a:rPr lang="en-US" altLang="ko-KR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94.96%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7E65E6-1BCE-4942-8B8D-7781D0E6C0E6}"/>
              </a:ext>
            </a:extLst>
          </p:cNvPr>
          <p:cNvSpPr txBox="1"/>
          <p:nvPr/>
        </p:nvSpPr>
        <p:spPr>
          <a:xfrm>
            <a:off x="8255446" y="48134"/>
            <a:ext cx="3702843" cy="4473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ko-KR" sz="15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Kumoh</a:t>
            </a:r>
            <a:r>
              <a:rPr lang="en-US" altLang="ko-KR" sz="15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National Institute of Technology</a:t>
            </a:r>
            <a:endParaRPr lang="ko-KR" altLang="en-US" sz="15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495DB2C-9489-437B-BF69-B2572A68E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860489"/>
              </p:ext>
            </p:extLst>
          </p:nvPr>
        </p:nvGraphicFramePr>
        <p:xfrm>
          <a:off x="3304166" y="3501007"/>
          <a:ext cx="5580620" cy="2376265"/>
        </p:xfrm>
        <a:graphic>
          <a:graphicData uri="http://schemas.openxmlformats.org/drawingml/2006/table">
            <a:tbl>
              <a:tblPr/>
              <a:tblGrid>
                <a:gridCol w="2224160">
                  <a:extLst>
                    <a:ext uri="{9D8B030D-6E8A-4147-A177-3AD203B41FA5}">
                      <a16:colId xmlns:a16="http://schemas.microsoft.com/office/drawing/2014/main" val="214837595"/>
                    </a:ext>
                  </a:extLst>
                </a:gridCol>
                <a:gridCol w="3356460">
                  <a:extLst>
                    <a:ext uri="{9D8B030D-6E8A-4147-A177-3AD203B41FA5}">
                      <a16:colId xmlns:a16="http://schemas.microsoft.com/office/drawing/2014/main" val="2824943446"/>
                    </a:ext>
                  </a:extLst>
                </a:gridCol>
              </a:tblGrid>
              <a:tr h="4752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-60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-6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Accuracy</a:t>
                      </a:r>
                      <a:endParaRPr lang="ko-KR" altLang="en-US" sz="2000" kern="0" spc="-60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763867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60" dirty="0" err="1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LeNet</a:t>
                      </a:r>
                      <a:endParaRPr lang="en-US" sz="2000" kern="0" spc="-60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6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0.9314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436848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6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ResNet-18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6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0.9532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95457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6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ResNet-50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6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0.9483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984731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6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ResNet-152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6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0.9473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69523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00BCDB8-DCDC-4316-98E0-D76FC45FCB86}"/>
              </a:ext>
            </a:extLst>
          </p:cNvPr>
          <p:cNvSpPr txBox="1"/>
          <p:nvPr/>
        </p:nvSpPr>
        <p:spPr>
          <a:xfrm>
            <a:off x="188866" y="116028"/>
            <a:ext cx="4394172" cy="38669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just"/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한글 폰트 인식을 위한 데이터 수집 및 분류 기법 적용</a:t>
            </a:r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43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7E3A8F5-61BB-4D0E-A81A-32A6E54285F6}"/>
              </a:ext>
            </a:extLst>
          </p:cNvPr>
          <p:cNvCxnSpPr>
            <a:cxnSpLocks/>
          </p:cNvCxnSpPr>
          <p:nvPr/>
        </p:nvCxnSpPr>
        <p:spPr>
          <a:xfrm flipH="1">
            <a:off x="188865" y="547392"/>
            <a:ext cx="11811225" cy="1288"/>
          </a:xfrm>
          <a:prstGeom prst="line">
            <a:avLst/>
          </a:prstGeom>
          <a:ln>
            <a:solidFill>
              <a:schemeClr val="bg1">
                <a:lumMod val="6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F2CD00A-BC74-4669-825B-846CFB653449}"/>
              </a:ext>
            </a:extLst>
          </p:cNvPr>
          <p:cNvSpPr txBox="1"/>
          <p:nvPr/>
        </p:nvSpPr>
        <p:spPr>
          <a:xfrm>
            <a:off x="915656" y="858778"/>
            <a:ext cx="17951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결론</a:t>
            </a:r>
            <a:endParaRPr lang="en-US" altLang="ko-KR" sz="30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B5241B-2090-4436-8173-1B066BD0FF6F}"/>
              </a:ext>
            </a:extLst>
          </p:cNvPr>
          <p:cNvSpPr txBox="1"/>
          <p:nvPr/>
        </p:nvSpPr>
        <p:spPr>
          <a:xfrm>
            <a:off x="349751" y="589485"/>
            <a:ext cx="413170" cy="89841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ko-KR" sz="6600" dirty="0">
                <a:ln>
                  <a:solidFill>
                    <a:srgbClr val="002060">
                      <a:alpha val="20000"/>
                    </a:srgbClr>
                  </a:solidFill>
                </a:ln>
                <a:solidFill>
                  <a:srgbClr val="00206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209318-03DB-4A70-8B8B-4F4A2D5B6A0D}"/>
              </a:ext>
            </a:extLst>
          </p:cNvPr>
          <p:cNvSpPr txBox="1"/>
          <p:nvPr/>
        </p:nvSpPr>
        <p:spPr>
          <a:xfrm>
            <a:off x="800042" y="1722874"/>
            <a:ext cx="10588869" cy="442398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marL="182563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의의</a:t>
            </a:r>
            <a:endParaRPr lang="en-US" altLang="ko-KR" sz="24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639763" lvl="1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한글 폰트 인식 및 분류를 위한 이미지 기반 </a:t>
            </a:r>
            <a:r>
              <a:rPr lang="ko-KR" altLang="en-US" sz="20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딥러닝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분류 모델 제안</a:t>
            </a:r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639763" lvl="1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50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종의 한글 폰트에 대해 </a:t>
            </a:r>
            <a:r>
              <a:rPr lang="en-US" altLang="ko-KR" sz="20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LeNet</a:t>
            </a: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20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ResNet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사용해 결과 비교</a:t>
            </a:r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639763" lvl="1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두 종류의 알고리즘 모두 성능이 우수</a:t>
            </a:r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82563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한계</a:t>
            </a:r>
            <a:endParaRPr lang="en-US" altLang="ko-KR" sz="24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639763" lvl="1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현재 모델은 대량의 폰트 인식에는 부족</a:t>
            </a:r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24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7E65E6-1BCE-4942-8B8D-7781D0E6C0E6}"/>
              </a:ext>
            </a:extLst>
          </p:cNvPr>
          <p:cNvSpPr txBox="1"/>
          <p:nvPr/>
        </p:nvSpPr>
        <p:spPr>
          <a:xfrm>
            <a:off x="8255446" y="48134"/>
            <a:ext cx="3702843" cy="4473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ko-KR" sz="15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Kumoh</a:t>
            </a:r>
            <a:r>
              <a:rPr lang="en-US" altLang="ko-KR" sz="15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National Institute of Technology</a:t>
            </a:r>
            <a:endParaRPr lang="ko-KR" altLang="en-US" sz="15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2B85F-F8C1-475D-91CF-9B96AC263C09}"/>
              </a:ext>
            </a:extLst>
          </p:cNvPr>
          <p:cNvSpPr txBox="1"/>
          <p:nvPr/>
        </p:nvSpPr>
        <p:spPr>
          <a:xfrm>
            <a:off x="188866" y="116028"/>
            <a:ext cx="4394172" cy="38669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just"/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한글 폰트 인식을 위한 데이터 수집 및 분류 기법 적용</a:t>
            </a:r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43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7E3A8F5-61BB-4D0E-A81A-32A6E54285F6}"/>
              </a:ext>
            </a:extLst>
          </p:cNvPr>
          <p:cNvCxnSpPr>
            <a:cxnSpLocks/>
          </p:cNvCxnSpPr>
          <p:nvPr/>
        </p:nvCxnSpPr>
        <p:spPr>
          <a:xfrm flipH="1">
            <a:off x="188865" y="547392"/>
            <a:ext cx="11811225" cy="1288"/>
          </a:xfrm>
          <a:prstGeom prst="line">
            <a:avLst/>
          </a:prstGeom>
          <a:ln>
            <a:solidFill>
              <a:schemeClr val="bg1">
                <a:lumMod val="6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F2CD00A-BC74-4669-825B-846CFB653449}"/>
              </a:ext>
            </a:extLst>
          </p:cNvPr>
          <p:cNvSpPr txBox="1"/>
          <p:nvPr/>
        </p:nvSpPr>
        <p:spPr>
          <a:xfrm>
            <a:off x="915656" y="858778"/>
            <a:ext cx="17951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결론</a:t>
            </a:r>
            <a:endParaRPr lang="en-US" altLang="ko-KR" sz="30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B5241B-2090-4436-8173-1B066BD0FF6F}"/>
              </a:ext>
            </a:extLst>
          </p:cNvPr>
          <p:cNvSpPr txBox="1"/>
          <p:nvPr/>
        </p:nvSpPr>
        <p:spPr>
          <a:xfrm>
            <a:off x="349751" y="589485"/>
            <a:ext cx="413170" cy="89841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ko-KR" sz="6600" dirty="0">
                <a:ln>
                  <a:solidFill>
                    <a:srgbClr val="002060">
                      <a:alpha val="20000"/>
                    </a:srgbClr>
                  </a:solidFill>
                </a:ln>
                <a:solidFill>
                  <a:srgbClr val="00206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209318-03DB-4A70-8B8B-4F4A2D5B6A0D}"/>
              </a:ext>
            </a:extLst>
          </p:cNvPr>
          <p:cNvSpPr txBox="1"/>
          <p:nvPr/>
        </p:nvSpPr>
        <p:spPr>
          <a:xfrm>
            <a:off x="800042" y="1722874"/>
            <a:ext cx="10588869" cy="442398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marL="182563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향후 과제</a:t>
            </a:r>
            <a:endParaRPr lang="en-US" altLang="ko-KR" sz="24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639763" lvl="1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Text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generator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사용하여 자체적으로 데이터를 구축하여 데이터 셋을 확장</a:t>
            </a:r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639763" lvl="1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보다 견고한 네트워크 알고리즘 구현</a:t>
            </a:r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639763" lvl="1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셋 분할 비율</a:t>
            </a: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합성곱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계층의 구조</a:t>
            </a: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분류 정확도 평가 방법 변경하여 학습 시도</a:t>
            </a:r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639763" lvl="1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비정형 데이터 처리를 위한 데이터 </a:t>
            </a:r>
            <a:r>
              <a:rPr lang="ko-KR" altLang="en-US" sz="20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과정 추가</a:t>
            </a:r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7E65E6-1BCE-4942-8B8D-7781D0E6C0E6}"/>
              </a:ext>
            </a:extLst>
          </p:cNvPr>
          <p:cNvSpPr txBox="1"/>
          <p:nvPr/>
        </p:nvSpPr>
        <p:spPr>
          <a:xfrm>
            <a:off x="8255446" y="48134"/>
            <a:ext cx="3702843" cy="4473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ko-KR" sz="15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Kumoh</a:t>
            </a:r>
            <a:r>
              <a:rPr lang="en-US" altLang="ko-KR" sz="15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National Institute of Technology</a:t>
            </a:r>
            <a:endParaRPr lang="ko-KR" altLang="en-US" sz="15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419C7-87C1-4F9D-A5CF-1BB8730723DC}"/>
              </a:ext>
            </a:extLst>
          </p:cNvPr>
          <p:cNvSpPr txBox="1"/>
          <p:nvPr/>
        </p:nvSpPr>
        <p:spPr>
          <a:xfrm>
            <a:off x="188866" y="116028"/>
            <a:ext cx="4394172" cy="38669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just"/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한글 폰트 인식을 위한 데이터 수집 및 분류 기법 적용</a:t>
            </a:r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3FBB8F88-E881-4CB3-BFCF-ED13302CA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t="261"/>
          <a:stretch>
            <a:fillRect/>
          </a:stretch>
        </p:blipFill>
        <p:spPr>
          <a:xfrm>
            <a:off x="4850103" y="4408274"/>
            <a:ext cx="2490205" cy="213764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40397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462</Words>
  <Application>Microsoft Office PowerPoint</Application>
  <PresentationFormat>사용자 지정</PresentationFormat>
  <Paragraphs>99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나눔스퀘어_ac</vt:lpstr>
      <vt:lpstr>나눔스퀘어_ac ExtraBold</vt:lpstr>
      <vt:lpstr>Arial</vt:lpstr>
      <vt:lpstr>나눔스퀘어_ac Bold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정은혜</dc:creator>
  <cp:lastModifiedBy>Eunhye</cp:lastModifiedBy>
  <cp:revision>88</cp:revision>
  <dcterms:created xsi:type="dcterms:W3CDTF">2020-05-01T16:52:55Z</dcterms:created>
  <dcterms:modified xsi:type="dcterms:W3CDTF">2021-11-03T13:42:56Z</dcterms:modified>
</cp:coreProperties>
</file>