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352" r:id="rId5"/>
    <p:sldId id="379" r:id="rId6"/>
    <p:sldId id="380" r:id="rId7"/>
    <p:sldId id="382" r:id="rId8"/>
    <p:sldId id="381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4" r:id="rId19"/>
    <p:sldId id="395" r:id="rId20"/>
    <p:sldId id="396" r:id="rId21"/>
    <p:sldId id="393" r:id="rId22"/>
    <p:sldId id="397" r:id="rId23"/>
    <p:sldId id="301" r:id="rId24"/>
  </p:sldIdLst>
  <p:sldSz cx="9144000" cy="5143500" type="screen16x9"/>
  <p:notesSz cx="6858000" cy="9144000"/>
  <p:embeddedFontLst>
    <p:embeddedFont>
      <p:font typeface="나눔스퀘어_ac ExtraBold" panose="020B0600000101010101" pitchFamily="50" charset="-127"/>
      <p:bold r:id="rId26"/>
    </p:embeddedFont>
    <p:embeddedFont>
      <p:font typeface="나눔스퀘어_ac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스퀘어_ac Bold" panose="020B0600000101010101" pitchFamily="50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FFFFFF"/>
    <a:srgbClr val="98DFBB"/>
    <a:srgbClr val="9AD3E9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1650" autoAdjust="0"/>
  </p:normalViewPr>
  <p:slideViewPr>
    <p:cSldViewPr>
      <p:cViewPr varScale="1">
        <p:scale>
          <a:sx n="94" d="100"/>
          <a:sy n="94" d="100"/>
        </p:scale>
        <p:origin x="1214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7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6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97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67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0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2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74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77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6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8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학습의 개념을 검토하고 간단한 선형 분류를 구현하는 방법에 대한 챕터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1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0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Ground-truth(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지상 실측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기상학에서 유래된 용어로 어느 한 장소에서 수집된 정보를 의미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기계학습의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관점에서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Ground-truth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학습하고자 하는 데이터의 원본 혹은 실제 값을 표현할 때 사용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0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6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0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5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7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2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394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82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46661" y="2355726"/>
            <a:ext cx="6211372" cy="1509442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for</a:t>
            </a:r>
          </a:p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Computer Vision 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Python</a:t>
            </a:r>
            <a:endParaRPr lang="en-US" altLang="ko-KR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46661" y="386516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김규리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2771800" y="2499742"/>
            <a:ext cx="174861" cy="1725466"/>
            <a:chOff x="3424672" y="2643758"/>
            <a:chExt cx="283232" cy="1584176"/>
          </a:xfrm>
        </p:grpSpPr>
        <p:sp>
          <p:nvSpPr>
            <p:cNvPr id="13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83300" t="18507" r="8303" b="66400"/>
          <a:stretch/>
        </p:blipFill>
        <p:spPr>
          <a:xfrm>
            <a:off x="7956618" y="22890"/>
            <a:ext cx="1170946" cy="11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Simple Linear Classifier With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6700" y="1995686"/>
            <a:ext cx="8610600" cy="1729408"/>
            <a:chOff x="262581" y="2787774"/>
            <a:chExt cx="8610600" cy="172940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88347"/>
            <a:stretch/>
          </p:blipFill>
          <p:spPr>
            <a:xfrm>
              <a:off x="262581" y="2787774"/>
              <a:ext cx="8610600" cy="61267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78760"/>
            <a:stretch/>
          </p:blipFill>
          <p:spPr>
            <a:xfrm>
              <a:off x="262581" y="3400450"/>
              <a:ext cx="8610600" cy="1116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Simple Linear Classifier With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1462" y="1851670"/>
            <a:ext cx="8601075" cy="2244080"/>
            <a:chOff x="271462" y="1981200"/>
            <a:chExt cx="8601075" cy="22440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462" y="1981200"/>
              <a:ext cx="8601075" cy="1181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462" y="3291830"/>
              <a:ext cx="860107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08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Simple Linear Classifier With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1937" y="1419622"/>
            <a:ext cx="8620125" cy="3139274"/>
            <a:chOff x="261937" y="1244162"/>
            <a:chExt cx="8620125" cy="31392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69412"/>
            <a:stretch/>
          </p:blipFill>
          <p:spPr>
            <a:xfrm>
              <a:off x="261937" y="1244162"/>
              <a:ext cx="8620125" cy="204236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t="83512"/>
            <a:stretch/>
          </p:blipFill>
          <p:spPr>
            <a:xfrm>
              <a:off x="261937" y="3282471"/>
              <a:ext cx="8620125" cy="1100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47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Simple Linear Classifier With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347614"/>
            <a:ext cx="8258175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919114"/>
            <a:ext cx="4320480" cy="31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Role of Loss Functions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What Are Loss Functions?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41884"/>
            <a:ext cx="5040560" cy="38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Role of Loss Functions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Multi-class SVM Loss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562350" y="2139702"/>
            <a:ext cx="2019300" cy="1459210"/>
            <a:chOff x="3563888" y="1851670"/>
            <a:chExt cx="2019300" cy="14592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888" y="1851670"/>
              <a:ext cx="2019300" cy="3238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7636" y="2428875"/>
              <a:ext cx="1228725" cy="2857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5248" y="2967980"/>
              <a:ext cx="13335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1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Role of Loss Functions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Multi-class SVM Loss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81350" y="1995686"/>
            <a:ext cx="2781300" cy="1724397"/>
            <a:chOff x="3181349" y="2190750"/>
            <a:chExt cx="2781300" cy="17243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1437" y="2190750"/>
              <a:ext cx="1381125" cy="762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1349" y="3219822"/>
              <a:ext cx="2781300" cy="69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Role of Loss Functions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Multi-class SVM Loss Example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03598"/>
            <a:ext cx="8001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Role of Loss Functions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Multi-class SVM Loss Example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63638"/>
            <a:ext cx="8610600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2312292"/>
            <a:ext cx="8591550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4863"/>
          <a:stretch/>
        </p:blipFill>
        <p:spPr>
          <a:xfrm>
            <a:off x="266700" y="3032371"/>
            <a:ext cx="8591550" cy="6705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6673"/>
          <a:stretch/>
        </p:blipFill>
        <p:spPr>
          <a:xfrm>
            <a:off x="266700" y="4129046"/>
            <a:ext cx="8562975" cy="6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Role of Loss Functions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Cross-entropy Loss and Softmax Classifiers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0" y="1312631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Understanding Cross-entropy Loss</a:t>
            </a:r>
            <a:endParaRPr lang="ko-KR" alt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4" y="1740541"/>
            <a:ext cx="1466850" cy="314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674" y="2152968"/>
            <a:ext cx="2152650" cy="52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1" y="2905816"/>
            <a:ext cx="2466975" cy="352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973" y="3258241"/>
            <a:ext cx="2686050" cy="600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973" y="3705916"/>
            <a:ext cx="1162050" cy="304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723" y="4217538"/>
            <a:ext cx="1352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029633"/>
            <a:ext cx="4689688" cy="1113514"/>
          </a:xfrm>
        </p:spPr>
        <p:txBody>
          <a:bodyPr/>
          <a:lstStyle/>
          <a:p>
            <a:pPr algn="ctr"/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Parameterized Learning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Role of Loss Functions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Cross-entropy Loss and Softmax Classifiers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0" y="1312631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Worked Softmax Example</a:t>
            </a:r>
            <a:endParaRPr lang="ko-KR" alt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147814"/>
            <a:ext cx="8515350" cy="1847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0" y="1233650"/>
            <a:ext cx="2400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Four Components of Parameterized Learning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1491630"/>
            <a:ext cx="90730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Parameterization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the process of defining the necessary parameters of a given model</a:t>
            </a:r>
          </a:p>
          <a:p>
            <a:pPr lvl="0"/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Data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Input data that we are going to learn from</a:t>
            </a:r>
          </a:p>
          <a:p>
            <a:pPr lvl="0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Includes both the data points and their associated class labels</a:t>
            </a:r>
          </a:p>
          <a:p>
            <a:pPr lvl="0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M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ulti-dimensional design matrix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Scoring Function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Accepts our data as an input and maps the data to class labels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99942"/>
            <a:ext cx="8267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Four Components of Parameterized Learning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2067694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Loss Function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Quantifies how well our predicted class labels agree with our 			ground-truth labels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Weights and Biases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Be tweaked and fiddled with the values of the </a:t>
            </a:r>
            <a:r>
              <a:rPr lang="en-US" altLang="ko-KR" b="1" i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b="1" i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to 		increase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26789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Linear Classification: From Images to Labels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2067694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Training dataset is denoted as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where each image has an associated class label </a:t>
            </a:r>
            <a:r>
              <a:rPr lang="en-US" altLang="ko-KR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en-US" altLang="ko-KR" sz="12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0"/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=1, …, </a:t>
            </a:r>
            <a:r>
              <a:rPr lang="en-US" altLang="ko-KR" i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1, …, </a:t>
            </a:r>
            <a:r>
              <a:rPr lang="en-US" altLang="ko-KR" i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implying that we have </a:t>
            </a:r>
            <a:r>
              <a:rPr lang="en-US" altLang="ko-KR" b="1" i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 points of dimensionality </a:t>
            </a:r>
            <a:r>
              <a:rPr lang="en-US" altLang="ko-KR" b="1" i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separated into </a:t>
            </a:r>
            <a:r>
              <a:rPr lang="en-US" altLang="ko-KR" b="1" i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unique categories.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3651870"/>
            <a:ext cx="19431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Linear Classification: From Images to Labels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131590"/>
            <a:ext cx="8401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Advantages of Parameterized Learning and Linear Classification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2283718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Once we are done training our model, we can discard the input data and keep only the weight matrix W and the bias vector b.</a:t>
            </a:r>
          </a:p>
          <a:p>
            <a:pPr lvl="0"/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Classifying new test data is fast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8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Simple Linear Classifier With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419622"/>
            <a:ext cx="5048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 Introduction to Linear Classification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Simple Linear Classifier With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779662"/>
            <a:ext cx="8553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455</Words>
  <Application>Microsoft Office PowerPoint</Application>
  <PresentationFormat>화면 슬라이드 쇼(16:9)</PresentationFormat>
  <Paragraphs>84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나눔스퀘어_ac ExtraBold</vt:lpstr>
      <vt:lpstr>Arial</vt:lpstr>
      <vt:lpstr>Arial Unicode MS</vt:lpstr>
      <vt:lpstr>나눔스퀘어_ac</vt:lpstr>
      <vt:lpstr>맑은 고딕</vt:lpstr>
      <vt:lpstr>나눔스퀘어_ac Bold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372</cp:revision>
  <dcterms:created xsi:type="dcterms:W3CDTF">2016-12-05T23:26:54Z</dcterms:created>
  <dcterms:modified xsi:type="dcterms:W3CDTF">2021-01-07T06:28:26Z</dcterms:modified>
</cp:coreProperties>
</file>