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44"/>
  </p:notesMasterIdLst>
  <p:sldIdLst>
    <p:sldId id="256" r:id="rId4"/>
    <p:sldId id="352" r:id="rId5"/>
    <p:sldId id="379" r:id="rId6"/>
    <p:sldId id="381" r:id="rId7"/>
    <p:sldId id="380" r:id="rId8"/>
    <p:sldId id="383" r:id="rId9"/>
    <p:sldId id="385" r:id="rId10"/>
    <p:sldId id="384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5" r:id="rId30"/>
    <p:sldId id="404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301" r:id="rId43"/>
  </p:sldIdLst>
  <p:sldSz cx="9144000" cy="5143500" type="screen16x9"/>
  <p:notesSz cx="6858000" cy="9144000"/>
  <p:embeddedFontLst>
    <p:embeddedFont>
      <p:font typeface="나눔스퀘어_ac" panose="020B0600000101010101" pitchFamily="50" charset="-127"/>
      <p:regular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나눔스퀘어_ac Bold" panose="020B0600000101010101" pitchFamily="50" charset="-127"/>
      <p:bold r:id="rId48"/>
    </p:embeddedFont>
    <p:embeddedFont>
      <p:font typeface="나눔스퀘어_ac ExtraBold" panose="020B0600000101010101" pitchFamily="50" charset="-127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4EA"/>
    <a:srgbClr val="FFFFFF"/>
    <a:srgbClr val="98DFBB"/>
    <a:srgbClr val="9AD3E9"/>
    <a:srgbClr val="F8B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1650" autoAdjust="0"/>
  </p:normalViewPr>
  <p:slideViewPr>
    <p:cSldViewPr>
      <p:cViewPr varScale="1">
        <p:scale>
          <a:sx n="93" d="100"/>
          <a:sy n="93" d="100"/>
        </p:scale>
        <p:origin x="1230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4.fntdata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5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1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58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21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68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3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75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63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03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최적화 방법과 정규화에 대하여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15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1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0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41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9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56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48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39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49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83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8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04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42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8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71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28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86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63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76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25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5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0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46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6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39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82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45674" y="2715766"/>
            <a:ext cx="6211372" cy="1509442"/>
          </a:xfrm>
        </p:spPr>
        <p:txBody>
          <a:bodyPr/>
          <a:lstStyle/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for</a:t>
            </a:r>
          </a:p>
          <a:p>
            <a:pPr lvl="0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Computer Vision </a:t>
            </a:r>
            <a:r>
              <a:rPr lang="en-US" altLang="ko-KR" sz="25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with Python</a:t>
            </a:r>
            <a:endParaRPr lang="en-US" altLang="ko-KR" sz="25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2" name="Group 5"/>
          <p:cNvGrpSpPr/>
          <p:nvPr/>
        </p:nvGrpSpPr>
        <p:grpSpPr>
          <a:xfrm>
            <a:off x="2771801" y="2715766"/>
            <a:ext cx="173874" cy="1509442"/>
            <a:chOff x="3424672" y="2643758"/>
            <a:chExt cx="283232" cy="1584176"/>
          </a:xfrm>
        </p:grpSpPr>
        <p:sp>
          <p:nvSpPr>
            <p:cNvPr id="13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83300" t="18507" r="8303" b="66400"/>
          <a:stretch/>
        </p:blipFill>
        <p:spPr>
          <a:xfrm>
            <a:off x="7956618" y="22890"/>
            <a:ext cx="1170946" cy="1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563638"/>
            <a:ext cx="8601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995686"/>
            <a:ext cx="8648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203598"/>
            <a:ext cx="8629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211710"/>
            <a:ext cx="8639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347614"/>
            <a:ext cx="8648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2159" y="1131590"/>
            <a:ext cx="8599682" cy="3927478"/>
            <a:chOff x="314895" y="1152836"/>
            <a:chExt cx="8599682" cy="39274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832" t="8095"/>
            <a:stretch/>
          </p:blipFill>
          <p:spPr>
            <a:xfrm>
              <a:off x="314895" y="1152836"/>
              <a:ext cx="8586217" cy="121680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786"/>
            <a:stretch/>
          </p:blipFill>
          <p:spPr>
            <a:xfrm>
              <a:off x="314895" y="2365689"/>
              <a:ext cx="8599682" cy="271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97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11710"/>
            <a:ext cx="8686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276218"/>
            <a:ext cx="8715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Simple Gradient Descent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45668"/>
            <a:ext cx="5616624" cy="38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Simple Gradient Descent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275606"/>
            <a:ext cx="87725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029633"/>
            <a:ext cx="4689688" cy="1113514"/>
          </a:xfrm>
        </p:spPr>
        <p:txBody>
          <a:bodyPr/>
          <a:lstStyle/>
          <a:p>
            <a:pPr algn="ctr"/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Optimization Methods and Regularization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6329D35A-7A76-489A-9D27-F3D0B4A9BDBC}"/>
              </a:ext>
            </a:extLst>
          </p:cNvPr>
          <p:cNvSpPr/>
          <p:nvPr/>
        </p:nvSpPr>
        <p:spPr>
          <a:xfrm rot="2700000">
            <a:off x="2289269" y="2325304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Simple Gradient Descent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1923678"/>
            <a:ext cx="82962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Mini-batch SGD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39702"/>
            <a:ext cx="8572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Mini-batch SGD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419622"/>
            <a:ext cx="8620125" cy="14954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5" y="3219822"/>
            <a:ext cx="907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Our training dataset of feature vectors/raw image pixel intensities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The class labels associated with each of the training data points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batchSize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The size of each mini-batch that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602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Mini-batch SGD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708266"/>
            <a:ext cx="8658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Mini-batch SGD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966" b="1160"/>
          <a:stretch/>
        </p:blipFill>
        <p:spPr>
          <a:xfrm>
            <a:off x="395536" y="1059582"/>
            <a:ext cx="8352928" cy="40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Mini-batch SGD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1635646"/>
            <a:ext cx="86963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SGD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778" y="1064697"/>
            <a:ext cx="4564444" cy="40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Stochastic Gradient Descent (SGD)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SGD Results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41" y="1123746"/>
            <a:ext cx="5590118" cy="38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Extensions to SGD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Momentum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2139702"/>
            <a:ext cx="2085975" cy="371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2859782"/>
            <a:ext cx="4800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Extensions to SGD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Nesterov’s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Acceleration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563638"/>
            <a:ext cx="7677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Loss Landscape and Optimization Surface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6552"/>
          <a:stretch/>
        </p:blipFill>
        <p:spPr>
          <a:xfrm>
            <a:off x="3203848" y="1707654"/>
            <a:ext cx="2736304" cy="23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What Is Regularization and Why Do We Need It?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748" b="2153"/>
          <a:stretch/>
        </p:blipFill>
        <p:spPr>
          <a:xfrm>
            <a:off x="2267744" y="1203598"/>
            <a:ext cx="4608512" cy="38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Updating Our Loss and Weight Update To Include Regularization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418" t="3515" r="73467" b="76912"/>
          <a:stretch/>
        </p:blipFill>
        <p:spPr>
          <a:xfrm>
            <a:off x="3707904" y="1612849"/>
            <a:ext cx="1728192" cy="5760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4893"/>
          <a:stretch/>
        </p:blipFill>
        <p:spPr>
          <a:xfrm>
            <a:off x="276225" y="2427734"/>
            <a:ext cx="8591550" cy="13275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500" t="10211"/>
          <a:stretch/>
        </p:blipFill>
        <p:spPr>
          <a:xfrm>
            <a:off x="3589598" y="3994151"/>
            <a:ext cx="1964804" cy="6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Updating Our Loss and Weight Update To Include Regularization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707654"/>
            <a:ext cx="3810000" cy="714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422029"/>
            <a:ext cx="4286250" cy="7143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579862"/>
            <a:ext cx="2895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Types of Regularization Techniques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2" y="1995686"/>
            <a:ext cx="166687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49" y="2686662"/>
            <a:ext cx="179070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699" y="3377638"/>
            <a:ext cx="2514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779662"/>
            <a:ext cx="8591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1707654"/>
            <a:ext cx="8620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995686"/>
            <a:ext cx="8629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779662"/>
            <a:ext cx="86582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1937" y="1347614"/>
            <a:ext cx="8620126" cy="3284984"/>
            <a:chOff x="261936" y="1059582"/>
            <a:chExt cx="8620126" cy="32849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77300"/>
            <a:stretch/>
          </p:blipFill>
          <p:spPr>
            <a:xfrm>
              <a:off x="261937" y="1059582"/>
              <a:ext cx="8620125" cy="155679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4150"/>
            <a:stretch/>
          </p:blipFill>
          <p:spPr>
            <a:xfrm>
              <a:off x="261936" y="2571750"/>
              <a:ext cx="8620125" cy="177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Regularization Applied to Image Classification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07654"/>
            <a:ext cx="8286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“Gradient” in Gradient Descent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355726"/>
            <a:ext cx="27336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The Bias Trick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58" y="1888629"/>
            <a:ext cx="1438275" cy="381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5" y="2427734"/>
            <a:ext cx="8153400" cy="2657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59" y="1526679"/>
            <a:ext cx="1971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Pseudocode for Gradient Descent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779662"/>
            <a:ext cx="8524875" cy="895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95" y="3219822"/>
            <a:ext cx="907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A specified number of epochs has passed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Our loss has become sufficiently low or training accuracy satisfactory high</a:t>
            </a: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Loss has not improved in M subsequent epochs</a:t>
            </a:r>
          </a:p>
        </p:txBody>
      </p:sp>
    </p:spTree>
    <p:extLst>
      <p:ext uri="{BB962C8B-B14F-4D97-AF65-F5344CB8AC3E}">
        <p14:creationId xmlns:p14="http://schemas.microsoft.com/office/powerpoint/2010/main" val="16122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Pseudocode for Gradient Descent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1779662"/>
            <a:ext cx="8524875" cy="8953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95" y="3219822"/>
            <a:ext cx="90730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loss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A function used to compute the loss over our current parameters W and input 	data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Our training data where each training sample is represented by an image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/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Our actual weight matrix that we are optimizing over</a:t>
            </a:r>
          </a:p>
        </p:txBody>
      </p:sp>
    </p:spTree>
    <p:extLst>
      <p:ext uri="{BB962C8B-B14F-4D97-AF65-F5344CB8AC3E}">
        <p14:creationId xmlns:p14="http://schemas.microsoft.com/office/powerpoint/2010/main" val="33916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95" b="2549"/>
          <a:stretch/>
        </p:blipFill>
        <p:spPr>
          <a:xfrm>
            <a:off x="389881" y="1059582"/>
            <a:ext cx="8364238" cy="40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Gradient Descent</a:t>
            </a:r>
            <a:endParaRPr lang="ko-KR" altLang="en-US" sz="3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2048"/>
          </a:xfrm>
        </p:spPr>
        <p:txBody>
          <a:bodyPr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Implementing Basic Gradient Descent in Python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3516" b="3304"/>
          <a:stretch/>
        </p:blipFill>
        <p:spPr>
          <a:xfrm>
            <a:off x="2071687" y="1166482"/>
            <a:ext cx="500062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453</Words>
  <Application>Microsoft Office PowerPoint</Application>
  <PresentationFormat>화면 슬라이드 쇼(16:9)</PresentationFormat>
  <Paragraphs>128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나눔스퀘어_ac</vt:lpstr>
      <vt:lpstr>맑은 고딕</vt:lpstr>
      <vt:lpstr>나눔스퀘어_ac Bold</vt:lpstr>
      <vt:lpstr>나눔스퀘어_ac ExtraBold</vt:lpstr>
      <vt:lpstr>Arial</vt:lpstr>
      <vt:lpstr>Arial Unicode MS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 규리</cp:lastModifiedBy>
  <cp:revision>408</cp:revision>
  <dcterms:created xsi:type="dcterms:W3CDTF">2016-12-05T23:26:54Z</dcterms:created>
  <dcterms:modified xsi:type="dcterms:W3CDTF">2021-07-16T04:59:22Z</dcterms:modified>
</cp:coreProperties>
</file>