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356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57" r:id="rId27"/>
  </p:sldIdLst>
  <p:sldSz cx="9144000" cy="5143500" type="screen16x9"/>
  <p:notesSz cx="6858000" cy="9144000"/>
  <p:embeddedFontLst>
    <p:embeddedFont>
      <p:font typeface="나눔스퀘어_ac ExtraBold" panose="020B0600000101010101" pitchFamily="50" charset="-127"/>
      <p:bold r:id="rId29"/>
    </p:embeddedFont>
    <p:embeddedFont>
      <p:font typeface="나눔스퀘어_ac Bold" panose="020B0600000101010101" pitchFamily="50" charset="-127"/>
      <p:bold r:id="rId30"/>
    </p:embeddedFont>
    <p:embeddedFont>
      <p:font typeface="나눔스퀘어_ac" panose="020B0600000101010101" pitchFamily="50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F5DDCB"/>
    <a:srgbClr val="F7D597"/>
    <a:srgbClr val="F9B4A1"/>
    <a:srgbClr val="FDBD3D"/>
    <a:srgbClr val="A4B4EA"/>
    <a:srgbClr val="98DFBB"/>
    <a:srgbClr val="9A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5412" autoAdjust="0"/>
  </p:normalViewPr>
  <p:slideViewPr>
    <p:cSldViewPr>
      <p:cViewPr varScale="1">
        <p:scale>
          <a:sx n="88" d="100"/>
          <a:sy n="88" d="100"/>
        </p:scale>
        <p:origin x="82" y="19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8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51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73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439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43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45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55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57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6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최적화 방법과 정규화에 대하여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44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92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27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36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7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3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9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8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34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62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07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7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51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2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/>
          <p:cNvGrpSpPr/>
          <p:nvPr/>
        </p:nvGrpSpPr>
        <p:grpSpPr>
          <a:xfrm>
            <a:off x="2771801" y="2715766"/>
            <a:ext cx="173874" cy="1509442"/>
            <a:chOff x="3424672" y="2643758"/>
            <a:chExt cx="283232" cy="1584176"/>
          </a:xfrm>
        </p:grpSpPr>
        <p:sp>
          <p:nvSpPr>
            <p:cNvPr id="12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45674" y="2715766"/>
            <a:ext cx="6211372" cy="1509442"/>
          </a:xfrm>
        </p:spPr>
        <p:txBody>
          <a:bodyPr/>
          <a:lstStyle/>
          <a:p>
            <a:pPr lvl="0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Learning for</a:t>
            </a:r>
          </a:p>
          <a:p>
            <a:pPr lvl="0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Computer Vision 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Python</a:t>
            </a:r>
            <a:endParaRPr lang="en-US" altLang="ko-KR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Understanding Convolutions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Convolutions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06" y="1347614"/>
            <a:ext cx="3498988" cy="34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Building Blocks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Layer Types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8960" y="1766595"/>
            <a:ext cx="3006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Convolutional (CONV)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Activation (ACT or RELU)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Pooling (POOL)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Fully-connected (FC)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Batch normalization (BN)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Dropout (DO)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4083918"/>
            <a:ext cx="44577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Building Blocks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Convolutional Layers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92452" y="1779662"/>
            <a:ext cx="7759096" cy="2292000"/>
            <a:chOff x="179512" y="1779662"/>
            <a:chExt cx="7759096" cy="2292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1779662"/>
              <a:ext cx="6336704" cy="2292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l="3361" b="3800"/>
            <a:stretch/>
          </p:blipFill>
          <p:spPr>
            <a:xfrm>
              <a:off x="5868144" y="1851670"/>
              <a:ext cx="2070464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76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Building Blocks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Convolutional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Layers _ Stride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57427"/>
          <a:stretch/>
        </p:blipFill>
        <p:spPr>
          <a:xfrm>
            <a:off x="2419350" y="1491630"/>
            <a:ext cx="4305300" cy="1577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1906"/>
          <a:stretch/>
        </p:blipFill>
        <p:spPr>
          <a:xfrm>
            <a:off x="2419350" y="3501103"/>
            <a:ext cx="4305300" cy="1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Building Blocks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Convolutional Layers _ Zero-padding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310038"/>
            <a:ext cx="5472608" cy="344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Building Blocks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409825"/>
            <a:ext cx="2133600" cy="323850"/>
          </a:xfrm>
          <a:prstGeom prst="rect">
            <a:avLst/>
          </a:prstGeom>
        </p:spPr>
      </p:pic>
      <p:sp>
        <p:nvSpPr>
          <p:cNvPr id="8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Convolutional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Layers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6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Building Blocks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Activation Layers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1563638"/>
            <a:ext cx="51720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Building Blocks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Pooling Layers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283263"/>
            <a:ext cx="6480720" cy="34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Building Blocks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Pooling Layers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2283718"/>
            <a:ext cx="3028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Building Blocks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Pooling Layers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8066" y="2139702"/>
            <a:ext cx="8547868" cy="1329680"/>
            <a:chOff x="467544" y="2139702"/>
            <a:chExt cx="8547868" cy="132968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3814" t="5090"/>
            <a:stretch/>
          </p:blipFill>
          <p:spPr>
            <a:xfrm>
              <a:off x="467544" y="2139702"/>
              <a:ext cx="8547868" cy="91306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l="3831"/>
            <a:stretch/>
          </p:blipFill>
          <p:spPr>
            <a:xfrm>
              <a:off x="467544" y="2859782"/>
              <a:ext cx="8509768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9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029633"/>
            <a:ext cx="4689688" cy="1113514"/>
          </a:xfrm>
        </p:spPr>
        <p:txBody>
          <a:bodyPr/>
          <a:lstStyle/>
          <a:p>
            <a:pPr algn="ctr"/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Convolutional Neural Networks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2289269" y="2325304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Building Blocks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Fully-connected Layers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2427734"/>
            <a:ext cx="85439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Building Blocks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Batch Normalization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19325" y="1707654"/>
            <a:ext cx="4705350" cy="1934344"/>
            <a:chOff x="2219325" y="1635646"/>
            <a:chExt cx="4705350" cy="193434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b="64563"/>
            <a:stretch/>
          </p:blipFill>
          <p:spPr>
            <a:xfrm>
              <a:off x="2219325" y="1635646"/>
              <a:ext cx="4705350" cy="86409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67921"/>
            <a:stretch/>
          </p:blipFill>
          <p:spPr>
            <a:xfrm>
              <a:off x="2219325" y="2787774"/>
              <a:ext cx="4705350" cy="782216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4011910"/>
            <a:ext cx="85534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Building Blocks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Dropout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1563638"/>
            <a:ext cx="7920880" cy="22080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6" y="4011910"/>
            <a:ext cx="85820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Common Architectures and Training Patterns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Layer Patterns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81500"/>
          <a:stretch/>
        </p:blipFill>
        <p:spPr>
          <a:xfrm>
            <a:off x="314325" y="1779662"/>
            <a:ext cx="8515350" cy="3806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9499" r="80551"/>
          <a:stretch/>
        </p:blipFill>
        <p:spPr>
          <a:xfrm>
            <a:off x="3923928" y="2482302"/>
            <a:ext cx="1296144" cy="6521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3250704"/>
            <a:ext cx="8496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2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Understanding Convolutions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496" y="1995686"/>
            <a:ext cx="9073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 a convolution is</a:t>
            </a:r>
          </a:p>
          <a:p>
            <a:pPr lvl="0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lvl="0" indent="-342900">
              <a:buAutoNum type="arabicPeriod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Take two matrices</a:t>
            </a:r>
          </a:p>
          <a:p>
            <a:pPr marL="342900" lvl="0" indent="-342900">
              <a:buAutoNum type="arabicPeriod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Multiply them, element-by-element (not the dot product)</a:t>
            </a:r>
          </a:p>
          <a:p>
            <a:pPr marL="342900" lvl="0" indent="-342900">
              <a:buAutoNum type="arabicPeriod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Sum the elements together</a:t>
            </a:r>
          </a:p>
        </p:txBody>
      </p:sp>
    </p:spTree>
    <p:extLst>
      <p:ext uri="{BB962C8B-B14F-4D97-AF65-F5344CB8AC3E}">
        <p14:creationId xmlns:p14="http://schemas.microsoft.com/office/powerpoint/2010/main" val="3188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Understanding Convolutions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Convolutions versus Cross-correlation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57425" y="2139702"/>
            <a:ext cx="4629150" cy="1553344"/>
            <a:chOff x="2123728" y="2283718"/>
            <a:chExt cx="4629150" cy="155334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b="75500"/>
            <a:stretch/>
          </p:blipFill>
          <p:spPr>
            <a:xfrm>
              <a:off x="2123728" y="2283718"/>
              <a:ext cx="4629150" cy="50405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76999"/>
            <a:stretch/>
          </p:blipFill>
          <p:spPr>
            <a:xfrm>
              <a:off x="2123728" y="3363838"/>
              <a:ext cx="4629150" cy="473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5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Understanding Convolutions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“Big Matrix” AND “Tiny Matrix” Analogy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96" y="2139702"/>
            <a:ext cx="9073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Big Matrix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Image</a:t>
            </a:r>
          </a:p>
          <a:p>
            <a:pPr lvl="0"/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Tiny Matrix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Kernel or Convolutional matrix</a:t>
            </a:r>
          </a:p>
          <a:p>
            <a:pPr lvl="0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(used for blurring, sharpening, edge detection, and other processing 	functions)</a:t>
            </a:r>
          </a:p>
        </p:txBody>
      </p:sp>
    </p:spTree>
    <p:extLst>
      <p:ext uri="{BB962C8B-B14F-4D97-AF65-F5344CB8AC3E}">
        <p14:creationId xmlns:p14="http://schemas.microsoft.com/office/powerpoint/2010/main" val="37057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Understanding Convolutions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Kernels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47731"/>
            <a:ext cx="3456382" cy="3450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839248"/>
            <a:ext cx="4478362" cy="24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Understanding Convolutions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Hand Computation Example of Convolution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96" y="1995686"/>
            <a:ext cx="9073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Convolution requires three components</a:t>
            </a:r>
          </a:p>
          <a:p>
            <a:pPr lvl="0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lvl="0" indent="-342900">
              <a:buAutoNum type="arabicPeriod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 input image</a:t>
            </a:r>
          </a:p>
          <a:p>
            <a:pPr marL="342900" lvl="0" indent="-342900">
              <a:buAutoNum type="arabicPeriod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 kernel matrix that we are going to apply to the input image</a:t>
            </a:r>
          </a:p>
          <a:p>
            <a:pPr marL="342900" lvl="0" indent="-342900">
              <a:buAutoNum type="arabicPeriod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 output image to store the output of the image convolved with the kernel</a:t>
            </a:r>
          </a:p>
        </p:txBody>
      </p:sp>
    </p:spTree>
    <p:extLst>
      <p:ext uri="{BB962C8B-B14F-4D97-AF65-F5344CB8AC3E}">
        <p14:creationId xmlns:p14="http://schemas.microsoft.com/office/powerpoint/2010/main" val="731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Understanding Convolutions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Hand Computation Example of Convolution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96" y="1779662"/>
            <a:ext cx="90730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All we need to do for convolution is</a:t>
            </a:r>
          </a:p>
          <a:p>
            <a:pPr lvl="0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lvl="0" indent="-342900">
              <a:buAutoNum type="arabicPeriod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an (x, y)-coordinate from the original image</a:t>
            </a:r>
          </a:p>
          <a:p>
            <a:pPr marL="342900" lvl="0" indent="-342900">
              <a:buAutoNum type="arabicPeriod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Place the center of the kernel at this (x, y)-coordinate</a:t>
            </a:r>
          </a:p>
          <a:p>
            <a:pPr marL="342900" lvl="0" indent="-342900">
              <a:buAutoNum type="arabicPeriod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Take the element-wise multiplication of the input image region and the kernel, then sum up the values of these multiplication operations into a single value</a:t>
            </a:r>
          </a:p>
          <a:p>
            <a:pPr marL="342900" lvl="0" indent="-342900">
              <a:buAutoNum type="arabicPeriod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Use the same (x, y)-coordinates from Step #1, store the kernel output at the same (x, y)-location as the output image</a:t>
            </a:r>
          </a:p>
        </p:txBody>
      </p:sp>
    </p:spTree>
    <p:extLst>
      <p:ext uri="{BB962C8B-B14F-4D97-AF65-F5344CB8AC3E}">
        <p14:creationId xmlns:p14="http://schemas.microsoft.com/office/powerpoint/2010/main" val="39933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Understanding Convolutions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Hand Computation Example of Convolution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62065"/>
          <a:stretch/>
        </p:blipFill>
        <p:spPr>
          <a:xfrm>
            <a:off x="852487" y="1707387"/>
            <a:ext cx="7439025" cy="10081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62322"/>
          <a:stretch/>
        </p:blipFill>
        <p:spPr>
          <a:xfrm>
            <a:off x="852487" y="3139479"/>
            <a:ext cx="7439025" cy="10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11176</TotalTime>
  <Words>363</Words>
  <Application>Microsoft Office PowerPoint</Application>
  <PresentationFormat>화면 슬라이드 쇼(16:9)</PresentationFormat>
  <Paragraphs>95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나눔스퀘어_ac ExtraBold</vt:lpstr>
      <vt:lpstr>나눔스퀘어_ac Bold</vt:lpstr>
      <vt:lpstr>Arial</vt:lpstr>
      <vt:lpstr>나눔스퀘어_ac</vt:lpstr>
      <vt:lpstr>Arial Unicode MS</vt:lpstr>
      <vt:lpstr>맑은 고딕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규리</cp:lastModifiedBy>
  <cp:revision>413</cp:revision>
  <dcterms:created xsi:type="dcterms:W3CDTF">2016-12-05T23:26:54Z</dcterms:created>
  <dcterms:modified xsi:type="dcterms:W3CDTF">2021-02-16T03:59:11Z</dcterms:modified>
</cp:coreProperties>
</file>