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360" r:id="rId5"/>
    <p:sldId id="361" r:id="rId6"/>
    <p:sldId id="362" r:id="rId7"/>
    <p:sldId id="363" r:id="rId8"/>
    <p:sldId id="365" r:id="rId9"/>
    <p:sldId id="366" r:id="rId10"/>
    <p:sldId id="368" r:id="rId11"/>
    <p:sldId id="367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8" r:id="rId27"/>
    <p:sldId id="385" r:id="rId28"/>
    <p:sldId id="386" r:id="rId29"/>
    <p:sldId id="387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나눔스퀘어_ac Bold" panose="020B0600000101010101" pitchFamily="50" charset="-127"/>
      <p:bold r:id="rId33"/>
    </p:embeddedFont>
    <p:embeddedFont>
      <p:font typeface="나눔스퀘어_ac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스퀘어_ac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3" autoAdjust="0"/>
    <p:restoredTop sz="81649" autoAdjust="0"/>
  </p:normalViewPr>
  <p:slideViewPr>
    <p:cSldViewPr>
      <p:cViewPr varScale="1">
        <p:scale>
          <a:sx n="131" d="100"/>
          <a:sy n="131" d="100"/>
        </p:scale>
        <p:origin x="144" y="63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dirty="0" smtClean="0"/>
              <a:t>fall dataset fine-</a:t>
            </a:r>
            <a:r>
              <a:rPr lang="en-US" altLang="ko-KR" b="0" dirty="0" err="1" smtClean="0"/>
              <a:t>tunning</a:t>
            </a:r>
            <a:r>
              <a:rPr lang="ko-KR" altLang="en-US" b="0" dirty="0" smtClean="0"/>
              <a:t>을 위해 슬라이딩 윈도우 방식을 사용해 추출</a:t>
            </a:r>
            <a:r>
              <a:rPr lang="en-US" altLang="ko-KR" b="0" dirty="0" smtClean="0"/>
              <a:t>.</a:t>
            </a:r>
          </a:p>
          <a:p>
            <a:pPr marL="0" indent="0" algn="l">
              <a:buNone/>
            </a:pPr>
            <a:r>
              <a:rPr lang="en-US" altLang="ko-KR" b="0" dirty="0" smtClean="0"/>
              <a:t>N: the number of frames in a given video</a:t>
            </a:r>
          </a:p>
          <a:p>
            <a:pPr marL="0" indent="0" algn="l">
              <a:buNone/>
            </a:pPr>
            <a:r>
              <a:rPr lang="en-US" altLang="ko-KR" b="0" dirty="0" smtClean="0"/>
              <a:t>L: size of the block</a:t>
            </a:r>
          </a:p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불균형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처리하기 위해 교체하지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“no fall”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표시된 데이터를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표시된 데이터의 크기와 일치하도록 샘플링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8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dirty="0" smtClean="0"/>
              <a:t>binary cross-entropy loss function. p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prediction, t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ground truth. w0, w1</a:t>
            </a:r>
            <a:r>
              <a:rPr lang="ko-KR" altLang="en-US" b="0" dirty="0" smtClean="0"/>
              <a:t>은 각각 </a:t>
            </a:r>
            <a:r>
              <a:rPr lang="en-US" altLang="ko-KR" b="0" dirty="0" smtClean="0"/>
              <a:t>fall class,</a:t>
            </a:r>
            <a:r>
              <a:rPr lang="en-US" altLang="ko-KR" b="0" baseline="0" dirty="0" smtClean="0"/>
              <a:t> no fall class </a:t>
            </a:r>
            <a:r>
              <a:rPr lang="ko-KR" altLang="en-US" b="0" baseline="0" dirty="0" smtClean="0"/>
              <a:t>가중치</a:t>
            </a:r>
            <a:endParaRPr lang="en-US" altLang="ko-KR" b="0" dirty="0" smtClean="0"/>
          </a:p>
          <a:p>
            <a:pPr marL="0" indent="0" algn="l">
              <a:buNone/>
            </a:pPr>
            <a:r>
              <a:rPr lang="ko-KR" altLang="en-US" b="0" dirty="0" smtClean="0"/>
              <a:t>두 번째 수식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로스 함수에 클래스의 중요도를 높이는 방법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클래스 가중치 추가</a:t>
            </a:r>
            <a:endParaRPr lang="en-US" altLang="ko-KR" b="0" dirty="0" smtClean="0"/>
          </a:p>
          <a:p>
            <a:pPr marL="0" indent="0" algn="l">
              <a:buNone/>
            </a:pPr>
            <a:r>
              <a:rPr lang="en-US" altLang="ko-KR" b="0" dirty="0" smtClean="0"/>
              <a:t>backpropagation algorithm</a:t>
            </a:r>
            <a:r>
              <a:rPr lang="ko-KR" altLang="en-US" b="0" dirty="0" smtClean="0"/>
              <a:t>으로 </a:t>
            </a:r>
            <a:r>
              <a:rPr lang="en-US" altLang="ko-KR" b="0" dirty="0" smtClean="0"/>
              <a:t>loss</a:t>
            </a:r>
            <a:r>
              <a:rPr lang="ko-KR" altLang="en-US" b="0" dirty="0" smtClean="0"/>
              <a:t>값 최소화 노력</a:t>
            </a:r>
            <a:endParaRPr lang="en-US" altLang="ko-KR" b="0" dirty="0" smtClean="0"/>
          </a:p>
          <a:p>
            <a:pPr marL="0" indent="0" algn="l">
              <a:buNone/>
            </a:pPr>
            <a:r>
              <a:rPr lang="en-US" altLang="ko-KR" b="0" dirty="0" smtClean="0"/>
              <a:t>(</a:t>
            </a:r>
            <a:r>
              <a:rPr lang="ko-KR" altLang="en-US" b="0" dirty="0" smtClean="0"/>
              <a:t>참고</a:t>
            </a:r>
            <a:r>
              <a:rPr lang="en-US" altLang="ko-KR" b="0" dirty="0" smtClean="0"/>
              <a:t>) w0</a:t>
            </a:r>
            <a:r>
              <a:rPr lang="ko-KR" altLang="en-US" b="0" dirty="0" smtClean="0"/>
              <a:t>을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보다 크게 주면 </a:t>
            </a:r>
            <a:r>
              <a:rPr lang="ko-KR" altLang="en-US" b="0" dirty="0" err="1" smtClean="0"/>
              <a:t>하강된</a:t>
            </a:r>
            <a:r>
              <a:rPr lang="ko-KR" altLang="en-US" b="0" dirty="0" smtClean="0"/>
              <a:t> 결과를 갖게 되지만 중요</a:t>
            </a:r>
            <a:r>
              <a:rPr lang="en-US" altLang="ko-KR" b="0" dirty="0" smtClean="0"/>
              <a:t>,,(?)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9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7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dirty="0" smtClean="0"/>
              <a:t>몇 가지 실험</a:t>
            </a:r>
            <a:r>
              <a:rPr lang="ko-KR" altLang="en-US" b="0" baseline="0" dirty="0" smtClean="0"/>
              <a:t> 유형 설정</a:t>
            </a:r>
            <a:endParaRPr lang="en-US" altLang="ko-KR" b="0" baseline="0" dirty="0" smtClean="0"/>
          </a:p>
          <a:p>
            <a:pPr marL="0" indent="0" algn="l">
              <a:buNone/>
            </a:pPr>
            <a:r>
              <a:rPr lang="en-US" altLang="ko-KR" b="0" baseline="0" dirty="0" smtClean="0"/>
              <a:t>state-of-the-art: </a:t>
            </a:r>
            <a:r>
              <a:rPr lang="ko-KR" altLang="en-US" b="0" baseline="0" dirty="0" smtClean="0"/>
              <a:t>최첨단</a:t>
            </a:r>
            <a:endParaRPr lang="en-US" altLang="ko-KR" b="0" baseline="0" dirty="0" smtClean="0"/>
          </a:p>
          <a:p>
            <a:pPr marL="0" indent="0" algn="l">
              <a:buNone/>
            </a:pP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네트워크 </a:t>
            </a:r>
            <a:r>
              <a:rPr lang="ko-KR" altLang="en-US" b="0" dirty="0" err="1" smtClean="0"/>
              <a:t>파라미터</a:t>
            </a:r>
            <a:r>
              <a:rPr lang="ko-KR" altLang="en-US" b="0" dirty="0" smtClean="0"/>
              <a:t> 최적화와 관련해 </a:t>
            </a:r>
            <a:r>
              <a:rPr lang="en-US" altLang="ko-KR" b="0" dirty="0" smtClean="0"/>
              <a:t>Adam(optimizer)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3000~6000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err="1" smtClean="0"/>
              <a:t>에폭</a:t>
            </a:r>
            <a:r>
              <a:rPr lang="en-US" altLang="ko-KR" b="0" baseline="0" dirty="0" smtClean="0"/>
              <a:t>. 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1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dirty="0" smtClean="0"/>
              <a:t>분류기의 성능을 평가하는 지표는 민감도</a:t>
            </a:r>
            <a:r>
              <a:rPr lang="en-US" altLang="ko-KR" b="0" dirty="0" smtClean="0"/>
              <a:t>(sensitivity)</a:t>
            </a:r>
            <a:r>
              <a:rPr lang="ko-KR" altLang="en-US" b="0" dirty="0" smtClean="0"/>
              <a:t>와 특이성</a:t>
            </a:r>
            <a:r>
              <a:rPr lang="en-US" altLang="ko-KR" b="0" dirty="0" smtClean="0"/>
              <a:t>(specificity). </a:t>
            </a:r>
            <a:r>
              <a:rPr lang="ko-KR" altLang="en-US" b="0" dirty="0" smtClean="0"/>
              <a:t>민감도는 시스템이 </a:t>
            </a:r>
            <a:r>
              <a:rPr lang="en-US" altLang="ko-KR" b="0" dirty="0" smtClean="0"/>
              <a:t>fall</a:t>
            </a:r>
            <a:r>
              <a:rPr lang="ko-KR" altLang="en-US" b="0" dirty="0" smtClean="0"/>
              <a:t>을 예측하는 데 얼마나 좋은지를 나타내는 척도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특수성은 </a:t>
            </a:r>
            <a:r>
              <a:rPr lang="en-US" altLang="ko-KR" b="0" dirty="0" smtClean="0"/>
              <a:t>no fall </a:t>
            </a:r>
            <a:r>
              <a:rPr lang="ko-KR" altLang="en-US" b="0" dirty="0" smtClean="0"/>
              <a:t>에 대한 성능 측정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9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dirty="0" smtClean="0"/>
              <a:t>다른 접근 </a:t>
            </a:r>
            <a:r>
              <a:rPr lang="ko-KR" altLang="en-US" b="0" dirty="0" err="1" smtClean="0"/>
              <a:t>방식들과의</a:t>
            </a:r>
            <a:r>
              <a:rPr lang="ko-KR" altLang="en-US" b="0" dirty="0" smtClean="0"/>
              <a:t> 성능 비교</a:t>
            </a:r>
            <a:endParaRPr lang="en-US" altLang="ko-KR" b="0" dirty="0" smtClean="0"/>
          </a:p>
          <a:p>
            <a:pPr marL="0" indent="0" algn="l">
              <a:buNone/>
            </a:pPr>
            <a:r>
              <a:rPr lang="en-US" altLang="ko-KR" b="0" dirty="0" smtClean="0"/>
              <a:t>TP: True Positive / TN: True Negative / FP: False Positive…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5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 극단적인 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fall”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라벨의 성능을 손상시킨다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2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긍정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 경보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잘못된 부정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 누락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논의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오류는 스택 단위로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프레임에서 발견되었다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슬라이딩 윈도우 방식을 사용 중이기 때문에 오류가 중복될 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예시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14.06%)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행위자는 천천히 몸을 굽힌 다음 바닥에 눕는다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(9.64%)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배우가 카메라 워킹의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들어간다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(6.43%)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의자에 앉은 자세에서 배우는 바닥에 있는 물체를 잡기 위해 몸을 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(5.62%)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배우는 카메라 워킹의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빠져나간다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dirty="0" smtClean="0"/>
              <a:t>(i)</a:t>
            </a:r>
            <a:r>
              <a:rPr lang="en-US" altLang="ko-KR" b="0" baseline="0" dirty="0" smtClean="0"/>
              <a:t> </a:t>
            </a:r>
            <a:r>
              <a:rPr lang="en-US" altLang="ko-KR" b="0" dirty="0" smtClean="0"/>
              <a:t>-&gt;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네트워크가 특정 형상을 올바르게 학습하지 못할 수 있다는 가설을 세운다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(iv)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무릎을 꿇고 있는 동안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바닥에 완전히 쓰러지지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거의 위에서 보이고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인식되지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오류의 원인은 크게 두 가지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1)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번 나타나지 않는 드문 이벤트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2)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품질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3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arenBoth"/>
            </a:pPr>
            <a:r>
              <a:rPr lang="ko-KR" altLang="en-US" b="0" dirty="0" smtClean="0"/>
              <a:t>비교 대상은 </a:t>
            </a:r>
            <a:r>
              <a:rPr lang="en-US" altLang="ko-KR" b="0" dirty="0" smtClean="0"/>
              <a:t>URFD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FDD</a:t>
            </a:r>
            <a:r>
              <a:rPr lang="ko-KR" altLang="en-US" b="0" dirty="0" smtClean="0"/>
              <a:t>를 모두 사용했는데 결과를 얻기 위해 어떤 </a:t>
            </a:r>
            <a:r>
              <a:rPr lang="ko-KR" altLang="en-US" b="0" dirty="0" err="1" smtClean="0"/>
              <a:t>데이터셋을</a:t>
            </a:r>
            <a:r>
              <a:rPr lang="ko-KR" altLang="en-US" b="0" dirty="0" smtClean="0"/>
              <a:t> 사용했는지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두 </a:t>
            </a:r>
            <a:r>
              <a:rPr lang="ko-KR" altLang="en-US" b="0" baseline="0" dirty="0" err="1" smtClean="0"/>
              <a:t>데이터셋의</a:t>
            </a:r>
            <a:r>
              <a:rPr lang="ko-KR" altLang="en-US" b="0" baseline="0" dirty="0" smtClean="0"/>
              <a:t> 성능을 결합하는 방법을 지정하지 않아 표에 포함하지 않음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일단 수치는 </a:t>
            </a:r>
            <a:r>
              <a:rPr lang="en-US" altLang="ko-KR" b="0" baseline="0" dirty="0" smtClean="0"/>
              <a:t>98.00%</a:t>
            </a:r>
            <a:r>
              <a:rPr lang="ko-KR" altLang="en-US" b="0" baseline="0" dirty="0" smtClean="0"/>
              <a:t>와 </a:t>
            </a:r>
            <a:r>
              <a:rPr lang="en-US" altLang="ko-KR" b="0" baseline="0" dirty="0" smtClean="0"/>
              <a:t>89.4%</a:t>
            </a:r>
            <a:br>
              <a:rPr lang="en-US" altLang="ko-KR" b="0" baseline="0" dirty="0" smtClean="0"/>
            </a:br>
            <a:r>
              <a:rPr lang="ko-KR" altLang="en-US" b="0" baseline="0" dirty="0" err="1" smtClean="0"/>
              <a:t>데이터셋이</a:t>
            </a:r>
            <a:r>
              <a:rPr lang="ko-KR" altLang="en-US" b="0" baseline="0" dirty="0" smtClean="0"/>
              <a:t> 매우 불균형 적이라 정확도가 높을수록 예측력이 떨어지는 </a:t>
            </a:r>
            <a:r>
              <a:rPr lang="en-US" altLang="ko-KR" b="0" baseline="0" dirty="0" smtClean="0"/>
              <a:t>accuracy paradox </a:t>
            </a:r>
            <a:r>
              <a:rPr lang="ko-KR" altLang="en-US" b="0" baseline="0" dirty="0" smtClean="0"/>
              <a:t>발생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이러한 이유로 민감도와 특이도 값을 표시</a:t>
            </a:r>
            <a:endParaRPr lang="en-US" altLang="ko-KR" b="0" baseline="0" dirty="0" smtClean="0"/>
          </a:p>
          <a:p>
            <a:pPr marL="228600" indent="-228600" algn="l">
              <a:buAutoNum type="arabicParenBoth"/>
            </a:pPr>
            <a:r>
              <a:rPr lang="en-US" altLang="ko-KR" b="0" baseline="0" dirty="0" smtClean="0"/>
              <a:t>30</a:t>
            </a:r>
            <a:r>
              <a:rPr lang="ko-KR" altLang="en-US" b="0" baseline="0" dirty="0" smtClean="0"/>
              <a:t>프레임 스택을 사용해 평가했음에도 결과가 필자보다 낮다</a:t>
            </a:r>
            <a:r>
              <a:rPr lang="en-US" altLang="ko-KR" b="0" baseline="0" dirty="0" smtClean="0"/>
              <a:t>.</a:t>
            </a:r>
          </a:p>
          <a:p>
            <a:pPr marL="228600" indent="-228600" algn="l">
              <a:buAutoNum type="arabicParenBoth"/>
            </a:pPr>
            <a:r>
              <a:rPr lang="ko-KR" altLang="en-US" b="0" baseline="0" dirty="0" smtClean="0"/>
              <a:t>다른 일반화 증명 없이 </a:t>
            </a:r>
            <a:r>
              <a:rPr lang="en-US" altLang="ko-KR" b="0" baseline="0" dirty="0" smtClean="0"/>
              <a:t>FDD</a:t>
            </a:r>
            <a:r>
              <a:rPr lang="ko-KR" altLang="en-US" b="0" baseline="0" dirty="0" smtClean="0"/>
              <a:t>에 대해 </a:t>
            </a:r>
            <a:r>
              <a:rPr lang="ko-KR" altLang="en-US" b="0" baseline="0" dirty="0" err="1" smtClean="0"/>
              <a:t>임계값이</a:t>
            </a:r>
            <a:r>
              <a:rPr lang="ko-KR" altLang="en-US" b="0" baseline="0" dirty="0" smtClean="0"/>
              <a:t> 수작업으로 조정되어서 이 시스템이 다른 데이터셋에서 어떻게 수행될 지는 명확하지 않음</a:t>
            </a:r>
            <a:r>
              <a:rPr lang="en-US" altLang="ko-KR" b="0" baseline="0" dirty="0" smtClean="0"/>
              <a:t>.</a:t>
            </a:r>
          </a:p>
          <a:p>
            <a:pPr marL="228600" indent="-228600" algn="l">
              <a:buAutoNum type="arabicParenBoth"/>
            </a:pP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전이학습이란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이미지넷과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아주 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훈련된 모델의 가중치를 가지고 와서 우리가 해결하고자 하는 과제에 맞게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재보정해서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비교적 적은 수의 데이터를 가지고도 우리가 원하는 과제를 해결할 수 있는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훈련시킬 수 있게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8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6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dirty="0" smtClean="0"/>
              <a:t>각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픽셀</a:t>
            </a:r>
            <a:r>
              <a:rPr lang="ko-KR" altLang="en-US" b="0" baseline="0" dirty="0" smtClean="0"/>
              <a:t> 값에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100</a:t>
            </a:r>
            <a:r>
              <a:rPr lang="ko-KR" altLang="en-US" b="0" dirty="0" smtClean="0"/>
              <a:t>만큼을 </a:t>
            </a:r>
            <a:r>
              <a:rPr lang="ko-KR" altLang="en-US" b="0" dirty="0" err="1" smtClean="0"/>
              <a:t>빼줌</a:t>
            </a:r>
            <a:r>
              <a:rPr lang="en-US" altLang="ko-KR" b="0" dirty="0" smtClean="0"/>
              <a:t>(RGB 3</a:t>
            </a:r>
            <a:r>
              <a:rPr lang="ko-KR" altLang="en-US" b="0" dirty="0" smtClean="0"/>
              <a:t>개 채널 모두</a:t>
            </a:r>
            <a:r>
              <a:rPr lang="en-US" altLang="ko-KR" b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dirty="0" smtClean="0"/>
              <a:t>너무 어두워서 </a:t>
            </a:r>
            <a:r>
              <a:rPr lang="en-US" altLang="ko-KR" dirty="0" smtClean="0"/>
              <a:t>lying-on-the floor position is very difficult to detect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0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59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5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현실적인 조명 조건을 달성하기 위해 각 비디오에 하나의 조명 변화가 적용되었다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조명은 영상에 많은 변위 벡터를 생성하므로 결과는 데이터와 일관된다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움직이는 사람의 변위 벡터만 보도록 훈련된 네트워크를 혼란스럽게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9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20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개의 데이터 세트 모두에 동일한 가중치를 부여하기 위해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작은 데이터 세트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(URFD)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 및 클래스 분포에 맞게 가장 큰 세트 두 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샘플링하였다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변화로 인해 세 데이터 세트는 동일한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 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가지며 두 클래스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하강 및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하강 없음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균형을 이루었다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구체적으로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데이터 세트에는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샘플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480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fall"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5-fold cross-validation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적용하기 위해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각 데이터 세트를 동일한 양의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fall/“no fall"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샘플을 포함하는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그룹으로 나누었다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b="0" dirty="0" smtClean="0"/>
          </a:p>
          <a:p>
            <a:pPr marL="0" indent="0" algn="l">
              <a:buNone/>
            </a:pPr>
            <a:endParaRPr lang="en-US" altLang="ko-KR" b="0" dirty="0" smtClean="0"/>
          </a:p>
          <a:p>
            <a:pPr marL="0" indent="0" algn="l">
              <a:buNone/>
            </a:pPr>
            <a:r>
              <a:rPr lang="ko-KR" altLang="en-US" b="0" smtClean="0"/>
              <a:t>논문의 의의</a:t>
            </a:r>
            <a:r>
              <a:rPr lang="en-US" altLang="ko-KR" b="0" dirty="0" smtClean="0"/>
              <a:t>: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세 개의 데이터셋에서 굉장한 결과를 얻었다는 것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6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 smtClean="0"/>
              <a:t>fall detection</a:t>
            </a:r>
            <a:r>
              <a:rPr lang="ko-KR" altLang="en-US" b="0" dirty="0" smtClean="0"/>
              <a:t>에서는 </a:t>
            </a:r>
            <a:r>
              <a:rPr lang="en-US" altLang="ko-KR" b="0" dirty="0" smtClean="0"/>
              <a:t>time management</a:t>
            </a:r>
            <a:r>
              <a:rPr lang="ko-KR" altLang="en-US" b="0" dirty="0" smtClean="0"/>
              <a:t>가 매우 중요하기 때문에 시간과 움직임에 대처하는 방법이 </a:t>
            </a:r>
            <a:r>
              <a:rPr lang="en-US" altLang="ko-KR" b="0" dirty="0" smtClean="0"/>
              <a:t>CNN</a:t>
            </a:r>
            <a:r>
              <a:rPr lang="ko-KR" altLang="en-US" b="0" dirty="0" smtClean="0"/>
              <a:t>에 추가됨</a:t>
            </a:r>
            <a:r>
              <a:rPr lang="en-US" altLang="ko-KR" b="0" dirty="0" smtClean="0"/>
              <a:t>. optical flow images</a:t>
            </a:r>
            <a:r>
              <a:rPr lang="ko-KR" altLang="en-US" b="0" dirty="0" smtClean="0"/>
              <a:t>를 쌓아서 </a:t>
            </a:r>
            <a:r>
              <a:rPr lang="en-US" altLang="ko-KR" b="0" dirty="0" smtClean="0"/>
              <a:t>CNN</a:t>
            </a:r>
            <a:r>
              <a:rPr lang="ko-KR" altLang="en-US" b="0" dirty="0" smtClean="0"/>
              <a:t>에 입력으로 넣고</a:t>
            </a:r>
            <a:r>
              <a:rPr lang="en-US" altLang="ko-KR" b="0" dirty="0" smtClean="0"/>
              <a:t>, array of features</a:t>
            </a:r>
            <a:r>
              <a:rPr lang="ko-KR" altLang="en-US" b="0" dirty="0" smtClean="0"/>
              <a:t>를 추출</a:t>
            </a:r>
            <a:r>
              <a:rPr lang="en-US" altLang="ko-KR" b="0" dirty="0" smtClean="0"/>
              <a:t>.</a:t>
            </a:r>
          </a:p>
          <a:p>
            <a:pPr algn="l"/>
            <a:r>
              <a:rPr lang="ko-KR" altLang="en-US" dirty="0" smtClean="0"/>
              <a:t>𝐹 ∈ </a:t>
            </a:r>
            <a:r>
              <a:rPr lang="en-US" altLang="ko-KR" dirty="0" smtClean="0"/>
              <a:t>R </a:t>
            </a:r>
            <a:r>
              <a:rPr lang="ko-KR" altLang="en-US" dirty="0" smtClean="0"/>
              <a:t>𝑤</a:t>
            </a:r>
            <a:r>
              <a:rPr lang="en-US" altLang="ko-KR" dirty="0" smtClean="0"/>
              <a:t>×</a:t>
            </a:r>
            <a:r>
              <a:rPr lang="en-US" altLang="ko-KR" dirty="0" err="1" smtClean="0"/>
              <a:t>ℎ×s</a:t>
            </a:r>
            <a:r>
              <a:rPr lang="en-US" altLang="ko-KR" dirty="0" smtClean="0"/>
              <a:t>. s</a:t>
            </a:r>
            <a:r>
              <a:rPr lang="ko-KR" altLang="en-US" dirty="0" smtClean="0"/>
              <a:t>는 스택 사이즈</a:t>
            </a:r>
            <a:r>
              <a:rPr lang="en-US" altLang="ko-KR" dirty="0" smtClean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1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 smtClean="0"/>
              <a:t>displacement vector : </a:t>
            </a:r>
            <a:r>
              <a:rPr lang="ko-KR" altLang="en-US" b="0" dirty="0" smtClean="0"/>
              <a:t>변위 벡터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9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 smtClean="0"/>
              <a:t>다목적 자동 특징 </a:t>
            </a:r>
            <a:r>
              <a:rPr lang="ko-KR" altLang="en-US" b="0" dirty="0" err="1" smtClean="0"/>
              <a:t>추출기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 err="1" smtClean="0"/>
              <a:t>스택된</a:t>
            </a:r>
            <a:r>
              <a:rPr lang="ko-KR" altLang="en-US" b="0" dirty="0" smtClean="0"/>
              <a:t> 이미지에서 </a:t>
            </a:r>
            <a:r>
              <a:rPr lang="en-US" altLang="ko-KR" b="0" dirty="0" smtClean="0"/>
              <a:t>motion pattern </a:t>
            </a:r>
            <a:r>
              <a:rPr lang="ko-KR" altLang="en-US" b="0" dirty="0" smtClean="0"/>
              <a:t>감지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짧은 이벤트</a:t>
            </a:r>
            <a:r>
              <a:rPr lang="en-US" altLang="ko-KR" b="0" dirty="0" smtClean="0"/>
              <a:t>(fall down)</a:t>
            </a:r>
            <a:r>
              <a:rPr lang="ko-KR" altLang="en-US" b="0" dirty="0" smtClean="0"/>
              <a:t>에 유용</a:t>
            </a:r>
            <a:r>
              <a:rPr lang="en-US" altLang="ko-KR" b="0" dirty="0" smtClean="0"/>
              <a:t>.</a:t>
            </a:r>
          </a:p>
          <a:p>
            <a:pPr algn="l"/>
            <a:r>
              <a:rPr lang="ko-KR" altLang="en-US" b="0" dirty="0" smtClean="0"/>
              <a:t>배경은 고려 사항에서 배제되기 때문에 어떤 배경 데이터셋이라도 검출 가능</a:t>
            </a:r>
            <a:r>
              <a:rPr lang="en-US" altLang="ko-KR" b="0" dirty="0" smtClean="0"/>
              <a:t>.</a:t>
            </a:r>
          </a:p>
          <a:p>
            <a:pPr algn="l"/>
            <a:r>
              <a:rPr lang="en-US" altLang="ko-KR" b="0" dirty="0" smtClean="0"/>
              <a:t>L</a:t>
            </a:r>
            <a:r>
              <a:rPr lang="ko-KR" altLang="en-US" b="0" dirty="0" smtClean="0"/>
              <a:t>개의 연속적인 이미지 쌍을 받아와서 </a:t>
            </a:r>
            <a:r>
              <a:rPr lang="en-US" altLang="ko-KR" b="0" dirty="0" smtClean="0"/>
              <a:t>TVL-1 optical flow </a:t>
            </a:r>
            <a:r>
              <a:rPr lang="ko-KR" altLang="en-US" b="0" dirty="0" smtClean="0"/>
              <a:t>알고리즘에 적용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이 알고리즘이 주변 밝기 변화에 가장 성능 좋음</a:t>
            </a:r>
            <a:r>
              <a:rPr lang="en-US" altLang="ko-KR" b="0" dirty="0" smtClean="0"/>
              <a:t>)</a:t>
            </a:r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 smtClean="0"/>
              <a:t>L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조정가능한</a:t>
            </a:r>
            <a:r>
              <a:rPr lang="ko-KR" altLang="en-US" b="0" dirty="0" smtClean="0"/>
              <a:t> 매개변수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5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arenBoth"/>
            </a:pPr>
            <a:r>
              <a:rPr lang="ko-KR" altLang="en-US" b="0" dirty="0" smtClean="0"/>
              <a:t>일반적인 특징 </a:t>
            </a:r>
            <a:r>
              <a:rPr lang="ko-KR" altLang="en-US" b="0" dirty="0" err="1" smtClean="0"/>
              <a:t>추출기를</a:t>
            </a:r>
            <a:r>
              <a:rPr lang="ko-KR" altLang="en-US" b="0" dirty="0" smtClean="0"/>
              <a:t> 학습하기 위해 </a:t>
            </a:r>
            <a:r>
              <a:rPr lang="en-US" altLang="ko-KR" b="0" dirty="0" smtClean="0"/>
              <a:t>ImageNet</a:t>
            </a:r>
            <a:r>
              <a:rPr lang="ko-KR" altLang="en-US" b="0" dirty="0" smtClean="0"/>
              <a:t>을 활용하여 </a:t>
            </a:r>
            <a:r>
              <a:rPr lang="en-US" altLang="ko-KR" b="0" dirty="0" smtClean="0"/>
              <a:t>full training</a:t>
            </a:r>
          </a:p>
          <a:p>
            <a:pPr marL="228600" indent="-228600" algn="l">
              <a:buAutoNum type="arabicParenBoth"/>
            </a:pPr>
            <a:r>
              <a:rPr lang="ko-KR" altLang="en-US" b="0" dirty="0" smtClean="0"/>
              <a:t>사람의 모션을 학습하기 위해 </a:t>
            </a:r>
            <a:r>
              <a:rPr lang="en-US" altLang="ko-KR" b="0" dirty="0" smtClean="0"/>
              <a:t>UCF101(13320 </a:t>
            </a:r>
            <a:r>
              <a:rPr lang="ko-KR" altLang="en-US" b="0" dirty="0" smtClean="0"/>
              <a:t>영상</a:t>
            </a:r>
            <a:r>
              <a:rPr lang="en-US" altLang="ko-KR" b="0" dirty="0" smtClean="0"/>
              <a:t>, 101</a:t>
            </a:r>
            <a:r>
              <a:rPr lang="ko-KR" altLang="en-US" b="0" dirty="0" smtClean="0"/>
              <a:t>개 클래스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재훈련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인간의 움직임을 나타내는 </a:t>
            </a:r>
            <a:r>
              <a:rPr lang="en-US" altLang="ko-KR" b="0" dirty="0" smtClean="0"/>
              <a:t>feature</a:t>
            </a:r>
            <a:r>
              <a:rPr lang="ko-KR" altLang="en-US" b="0" dirty="0" smtClean="0"/>
              <a:t>들을 배움</a:t>
            </a:r>
            <a:endParaRPr lang="en-US" altLang="ko-KR" b="0" dirty="0" smtClean="0"/>
          </a:p>
          <a:p>
            <a:pPr marL="228600" indent="-228600" algn="l">
              <a:buAutoNum type="arabicParenBoth"/>
            </a:pPr>
            <a:r>
              <a:rPr lang="ko-KR" altLang="en-US" b="0" dirty="0" smtClean="0"/>
              <a:t>미세 조정</a:t>
            </a:r>
            <a:r>
              <a:rPr lang="en-US" altLang="ko-KR" b="0" dirty="0" smtClean="0"/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속도를 높이기 위해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레이어에서 추출한 형상을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레이어에 저장했고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각 입력 스택에 대해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4,096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 피처 배열이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r>
              <a:rPr lang="en-US" altLang="ko-KR" b="0" dirty="0" smtClean="0"/>
              <a:t>2</a:t>
            </a:r>
            <a:r>
              <a:rPr lang="ko-KR" altLang="en-US" b="0" dirty="0" smtClean="0"/>
              <a:t>개의 </a:t>
            </a:r>
            <a:r>
              <a:rPr lang="en-US" altLang="ko-KR" b="0" dirty="0" smtClean="0"/>
              <a:t>FC layers, using dropout regularization (0.9, 0.8)</a:t>
            </a:r>
          </a:p>
          <a:p>
            <a:pPr marL="228600" indent="-228600" algn="l">
              <a:buAutoNum type="arabicParenBoth"/>
            </a:pPr>
            <a:endParaRPr lang="en-US" altLang="ko-KR" b="0" dirty="0" smtClean="0"/>
          </a:p>
          <a:p>
            <a:pPr marL="0" indent="0" algn="l">
              <a:buNone/>
            </a:pPr>
            <a:r>
              <a:rPr lang="ko-KR" altLang="en-US" b="0" dirty="0" smtClean="0"/>
              <a:t>하단 수식</a:t>
            </a:r>
            <a:r>
              <a:rPr lang="en-US" altLang="ko-KR" b="0" dirty="0" smtClean="0"/>
              <a:t>: (2)</a:t>
            </a:r>
            <a:r>
              <a:rPr lang="ko-KR" altLang="en-US" b="0" dirty="0" smtClean="0"/>
              <a:t>에서의 입력 영상 크기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3015774" y="2715766"/>
            <a:ext cx="173874" cy="150944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89647" y="2715766"/>
            <a:ext cx="5946806" cy="1509442"/>
          </a:xfrm>
        </p:spPr>
        <p:txBody>
          <a:bodyPr/>
          <a:lstStyle/>
          <a:p>
            <a:pPr lvl="0"/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Vision-Based Fall Detection with Convolutional Neural Networks</a:t>
            </a:r>
          </a:p>
          <a:p>
            <a:pPr lvl="0"/>
            <a:r>
              <a:rPr lang="en-US" altLang="ko-KR" sz="1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1500" dirty="0"/>
              <a:t>Wireless Communications and Mobile </a:t>
            </a:r>
            <a:r>
              <a:rPr lang="en-US" altLang="ko-KR" sz="1500" dirty="0" smtClean="0"/>
              <a:t>Computing 2017)</a:t>
            </a:r>
            <a:endParaRPr lang="en-US" altLang="ko-KR" sz="15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 and Training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419622"/>
            <a:ext cx="5991225" cy="2914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6" y="4504953"/>
            <a:ext cx="1000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 and Training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63638"/>
            <a:ext cx="8928992" cy="150114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848222" y="3363838"/>
            <a:ext cx="5447556" cy="987937"/>
            <a:chOff x="2266950" y="3300246"/>
            <a:chExt cx="5447556" cy="98793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6950" y="3897658"/>
              <a:ext cx="4610100" cy="390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6950" y="3300246"/>
              <a:ext cx="4610100" cy="3905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5856" y="3926233"/>
              <a:ext cx="443865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99568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 Fall Dataset (URFD)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Multiple Cameras Fall Dataset (Multicam)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Fall Detection Dataset (FDD)</a:t>
            </a:r>
          </a:p>
        </p:txBody>
      </p:sp>
    </p:spTree>
    <p:extLst>
      <p:ext uri="{BB962C8B-B14F-4D97-AF65-F5344CB8AC3E}">
        <p14:creationId xmlns:p14="http://schemas.microsoft.com/office/powerpoint/2010/main" val="29003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56363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experiments for network configuration analysis, with the aim of finding the most suitable configuration for the problem</a:t>
            </a:r>
          </a:p>
          <a:p>
            <a:pPr marL="400050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experiments to compare our method with the state-of-the-art approaches for fall detection</a:t>
            </a:r>
          </a:p>
          <a:p>
            <a:pPr marL="400050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experiments to test the system in different lighting conditions</a:t>
            </a:r>
          </a:p>
          <a:p>
            <a:pPr marL="400050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 to prove the generality of the system by combining all datasets</a:t>
            </a: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Experimental Setup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Evaluation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851670"/>
            <a:ext cx="8784974" cy="16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Evaluation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401"/>
          <a:stretch/>
        </p:blipFill>
        <p:spPr>
          <a:xfrm>
            <a:off x="2987824" y="1383233"/>
            <a:ext cx="3168352" cy="16755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352720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TP: an optical flow stack labeled as fall and predicted as fall</a:t>
            </a: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FP: an optical flow stack labeled as “no fall” and predicted as fall</a:t>
            </a: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TN: an optical flow stack labeled as “no fall” and predicted as “no fall”</a:t>
            </a: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FN: an optical flow stack labeled as fall and predicted as “no fall”</a:t>
            </a:r>
          </a:p>
        </p:txBody>
      </p:sp>
    </p:spTree>
    <p:extLst>
      <p:ext uri="{BB962C8B-B14F-4D97-AF65-F5344CB8AC3E}">
        <p14:creationId xmlns:p14="http://schemas.microsoft.com/office/powerpoint/2010/main" val="15515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Best Configuration Results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0" y="1419622"/>
                <a:ext cx="9144000" cy="3327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Split each dataset into training and test set with an 80:20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(i) Learning rate: network performed the best with learning rate values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endParaRPr lang="en-US" altLang="ko-KR" b="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   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1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(ii) Minibatch size: obtained the best results using batch training or a minibatch size of 1024</a:t>
                </a:r>
              </a:p>
              <a:p>
                <a:endParaRPr lang="en-US" altLang="ko-KR" sz="1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(iii) Class weight: value for </a:t>
                </a:r>
                <a:r>
                  <a:rPr lang="ko-KR" altLang="en-US" dirty="0" smtClean="0"/>
                  <a:t>𝑤</a:t>
                </a:r>
                <a:r>
                  <a:rPr lang="en-US" altLang="ko-KR" sz="900" dirty="0"/>
                  <a:t>0</a:t>
                </a:r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of 2.0 is adequate in general</a:t>
                </a:r>
              </a:p>
              <a:p>
                <a:endParaRPr lang="en-US" altLang="ko-KR" sz="1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(iv) ELU versus ReLU with BN: ReLU produces rather stable metrics, even improving the results when the batch size is higher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9622"/>
                <a:ext cx="9144000" cy="3327065"/>
              </a:xfrm>
              <a:prstGeom prst="rect">
                <a:avLst/>
              </a:prstGeom>
              <a:blipFill>
                <a:blip r:embed="rId3"/>
                <a:stretch>
                  <a:fillRect l="-533" t="-916" r="-533" b="-2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Best Configuration Results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41962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[Analysis of False Alarms and Missed Detection]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False Positives or False Alarms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 51.41% of the stacks, we observed that the system was learning that the frames before and after the fall were also considered part of the fall</a:t>
            </a:r>
          </a:p>
          <a:p>
            <a:pPr marL="857250" lvl="1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a lower occurrence rate, yet appearing in various events</a:t>
            </a:r>
          </a:p>
          <a:p>
            <a:pPr marL="857250" lvl="1" indent="-400050">
              <a:buAutoNum type="romanLcParenBoth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remaining cases have  a small occurrence rate, appearing in a few stacks and in a unique sequence</a:t>
            </a:r>
          </a:p>
          <a:p>
            <a:pPr marL="857250" lvl="1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Best Configuration Results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05958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[Analysis of False Alarms and Missed Detection]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False Negatives or Missed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42.84% of the cases do not contain anything special during the fall</a:t>
            </a:r>
          </a:p>
          <a:p>
            <a:pPr marL="857250" lvl="1" indent="-400050">
              <a:buAutoNum type="romanLcParenBoth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actor walks swinging, trying not to fall(14.65%)</a:t>
            </a:r>
            <a:b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actor falls while grabbing a ball in his hands and all the movement  occurs in the axis perpendicular to the floor(10.70%)</a:t>
            </a:r>
          </a:p>
          <a:p>
            <a:pPr marL="857250" lvl="1" indent="-400050">
              <a:buAutoNum type="romanLcParenBoth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lying-on-the-floor position is not detected as fall(7.04%)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trunk starts the fall, while the legs stay stiff(5.92%)</a:t>
            </a:r>
          </a:p>
          <a:p>
            <a:pPr marL="857250" lvl="1" indent="-400050">
              <a:buAutoNum type="romanLcParenBoth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more minor events than in the case of the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601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Comparison with the State of the Art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022232"/>
            <a:ext cx="3168352" cy="39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56363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Introduce a CNN that learns how to detect falls from optical flow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model on the ImageNet dataset to acquire the relevant features for image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the CNN on the UCF101 action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Apply transfer learning by reusing the network weights and fine-tuning the classification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2367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Static lighting experiments, where we changed the lighting conditions to simulate night-like scenarios.</a:t>
            </a:r>
          </a:p>
          <a:p>
            <a:pPr marL="342900" indent="-342900">
              <a:buAutoNum type="arabicParenBoth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Dynamic lighting experiments, where we added a dynamic artificial lighting that smoothly increases its intensity from frame to frame until reaching a specific value. Afterwards, the intensity decreases again to achieve the initial lighting conditions.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6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64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[Static Lighting]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63637"/>
            <a:ext cx="5328592" cy="32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19622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[Static Lighting]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Training on Original Images Only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Selected original images for the train set and the darkened ones for the validation set.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Trained the model for 3000 epochs with a learning rate of 0.001, batch training, a </a:t>
            </a:r>
            <a:r>
              <a:rPr lang="ko-KR" altLang="en-US" dirty="0"/>
              <a:t>𝑤</a:t>
            </a:r>
            <a:r>
              <a:rPr lang="en-US" altLang="ko-KR" sz="900" dirty="0" smtClean="0"/>
              <a:t>0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2, and ELU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Obtained a sensitivity of 45.85% and a specificity of 98.67%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1962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[Static Lighting]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and Test with Darkened Images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xactly the same configuration and train/test partition of the previous experiment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 images from the training set were also darkened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Obtained a sensitivity of 87.12% and a specificity of 94.92%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64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[Dynamic Lighting]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158" t="2671" r="1158"/>
          <a:stretch/>
        </p:blipFill>
        <p:spPr>
          <a:xfrm>
            <a:off x="1403648" y="1465816"/>
            <a:ext cx="6336704" cy="34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1962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[Dynamic Lighting]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with the Original Images and Test with the New Ones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Divided the dataset into an 80:20 ratio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Trained the model for 3000 epochs with a learning rate of 0.001, batch training, a </a:t>
            </a:r>
            <a:r>
              <a:rPr lang="ko-KR" altLang="en-US" dirty="0"/>
              <a:t>𝑤</a:t>
            </a:r>
            <a:r>
              <a:rPr lang="en-US" altLang="ko-KR" sz="900" dirty="0" smtClean="0"/>
              <a:t>0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2, and ELU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Obtained a sensitivity of 28.04% and a specificity of 96.35%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7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 with Lighting Conditions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1962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[Dynamic Lighting]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and Test with the New Images</a:t>
            </a: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Used the new images in the train set and the validation set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Obtained a sensitivity of 90.82% and a specificity of 98.40%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7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Results and Discussion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Generality Test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427734"/>
            <a:ext cx="592455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0" y="1347614"/>
                <a:ext cx="9144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Learning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a batch size of 1024, and a </a:t>
                </a:r>
                <a:r>
                  <a:rPr lang="ko-KR" altLang="en-US" dirty="0"/>
                  <a:t>𝑤</a:t>
                </a:r>
                <a:r>
                  <a:rPr lang="en-US" altLang="ko-KR" sz="900" dirty="0"/>
                  <a:t>0 </a:t>
                </a:r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of 2, and used ReLU with Batch Normalization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Results correspond to the 5-fold cross-validation, with each fold trained for 1000 epochs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7614"/>
                <a:ext cx="9144000" cy="1200329"/>
              </a:xfrm>
              <a:prstGeom prst="rect">
                <a:avLst/>
              </a:prstGeom>
              <a:blipFill>
                <a:blip r:embed="rId4"/>
                <a:stretch>
                  <a:fillRect l="-400" t="-3553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29183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make the system independent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environmental features</a:t>
            </a: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minimize the hand-engineered image processing steps</a:t>
            </a:r>
          </a:p>
          <a:p>
            <a:pPr marL="400050" indent="-400050">
              <a:buAutoNum type="romanLcParenBoth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make the system generic, so it works in different scenarios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4" y="1275606"/>
            <a:ext cx="798399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2367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(i) To make the system independent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environmental features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Design a system that works on human motion, avoiding any dependence on image appearance.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Optical flow algorithm was used to describe the displacement vectors between two frames.</a:t>
            </a:r>
          </a:p>
        </p:txBody>
      </p:sp>
    </p:spTree>
    <p:extLst>
      <p:ext uri="{BB962C8B-B14F-4D97-AF65-F5344CB8AC3E}">
        <p14:creationId xmlns:p14="http://schemas.microsoft.com/office/powerpoint/2010/main" val="5067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635646"/>
            <a:ext cx="914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(ii) To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minimize the hand-engineered image processing steps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Used CNNs, which have been shown to be very versatile automatic feature extractors.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(iii) To make the system generic, so it works in different scenarios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Used a three-step training process for optical flow stack-based CNN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3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Optical Flow Images Generator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71" y="1101117"/>
            <a:ext cx="6157858" cy="258122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733799" y="4011910"/>
            <a:ext cx="1676400" cy="304800"/>
            <a:chOff x="102516" y="2930826"/>
            <a:chExt cx="1676400" cy="3048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16" y="2930826"/>
              <a:ext cx="476250" cy="276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766" y="2930826"/>
              <a:ext cx="1200150" cy="3048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b="12162"/>
          <a:stretch/>
        </p:blipFill>
        <p:spPr>
          <a:xfrm>
            <a:off x="2795587" y="4383198"/>
            <a:ext cx="3552825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 and Training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99568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NN Architecture : modified version of a VGG-16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Replaced the input layer of VGG-16 so that it accepted a stack of optical flow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L=10, as a suitable time window to accurately capture short-timed events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745" b="2750"/>
          <a:stretch/>
        </p:blipFill>
        <p:spPr>
          <a:xfrm>
            <a:off x="1187624" y="2859782"/>
            <a:ext cx="1128688" cy="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 and Training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56363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Whole architecture was implemented using the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framework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355726"/>
            <a:ext cx="8784974" cy="19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Materials and 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 and Training Methodology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" y="1347614"/>
            <a:ext cx="8925522" cy="2880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4459386"/>
            <a:ext cx="1771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12803</TotalTime>
  <Words>1965</Words>
  <Application>Microsoft Office PowerPoint</Application>
  <PresentationFormat>화면 슬라이드 쇼(16:9)</PresentationFormat>
  <Paragraphs>238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Cambria Math</vt:lpstr>
      <vt:lpstr>나눔스퀘어_ac Bold</vt:lpstr>
      <vt:lpstr>Arial</vt:lpstr>
      <vt:lpstr>Arial Unicode MS</vt:lpstr>
      <vt:lpstr>나눔스퀘어_ac ExtraBold</vt:lpstr>
      <vt:lpstr>맑은 고딕</vt:lpstr>
      <vt:lpstr>Wingdings</vt:lpstr>
      <vt:lpstr>나눔스퀘어_ac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534</cp:revision>
  <dcterms:created xsi:type="dcterms:W3CDTF">2016-12-05T23:26:54Z</dcterms:created>
  <dcterms:modified xsi:type="dcterms:W3CDTF">2021-04-09T06:52:36Z</dcterms:modified>
</cp:coreProperties>
</file>