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1" r:id="rId2"/>
    <p:sldMasterId id="2147483653" r:id="rId3"/>
  </p:sldMasterIdLst>
  <p:notesMasterIdLst>
    <p:notesMasterId r:id="rId19"/>
  </p:notesMasterIdLst>
  <p:sldIdLst>
    <p:sldId id="256" r:id="rId4"/>
    <p:sldId id="368" r:id="rId5"/>
    <p:sldId id="370" r:id="rId6"/>
    <p:sldId id="371" r:id="rId7"/>
    <p:sldId id="372" r:id="rId8"/>
    <p:sldId id="373" r:id="rId9"/>
    <p:sldId id="374" r:id="rId10"/>
    <p:sldId id="375" r:id="rId11"/>
    <p:sldId id="376" r:id="rId12"/>
    <p:sldId id="377" r:id="rId13"/>
    <p:sldId id="378" r:id="rId14"/>
    <p:sldId id="379" r:id="rId15"/>
    <p:sldId id="380" r:id="rId16"/>
    <p:sldId id="381" r:id="rId17"/>
    <p:sldId id="382" r:id="rId18"/>
  </p:sldIdLst>
  <p:sldSz cx="9144000" cy="5143500" type="screen16x9"/>
  <p:notesSz cx="6858000" cy="9144000"/>
  <p:embeddedFontLst>
    <p:embeddedFont>
      <p:font typeface="나눔스퀘어_ac ExtraBold" panose="020B0600000101010101" pitchFamily="50" charset="-127"/>
      <p:bold r:id="rId20"/>
    </p:embeddedFont>
    <p:embeddedFont>
      <p:font typeface="나눔스퀘어_ac" panose="020B0600000101010101" pitchFamily="50" charset="-127"/>
      <p:regular r:id="rId21"/>
    </p:embeddedFont>
    <p:embeddedFont>
      <p:font typeface="맑은 고딕" panose="020B0503020000020004" pitchFamily="50" charset="-127"/>
      <p:regular r:id="rId22"/>
      <p:bold r:id="rId23"/>
    </p:embeddedFont>
    <p:embeddedFont>
      <p:font typeface="나눔스퀘어_ac Bold" panose="020B0600000101010101" pitchFamily="50" charset="-127"/>
      <p:bold r:id="rId2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2A3"/>
    <a:srgbClr val="F5DDCB"/>
    <a:srgbClr val="F7D597"/>
    <a:srgbClr val="F9B4A1"/>
    <a:srgbClr val="FDBD3D"/>
    <a:srgbClr val="A4B4EA"/>
    <a:srgbClr val="98DFBB"/>
    <a:srgbClr val="9AD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3" autoAdjust="0"/>
    <p:restoredTop sz="81649" autoAdjust="0"/>
  </p:normalViewPr>
  <p:slideViewPr>
    <p:cSldViewPr>
      <p:cViewPr>
        <p:scale>
          <a:sx n="125" d="100"/>
          <a:sy n="125" d="100"/>
        </p:scale>
        <p:origin x="120" y="90"/>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2.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2021-05-06</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baseline="0" dirty="0" err="1" smtClean="0"/>
              <a:t>Caffe</a:t>
            </a:r>
            <a:r>
              <a:rPr lang="en-US" altLang="ko-KR" b="0" baseline="0" dirty="0" smtClean="0"/>
              <a:t> - </a:t>
            </a:r>
            <a:r>
              <a:rPr lang="ko-KR" altLang="en-US" b="0" baseline="0" dirty="0" smtClean="0"/>
              <a:t>관심</a:t>
            </a:r>
            <a:r>
              <a:rPr lang="en-US" altLang="ko-KR" b="0" baseline="0" dirty="0" smtClean="0"/>
              <a:t> </a:t>
            </a:r>
            <a:r>
              <a:rPr lang="ko-KR" altLang="en-US" b="0" baseline="0" dirty="0" smtClean="0"/>
              <a:t>데이터에서 </a:t>
            </a:r>
            <a:r>
              <a:rPr lang="en-US" altLang="ko-KR" b="0" baseline="0" dirty="0" smtClean="0"/>
              <a:t>high-level feature </a:t>
            </a:r>
            <a:r>
              <a:rPr lang="ko-KR" altLang="en-US" b="0" baseline="0" dirty="0" smtClean="0"/>
              <a:t>학습하고 더 나은 일반성 제공하는 최첨단 </a:t>
            </a:r>
            <a:r>
              <a:rPr lang="ko-KR" altLang="en-US" b="0" baseline="0" dirty="0" err="1" smtClean="0"/>
              <a:t>딥러닝</a:t>
            </a:r>
            <a:r>
              <a:rPr lang="ko-KR" altLang="en-US" b="0" baseline="0" dirty="0" smtClean="0"/>
              <a:t> </a:t>
            </a:r>
            <a:r>
              <a:rPr lang="ko-KR" altLang="en-US" b="0" baseline="0" dirty="0" smtClean="0"/>
              <a:t>프레임워크</a:t>
            </a:r>
            <a:r>
              <a:rPr lang="en-US" altLang="ko-KR" b="0" baseline="0" dirty="0" smtClean="0"/>
              <a:t>. Embedding : </a:t>
            </a:r>
            <a:r>
              <a:rPr lang="ko-KR" altLang="en-US" b="0" baseline="0" dirty="0" smtClean="0"/>
              <a:t>특징 추출을 통해 수치화 해주는 것</a:t>
            </a:r>
            <a:r>
              <a:rPr lang="en-US" altLang="ko-KR" b="0" baseline="0" dirty="0" smtClean="0"/>
              <a:t>(</a:t>
            </a:r>
            <a:r>
              <a:rPr lang="ko-KR" altLang="en-US" b="0" baseline="0" dirty="0" err="1" smtClean="0"/>
              <a:t>벡터화</a:t>
            </a:r>
            <a:r>
              <a:rPr lang="en-US" altLang="ko-KR" b="0" baseline="0" dirty="0" smtClean="0"/>
              <a:t>)</a:t>
            </a:r>
            <a:endParaRPr lang="en-US" altLang="ko-KR" b="0" baseline="0" dirty="0" smtClean="0"/>
          </a:p>
          <a:p>
            <a:pPr marL="0" indent="0" algn="l">
              <a:buNone/>
            </a:pPr>
            <a:r>
              <a:rPr lang="ko-KR" altLang="en-US" b="0" baseline="0" dirty="0" smtClean="0"/>
              <a:t>멀티미디어 및 실무자에게 최첨단 </a:t>
            </a:r>
            <a:r>
              <a:rPr lang="ko-KR" altLang="en-US" b="0" baseline="0" dirty="0" err="1" smtClean="0"/>
              <a:t>딥러닝</a:t>
            </a:r>
            <a:r>
              <a:rPr lang="ko-KR" altLang="en-US" b="0" baseline="0" dirty="0" smtClean="0"/>
              <a:t> 알고리즘과 참조 모델 모음을 위한 깔끔하고 수정 가능한 프레임 워크 제공</a:t>
            </a:r>
            <a:endParaRPr lang="en-US" altLang="ko-KR" b="0" baseline="0" dirty="0" smtClean="0"/>
          </a:p>
          <a:p>
            <a:pPr marL="0" indent="0" algn="l">
              <a:buNone/>
            </a:pPr>
            <a:r>
              <a:rPr lang="en-US" altLang="ko-KR" b="0" baseline="0" dirty="0" smtClean="0"/>
              <a:t>[</a:t>
            </a:r>
            <a:r>
              <a:rPr lang="ko-KR" altLang="en-US" b="0" baseline="0" dirty="0" smtClean="0"/>
              <a:t>구조</a:t>
            </a:r>
            <a:r>
              <a:rPr lang="en-US" altLang="ko-KR" b="0" baseline="0" dirty="0" smtClean="0"/>
              <a:t>]</a:t>
            </a:r>
          </a:p>
          <a:p>
            <a:pPr marL="0" indent="0" algn="l">
              <a:buNone/>
            </a:pPr>
            <a:r>
              <a:rPr lang="en-US" altLang="ko-KR" b="0" baseline="0" dirty="0" smtClean="0"/>
              <a:t>Blob: Caffe</a:t>
            </a:r>
            <a:r>
              <a:rPr lang="ko-KR" altLang="en-US" b="0" baseline="0" dirty="0" smtClean="0"/>
              <a:t>에서 처리 및 전달되고 </a:t>
            </a:r>
            <a:r>
              <a:rPr lang="en-US" altLang="ko-KR" b="0" baseline="0" dirty="0" smtClean="0"/>
              <a:t>CPU</a:t>
            </a:r>
            <a:r>
              <a:rPr lang="ko-KR" altLang="en-US" b="0" baseline="0" dirty="0" smtClean="0"/>
              <a:t>와 </a:t>
            </a:r>
            <a:r>
              <a:rPr lang="en-US" altLang="ko-KR" b="0" baseline="0" dirty="0" smtClean="0"/>
              <a:t>GPU </a:t>
            </a:r>
            <a:r>
              <a:rPr lang="ko-KR" altLang="en-US" b="0" baseline="0" dirty="0" smtClean="0"/>
              <a:t>사이의 동기화 기능을 제공하는 </a:t>
            </a:r>
            <a:r>
              <a:rPr lang="en-US" altLang="ko-KR" b="0" baseline="0" dirty="0" smtClean="0"/>
              <a:t>4</a:t>
            </a:r>
            <a:r>
              <a:rPr lang="ko-KR" altLang="en-US" b="0" baseline="0" dirty="0" smtClean="0"/>
              <a:t>차원 배열</a:t>
            </a:r>
            <a:r>
              <a:rPr lang="en-US" altLang="ko-KR" b="0" baseline="0" dirty="0" smtClean="0"/>
              <a:t>.</a:t>
            </a:r>
          </a:p>
          <a:p>
            <a:pPr marL="0" indent="0" algn="l">
              <a:buNone/>
            </a:pPr>
            <a:r>
              <a:rPr lang="en-US" altLang="ko-KR" b="0" baseline="0" dirty="0" smtClean="0"/>
              <a:t>Layer: </a:t>
            </a:r>
            <a:r>
              <a:rPr lang="ko-KR" altLang="en-US" b="0" baseline="0" dirty="0" smtClean="0"/>
              <a:t>모델의 본질이며 계산의 기본 단위</a:t>
            </a:r>
            <a:r>
              <a:rPr lang="en-US" altLang="ko-KR" b="0" baseline="0" dirty="0" smtClean="0"/>
              <a:t>. </a:t>
            </a:r>
            <a:r>
              <a:rPr lang="ko-KR" altLang="en-US" b="0" baseline="0" dirty="0" smtClean="0"/>
              <a:t>필터를 </a:t>
            </a:r>
            <a:r>
              <a:rPr lang="ko-KR" altLang="en-US" b="0" baseline="0" dirty="0" err="1" smtClean="0"/>
              <a:t>컨볼루션</a:t>
            </a:r>
            <a:r>
              <a:rPr lang="en-US" altLang="ko-KR" b="0" baseline="0" dirty="0" smtClean="0"/>
              <a:t>, </a:t>
            </a:r>
            <a:r>
              <a:rPr lang="ko-KR" altLang="en-US" b="0" baseline="0" dirty="0" err="1" smtClean="0"/>
              <a:t>풀링</a:t>
            </a:r>
            <a:r>
              <a:rPr lang="en-US" altLang="ko-KR" b="0" baseline="0" dirty="0" smtClean="0"/>
              <a:t>, </a:t>
            </a:r>
            <a:r>
              <a:rPr lang="ko-KR" altLang="en-US" b="0" baseline="0" dirty="0" smtClean="0"/>
              <a:t>내적</a:t>
            </a:r>
            <a:r>
              <a:rPr lang="en-US" altLang="ko-KR" b="0" baseline="0" dirty="0" smtClean="0"/>
              <a:t>, sigmoid..</a:t>
            </a:r>
          </a:p>
          <a:p>
            <a:pPr marL="0" indent="0" algn="l">
              <a:buNone/>
            </a:pPr>
            <a:r>
              <a:rPr lang="en-US" altLang="ko-KR" b="0" baseline="0" dirty="0" smtClean="0"/>
              <a:t>Net: </a:t>
            </a:r>
            <a:r>
              <a:rPr lang="ko-KR" altLang="en-US" b="0" baseline="0" dirty="0" smtClean="0"/>
              <a:t>디스크에서 </a:t>
            </a:r>
            <a:r>
              <a:rPr lang="ko-KR" altLang="en-US" b="0" baseline="0" dirty="0" err="1" smtClean="0"/>
              <a:t>로드되는</a:t>
            </a:r>
            <a:r>
              <a:rPr lang="ko-KR" altLang="en-US" b="0" baseline="0" dirty="0" smtClean="0"/>
              <a:t> 데이터 계층으로 시작해 분류 또는 재구성과 같은 작업의 </a:t>
            </a:r>
            <a:r>
              <a:rPr lang="en-US" altLang="ko-KR" b="0" baseline="0" dirty="0" smtClean="0"/>
              <a:t>objective</a:t>
            </a:r>
            <a:r>
              <a:rPr lang="ko-KR" altLang="en-US" b="0" baseline="0" dirty="0" smtClean="0"/>
              <a:t>를 계산하는 </a:t>
            </a:r>
            <a:r>
              <a:rPr lang="en-US" altLang="ko-KR" b="0" baseline="0" dirty="0" smtClean="0"/>
              <a:t>loss </a:t>
            </a:r>
            <a:r>
              <a:rPr lang="ko-KR" altLang="en-US" b="0" baseline="0" dirty="0" smtClean="0"/>
              <a:t>계층으로 끝남</a:t>
            </a:r>
            <a:endParaRPr lang="en-US" altLang="ko-KR" b="0" baseline="0" dirty="0" smtClean="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10</a:t>
            </a:fld>
            <a:endParaRPr lang="ko-KR" altLang="en-US"/>
          </a:p>
        </p:txBody>
      </p:sp>
    </p:spTree>
    <p:extLst>
      <p:ext uri="{BB962C8B-B14F-4D97-AF65-F5344CB8AC3E}">
        <p14:creationId xmlns:p14="http://schemas.microsoft.com/office/powerpoint/2010/main" val="596296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gn="l">
              <a:buNone/>
            </a:pPr>
            <a:r>
              <a:rPr lang="en-US" altLang="ko-KR" b="0" baseline="0" dirty="0" smtClean="0"/>
              <a:t>Caffe </a:t>
            </a:r>
            <a:r>
              <a:rPr lang="ko-KR" altLang="en-US" b="0" baseline="0" dirty="0" smtClean="0"/>
              <a:t>네트워크의 </a:t>
            </a:r>
            <a:r>
              <a:rPr lang="en-US" altLang="ko-KR" b="0" baseline="0" dirty="0" smtClean="0"/>
              <a:t>MNIST </a:t>
            </a:r>
            <a:r>
              <a:rPr lang="ko-KR" altLang="en-US" b="0" baseline="0" dirty="0" smtClean="0"/>
              <a:t>숫자 분류 예</a:t>
            </a:r>
            <a:r>
              <a:rPr lang="en-US" altLang="ko-KR" b="0" baseline="0" dirty="0" smtClean="0"/>
              <a:t>. </a:t>
            </a:r>
            <a:r>
              <a:rPr lang="ko-KR" altLang="en-US" b="0" baseline="0" dirty="0" smtClean="0"/>
              <a:t>파란색 상자는 레이어</a:t>
            </a:r>
            <a:r>
              <a:rPr lang="en-US" altLang="ko-KR" b="0" baseline="0" dirty="0" smtClean="0"/>
              <a:t>, </a:t>
            </a:r>
            <a:r>
              <a:rPr lang="ko-KR" altLang="en-US" b="0" baseline="0" dirty="0" smtClean="0"/>
              <a:t>노란색 팔각형은 레이어에 의해 생성되거나 레이어에 공급된 데이터 </a:t>
            </a:r>
            <a:r>
              <a:rPr lang="ko-KR" altLang="en-US" b="0" baseline="0" dirty="0" err="1" smtClean="0"/>
              <a:t>블롭</a:t>
            </a:r>
            <a:r>
              <a:rPr lang="ko-KR" altLang="en-US" b="0" baseline="0" dirty="0" smtClean="0"/>
              <a:t> 의미</a:t>
            </a:r>
            <a:endParaRPr lang="en-US" altLang="ko-KR" b="0" baseline="0" dirty="0" smtClean="0"/>
          </a:p>
          <a:p>
            <a:pPr marL="0" indent="0" algn="l">
              <a:buNone/>
            </a:pPr>
            <a:endParaRPr lang="en-US" altLang="ko-KR" b="0" baseline="0" dirty="0" smtClean="0"/>
          </a:p>
          <a:p>
            <a:pPr marL="0" indent="0" algn="l">
              <a:buNone/>
            </a:pPr>
            <a:r>
              <a:rPr lang="ko-KR" altLang="en-US" b="0" baseline="0" dirty="0" smtClean="0"/>
              <a:t>특징 추출 과정에서 </a:t>
            </a:r>
            <a:r>
              <a:rPr lang="en-US" altLang="ko-KR" b="0" baseline="0" dirty="0" smtClean="0"/>
              <a:t>8 x 8 </a:t>
            </a:r>
            <a:r>
              <a:rPr lang="ko-KR" altLang="en-US" b="0" baseline="0" dirty="0" smtClean="0"/>
              <a:t>셀을 사용해서 </a:t>
            </a:r>
            <a:r>
              <a:rPr lang="en-US" altLang="ko-KR" b="0" baseline="0" dirty="0" smtClean="0"/>
              <a:t>HOG </a:t>
            </a:r>
            <a:r>
              <a:rPr lang="ko-KR" altLang="en-US" b="0" baseline="0" dirty="0" smtClean="0"/>
              <a:t>와 </a:t>
            </a:r>
            <a:r>
              <a:rPr lang="en-US" altLang="ko-KR" b="0" baseline="0" dirty="0" smtClean="0"/>
              <a:t>LBP</a:t>
            </a:r>
            <a:r>
              <a:rPr lang="ko-KR" altLang="en-US" b="0" baseline="0" dirty="0" smtClean="0"/>
              <a:t>의 특징을 얻는다</a:t>
            </a:r>
            <a:r>
              <a:rPr lang="en-US" altLang="ko-KR" b="0" baseline="0" dirty="0" smtClean="0"/>
              <a:t>. Caffe</a:t>
            </a:r>
            <a:r>
              <a:rPr lang="ko-KR" altLang="en-US" b="0" baseline="0" dirty="0" smtClean="0"/>
              <a:t>의 </a:t>
            </a:r>
            <a:r>
              <a:rPr lang="en-US" altLang="ko-KR" b="0" baseline="0" dirty="0" smtClean="0"/>
              <a:t>features </a:t>
            </a:r>
            <a:r>
              <a:rPr lang="ko-KR" altLang="en-US" b="0" baseline="0" dirty="0" smtClean="0"/>
              <a:t>구성을 위해 사전에 훈련된 모델인 번들 </a:t>
            </a:r>
            <a:r>
              <a:rPr lang="en-US" altLang="ko-KR" b="0" baseline="0" dirty="0" err="1" smtClean="0"/>
              <a:t>CaffeNet</a:t>
            </a:r>
            <a:r>
              <a:rPr lang="en-US" altLang="ko-KR" b="0" baseline="0" dirty="0" smtClean="0"/>
              <a:t> </a:t>
            </a:r>
            <a:r>
              <a:rPr lang="ko-KR" altLang="en-US" b="0" baseline="0" dirty="0" smtClean="0"/>
              <a:t>사용</a:t>
            </a:r>
            <a:r>
              <a:rPr lang="en-US" altLang="ko-KR" b="0" baseline="0" dirty="0" smtClean="0"/>
              <a:t>. </a:t>
            </a:r>
            <a:r>
              <a:rPr lang="ko-KR" altLang="en-US" b="0" baseline="0" dirty="0" smtClean="0"/>
              <a:t>그런 다음 추출된 특징을 사용해 새로운 특징 벡터 형성</a:t>
            </a:r>
            <a:endParaRPr lang="en-US" altLang="ko-KR" b="0" baseline="0" dirty="0" smtClean="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11</a:t>
            </a:fld>
            <a:endParaRPr lang="ko-KR" altLang="en-US"/>
          </a:p>
        </p:txBody>
      </p:sp>
    </p:spTree>
    <p:extLst>
      <p:ext uri="{BB962C8B-B14F-4D97-AF65-F5344CB8AC3E}">
        <p14:creationId xmlns:p14="http://schemas.microsoft.com/office/powerpoint/2010/main" val="258257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gn="l">
              <a:buNone/>
            </a:pPr>
            <a:r>
              <a:rPr lang="en-US" altLang="ko-KR" b="0" baseline="0" dirty="0" smtClean="0"/>
              <a:t>SVM</a:t>
            </a:r>
            <a:r>
              <a:rPr lang="ko-KR" altLang="en-US" b="0" baseline="0" dirty="0" smtClean="0"/>
              <a:t>용 라이브러리 </a:t>
            </a:r>
            <a:r>
              <a:rPr lang="en-US" altLang="ko-KR" b="0" baseline="0" dirty="0" smtClean="0"/>
              <a:t>LIBSVM</a:t>
            </a:r>
            <a:r>
              <a:rPr lang="ko-KR" altLang="en-US" b="0" baseline="0" dirty="0" smtClean="0"/>
              <a:t>는 사용자가 </a:t>
            </a:r>
            <a:r>
              <a:rPr lang="en-US" altLang="ko-KR" b="0" baseline="0" dirty="0" smtClean="0"/>
              <a:t>SVM</a:t>
            </a:r>
            <a:r>
              <a:rPr lang="ko-KR" altLang="en-US" b="0" baseline="0" dirty="0" smtClean="0"/>
              <a:t>을 애플리케이션에 쉽게 적용할 수 있도록 도와주는 간단하고 효율적인 도구</a:t>
            </a:r>
            <a:endParaRPr lang="en-US" altLang="ko-KR" b="0" baseline="0" dirty="0" smtClean="0"/>
          </a:p>
          <a:p>
            <a:pPr marL="0" indent="0" algn="l">
              <a:buNone/>
            </a:pPr>
            <a:r>
              <a:rPr lang="ko-KR" altLang="en-US" b="0" baseline="0" dirty="0" smtClean="0"/>
              <a:t>여기서는 단일 프레임 분류 모델과 </a:t>
            </a:r>
            <a:r>
              <a:rPr lang="en-US" altLang="ko-KR" b="0" baseline="0" dirty="0" smtClean="0"/>
              <a:t>fall detection </a:t>
            </a:r>
            <a:r>
              <a:rPr lang="ko-KR" altLang="en-US" b="0" baseline="0" dirty="0" smtClean="0"/>
              <a:t>모델 두 가지 선형 </a:t>
            </a:r>
            <a:r>
              <a:rPr lang="en-US" altLang="ko-KR" b="0" baseline="0" dirty="0" smtClean="0"/>
              <a:t>SVM </a:t>
            </a:r>
            <a:r>
              <a:rPr lang="ko-KR" altLang="en-US" b="0" baseline="0" dirty="0" smtClean="0"/>
              <a:t>모델 </a:t>
            </a:r>
            <a:r>
              <a:rPr lang="en-US" altLang="ko-KR" b="0" baseline="0" dirty="0" smtClean="0"/>
              <a:t>train</a:t>
            </a:r>
            <a:r>
              <a:rPr lang="ko-KR" altLang="en-US" b="0" baseline="0" dirty="0" smtClean="0"/>
              <a:t>함</a:t>
            </a:r>
            <a:r>
              <a:rPr lang="en-US" altLang="ko-KR" b="0" baseline="0" dirty="0" smtClean="0"/>
              <a:t>.</a:t>
            </a:r>
          </a:p>
          <a:p>
            <a:pPr marL="0" indent="0" algn="l">
              <a:buNone/>
            </a:pPr>
            <a:r>
              <a:rPr lang="ko-KR" altLang="en-US" b="0" baseline="0" dirty="0" smtClean="0"/>
              <a:t>단일 프레임에서 얻은 사람이 걷고 있는 경우</a:t>
            </a:r>
            <a:r>
              <a:rPr lang="en-US" altLang="ko-KR" b="0" baseline="0" dirty="0" smtClean="0"/>
              <a:t>, </a:t>
            </a:r>
            <a:r>
              <a:rPr lang="ko-KR" altLang="en-US" b="0" baseline="0" dirty="0" smtClean="0"/>
              <a:t>프레임의 카테고리는 </a:t>
            </a:r>
            <a:r>
              <a:rPr lang="en-US" altLang="ko-KR" b="0" baseline="0" dirty="0" smtClean="0"/>
              <a:t>walking</a:t>
            </a:r>
            <a:r>
              <a:rPr lang="ko-KR" altLang="en-US" b="0" baseline="0" dirty="0" smtClean="0"/>
              <a:t>임</a:t>
            </a:r>
            <a:r>
              <a:rPr lang="en-US" altLang="ko-KR" b="0" baseline="0" dirty="0" smtClean="0"/>
              <a:t>.</a:t>
            </a:r>
          </a:p>
          <a:p>
            <a:pPr marL="0" indent="0" algn="l">
              <a:buNone/>
            </a:pPr>
            <a:r>
              <a:rPr lang="en-US" altLang="ko-KR" b="0" baseline="0" dirty="0" smtClean="0"/>
              <a:t>(fall </a:t>
            </a:r>
            <a:r>
              <a:rPr lang="ko-KR" altLang="en-US" b="0" baseline="0" dirty="0" smtClean="0"/>
              <a:t>과정은 일련의 움직임이며 시간이 필요하기 때문에 </a:t>
            </a:r>
            <a:r>
              <a:rPr lang="en-US" altLang="ko-KR" b="0" baseline="0" dirty="0" smtClean="0"/>
              <a:t>fall detection</a:t>
            </a:r>
            <a:r>
              <a:rPr lang="ko-KR" altLang="en-US" b="0" baseline="0" dirty="0" smtClean="0"/>
              <a:t>을 구현하기 위해 </a:t>
            </a:r>
            <a:r>
              <a:rPr lang="en-US" altLang="ko-KR" b="0" baseline="0" dirty="0" smtClean="0"/>
              <a:t>30</a:t>
            </a:r>
            <a:r>
              <a:rPr lang="ko-KR" altLang="en-US" b="0" baseline="0" dirty="0" smtClean="0"/>
              <a:t>개의 연속 프레임 사용</a:t>
            </a:r>
            <a:r>
              <a:rPr lang="en-US" altLang="ko-KR" b="0" baseline="0" dirty="0" smtClean="0"/>
              <a:t>)</a:t>
            </a:r>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12</a:t>
            </a:fld>
            <a:endParaRPr lang="ko-KR" altLang="en-US"/>
          </a:p>
        </p:txBody>
      </p:sp>
    </p:spTree>
    <p:extLst>
      <p:ext uri="{BB962C8B-B14F-4D97-AF65-F5344CB8AC3E}">
        <p14:creationId xmlns:p14="http://schemas.microsoft.com/office/powerpoint/2010/main" val="3370790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gn="l">
              <a:buNone/>
            </a:pPr>
            <a:r>
              <a:rPr lang="ko-KR" altLang="en-US" b="0" baseline="0" dirty="0" smtClean="0"/>
              <a:t>세</a:t>
            </a:r>
            <a:r>
              <a:rPr lang="en-US" altLang="ko-KR" b="0" baseline="0" dirty="0" smtClean="0"/>
              <a:t> </a:t>
            </a:r>
            <a:r>
              <a:rPr lang="ko-KR" altLang="en-US" b="0" baseline="0" dirty="0" smtClean="0"/>
              <a:t>개의 </a:t>
            </a:r>
            <a:r>
              <a:rPr lang="ko-KR" altLang="en-US" b="0" baseline="0" dirty="0" err="1" smtClean="0"/>
              <a:t>데이터셋을</a:t>
            </a:r>
            <a:r>
              <a:rPr lang="ko-KR" altLang="en-US" b="0" baseline="0" dirty="0" smtClean="0"/>
              <a:t> 가지고 실험</a:t>
            </a:r>
            <a:r>
              <a:rPr lang="en-US" altLang="ko-KR" b="0" baseline="0" dirty="0" smtClean="0"/>
              <a:t>. MCFD: </a:t>
            </a:r>
            <a:r>
              <a:rPr lang="ko-KR" altLang="en-US" b="0" baseline="0" dirty="0" smtClean="0"/>
              <a:t>다양한 각도에서 </a:t>
            </a:r>
            <a:r>
              <a:rPr lang="en-US" altLang="ko-KR" b="0" baseline="0" dirty="0" smtClean="0"/>
              <a:t>8</a:t>
            </a:r>
            <a:r>
              <a:rPr lang="ko-KR" altLang="en-US" b="0" baseline="0" dirty="0" smtClean="0"/>
              <a:t>개의 카메라로 캡처한 </a:t>
            </a:r>
            <a:r>
              <a:rPr lang="en-US" altLang="ko-KR" b="0" baseline="0" dirty="0" smtClean="0"/>
              <a:t>24</a:t>
            </a:r>
            <a:r>
              <a:rPr lang="ko-KR" altLang="en-US" b="0" baseline="0" dirty="0" smtClean="0"/>
              <a:t>가지 </a:t>
            </a:r>
            <a:r>
              <a:rPr lang="en-US" altLang="ko-KR" b="0" baseline="0" dirty="0" smtClean="0"/>
              <a:t>fall event, 24</a:t>
            </a:r>
            <a:r>
              <a:rPr lang="ko-KR" altLang="en-US" b="0" baseline="0" dirty="0" smtClean="0"/>
              <a:t>가지 </a:t>
            </a:r>
            <a:r>
              <a:rPr lang="en-US" altLang="ko-KR" b="0" baseline="0" dirty="0" smtClean="0"/>
              <a:t>daily activities / </a:t>
            </a:r>
            <a:r>
              <a:rPr lang="ko-KR" altLang="en-US" b="0" baseline="0" dirty="0" smtClean="0"/>
              <a:t>논문 </a:t>
            </a:r>
            <a:r>
              <a:rPr lang="en-US" altLang="ko-KR" b="0" baseline="0" dirty="0" smtClean="0"/>
              <a:t>/ </a:t>
            </a:r>
            <a:r>
              <a:rPr lang="ko-KR" altLang="en-US" b="0" baseline="0" dirty="0" smtClean="0"/>
              <a:t>자체 </a:t>
            </a:r>
            <a:r>
              <a:rPr lang="ko-KR" altLang="en-US" b="0" baseline="0" dirty="0" err="1" smtClean="0"/>
              <a:t>데이터셋</a:t>
            </a:r>
            <a:endParaRPr lang="en-US" altLang="ko-KR" b="0" baseline="0" dirty="0" smtClean="0"/>
          </a:p>
          <a:p>
            <a:pPr marL="0" indent="0" algn="l">
              <a:buNone/>
            </a:pPr>
            <a:r>
              <a:rPr lang="ko-KR" altLang="en-US" b="0" baseline="0" dirty="0" smtClean="0"/>
              <a:t>표 </a:t>
            </a:r>
            <a:r>
              <a:rPr lang="en-US" altLang="ko-KR" b="0" baseline="0" dirty="0" smtClean="0"/>
              <a:t>1</a:t>
            </a:r>
            <a:r>
              <a:rPr lang="ko-KR" altLang="en-US" b="0" baseline="0" dirty="0" smtClean="0"/>
              <a:t>은 </a:t>
            </a:r>
            <a:r>
              <a:rPr lang="en-US" altLang="ko-KR" b="0" baseline="0" dirty="0" smtClean="0"/>
              <a:t>experiment dataset</a:t>
            </a:r>
            <a:r>
              <a:rPr lang="ko-KR" altLang="en-US" b="0" baseline="0" dirty="0" smtClean="0"/>
              <a:t>의 이미지 샘플과 모든 이미지의 상태 보여줌</a:t>
            </a:r>
            <a:endParaRPr lang="en-US" altLang="ko-KR" b="0" baseline="0" dirty="0" smtClean="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13</a:t>
            </a:fld>
            <a:endParaRPr lang="ko-KR" altLang="en-US"/>
          </a:p>
        </p:txBody>
      </p:sp>
    </p:spTree>
    <p:extLst>
      <p:ext uri="{BB962C8B-B14F-4D97-AF65-F5344CB8AC3E}">
        <p14:creationId xmlns:p14="http://schemas.microsoft.com/office/powerpoint/2010/main" val="391863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gn="l">
              <a:buNone/>
            </a:pPr>
            <a:r>
              <a:rPr lang="ko-KR" altLang="en-US" b="0" baseline="0" dirty="0" smtClean="0"/>
              <a:t>앞서 설명한 방식에 따라 </a:t>
            </a:r>
            <a:r>
              <a:rPr lang="en-US" altLang="ko-KR" b="0" baseline="0" dirty="0" smtClean="0"/>
              <a:t>fall detection training and testing </a:t>
            </a:r>
            <a:r>
              <a:rPr lang="ko-KR" altLang="en-US" b="0" baseline="0" dirty="0" smtClean="0"/>
              <a:t>구현</a:t>
            </a:r>
            <a:endParaRPr lang="en-US" altLang="ko-KR" b="0" baseline="0" dirty="0" smtClean="0"/>
          </a:p>
          <a:p>
            <a:pPr marL="228600" indent="-228600" algn="l">
              <a:buAutoNum type="arabicParenR"/>
            </a:pPr>
            <a:r>
              <a:rPr lang="en-US" altLang="ko-KR" b="0" baseline="0" dirty="0" smtClean="0"/>
              <a:t>human detection and extraction </a:t>
            </a:r>
            <a:r>
              <a:rPr lang="ko-KR" altLang="en-US" b="0" baseline="0" dirty="0" smtClean="0"/>
              <a:t>수행하고 </a:t>
            </a:r>
            <a:r>
              <a:rPr lang="en-US" altLang="ko-KR" b="0" baseline="0" dirty="0" smtClean="0"/>
              <a:t>human object </a:t>
            </a:r>
            <a:r>
              <a:rPr lang="ko-KR" altLang="en-US" b="0" baseline="0" dirty="0" smtClean="0"/>
              <a:t>담을 수 있는 새로운 이미지 얻는다</a:t>
            </a:r>
            <a:r>
              <a:rPr lang="en-US" altLang="ko-KR" b="0" baseline="0" dirty="0" smtClean="0"/>
              <a:t>.</a:t>
            </a:r>
          </a:p>
          <a:p>
            <a:pPr marL="228600" indent="-228600" algn="l">
              <a:buAutoNum type="arabicParenR"/>
            </a:pPr>
            <a:r>
              <a:rPr lang="ko-KR" altLang="en-US" b="0" baseline="0" dirty="0" smtClean="0"/>
              <a:t>새 이미지는 </a:t>
            </a:r>
            <a:r>
              <a:rPr lang="en-US" altLang="ko-KR" b="0" baseline="0" dirty="0" smtClean="0"/>
              <a:t>64 x 64 </a:t>
            </a:r>
            <a:r>
              <a:rPr lang="ko-KR" altLang="en-US" b="0" baseline="0" dirty="0" smtClean="0"/>
              <a:t>픽셀 해상도로 </a:t>
            </a:r>
            <a:r>
              <a:rPr lang="ko-KR" altLang="en-US" b="0" baseline="0" dirty="0" err="1" smtClean="0"/>
              <a:t>정규화됨</a:t>
            </a:r>
            <a:endParaRPr lang="en-US" altLang="ko-KR" b="0" baseline="0" dirty="0" smtClean="0"/>
          </a:p>
          <a:p>
            <a:pPr marL="228600" indent="-228600" algn="l">
              <a:buAutoNum type="arabicParenR"/>
            </a:pPr>
            <a:r>
              <a:rPr lang="ko-KR" altLang="en-US" b="0" baseline="0" dirty="0" smtClean="0"/>
              <a:t>특징 추출 및 조합을 통해 새로운 특징 </a:t>
            </a:r>
            <a:r>
              <a:rPr lang="en-US" altLang="ko-KR" b="0" baseline="0" dirty="0" smtClean="0"/>
              <a:t>HLC </a:t>
            </a:r>
            <a:r>
              <a:rPr lang="ko-KR" altLang="en-US" b="0" baseline="0" dirty="0" smtClean="0"/>
              <a:t>얻음</a:t>
            </a:r>
            <a:endParaRPr lang="en-US" altLang="ko-KR" b="0" baseline="0" dirty="0" smtClean="0"/>
          </a:p>
          <a:p>
            <a:pPr marL="228600" indent="-228600" algn="l">
              <a:buAutoNum type="arabicParenR"/>
            </a:pPr>
            <a:r>
              <a:rPr lang="ko-KR" altLang="en-US" b="0" baseline="0" dirty="0" smtClean="0"/>
              <a:t>이미지는 </a:t>
            </a:r>
            <a:r>
              <a:rPr lang="en-US" altLang="ko-KR" b="0" baseline="0" dirty="0" smtClean="0"/>
              <a:t>HLC feature</a:t>
            </a:r>
            <a:r>
              <a:rPr lang="ko-KR" altLang="en-US" b="0" baseline="0" dirty="0" smtClean="0"/>
              <a:t>를 기반으로 단일 프레임 분류 모델에 의해 예측된 라벨 얻음</a:t>
            </a:r>
            <a:endParaRPr lang="en-US" altLang="ko-KR" b="0" baseline="0" dirty="0" smtClean="0"/>
          </a:p>
          <a:p>
            <a:pPr marL="0" indent="0" algn="l">
              <a:buNone/>
            </a:pPr>
            <a:r>
              <a:rPr lang="ko-KR" altLang="en-US" b="0" baseline="0" dirty="0" smtClean="0"/>
              <a:t>이미지의 예측된 라벨을 분석하여 </a:t>
            </a:r>
            <a:r>
              <a:rPr lang="en-US" altLang="ko-KR" b="0" baseline="0" dirty="0" smtClean="0"/>
              <a:t>fall detection</a:t>
            </a:r>
            <a:r>
              <a:rPr lang="ko-KR" altLang="en-US" b="0" baseline="0" dirty="0" smtClean="0"/>
              <a:t>의 최종 결과 얻음</a:t>
            </a:r>
            <a:endParaRPr lang="en-US" altLang="ko-KR" b="0" baseline="0" dirty="0" smtClean="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14</a:t>
            </a:fld>
            <a:endParaRPr lang="ko-KR" altLang="en-US"/>
          </a:p>
        </p:txBody>
      </p:sp>
    </p:spTree>
    <p:extLst>
      <p:ext uri="{BB962C8B-B14F-4D97-AF65-F5344CB8AC3E}">
        <p14:creationId xmlns:p14="http://schemas.microsoft.com/office/powerpoint/2010/main" val="3711833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gn="l">
              <a:buNone/>
            </a:pPr>
            <a:r>
              <a:rPr lang="ko-KR" altLang="en-US" b="0" baseline="0" dirty="0" smtClean="0"/>
              <a:t>첫 번째 실험 </a:t>
            </a:r>
            <a:r>
              <a:rPr lang="en-US" altLang="ko-KR" b="0" baseline="0" dirty="0" smtClean="0"/>
              <a:t>: MCFD </a:t>
            </a:r>
            <a:r>
              <a:rPr lang="ko-KR" altLang="en-US" b="0" baseline="0" dirty="0" err="1" smtClean="0"/>
              <a:t>데이터셋만</a:t>
            </a:r>
            <a:r>
              <a:rPr lang="ko-KR" altLang="en-US" b="0" baseline="0" dirty="0" smtClean="0"/>
              <a:t> 사용 </a:t>
            </a:r>
            <a:r>
              <a:rPr lang="en-US" altLang="ko-KR" b="0" baseline="0" dirty="0" smtClean="0"/>
              <a:t>/ </a:t>
            </a:r>
            <a:r>
              <a:rPr lang="ko-KR" altLang="en-US" b="0" baseline="0" dirty="0" smtClean="0"/>
              <a:t>두 번째 실험 </a:t>
            </a:r>
            <a:r>
              <a:rPr lang="en-US" altLang="ko-KR" b="0" baseline="0" dirty="0" smtClean="0"/>
              <a:t>: </a:t>
            </a:r>
            <a:r>
              <a:rPr lang="ko-KR" altLang="en-US" b="0" baseline="0" dirty="0" smtClean="0"/>
              <a:t>이들의 </a:t>
            </a:r>
            <a:r>
              <a:rPr lang="ko-KR" altLang="en-US" b="0" baseline="0" dirty="0" err="1" smtClean="0"/>
              <a:t>데이터셋만</a:t>
            </a:r>
            <a:r>
              <a:rPr lang="ko-KR" altLang="en-US" b="0" baseline="0" dirty="0" smtClean="0"/>
              <a:t> 사용 </a:t>
            </a:r>
            <a:r>
              <a:rPr lang="en-US" altLang="ko-KR" b="0" baseline="0" dirty="0" smtClean="0"/>
              <a:t>/ </a:t>
            </a:r>
            <a:r>
              <a:rPr lang="ko-KR" altLang="en-US" b="0" baseline="0" dirty="0" smtClean="0"/>
              <a:t>세 번째 실험</a:t>
            </a:r>
            <a:r>
              <a:rPr lang="en-US" altLang="ko-KR" b="0" baseline="0" dirty="0" smtClean="0"/>
              <a:t> : MCFD</a:t>
            </a:r>
            <a:r>
              <a:rPr lang="ko-KR" altLang="en-US" b="0" baseline="0" dirty="0" smtClean="0"/>
              <a:t>는 </a:t>
            </a:r>
            <a:r>
              <a:rPr lang="en-US" altLang="ko-KR" b="0" baseline="0" dirty="0" smtClean="0"/>
              <a:t>Train</a:t>
            </a:r>
            <a:r>
              <a:rPr lang="ko-KR" altLang="en-US" b="0" baseline="0" dirty="0" smtClean="0"/>
              <a:t>용</a:t>
            </a:r>
            <a:r>
              <a:rPr lang="en-US" altLang="ko-KR" b="0" baseline="0" dirty="0" smtClean="0"/>
              <a:t>, </a:t>
            </a:r>
            <a:r>
              <a:rPr lang="ko-KR" altLang="en-US" b="0" baseline="0" dirty="0" smtClean="0"/>
              <a:t>나머지는 </a:t>
            </a:r>
            <a:r>
              <a:rPr lang="en-US" altLang="ko-KR" b="0" baseline="0" dirty="0" smtClean="0"/>
              <a:t>Test</a:t>
            </a:r>
          </a:p>
          <a:p>
            <a:pPr marL="0" indent="0" algn="l">
              <a:buNone/>
            </a:pPr>
            <a:r>
              <a:rPr lang="en-US" altLang="ko-KR" b="0" baseline="0" dirty="0" smtClean="0"/>
              <a:t>sensitivity(</a:t>
            </a:r>
            <a:r>
              <a:rPr lang="ko-KR" altLang="en-US" b="0" baseline="0" dirty="0" smtClean="0"/>
              <a:t>민감도</a:t>
            </a:r>
            <a:r>
              <a:rPr lang="en-US" altLang="ko-KR" b="0" baseline="0" dirty="0" smtClean="0"/>
              <a:t>) : </a:t>
            </a:r>
            <a:r>
              <a:rPr lang="ko-KR" altLang="en-US" b="0" baseline="0" dirty="0" smtClean="0"/>
              <a:t>낙상을 낙상으로 정확하게 분류하는 능력</a:t>
            </a:r>
            <a:endParaRPr lang="en-US" altLang="ko-KR" b="0" baseline="0" dirty="0" smtClean="0"/>
          </a:p>
          <a:p>
            <a:pPr marL="0" indent="0" algn="l">
              <a:buNone/>
            </a:pPr>
            <a:r>
              <a:rPr lang="en-US" altLang="ko-KR" b="0" baseline="0" dirty="0" smtClean="0"/>
              <a:t>specificity(</a:t>
            </a:r>
            <a:r>
              <a:rPr lang="ko-KR" altLang="en-US" b="0" baseline="0" dirty="0" smtClean="0"/>
              <a:t>특이성</a:t>
            </a:r>
            <a:r>
              <a:rPr lang="en-US" altLang="ko-KR" b="0" baseline="0" dirty="0" smtClean="0"/>
              <a:t>) : </a:t>
            </a:r>
            <a:r>
              <a:rPr lang="ko-KR" altLang="en-US" b="0" baseline="0" dirty="0" smtClean="0"/>
              <a:t>낙상하지</a:t>
            </a:r>
            <a:r>
              <a:rPr lang="en-US" altLang="ko-KR" b="0" baseline="0" dirty="0" smtClean="0"/>
              <a:t> </a:t>
            </a:r>
            <a:r>
              <a:rPr lang="ko-KR" altLang="en-US" b="0" baseline="0" dirty="0" smtClean="0"/>
              <a:t>않는 것을 낙상하지 않는 것으로 정확하게 분류하는 능력</a:t>
            </a:r>
            <a:endParaRPr lang="en-US" altLang="ko-KR" b="0" baseline="0" dirty="0" smtClean="0"/>
          </a:p>
          <a:p>
            <a:pPr marL="0" indent="0" algn="l">
              <a:buNone/>
            </a:pPr>
            <a:endParaRPr lang="en-US" altLang="ko-KR" b="0" baseline="0" dirty="0" smtClean="0"/>
          </a:p>
          <a:p>
            <a:pPr marL="0" indent="0" algn="l">
              <a:buNone/>
            </a:pPr>
            <a:r>
              <a:rPr lang="en-US" altLang="ko-KR" b="0" baseline="0" dirty="0" smtClean="0"/>
              <a:t>MCFD</a:t>
            </a:r>
            <a:r>
              <a:rPr lang="ko-KR" altLang="en-US" b="0" baseline="0" dirty="0" smtClean="0"/>
              <a:t>는 동일한 사람 개체로 </a:t>
            </a:r>
            <a:r>
              <a:rPr lang="ko-KR" altLang="en-US" b="0" baseline="0" dirty="0" err="1" smtClean="0"/>
              <a:t>데이터셋이</a:t>
            </a:r>
            <a:r>
              <a:rPr lang="ko-KR" altLang="en-US" b="0" baseline="0" dirty="0" smtClean="0"/>
              <a:t> 구성되어 있어서 이에 해당하는 실험 </a:t>
            </a:r>
            <a:r>
              <a:rPr lang="en-US" altLang="ko-KR" b="0" baseline="0" dirty="0" smtClean="0"/>
              <a:t>1</a:t>
            </a:r>
            <a:r>
              <a:rPr lang="ko-KR" altLang="en-US" b="0" baseline="0" dirty="0" smtClean="0"/>
              <a:t>이 가장 성능 좋음</a:t>
            </a:r>
            <a:r>
              <a:rPr lang="en-US" altLang="ko-KR" b="0" baseline="0" dirty="0" smtClean="0"/>
              <a:t>. </a:t>
            </a:r>
            <a:r>
              <a:rPr lang="ko-KR" altLang="en-US" b="0" baseline="0" dirty="0" smtClean="0"/>
              <a:t>이들의 </a:t>
            </a:r>
            <a:r>
              <a:rPr lang="ko-KR" altLang="en-US" b="0" baseline="0" dirty="0" err="1" smtClean="0"/>
              <a:t>데이터셋은</a:t>
            </a:r>
            <a:r>
              <a:rPr lang="ko-KR" altLang="en-US" b="0" baseline="0" dirty="0" smtClean="0"/>
              <a:t> 세 명의 젊은이와 한 명의 노인으로 이루어져 있어 실험 </a:t>
            </a:r>
            <a:r>
              <a:rPr lang="en-US" altLang="ko-KR" b="0" baseline="0" dirty="0" smtClean="0"/>
              <a:t>1 </a:t>
            </a:r>
            <a:r>
              <a:rPr lang="ko-KR" altLang="en-US" b="0" baseline="0" dirty="0" smtClean="0"/>
              <a:t>보다는 더 어렵다고 추측</a:t>
            </a:r>
            <a:r>
              <a:rPr lang="en-US" altLang="ko-KR" b="0" baseline="0" dirty="0" smtClean="0"/>
              <a:t>. </a:t>
            </a:r>
            <a:r>
              <a:rPr lang="ko-KR" altLang="en-US" b="0" baseline="0" dirty="0" smtClean="0"/>
              <a:t>실험 </a:t>
            </a:r>
            <a:r>
              <a:rPr lang="en-US" altLang="ko-KR" b="0" baseline="0" dirty="0" smtClean="0"/>
              <a:t>3</a:t>
            </a:r>
            <a:r>
              <a:rPr lang="ko-KR" altLang="en-US" b="0" baseline="0" dirty="0" smtClean="0"/>
              <a:t>은 이들의 접근 방식의 보편성을 보여줌</a:t>
            </a:r>
            <a:endParaRPr lang="en-US" altLang="ko-KR" b="0" baseline="0" dirty="0" smtClean="0"/>
          </a:p>
          <a:p>
            <a:pPr marL="0" indent="0" algn="l">
              <a:buNone/>
            </a:pPr>
            <a:endParaRPr lang="en-US" altLang="ko-KR" b="0" baseline="0" dirty="0" smtClean="0"/>
          </a:p>
          <a:p>
            <a:pPr marL="0" indent="0" algn="l">
              <a:buNone/>
            </a:pPr>
            <a:r>
              <a:rPr lang="ko-KR" altLang="en-US" b="0" baseline="0" dirty="0" smtClean="0"/>
              <a:t>결론</a:t>
            </a:r>
            <a:r>
              <a:rPr lang="en-US" altLang="ko-KR" b="0" baseline="0" dirty="0" smtClean="0"/>
              <a:t>: 3</a:t>
            </a:r>
            <a:r>
              <a:rPr lang="ko-KR" altLang="en-US" b="0" baseline="0" smtClean="0"/>
              <a:t>가지 특성을 적절한 비율로 조정하면 성능 더 향상될 것이라 생각</a:t>
            </a:r>
            <a:endParaRPr lang="en-US" altLang="ko-KR" b="0" baseline="0" dirty="0" smtClean="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15</a:t>
            </a:fld>
            <a:endParaRPr lang="ko-KR" altLang="en-US"/>
          </a:p>
        </p:txBody>
      </p:sp>
    </p:spTree>
    <p:extLst>
      <p:ext uri="{BB962C8B-B14F-4D97-AF65-F5344CB8AC3E}">
        <p14:creationId xmlns:p14="http://schemas.microsoft.com/office/powerpoint/2010/main" val="139414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b="0" dirty="0" smtClean="0"/>
              <a:t>상황 인식 시스템</a:t>
            </a:r>
            <a:r>
              <a:rPr lang="en-US" altLang="ko-KR" b="0" dirty="0" smtClean="0"/>
              <a:t>,</a:t>
            </a:r>
            <a:r>
              <a:rPr lang="en-US" altLang="ko-KR" b="0" baseline="0" dirty="0" smtClean="0"/>
              <a:t> </a:t>
            </a:r>
            <a:r>
              <a:rPr lang="ko-KR" altLang="en-US" b="0" dirty="0" err="1" smtClean="0"/>
              <a:t>웨어러블</a:t>
            </a:r>
            <a:r>
              <a:rPr lang="ko-KR" altLang="en-US" b="0" dirty="0" smtClean="0"/>
              <a:t> 장치</a:t>
            </a:r>
            <a:endParaRPr lang="en-US" altLang="ko-KR" b="0" dirty="0" smtClean="0"/>
          </a:p>
          <a:p>
            <a:pPr marL="228600" indent="-228600" algn="l">
              <a:buAutoNum type="arabicParenR"/>
            </a:pPr>
            <a:r>
              <a:rPr lang="ko-KR" altLang="en-US" b="0" baseline="0" dirty="0" smtClean="0"/>
              <a:t>가장 일반적인 센서는 카메라</a:t>
            </a:r>
            <a:r>
              <a:rPr lang="en-US" altLang="ko-KR" b="0" baseline="0" dirty="0" smtClean="0"/>
              <a:t>, </a:t>
            </a:r>
            <a:r>
              <a:rPr lang="ko-KR" altLang="en-US" b="0" baseline="0" dirty="0" err="1" smtClean="0"/>
              <a:t>플로어</a:t>
            </a:r>
            <a:r>
              <a:rPr lang="ko-KR" altLang="en-US" b="0" baseline="0" dirty="0" smtClean="0"/>
              <a:t> 센서</a:t>
            </a:r>
            <a:r>
              <a:rPr lang="en-US" altLang="ko-KR" b="0" baseline="0" dirty="0" smtClean="0"/>
              <a:t>, </a:t>
            </a:r>
            <a:r>
              <a:rPr lang="ko-KR" altLang="en-US" b="0" baseline="0" dirty="0" smtClean="0"/>
              <a:t>적외선 센서</a:t>
            </a:r>
            <a:r>
              <a:rPr lang="en-US" altLang="ko-KR" b="0" baseline="0" dirty="0" smtClean="0"/>
              <a:t>, </a:t>
            </a:r>
            <a:r>
              <a:rPr lang="ko-KR" altLang="en-US" b="0" baseline="0" dirty="0" smtClean="0"/>
              <a:t>마이크 및 압력 센서</a:t>
            </a:r>
            <a:r>
              <a:rPr lang="en-US" altLang="ko-KR" b="0" baseline="0" dirty="0" smtClean="0"/>
              <a:t> / </a:t>
            </a:r>
            <a:r>
              <a:rPr lang="ko-KR" altLang="en-US" b="0" baseline="0" dirty="0" smtClean="0"/>
              <a:t>한계</a:t>
            </a:r>
            <a:r>
              <a:rPr lang="en-US" altLang="ko-KR" b="0" baseline="0" dirty="0" smtClean="0"/>
              <a:t>: </a:t>
            </a:r>
            <a:r>
              <a:rPr lang="ko-KR" altLang="en-US" b="0" baseline="0" dirty="0" smtClean="0"/>
              <a:t>센서가 배치된 장소에 한정</a:t>
            </a:r>
            <a:endParaRPr lang="en-US" altLang="ko-KR" b="0" baseline="0" dirty="0" smtClean="0"/>
          </a:p>
          <a:p>
            <a:pPr marL="228600" indent="-228600" algn="l">
              <a:buAutoNum type="arabicParenR"/>
            </a:pPr>
            <a:r>
              <a:rPr lang="ko-KR" altLang="en-US" b="0" baseline="0" dirty="0" smtClean="0"/>
              <a:t>사람이</a:t>
            </a:r>
            <a:r>
              <a:rPr lang="en-US" altLang="ko-KR" b="0" baseline="0" dirty="0" smtClean="0"/>
              <a:t> </a:t>
            </a:r>
            <a:r>
              <a:rPr lang="ko-KR" altLang="en-US" b="0" baseline="0" dirty="0" smtClean="0"/>
              <a:t>착용해야 하는 소형 전자 센서 기반 장치를 기반으로 함 </a:t>
            </a:r>
            <a:r>
              <a:rPr lang="en-US" altLang="ko-KR" b="0" baseline="0" dirty="0" smtClean="0"/>
              <a:t>/ </a:t>
            </a:r>
            <a:r>
              <a:rPr lang="ko-KR" altLang="en-US" b="0" baseline="0" dirty="0" smtClean="0"/>
              <a:t>신체 기반 방식</a:t>
            </a:r>
            <a:r>
              <a:rPr lang="en-US" altLang="ko-KR" b="0" baseline="0" dirty="0" smtClean="0"/>
              <a:t>, </a:t>
            </a:r>
            <a:r>
              <a:rPr lang="ko-KR" altLang="en-US" b="0" baseline="0" dirty="0" smtClean="0"/>
              <a:t>스마트폰 기반 방식에 가속도계가 부착된 두 가지 범주 존재 </a:t>
            </a:r>
            <a:r>
              <a:rPr lang="en-US" altLang="ko-KR" b="0" baseline="0" dirty="0" smtClean="0"/>
              <a:t>/ </a:t>
            </a:r>
            <a:r>
              <a:rPr lang="ko-KR" altLang="en-US" b="0" baseline="0" dirty="0" smtClean="0"/>
              <a:t>한계</a:t>
            </a:r>
            <a:r>
              <a:rPr lang="en-US" altLang="ko-KR" b="0" baseline="0" dirty="0" smtClean="0"/>
              <a:t>: </a:t>
            </a:r>
            <a:r>
              <a:rPr lang="ko-KR" altLang="en-US" b="0" baseline="0" dirty="0" smtClean="0"/>
              <a:t>사람들이 항상 디바이스 착용하는 것을 기억하기 어려움</a:t>
            </a:r>
            <a:endParaRPr lang="en-US" altLang="ko-KR" b="0" baseline="0" dirty="0" smtClean="0"/>
          </a:p>
          <a:p>
            <a:pPr marL="0" indent="0" algn="l">
              <a:buNone/>
            </a:pPr>
            <a:r>
              <a:rPr lang="ko-KR" altLang="en-US" b="0" baseline="0" dirty="0" smtClean="0"/>
              <a:t>결과적으로</a:t>
            </a:r>
            <a:r>
              <a:rPr lang="en-US" altLang="ko-KR" b="0" baseline="0" dirty="0" smtClean="0"/>
              <a:t>, </a:t>
            </a:r>
            <a:r>
              <a:rPr lang="ko-KR" altLang="en-US" b="0" baseline="0" dirty="0" smtClean="0"/>
              <a:t>상황 인식 시스템에는 컴퓨터 비전 기술을 사용한 비디오 기반 시스템 존재</a:t>
            </a:r>
            <a:r>
              <a:rPr lang="en-US" altLang="ko-KR" b="0" baseline="0" dirty="0" smtClean="0"/>
              <a:t>. </a:t>
            </a:r>
            <a:r>
              <a:rPr lang="ko-KR" altLang="en-US" b="0" baseline="0" dirty="0" smtClean="0"/>
              <a:t>이는 성능 뛰어남</a:t>
            </a:r>
            <a:r>
              <a:rPr lang="en-US" altLang="ko-KR" b="0" baseline="0" dirty="0" smtClean="0"/>
              <a:t>. </a:t>
            </a:r>
            <a:r>
              <a:rPr lang="ko-KR" altLang="en-US" b="0" baseline="0" dirty="0" smtClean="0"/>
              <a:t>이에 대해 설명</a:t>
            </a:r>
            <a:r>
              <a:rPr lang="en-US" altLang="ko-KR" b="0" baseline="0" dirty="0" smtClean="0"/>
              <a:t>.</a:t>
            </a:r>
          </a:p>
          <a:p>
            <a:pPr marL="228600" indent="-228600" algn="l">
              <a:buAutoNum type="arabicParenR"/>
            </a:pPr>
            <a:endParaRPr lang="en-US" altLang="ko-KR"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2</a:t>
            </a:fld>
            <a:endParaRPr lang="ko-KR" altLang="en-US"/>
          </a:p>
        </p:txBody>
      </p:sp>
    </p:spTree>
    <p:extLst>
      <p:ext uri="{BB962C8B-B14F-4D97-AF65-F5344CB8AC3E}">
        <p14:creationId xmlns:p14="http://schemas.microsoft.com/office/powerpoint/2010/main" val="1078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gn="l">
              <a:buNone/>
            </a:pPr>
            <a:r>
              <a:rPr lang="en-US" altLang="ko-KR" b="0" dirty="0" smtClean="0"/>
              <a:t>1_</a:t>
            </a:r>
            <a:r>
              <a:rPr lang="en-US" altLang="ko-KR" b="0" baseline="0" dirty="0" smtClean="0"/>
              <a:t> </a:t>
            </a:r>
            <a:r>
              <a:rPr lang="ko-KR" altLang="en-US" b="0" baseline="0" dirty="0" smtClean="0"/>
              <a:t>가장 일반적인 낙상 감지 방법 중 하나</a:t>
            </a:r>
            <a:r>
              <a:rPr lang="en-US" altLang="ko-KR" b="0" baseline="0" dirty="0" smtClean="0"/>
              <a:t>(</a:t>
            </a:r>
            <a:r>
              <a:rPr lang="ko-KR" altLang="en-US" b="0" baseline="0" dirty="0" smtClean="0"/>
              <a:t>단일 영상에서 사람의 </a:t>
            </a:r>
            <a:r>
              <a:rPr lang="en-US" altLang="ko-KR" b="0" baseline="0" dirty="0" smtClean="0"/>
              <a:t>bounding box </a:t>
            </a:r>
            <a:r>
              <a:rPr lang="ko-KR" altLang="en-US" b="0" baseline="0" dirty="0" smtClean="0"/>
              <a:t>분석하는 것</a:t>
            </a:r>
            <a:r>
              <a:rPr lang="en-US" altLang="ko-KR" b="0" baseline="0" dirty="0" smtClean="0"/>
              <a:t>). </a:t>
            </a:r>
            <a:r>
              <a:rPr lang="ko-KR" altLang="en-US" b="0" baseline="0" dirty="0" smtClean="0"/>
              <a:t>간단하고 쉽게 구현 가능</a:t>
            </a:r>
            <a:endParaRPr lang="en-US" altLang="ko-KR" b="0" baseline="0" dirty="0" smtClean="0"/>
          </a:p>
          <a:p>
            <a:pPr marL="0" indent="0" algn="l">
              <a:buNone/>
            </a:pPr>
            <a:r>
              <a:rPr lang="en-US" altLang="ko-KR" b="0" baseline="0" dirty="0" smtClean="0"/>
              <a:t>2_ </a:t>
            </a:r>
            <a:r>
              <a:rPr lang="ko-KR" altLang="en-US" b="0" baseline="0" dirty="0" smtClean="0"/>
              <a:t>모양</a:t>
            </a:r>
            <a:r>
              <a:rPr lang="en-US" altLang="ko-KR" b="0" baseline="0" dirty="0" smtClean="0"/>
              <a:t> </a:t>
            </a:r>
            <a:r>
              <a:rPr lang="ko-KR" altLang="en-US" b="0" baseline="0" dirty="0" smtClean="0"/>
              <a:t>기반 방법 </a:t>
            </a:r>
            <a:r>
              <a:rPr lang="en-US" altLang="ko-KR" b="0" baseline="0" dirty="0" smtClean="0"/>
              <a:t>(2) </a:t>
            </a:r>
            <a:r>
              <a:rPr lang="ko-KR" altLang="en-US" b="0" baseline="0" dirty="0" smtClean="0"/>
              <a:t>배경을 빼서 실루엣 얻은 다음 이 실루엣 관련 특징들을 기반으로 </a:t>
            </a:r>
            <a:r>
              <a:rPr lang="en-US" altLang="ko-KR" b="0" baseline="0" dirty="0" smtClean="0"/>
              <a:t>fall detection </a:t>
            </a:r>
            <a:r>
              <a:rPr lang="ko-KR" altLang="en-US" b="0" baseline="0" dirty="0" smtClean="0"/>
              <a:t>수행</a:t>
            </a:r>
            <a:endParaRPr lang="en-US" altLang="ko-KR" b="0" baseline="0" dirty="0" smtClean="0"/>
          </a:p>
          <a:p>
            <a:pPr marL="0" indent="0" algn="l">
              <a:buNone/>
            </a:pPr>
            <a:r>
              <a:rPr lang="ko-KR" altLang="en-US" b="0" baseline="0" dirty="0" smtClean="0"/>
              <a:t>모양</a:t>
            </a:r>
            <a:r>
              <a:rPr lang="en-US" altLang="ko-KR" b="0" baseline="0" dirty="0" smtClean="0"/>
              <a:t> </a:t>
            </a:r>
            <a:r>
              <a:rPr lang="ko-KR" altLang="en-US" b="0" baseline="0" dirty="0" smtClean="0"/>
              <a:t>기반 방법은 경계 상자 방법보다 성능은 좋지만 앉거나 쪼그리고 앉는 것과 같은 일부 </a:t>
            </a:r>
            <a:r>
              <a:rPr lang="en-US" altLang="ko-KR" b="0" baseline="0" dirty="0" smtClean="0"/>
              <a:t>fall</a:t>
            </a:r>
            <a:r>
              <a:rPr lang="ko-KR" altLang="en-US" b="0" baseline="0" dirty="0" smtClean="0"/>
              <a:t>과 유사한 활동은 여전히 낙상 사고로 감지</a:t>
            </a:r>
            <a:endParaRPr lang="en-US" altLang="ko-KR"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3</a:t>
            </a:fld>
            <a:endParaRPr lang="ko-KR" altLang="en-US"/>
          </a:p>
        </p:txBody>
      </p:sp>
    </p:spTree>
    <p:extLst>
      <p:ext uri="{BB962C8B-B14F-4D97-AF65-F5344CB8AC3E}">
        <p14:creationId xmlns:p14="http://schemas.microsoft.com/office/powerpoint/2010/main" val="2117031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gn="l">
              <a:buNone/>
            </a:pPr>
            <a:r>
              <a:rPr lang="en-US" altLang="ko-KR" b="0" dirty="0" smtClean="0"/>
              <a:t>(</a:t>
            </a:r>
            <a:r>
              <a:rPr lang="ko-KR" altLang="en-US" b="0" dirty="0" smtClean="0"/>
              <a:t>뒤에서 자세히 설명</a:t>
            </a:r>
            <a:r>
              <a:rPr lang="en-US" altLang="ko-KR" b="0" dirty="0" smtClean="0"/>
              <a:t>)</a:t>
            </a:r>
          </a:p>
          <a:p>
            <a:pPr marL="0" indent="0" algn="l">
              <a:buNone/>
            </a:pPr>
            <a:r>
              <a:rPr lang="en-US" altLang="ko-KR" b="0" dirty="0" smtClean="0"/>
              <a:t>HOG - </a:t>
            </a:r>
            <a:r>
              <a:rPr lang="ko-KR" altLang="en-US" b="0" dirty="0" smtClean="0"/>
              <a:t>보행자</a:t>
            </a:r>
            <a:r>
              <a:rPr lang="en-US" altLang="ko-KR" b="0" dirty="0" smtClean="0"/>
              <a:t> </a:t>
            </a:r>
            <a:r>
              <a:rPr lang="ko-KR" altLang="en-US" b="0" dirty="0" smtClean="0"/>
              <a:t>검출이나 사람의 형태에 대한 검출에 많이 사용됨</a:t>
            </a:r>
            <a:r>
              <a:rPr lang="en-US" altLang="ko-KR" b="0" dirty="0" smtClean="0"/>
              <a:t>. </a:t>
            </a:r>
            <a:r>
              <a:rPr lang="ko-KR" altLang="en-US" b="0" dirty="0" smtClean="0"/>
              <a:t>영상의 지역적 </a:t>
            </a:r>
            <a:r>
              <a:rPr lang="en-US" altLang="ko-KR" b="0" dirty="0" smtClean="0"/>
              <a:t>gradient</a:t>
            </a:r>
            <a:r>
              <a:rPr lang="ko-KR" altLang="en-US" b="0" baseline="0" dirty="0" smtClean="0"/>
              <a:t>를 해당 영상의 특징으로 사용하는 방법</a:t>
            </a:r>
            <a:endParaRPr lang="en-US" altLang="ko-KR" b="0" baseline="0" dirty="0" smtClean="0"/>
          </a:p>
          <a:p>
            <a:pPr marL="0" indent="0" algn="l">
              <a:buNone/>
            </a:pPr>
            <a:r>
              <a:rPr lang="en-US" altLang="ko-KR" b="0" dirty="0" smtClean="0"/>
              <a:t>LBP</a:t>
            </a:r>
            <a:r>
              <a:rPr lang="en-US" altLang="ko-KR" b="0" baseline="0" dirty="0" smtClean="0"/>
              <a:t> - </a:t>
            </a:r>
            <a:r>
              <a:rPr lang="ko-KR" altLang="en-US" b="0" baseline="0" dirty="0" smtClean="0"/>
              <a:t>이미지의 질감 표현 및 얼굴 인식 등에 활용되는 간단하면서도 효율적인 방법</a:t>
            </a:r>
            <a:endParaRPr lang="en-US" altLang="ko-KR" b="0" baseline="0" dirty="0" smtClean="0"/>
          </a:p>
          <a:p>
            <a:pPr marL="0" indent="0" algn="l">
              <a:buNone/>
            </a:pPr>
            <a:r>
              <a:rPr lang="en-US" altLang="ko-KR" b="0" baseline="0" dirty="0" smtClean="0"/>
              <a:t>Caffe - </a:t>
            </a:r>
            <a:r>
              <a:rPr lang="ko-KR" altLang="en-US" b="0" baseline="0" dirty="0" smtClean="0"/>
              <a:t>관심</a:t>
            </a:r>
            <a:r>
              <a:rPr lang="en-US" altLang="ko-KR" b="0" baseline="0" dirty="0" smtClean="0"/>
              <a:t> </a:t>
            </a:r>
            <a:r>
              <a:rPr lang="ko-KR" altLang="en-US" b="0" baseline="0" dirty="0" smtClean="0"/>
              <a:t>데이터에서 </a:t>
            </a:r>
            <a:r>
              <a:rPr lang="en-US" altLang="ko-KR" b="0" baseline="0" dirty="0" smtClean="0"/>
              <a:t>high-level feature </a:t>
            </a:r>
            <a:r>
              <a:rPr lang="ko-KR" altLang="en-US" b="0" baseline="0" dirty="0" smtClean="0"/>
              <a:t>학습하고 더 나은 일반성 제공하는 최첨단 </a:t>
            </a:r>
            <a:r>
              <a:rPr lang="ko-KR" altLang="en-US" b="0" baseline="0" dirty="0" err="1" smtClean="0"/>
              <a:t>딥러닝</a:t>
            </a:r>
            <a:r>
              <a:rPr lang="ko-KR" altLang="en-US" b="0" baseline="0" dirty="0" smtClean="0"/>
              <a:t> 프레임워크</a:t>
            </a:r>
            <a:endParaRPr lang="en-US" altLang="ko-KR" b="0" baseline="0" dirty="0" smtClean="0"/>
          </a:p>
          <a:p>
            <a:pPr marL="0" indent="0" algn="l">
              <a:buNone/>
            </a:pPr>
            <a:r>
              <a:rPr lang="ko-KR" altLang="en-US" b="0" baseline="0" dirty="0" smtClean="0"/>
              <a:t>사람의 실루엣 영역을 나타내는 새로운 </a:t>
            </a:r>
            <a:r>
              <a:rPr lang="ko-KR" altLang="en-US" b="0" baseline="0" dirty="0" smtClean="0"/>
              <a:t>확대 </a:t>
            </a:r>
            <a:r>
              <a:rPr lang="ko-KR" altLang="en-US" b="0" baseline="0" dirty="0" smtClean="0"/>
              <a:t>기능 </a:t>
            </a:r>
            <a:r>
              <a:rPr lang="en-US" altLang="ko-KR" b="0" baseline="0" dirty="0" smtClean="0"/>
              <a:t>HLC </a:t>
            </a:r>
            <a:r>
              <a:rPr lang="ko-KR" altLang="en-US" b="0" baseline="0" dirty="0" smtClean="0"/>
              <a:t>제안</a:t>
            </a:r>
            <a:endParaRPr lang="en-US" altLang="ko-KR" b="0" dirty="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4</a:t>
            </a:fld>
            <a:endParaRPr lang="ko-KR" altLang="en-US"/>
          </a:p>
        </p:txBody>
      </p:sp>
    </p:spTree>
    <p:extLst>
      <p:ext uri="{BB962C8B-B14F-4D97-AF65-F5344CB8AC3E}">
        <p14:creationId xmlns:p14="http://schemas.microsoft.com/office/powerpoint/2010/main" val="339020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gn="l">
              <a:buNone/>
            </a:pPr>
            <a:r>
              <a:rPr lang="en-US" altLang="ko-KR" b="0" dirty="0" smtClean="0"/>
              <a:t>fall</a:t>
            </a:r>
            <a:r>
              <a:rPr lang="en-US" altLang="ko-KR" b="0" baseline="0" dirty="0" smtClean="0"/>
              <a:t> </a:t>
            </a:r>
            <a:r>
              <a:rPr lang="ko-KR" altLang="en-US" b="0" baseline="0" dirty="0" smtClean="0"/>
              <a:t>감지를 위해 두 개의 </a:t>
            </a:r>
            <a:r>
              <a:rPr lang="en-US" altLang="ko-KR" b="0" baseline="0" dirty="0" smtClean="0"/>
              <a:t>low-level feature</a:t>
            </a:r>
            <a:r>
              <a:rPr lang="ko-KR" altLang="en-US" b="0" baseline="0" dirty="0" smtClean="0"/>
              <a:t>과 하나의 </a:t>
            </a:r>
            <a:r>
              <a:rPr lang="en-US" altLang="ko-KR" b="0" baseline="0" dirty="0" smtClean="0"/>
              <a:t>high-level feature</a:t>
            </a:r>
            <a:r>
              <a:rPr lang="ko-KR" altLang="en-US" b="0" baseline="0" dirty="0" smtClean="0"/>
              <a:t>를 사용</a:t>
            </a:r>
            <a:endParaRPr lang="en-US" altLang="ko-KR" b="0" baseline="0" dirty="0" smtClean="0"/>
          </a:p>
          <a:p>
            <a:pPr marL="0" indent="0" algn="l">
              <a:buNone/>
            </a:pPr>
            <a:r>
              <a:rPr lang="ko-KR" altLang="en-US" b="0" baseline="0" dirty="0" smtClean="0"/>
              <a:t>두 개의 </a:t>
            </a:r>
            <a:r>
              <a:rPr lang="en-US" altLang="ko-KR" b="0" baseline="0" dirty="0" smtClean="0"/>
              <a:t>training stage </a:t>
            </a:r>
            <a:r>
              <a:rPr lang="ko-KR" altLang="en-US" b="0" baseline="0" dirty="0" smtClean="0"/>
              <a:t>후에 두 개의 </a:t>
            </a:r>
            <a:r>
              <a:rPr lang="en-US" altLang="ko-KR" b="0" baseline="0" dirty="0" smtClean="0"/>
              <a:t>SVM model </a:t>
            </a:r>
            <a:r>
              <a:rPr lang="ko-KR" altLang="en-US" b="0" baseline="0" dirty="0" smtClean="0"/>
              <a:t>획득</a:t>
            </a:r>
            <a:endParaRPr lang="en-US" altLang="ko-KR" b="0" baseline="0" dirty="0" smtClean="0"/>
          </a:p>
          <a:p>
            <a:pPr marL="0" indent="0" algn="l">
              <a:buNone/>
            </a:pPr>
            <a:r>
              <a:rPr lang="en-US" altLang="ko-KR" b="0" baseline="0" dirty="0" smtClean="0"/>
              <a:t>first training stage</a:t>
            </a:r>
            <a:r>
              <a:rPr lang="ko-KR" altLang="en-US" b="0" baseline="0" dirty="0" smtClean="0"/>
              <a:t>에서는 </a:t>
            </a:r>
            <a:r>
              <a:rPr lang="en-US" altLang="ko-KR" b="0" baseline="0" dirty="0" smtClean="0"/>
              <a:t>(VIBE</a:t>
            </a:r>
            <a:r>
              <a:rPr lang="en-US" altLang="ko-KR" b="0" baseline="0" dirty="0" smtClean="0"/>
              <a:t>+(</a:t>
            </a:r>
            <a:r>
              <a:rPr lang="ko-KR" altLang="en-US" b="0" baseline="0" dirty="0" smtClean="0"/>
              <a:t>정적 카메라에서 비디오에서 움직이는 물체를 감지하는 최첨단 전경 감지 방법</a:t>
            </a:r>
            <a:r>
              <a:rPr lang="en-US" altLang="ko-KR" b="0" baseline="0" dirty="0" smtClean="0"/>
              <a:t>)</a:t>
            </a:r>
            <a:r>
              <a:rPr lang="ko-KR" altLang="en-US" b="0" baseline="0" dirty="0" smtClean="0"/>
              <a:t>를 </a:t>
            </a:r>
            <a:r>
              <a:rPr lang="ko-KR" altLang="en-US" b="0" baseline="0" dirty="0" smtClean="0"/>
              <a:t>사용해</a:t>
            </a:r>
            <a:r>
              <a:rPr lang="en-US" altLang="ko-KR" b="0" baseline="0" dirty="0" smtClean="0"/>
              <a:t>)</a:t>
            </a:r>
            <a:r>
              <a:rPr lang="ko-KR" altLang="en-US" b="0" baseline="0" dirty="0" smtClean="0"/>
              <a:t> </a:t>
            </a:r>
            <a:r>
              <a:rPr lang="ko-KR" altLang="en-US" b="0" baseline="0" dirty="0" smtClean="0"/>
              <a:t>비디오 시퀀스에서 </a:t>
            </a:r>
            <a:r>
              <a:rPr lang="en-US" altLang="ko-KR" b="0" baseline="0" dirty="0" smtClean="0"/>
              <a:t>training image </a:t>
            </a:r>
            <a:r>
              <a:rPr lang="ko-KR" altLang="en-US" b="0" baseline="0" dirty="0" smtClean="0"/>
              <a:t>추출</a:t>
            </a:r>
            <a:r>
              <a:rPr lang="en-US" altLang="ko-KR" b="0" baseline="0" dirty="0" smtClean="0"/>
              <a:t>. </a:t>
            </a:r>
            <a:r>
              <a:rPr lang="ko-KR" altLang="en-US" b="0" baseline="0" dirty="0" smtClean="0"/>
              <a:t>여기서 </a:t>
            </a:r>
            <a:r>
              <a:rPr lang="en-US" altLang="ko-KR" b="0" baseline="0" dirty="0" smtClean="0"/>
              <a:t>training image</a:t>
            </a:r>
            <a:r>
              <a:rPr lang="ko-KR" altLang="en-US" b="0" baseline="0" dirty="0" smtClean="0"/>
              <a:t>는 걷기</a:t>
            </a:r>
            <a:r>
              <a:rPr lang="en-US" altLang="ko-KR" b="0" baseline="0" dirty="0" smtClean="0"/>
              <a:t>, </a:t>
            </a:r>
            <a:r>
              <a:rPr lang="ko-KR" altLang="en-US" b="0" baseline="0" dirty="0" smtClean="0"/>
              <a:t>넘어지기</a:t>
            </a:r>
            <a:r>
              <a:rPr lang="en-US" altLang="ko-KR" b="0" baseline="0" dirty="0" smtClean="0"/>
              <a:t>, </a:t>
            </a:r>
            <a:r>
              <a:rPr lang="ko-KR" altLang="en-US" b="0" baseline="0" dirty="0" smtClean="0"/>
              <a:t>눕기 세 가지 범주로 분류</a:t>
            </a:r>
            <a:r>
              <a:rPr lang="en-US" altLang="ko-KR" b="0" baseline="0" dirty="0" smtClean="0"/>
              <a:t>. training image</a:t>
            </a:r>
            <a:r>
              <a:rPr lang="ko-KR" altLang="en-US" b="0" baseline="0" dirty="0" smtClean="0"/>
              <a:t>에서 단일 프레임 분류 모델 얻음</a:t>
            </a:r>
            <a:r>
              <a:rPr lang="en-US" altLang="ko-KR" b="0" baseline="0" dirty="0" smtClean="0"/>
              <a:t>.</a:t>
            </a:r>
          </a:p>
          <a:p>
            <a:pPr marL="0" indent="0" algn="l">
              <a:buNone/>
            </a:pPr>
            <a:r>
              <a:rPr lang="en-US" altLang="ko-KR" b="0" baseline="0" dirty="0" smtClean="0"/>
              <a:t>second training stage</a:t>
            </a:r>
            <a:r>
              <a:rPr lang="ko-KR" altLang="en-US" b="0" baseline="0" dirty="0" smtClean="0"/>
              <a:t>에서는 비디오 시퀀스의 연속 프레임 </a:t>
            </a:r>
            <a:r>
              <a:rPr lang="en-US" altLang="ko-KR" b="0" baseline="0" dirty="0" smtClean="0"/>
              <a:t>30</a:t>
            </a:r>
            <a:r>
              <a:rPr lang="ko-KR" altLang="en-US" b="0" baseline="0" dirty="0" smtClean="0"/>
              <a:t>개 마다 예측을 입력으로 사용</a:t>
            </a:r>
            <a:r>
              <a:rPr lang="en-US" altLang="ko-KR" b="0" baseline="0" dirty="0" smtClean="0"/>
              <a:t>. </a:t>
            </a:r>
            <a:r>
              <a:rPr lang="ko-KR" altLang="en-US" b="0" baseline="0" dirty="0" smtClean="0"/>
              <a:t>예측을 기반으로 </a:t>
            </a:r>
            <a:r>
              <a:rPr lang="en-US" altLang="ko-KR" b="0" baseline="0" dirty="0" smtClean="0"/>
              <a:t>fall detection model </a:t>
            </a:r>
            <a:r>
              <a:rPr lang="ko-KR" altLang="en-US" b="0" baseline="0" dirty="0" smtClean="0"/>
              <a:t>얻음</a:t>
            </a:r>
            <a:r>
              <a:rPr lang="en-US" altLang="ko-KR" b="0" baseline="0" dirty="0" smtClean="0"/>
              <a:t>.</a:t>
            </a:r>
            <a:endParaRPr lang="en-US" altLang="ko-KR" b="0" baseline="0" dirty="0" smtClean="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5</a:t>
            </a:fld>
            <a:endParaRPr lang="ko-KR" altLang="en-US"/>
          </a:p>
        </p:txBody>
      </p:sp>
    </p:spTree>
    <p:extLst>
      <p:ext uri="{BB962C8B-B14F-4D97-AF65-F5344CB8AC3E}">
        <p14:creationId xmlns:p14="http://schemas.microsoft.com/office/powerpoint/2010/main" val="1715090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gn="l">
              <a:buNone/>
            </a:pPr>
            <a:r>
              <a:rPr lang="ko-KR" altLang="en-US" b="0" dirty="0" smtClean="0"/>
              <a:t>그림 </a:t>
            </a:r>
            <a:r>
              <a:rPr lang="en-US" altLang="ko-KR" b="0" dirty="0" smtClean="0"/>
              <a:t>-&gt; human detection</a:t>
            </a:r>
            <a:r>
              <a:rPr lang="ko-KR" altLang="en-US" b="0" dirty="0" smtClean="0"/>
              <a:t>과 </a:t>
            </a:r>
            <a:r>
              <a:rPr lang="en-US" altLang="ko-KR" b="0" dirty="0" smtClean="0"/>
              <a:t>extraction </a:t>
            </a:r>
            <a:r>
              <a:rPr lang="ko-KR" altLang="en-US" b="0" dirty="0" smtClean="0"/>
              <a:t>절차 </a:t>
            </a:r>
            <a:r>
              <a:rPr lang="en-US" altLang="ko-KR" b="0" dirty="0" smtClean="0"/>
              <a:t>(a) </a:t>
            </a:r>
            <a:r>
              <a:rPr lang="ko-KR" altLang="en-US" b="0" dirty="0" smtClean="0"/>
              <a:t>원본 영상 </a:t>
            </a:r>
            <a:r>
              <a:rPr lang="en-US" altLang="ko-KR" b="0" dirty="0" smtClean="0"/>
              <a:t>(b) </a:t>
            </a:r>
            <a:r>
              <a:rPr lang="ko-KR" altLang="en-US" b="0" dirty="0" smtClean="0"/>
              <a:t>전경 마스크</a:t>
            </a:r>
            <a:r>
              <a:rPr lang="ko-KR" altLang="en-US" b="0" baseline="0" dirty="0" smtClean="0"/>
              <a:t> </a:t>
            </a:r>
            <a:r>
              <a:rPr lang="en-US" altLang="ko-KR" b="0" baseline="0" dirty="0" smtClean="0"/>
              <a:t>(c) human object is labelled (d) human</a:t>
            </a:r>
            <a:r>
              <a:rPr lang="ko-KR" altLang="en-US" b="0" baseline="0" dirty="0" smtClean="0"/>
              <a:t> </a:t>
            </a:r>
            <a:r>
              <a:rPr lang="en-US" altLang="ko-KR" b="0" baseline="0" dirty="0" smtClean="0"/>
              <a:t>object is extracted</a:t>
            </a:r>
            <a:endParaRPr lang="en-US" altLang="ko-KR" b="0" dirty="0" smtClean="0"/>
          </a:p>
          <a:p>
            <a:pPr marL="0" indent="0" algn="l">
              <a:buNone/>
            </a:pPr>
            <a:r>
              <a:rPr lang="ko-KR" altLang="en-US" b="0" dirty="0" smtClean="0"/>
              <a:t>중요한 문제 </a:t>
            </a:r>
            <a:r>
              <a:rPr lang="en-US" altLang="ko-KR" b="0" dirty="0" smtClean="0"/>
              <a:t>: how</a:t>
            </a:r>
            <a:r>
              <a:rPr lang="en-US" altLang="ko-KR" b="0" baseline="0" dirty="0" smtClean="0"/>
              <a:t> to detect human objects accurately and successfully</a:t>
            </a:r>
          </a:p>
          <a:p>
            <a:pPr marL="0" indent="0" algn="l">
              <a:buNone/>
            </a:pPr>
            <a:r>
              <a:rPr lang="en-US" altLang="ko-KR" b="0" baseline="0" dirty="0" smtClean="0"/>
              <a:t>fall detection framework</a:t>
            </a:r>
            <a:r>
              <a:rPr lang="ko-KR" altLang="en-US" b="0" baseline="0" dirty="0" smtClean="0"/>
              <a:t>에 대한 입력은 </a:t>
            </a:r>
            <a:r>
              <a:rPr lang="en-US" altLang="ko-KR" b="0" baseline="0" dirty="0" smtClean="0"/>
              <a:t>static camera</a:t>
            </a:r>
            <a:r>
              <a:rPr lang="ko-KR" altLang="en-US" b="0" baseline="0" dirty="0" smtClean="0"/>
              <a:t>의 </a:t>
            </a:r>
            <a:r>
              <a:rPr lang="en-US" altLang="ko-KR" b="0" baseline="0" dirty="0" smtClean="0"/>
              <a:t>video sequence</a:t>
            </a:r>
            <a:r>
              <a:rPr lang="ko-KR" altLang="en-US" b="0" baseline="0" dirty="0" smtClean="0"/>
              <a:t>이기 때문에 </a:t>
            </a:r>
            <a:r>
              <a:rPr lang="en-US" altLang="ko-KR" b="0" baseline="0" dirty="0" smtClean="0"/>
              <a:t>background subtraction</a:t>
            </a:r>
            <a:r>
              <a:rPr lang="ko-KR" altLang="en-US" b="0" baseline="0" dirty="0" smtClean="0"/>
              <a:t>을 사용해 </a:t>
            </a:r>
            <a:r>
              <a:rPr lang="en-US" altLang="ko-KR" b="0" baseline="0" dirty="0" smtClean="0"/>
              <a:t>human candidate </a:t>
            </a:r>
            <a:r>
              <a:rPr lang="ko-KR" altLang="en-US" b="0" baseline="0" dirty="0" smtClean="0"/>
              <a:t>얻을 수 있음</a:t>
            </a:r>
            <a:endParaRPr lang="en-US" altLang="ko-KR" b="0" baseline="0" dirty="0" smtClean="0"/>
          </a:p>
          <a:p>
            <a:pPr marL="0" indent="0" algn="l">
              <a:buNone/>
            </a:pPr>
            <a:r>
              <a:rPr lang="en-US" altLang="ko-KR" b="0" baseline="0" dirty="0" smtClean="0"/>
              <a:t>1) VIBE+</a:t>
            </a:r>
            <a:r>
              <a:rPr lang="ko-KR" altLang="en-US" b="0" baseline="0" dirty="0" smtClean="0"/>
              <a:t>의 </a:t>
            </a:r>
            <a:r>
              <a:rPr lang="en-US" altLang="ko-KR" b="0" baseline="0" dirty="0" smtClean="0"/>
              <a:t>background subtraction </a:t>
            </a:r>
            <a:r>
              <a:rPr lang="ko-KR" altLang="en-US" b="0" baseline="0" dirty="0" smtClean="0"/>
              <a:t>사용해 사람이 포함된 전경 마스크 추출</a:t>
            </a:r>
            <a:endParaRPr lang="en-US" altLang="ko-KR" b="0" baseline="0" dirty="0" smtClean="0"/>
          </a:p>
          <a:p>
            <a:pPr marL="0" indent="0" algn="l">
              <a:buNone/>
            </a:pPr>
            <a:r>
              <a:rPr lang="en-US" altLang="ko-KR" b="0" baseline="0" dirty="0" smtClean="0"/>
              <a:t>2) connected component analysis </a:t>
            </a:r>
            <a:r>
              <a:rPr lang="ko-KR" altLang="en-US" b="0" baseline="0" dirty="0" smtClean="0"/>
              <a:t>와 </a:t>
            </a:r>
            <a:r>
              <a:rPr lang="en-US" altLang="ko-KR" b="0" baseline="0" dirty="0" smtClean="0"/>
              <a:t>bounding box</a:t>
            </a:r>
            <a:r>
              <a:rPr lang="ko-KR" altLang="en-US" b="0" baseline="0" dirty="0" smtClean="0"/>
              <a:t>를 사용해 </a:t>
            </a:r>
            <a:r>
              <a:rPr lang="en-US" altLang="ko-KR" b="0" baseline="0" dirty="0" smtClean="0"/>
              <a:t>human object </a:t>
            </a:r>
            <a:r>
              <a:rPr lang="ko-KR" altLang="en-US" b="0" baseline="0" dirty="0" smtClean="0"/>
              <a:t>추출</a:t>
            </a:r>
            <a:endParaRPr lang="en-US" altLang="ko-KR" b="0" baseline="0" dirty="0" smtClean="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6</a:t>
            </a:fld>
            <a:endParaRPr lang="ko-KR" altLang="en-US"/>
          </a:p>
        </p:txBody>
      </p:sp>
    </p:spTree>
    <p:extLst>
      <p:ext uri="{BB962C8B-B14F-4D97-AF65-F5344CB8AC3E}">
        <p14:creationId xmlns:p14="http://schemas.microsoft.com/office/powerpoint/2010/main" val="53682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gn="l">
              <a:buNone/>
            </a:pPr>
            <a:r>
              <a:rPr lang="en-US" altLang="ko-KR" b="0" baseline="0" dirty="0" smtClean="0"/>
              <a:t>fall action </a:t>
            </a:r>
            <a:r>
              <a:rPr lang="ko-KR" altLang="en-US" b="0" baseline="0" dirty="0" smtClean="0"/>
              <a:t>분류 능력은 주로 분류기 입력 값의 품질에 따라 달라지므로 </a:t>
            </a:r>
            <a:r>
              <a:rPr lang="en-US" altLang="ko-KR" b="0" baseline="0" dirty="0" smtClean="0"/>
              <a:t>human objects</a:t>
            </a:r>
            <a:r>
              <a:rPr lang="ko-KR" altLang="en-US" b="0" baseline="0" dirty="0" smtClean="0"/>
              <a:t>의 </a:t>
            </a:r>
            <a:r>
              <a:rPr lang="en-US" altLang="ko-KR" b="0" baseline="0" dirty="0" smtClean="0"/>
              <a:t>feature</a:t>
            </a:r>
            <a:r>
              <a:rPr lang="ko-KR" altLang="en-US" b="0" baseline="0" dirty="0" smtClean="0"/>
              <a:t>은 </a:t>
            </a:r>
            <a:r>
              <a:rPr lang="en-US" altLang="ko-KR" b="0" baseline="0" dirty="0" smtClean="0"/>
              <a:t>human detection</a:t>
            </a:r>
            <a:r>
              <a:rPr lang="ko-KR" altLang="en-US" b="0" baseline="0" dirty="0" smtClean="0"/>
              <a:t>의 효과</a:t>
            </a:r>
            <a:r>
              <a:rPr lang="en-US" altLang="ko-KR" b="0" baseline="0" dirty="0" smtClean="0"/>
              <a:t>, </a:t>
            </a:r>
            <a:r>
              <a:rPr lang="ko-KR" altLang="en-US" b="0" baseline="0" dirty="0" smtClean="0"/>
              <a:t>견고성에 핵심 요소를 담당함</a:t>
            </a:r>
            <a:r>
              <a:rPr lang="en-US" altLang="ko-KR" b="0" baseline="0" dirty="0" smtClean="0"/>
              <a:t>.</a:t>
            </a:r>
          </a:p>
          <a:p>
            <a:pPr marL="0" indent="0" algn="l">
              <a:buNone/>
            </a:pPr>
            <a:r>
              <a:rPr lang="en-US" altLang="ko-KR" b="0" baseline="0" dirty="0" smtClean="0"/>
              <a:t>Human detection </a:t>
            </a:r>
            <a:r>
              <a:rPr lang="ko-KR" altLang="en-US" b="0" baseline="0" dirty="0" smtClean="0"/>
              <a:t>을 위한 여러 </a:t>
            </a:r>
            <a:r>
              <a:rPr lang="en-US" altLang="ko-KR" b="0" baseline="0" dirty="0" smtClean="0"/>
              <a:t>feature</a:t>
            </a:r>
            <a:r>
              <a:rPr lang="ko-KR" altLang="en-US" b="0" baseline="0" dirty="0" smtClean="0"/>
              <a:t> </a:t>
            </a:r>
            <a:r>
              <a:rPr lang="ko-KR" altLang="en-US" b="0" baseline="0" dirty="0" smtClean="0"/>
              <a:t>중 </a:t>
            </a:r>
            <a:r>
              <a:rPr lang="en-US" altLang="ko-KR" b="0" baseline="0" dirty="0" smtClean="0"/>
              <a:t>HOG, LBP</a:t>
            </a:r>
            <a:r>
              <a:rPr lang="ko-KR" altLang="en-US" b="0" baseline="0" dirty="0" smtClean="0"/>
              <a:t>는 이미지 분류 작업에서 잘 수행되지만 수작업의 </a:t>
            </a:r>
            <a:r>
              <a:rPr lang="ko-KR" altLang="en-US" b="0" baseline="0" dirty="0" err="1" smtClean="0"/>
              <a:t>저수준</a:t>
            </a:r>
            <a:r>
              <a:rPr lang="ko-KR" altLang="en-US" b="0" baseline="0" dirty="0" smtClean="0"/>
              <a:t> 기능이고 보편적이지 않음</a:t>
            </a:r>
            <a:r>
              <a:rPr lang="en-US" altLang="ko-KR" b="0" baseline="0" dirty="0" smtClean="0"/>
              <a:t>. </a:t>
            </a:r>
            <a:r>
              <a:rPr lang="ko-KR" altLang="en-US" b="0" baseline="0" dirty="0" smtClean="0"/>
              <a:t>그래서 </a:t>
            </a:r>
            <a:r>
              <a:rPr lang="en-US" altLang="ko-KR" b="0" baseline="0" dirty="0" smtClean="0"/>
              <a:t>fall detection</a:t>
            </a:r>
            <a:r>
              <a:rPr lang="ko-KR" altLang="en-US" b="0" baseline="0" dirty="0" smtClean="0"/>
              <a:t>의 보편성과 성능 유지 위해 </a:t>
            </a:r>
            <a:r>
              <a:rPr lang="en-US" altLang="ko-KR" b="0" baseline="0" dirty="0" smtClean="0"/>
              <a:t>3</a:t>
            </a:r>
            <a:r>
              <a:rPr lang="ko-KR" altLang="en-US" b="0" baseline="0" dirty="0" smtClean="0"/>
              <a:t>개를 결합한 증강 특징 벡터 </a:t>
            </a:r>
            <a:r>
              <a:rPr lang="en-US" altLang="ko-KR" b="0" baseline="0" dirty="0" smtClean="0"/>
              <a:t>HLC</a:t>
            </a:r>
            <a:r>
              <a:rPr lang="ko-KR" altLang="en-US" b="0" baseline="0" dirty="0" smtClean="0"/>
              <a:t>를 제안</a:t>
            </a:r>
            <a:r>
              <a:rPr lang="en-US" altLang="ko-KR" b="0" baseline="0" dirty="0" smtClean="0"/>
              <a:t>.</a:t>
            </a:r>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7</a:t>
            </a:fld>
            <a:endParaRPr lang="ko-KR" altLang="en-US"/>
          </a:p>
        </p:txBody>
      </p:sp>
    </p:spTree>
    <p:extLst>
      <p:ext uri="{BB962C8B-B14F-4D97-AF65-F5344CB8AC3E}">
        <p14:creationId xmlns:p14="http://schemas.microsoft.com/office/powerpoint/2010/main" val="3767258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dirty="0" smtClean="0"/>
              <a:t>HOG - </a:t>
            </a:r>
            <a:r>
              <a:rPr lang="ko-KR" altLang="en-US" b="0" dirty="0" smtClean="0"/>
              <a:t>보행자</a:t>
            </a:r>
            <a:r>
              <a:rPr lang="en-US" altLang="ko-KR" b="0" dirty="0" smtClean="0"/>
              <a:t> </a:t>
            </a:r>
            <a:r>
              <a:rPr lang="ko-KR" altLang="en-US" b="0" dirty="0" smtClean="0"/>
              <a:t>검출이나 사람의 형태에 대한 검출에 많이 사용됨</a:t>
            </a:r>
            <a:r>
              <a:rPr lang="en-US" altLang="ko-KR" b="0" dirty="0" smtClean="0"/>
              <a:t>. </a:t>
            </a:r>
            <a:r>
              <a:rPr lang="ko-KR" altLang="en-US" b="0" dirty="0" smtClean="0"/>
              <a:t>영상의 지역적 </a:t>
            </a:r>
            <a:r>
              <a:rPr lang="en-US" altLang="ko-KR" b="0" dirty="0" smtClean="0"/>
              <a:t>gradient</a:t>
            </a:r>
            <a:r>
              <a:rPr lang="ko-KR" altLang="en-US" b="0" baseline="0" dirty="0" smtClean="0"/>
              <a:t>를 해당 영상의 특징으로 사용하는 방법</a:t>
            </a:r>
            <a:endParaRPr lang="en-US" altLang="ko-KR" b="0" baseline="0" dirty="0" smtClean="0"/>
          </a:p>
          <a:p>
            <a:pPr marL="0" indent="0" algn="l">
              <a:buNone/>
            </a:pPr>
            <a:r>
              <a:rPr lang="ko-KR" altLang="en-US" b="0" baseline="0" dirty="0" smtClean="0"/>
              <a:t>지역 </a:t>
            </a:r>
            <a:r>
              <a:rPr lang="ko-KR" altLang="en-US" b="0" baseline="0" dirty="0" smtClean="0"/>
              <a:t>수준 에지 기반 특징을 계산하는 잘 알려진 방법</a:t>
            </a:r>
            <a:endParaRPr lang="en-US" altLang="ko-KR" b="0" baseline="0" dirty="0" smtClean="0"/>
          </a:p>
          <a:p>
            <a:pPr marL="0" indent="0" algn="l">
              <a:buNone/>
            </a:pPr>
            <a:r>
              <a:rPr lang="en-US" altLang="ko-KR" b="0" baseline="0" dirty="0" smtClean="0"/>
              <a:t>(</a:t>
            </a:r>
            <a:r>
              <a:rPr lang="ko-KR" altLang="en-US" b="0" baseline="0" dirty="0" smtClean="0"/>
              <a:t>로컬 이미지 영역의 가장자리 특징은</a:t>
            </a:r>
            <a:r>
              <a:rPr lang="en-US" altLang="ko-KR" b="0" baseline="0" dirty="0" smtClean="0"/>
              <a:t>) </a:t>
            </a:r>
            <a:r>
              <a:rPr lang="ko-KR" altLang="en-US" b="0" baseline="0" dirty="0" smtClean="0"/>
              <a:t>해당 영역에 있는 픽셀의 가장자리 정보를 이산 값으로 </a:t>
            </a:r>
            <a:r>
              <a:rPr lang="ko-KR" altLang="en-US" b="0" baseline="0" dirty="0" err="1" smtClean="0"/>
              <a:t>양자화하고</a:t>
            </a:r>
            <a:r>
              <a:rPr lang="en-US" altLang="ko-KR" b="0" baseline="0" dirty="0" smtClean="0"/>
              <a:t>, </a:t>
            </a:r>
            <a:r>
              <a:rPr lang="ko-KR" altLang="en-US" b="0" baseline="0" dirty="0" smtClean="0"/>
              <a:t>양자화 된 값의 히스토그램에 누적하여 얻음</a:t>
            </a:r>
            <a:endParaRPr lang="en-US" altLang="ko-KR" b="0" baseline="0" dirty="0" smtClean="0"/>
          </a:p>
          <a:p>
            <a:pPr marL="0" indent="0" algn="l">
              <a:buNone/>
            </a:pPr>
            <a:r>
              <a:rPr lang="en-US" altLang="ko-KR" b="0" baseline="0" dirty="0" smtClean="0"/>
              <a:t>(HOG</a:t>
            </a:r>
            <a:r>
              <a:rPr lang="ko-KR" altLang="en-US" b="0" baseline="0" dirty="0" smtClean="0"/>
              <a:t>는 각 에지 픽셀이 방향에 해당하는 히스토그램 빈에 투표한 로컬 직사각형 영역에서 계산됨</a:t>
            </a:r>
            <a:r>
              <a:rPr lang="en-US" altLang="ko-KR" b="0" baseline="0" dirty="0" smtClean="0"/>
              <a:t>)</a:t>
            </a:r>
          </a:p>
          <a:p>
            <a:pPr marL="0" indent="0" algn="l">
              <a:buNone/>
            </a:pPr>
            <a:r>
              <a:rPr lang="en-US" altLang="ko-KR" b="0" baseline="0" dirty="0" smtClean="0"/>
              <a:t>(</a:t>
            </a:r>
            <a:r>
              <a:rPr lang="ko-KR" altLang="en-US" b="0" baseline="0" dirty="0" smtClean="0"/>
              <a:t>에지 크기는 히스토그램 빈에 가중치를 부여하는데도 사용됨</a:t>
            </a:r>
            <a:r>
              <a:rPr lang="en-US" altLang="ko-KR" b="0" baseline="0" dirty="0" smtClean="0"/>
              <a:t>)</a:t>
            </a:r>
          </a:p>
          <a:p>
            <a:pPr marL="0" indent="0" algn="l">
              <a:buNone/>
            </a:pPr>
            <a:r>
              <a:rPr lang="en-US" altLang="ko-KR" b="0" baseline="0" dirty="0" smtClean="0"/>
              <a:t>HOG</a:t>
            </a:r>
            <a:r>
              <a:rPr lang="ko-KR" altLang="en-US" b="0" baseline="0" dirty="0" smtClean="0"/>
              <a:t>는 </a:t>
            </a:r>
            <a:r>
              <a:rPr lang="en-US" altLang="ko-KR" b="0" baseline="0" dirty="0" smtClean="0"/>
              <a:t>human shape</a:t>
            </a:r>
            <a:r>
              <a:rPr lang="ko-KR" altLang="en-US" b="0" baseline="0" dirty="0" smtClean="0"/>
              <a:t>의 국부적인 변형에도 어느 정도 적응함</a:t>
            </a:r>
            <a:endParaRPr lang="en-US" altLang="ko-KR" b="0" baseline="0" dirty="0" smtClean="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8</a:t>
            </a:fld>
            <a:endParaRPr lang="ko-KR" altLang="en-US"/>
          </a:p>
        </p:txBody>
      </p:sp>
    </p:spTree>
    <p:extLst>
      <p:ext uri="{BB962C8B-B14F-4D97-AF65-F5344CB8AC3E}">
        <p14:creationId xmlns:p14="http://schemas.microsoft.com/office/powerpoint/2010/main" val="376269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dirty="0" smtClean="0"/>
              <a:t>LBP</a:t>
            </a:r>
            <a:r>
              <a:rPr lang="en-US" altLang="ko-KR" b="0" baseline="0" dirty="0" smtClean="0"/>
              <a:t> - </a:t>
            </a:r>
            <a:r>
              <a:rPr lang="ko-KR" altLang="en-US" b="0" baseline="0" dirty="0" smtClean="0"/>
              <a:t>이미지의 질감 표현 및 얼굴 인식 등에 활용되는 간단하면서도 효율적인 방법</a:t>
            </a:r>
            <a:endParaRPr lang="en-US" altLang="ko-KR" b="0" baseline="0" dirty="0" smtClean="0"/>
          </a:p>
          <a:p>
            <a:pPr marL="0" indent="0" algn="l">
              <a:buNone/>
            </a:pPr>
            <a:r>
              <a:rPr lang="en-US" altLang="ko-KR" b="0" baseline="0" dirty="0" smtClean="0"/>
              <a:t>(</a:t>
            </a:r>
            <a:r>
              <a:rPr lang="ko-KR" altLang="en-US" b="0" baseline="0" dirty="0" smtClean="0"/>
              <a:t>원래는</a:t>
            </a:r>
            <a:r>
              <a:rPr lang="en-US" altLang="ko-KR" b="0" baseline="0" dirty="0" smtClean="0"/>
              <a:t> </a:t>
            </a:r>
            <a:r>
              <a:rPr lang="ko-KR" altLang="en-US" b="0" baseline="0" dirty="0" smtClean="0"/>
              <a:t>텍스처 분류를 위해 제안된 </a:t>
            </a:r>
            <a:r>
              <a:rPr lang="en-US" altLang="ko-KR" b="0" baseline="0" dirty="0" smtClean="0"/>
              <a:t>LBP</a:t>
            </a:r>
            <a:r>
              <a:rPr lang="ko-KR" altLang="en-US" b="0" baseline="0" dirty="0" smtClean="0"/>
              <a:t>는</a:t>
            </a:r>
            <a:r>
              <a:rPr lang="en-US" altLang="ko-KR" b="0" baseline="0" dirty="0" smtClean="0"/>
              <a:t>) </a:t>
            </a:r>
            <a:r>
              <a:rPr lang="ko-KR" altLang="en-US" b="0" baseline="0" dirty="0" smtClean="0"/>
              <a:t>인체의 외양을 묘사하는데 사용됨</a:t>
            </a:r>
            <a:endParaRPr lang="en-US" altLang="ko-KR" b="0" baseline="0" dirty="0" smtClean="0"/>
          </a:p>
          <a:p>
            <a:pPr marL="0" indent="0" algn="l">
              <a:buNone/>
            </a:pPr>
            <a:r>
              <a:rPr lang="ko-KR" altLang="en-US" b="0" baseline="0" dirty="0" smtClean="0"/>
              <a:t>이미지</a:t>
            </a:r>
            <a:r>
              <a:rPr lang="en-US" altLang="ko-KR" b="0" baseline="0" dirty="0" smtClean="0"/>
              <a:t> </a:t>
            </a:r>
            <a:r>
              <a:rPr lang="ko-KR" altLang="en-US" b="0" baseline="0" dirty="0" smtClean="0"/>
              <a:t>영역은 해당 영역의 모든 픽셀에서 계산된 </a:t>
            </a:r>
            <a:r>
              <a:rPr lang="en-US" altLang="ko-KR" b="0" baseline="0" dirty="0" smtClean="0"/>
              <a:t>LBP</a:t>
            </a:r>
            <a:r>
              <a:rPr lang="ko-KR" altLang="en-US" b="0" baseline="0" dirty="0" smtClean="0"/>
              <a:t>의 히스토그램으로 </a:t>
            </a:r>
            <a:r>
              <a:rPr lang="ko-KR" altLang="en-US" b="0" baseline="0" dirty="0" err="1" smtClean="0"/>
              <a:t>인코딩됨</a:t>
            </a:r>
            <a:endParaRPr lang="en-US" altLang="ko-KR" b="0" baseline="0" dirty="0" smtClean="0"/>
          </a:p>
          <a:p>
            <a:pPr marL="0" indent="0" algn="l">
              <a:buNone/>
            </a:pPr>
            <a:r>
              <a:rPr lang="ko-KR" altLang="en-US" b="0" baseline="0" dirty="0" smtClean="0"/>
              <a:t>조명 변화에 대한 견고성</a:t>
            </a:r>
            <a:r>
              <a:rPr lang="en-US" altLang="ko-KR" b="0" baseline="0" dirty="0" smtClean="0"/>
              <a:t>, </a:t>
            </a:r>
            <a:r>
              <a:rPr lang="ko-KR" altLang="en-US" b="0" baseline="0" dirty="0" smtClean="0"/>
              <a:t>식별력 및 계산 단순성으로 잘 알려짐</a:t>
            </a:r>
            <a:endParaRPr lang="en-US" altLang="ko-KR" b="0" baseline="0" dirty="0" smtClean="0"/>
          </a:p>
        </p:txBody>
      </p:sp>
      <p:sp>
        <p:nvSpPr>
          <p:cNvPr id="4" name="슬라이드 번호 개체 틀 3"/>
          <p:cNvSpPr>
            <a:spLocks noGrp="1"/>
          </p:cNvSpPr>
          <p:nvPr>
            <p:ph type="sldNum" sz="quarter" idx="5"/>
          </p:nvPr>
        </p:nvSpPr>
        <p:spPr/>
        <p:txBody>
          <a:bodyPr/>
          <a:lstStyle/>
          <a:p>
            <a:fld id="{B820E160-F603-41F3-A192-DC95957721C3}" type="slidenum">
              <a:rPr lang="ko-KR" altLang="en-US" smtClean="0"/>
              <a:t>9</a:t>
            </a:fld>
            <a:endParaRPr lang="ko-KR" altLang="en-US"/>
          </a:p>
        </p:txBody>
      </p:sp>
    </p:spTree>
    <p:extLst>
      <p:ext uri="{BB962C8B-B14F-4D97-AF65-F5344CB8AC3E}">
        <p14:creationId xmlns:p14="http://schemas.microsoft.com/office/powerpoint/2010/main" val="3079696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2" name="TextBox 1">
            <a:extLst>
              <a:ext uri="{FF2B5EF4-FFF2-40B4-BE49-F238E27FC236}">
                <a16:creationId xmlns:a16="http://schemas.microsoft.com/office/drawing/2014/main" id="{71A55E6E-2890-481F-AE15-CDC79CD838D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pic>
        <p:nvPicPr>
          <p:cNvPr id="4" name="그림 3" descr="별, 노트북, 밤, 어두운이(가) 표시된 사진&#10;&#10;자동 생성된 설명">
            <a:extLst>
              <a:ext uri="{FF2B5EF4-FFF2-40B4-BE49-F238E27FC236}">
                <a16:creationId xmlns:a16="http://schemas.microsoft.com/office/drawing/2014/main" id="{0CF0CCBA-B15F-41A0-973D-7A82B33770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00392" y="51470"/>
            <a:ext cx="991398" cy="991398"/>
          </a:xfrm>
          <a:prstGeom prst="rect">
            <a:avLst/>
          </a:prstGeom>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2B75FB7-0578-4803-9742-A5F556AD9F01}"/>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191931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TextBox 1">
            <a:extLst>
              <a:ext uri="{FF2B5EF4-FFF2-40B4-BE49-F238E27FC236}">
                <a16:creationId xmlns:a16="http://schemas.microsoft.com/office/drawing/2014/main" id="{C3039255-9B8F-4462-A7FE-3E72045BAB9D}"/>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251447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TextBox 1">
            <a:extLst>
              <a:ext uri="{FF2B5EF4-FFF2-40B4-BE49-F238E27FC236}">
                <a16:creationId xmlns:a16="http://schemas.microsoft.com/office/drawing/2014/main" id="{25AAE106-F942-47F1-B65C-59B172E88EA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98025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5" name="TextBox 4">
            <a:extLst>
              <a:ext uri="{FF2B5EF4-FFF2-40B4-BE49-F238E27FC236}">
                <a16:creationId xmlns:a16="http://schemas.microsoft.com/office/drawing/2014/main" id="{B0777962-8117-49AD-9324-1D8E477D02BB}"/>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3483997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6" name="TextBox 5">
            <a:extLst>
              <a:ext uri="{FF2B5EF4-FFF2-40B4-BE49-F238E27FC236}">
                <a16:creationId xmlns:a16="http://schemas.microsoft.com/office/drawing/2014/main" id="{7C85AF8D-9837-4185-AA5F-0E08674FE199}"/>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1730894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맑은 고딕" panose="020B0503020000020004" pitchFamily="50" charset="-127"/>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80E8A3CB-0AB4-417C-9F8E-176DF4D3C840}"/>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121920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4B3F65-D174-473A-B9A3-7D405B29D5AA}"/>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C749EE9-2723-4B84-AFDB-858BDA36301B}"/>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314419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A5F54F-2348-4473-82E1-BFE60E049C97}"/>
              </a:ext>
            </a:extLst>
          </p:cNvPr>
          <p:cNvSpPr txBox="1"/>
          <p:nvPr userDrawn="1"/>
        </p:nvSpPr>
        <p:spPr>
          <a:xfrm>
            <a:off x="-35240" y="4876006"/>
            <a:ext cx="9144000" cy="261610"/>
          </a:xfrm>
          <a:prstGeom prst="rect">
            <a:avLst/>
          </a:prstGeom>
          <a:noFill/>
        </p:spPr>
        <p:txBody>
          <a:bodyPr wrap="square" rtlCol="0">
            <a:spAutoFit/>
          </a:bodyPr>
          <a:lstStyle/>
          <a:p>
            <a:pPr algn="r"/>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B0746CEC-C010-40FB-A31C-D4A95DEE5115}"/>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137620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BA9DE26D-6639-4546-96A5-E0EE2A312FF3}"/>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29040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2" name="TextBox 1">
            <a:extLst>
              <a:ext uri="{FF2B5EF4-FFF2-40B4-BE49-F238E27FC236}">
                <a16:creationId xmlns:a16="http://schemas.microsoft.com/office/drawing/2014/main" id="{2C749EE9-2723-4B84-AFDB-858BDA36301B}"/>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맑은 고딕" panose="020B0503020000020004" pitchFamily="50" charset="-127"/>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맑은 고딕" panose="020B0503020000020004" pitchFamily="50" charset="-127"/>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맑은 고딕" panose="020B0503020000020004" pitchFamily="50" charset="-127"/>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맑은 고딕" panose="020B0503020000020004" pitchFamily="50" charset="-127"/>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맑은 고딕" panose="020B0503020000020004" pitchFamily="50" charset="-127"/>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Insert the title of your subtitle Here</a:t>
            </a:r>
          </a:p>
        </p:txBody>
      </p:sp>
      <p:sp>
        <p:nvSpPr>
          <p:cNvPr id="3" name="TextBox 2">
            <a:extLst>
              <a:ext uri="{FF2B5EF4-FFF2-40B4-BE49-F238E27FC236}">
                <a16:creationId xmlns:a16="http://schemas.microsoft.com/office/drawing/2014/main" id="{95133540-D188-4ED2-842B-34BCBF6015C8}"/>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33349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맑은 고딕" panose="020B0503020000020004" pitchFamily="50" charset="-127"/>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맑은 고딕" panose="020B0503020000020004" pitchFamily="50" charset="-127"/>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맑은 고딕" panose="020B0503020000020004" pitchFamily="50" charset="-127"/>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맑은 고딕" panose="020B0503020000020004" pitchFamily="50" charset="-127"/>
              </a:endParaRPr>
            </a:p>
          </p:txBody>
        </p:sp>
      </p:grpSp>
      <p:sp>
        <p:nvSpPr>
          <p:cNvPr id="2" name="TextBox 1">
            <a:extLst>
              <a:ext uri="{FF2B5EF4-FFF2-40B4-BE49-F238E27FC236}">
                <a16:creationId xmlns:a16="http://schemas.microsoft.com/office/drawing/2014/main" id="{E32AA192-7133-43FD-AFD7-CCFE80BE754D}"/>
              </a:ext>
            </a:extLst>
          </p:cNvPr>
          <p:cNvSpPr txBox="1"/>
          <p:nvPr userDrawn="1"/>
        </p:nvSpPr>
        <p:spPr>
          <a:xfrm>
            <a:off x="-35240" y="4876006"/>
            <a:ext cx="9144000" cy="261610"/>
          </a:xfrm>
          <a:prstGeom prst="rect">
            <a:avLst/>
          </a:prstGeom>
          <a:noFill/>
        </p:spPr>
        <p:txBody>
          <a:bodyPr wrap="square" rtlCol="0">
            <a:spAutoFit/>
          </a:bodyPr>
          <a:lstStyle/>
          <a:p>
            <a:r>
              <a:rPr lang="en-US" altLang="ko-KR" sz="1100" dirty="0">
                <a:solidFill>
                  <a:schemeClr val="bg1">
                    <a:lumMod val="65000"/>
                  </a:schemeClr>
                </a:solidFill>
                <a:latin typeface="맑은 고딕" panose="020B0503020000020004" pitchFamily="50" charset="-127"/>
              </a:rPr>
              <a:t>Intelligent Image Analysis Lab</a:t>
            </a:r>
            <a:endParaRPr lang="ko-KR" altLang="en-US" sz="1100" dirty="0">
              <a:solidFill>
                <a:schemeClr val="bg1">
                  <a:lumMod val="65000"/>
                </a:schemeClr>
              </a:solidFill>
              <a:latin typeface="맑은 고딕" panose="020B0503020000020004" pitchFamily="50" charset="-127"/>
            </a:endParaRPr>
          </a:p>
        </p:txBody>
      </p:sp>
    </p:spTree>
    <p:extLst>
      <p:ext uri="{BB962C8B-B14F-4D97-AF65-F5344CB8AC3E}">
        <p14:creationId xmlns:p14="http://schemas.microsoft.com/office/powerpoint/2010/main" val="738182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9" r:id="rId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5"/>
          <p:cNvGrpSpPr/>
          <p:nvPr/>
        </p:nvGrpSpPr>
        <p:grpSpPr>
          <a:xfrm>
            <a:off x="2237886" y="2715766"/>
            <a:ext cx="173874" cy="1509442"/>
            <a:chOff x="3424672" y="2643758"/>
            <a:chExt cx="283232" cy="1584176"/>
          </a:xfrm>
        </p:grpSpPr>
        <p:sp>
          <p:nvSpPr>
            <p:cNvPr id="12"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Text Placeholder 2"/>
          <p:cNvSpPr>
            <a:spLocks noGrp="1"/>
          </p:cNvSpPr>
          <p:nvPr>
            <p:ph type="body" sz="quarter" idx="10"/>
          </p:nvPr>
        </p:nvSpPr>
        <p:spPr>
          <a:xfrm>
            <a:off x="2411760" y="2715766"/>
            <a:ext cx="6724693" cy="1509442"/>
          </a:xfrm>
        </p:spPr>
        <p:txBody>
          <a:bodyPr/>
          <a:lstStyle/>
          <a:p>
            <a:pPr lvl="0"/>
            <a:r>
              <a:rPr lang="en-US" altLang="ko-KR" sz="2800" dirty="0" smtClean="0">
                <a:latin typeface="나눔스퀘어_ac ExtraBold" panose="020B0600000101010101" pitchFamily="50" charset="-127"/>
                <a:ea typeface="나눔스퀘어_ac ExtraBold" panose="020B0600000101010101" pitchFamily="50" charset="-127"/>
              </a:rPr>
              <a:t>Automatic fall detection of human in video using combination of features</a:t>
            </a:r>
          </a:p>
          <a:p>
            <a:pPr lvl="0"/>
            <a:r>
              <a:rPr lang="en-US" altLang="ko-KR" sz="1500" dirty="0" smtClean="0"/>
              <a:t>2016 IEEE</a:t>
            </a:r>
            <a:endParaRPr lang="en-US" altLang="ko-KR" sz="1500" dirty="0" smtClean="0">
              <a:latin typeface="나눔스퀘어_ac ExtraBold" panose="020B0600000101010101" pitchFamily="50" charset="-127"/>
              <a:ea typeface="나눔스퀘어_ac ExtraBold" panose="020B0600000101010101" pitchFamily="50" charset="-127"/>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Approach</a:t>
            </a:r>
            <a:endParaRPr lang="ko-KR" altLang="en-US" sz="2500" dirty="0">
              <a:latin typeface="나눔스퀘어_ac ExtraBold" panose="020B0600000101010101" pitchFamily="50" charset="-127"/>
              <a:ea typeface="나눔스퀘어_ac ExtraBold" panose="020B0600000101010101" pitchFamily="50" charset="-127"/>
            </a:endParaRPr>
          </a:p>
        </p:txBody>
      </p:sp>
      <p:sp>
        <p:nvSpPr>
          <p:cNvPr id="5" name="텍스트 개체 틀 1"/>
          <p:cNvSpPr>
            <a:spLocks noGrp="1"/>
          </p:cNvSpPr>
          <p:nvPr>
            <p:ph type="body" sz="quarter" idx="11"/>
          </p:nvPr>
        </p:nvSpPr>
        <p:spPr>
          <a:xfrm>
            <a:off x="0" y="699542"/>
            <a:ext cx="9144000" cy="360040"/>
          </a:xfrm>
        </p:spPr>
        <p:txBody>
          <a:bodyPr/>
          <a:lstStyle/>
          <a:p>
            <a:r>
              <a:rPr lang="en-US" altLang="ko-KR" dirty="0" smtClean="0">
                <a:latin typeface="나눔스퀘어_ac Bold" panose="020B0600000101010101" pitchFamily="50" charset="-127"/>
                <a:ea typeface="나눔스퀘어_ac Bold" panose="020B0600000101010101" pitchFamily="50" charset="-127"/>
              </a:rPr>
              <a:t>Features extraction and combination</a:t>
            </a:r>
            <a:endParaRPr lang="ko-KR" altLang="en-US" dirty="0">
              <a:latin typeface="나눔스퀘어_ac Bold" panose="020B0600000101010101" pitchFamily="50" charset="-127"/>
              <a:ea typeface="나눔스퀘어_ac Bold" panose="020B0600000101010101" pitchFamily="50" charset="-127"/>
            </a:endParaRPr>
          </a:p>
        </p:txBody>
      </p:sp>
      <p:sp>
        <p:nvSpPr>
          <p:cNvPr id="7" name="직사각형 6"/>
          <p:cNvSpPr/>
          <p:nvPr/>
        </p:nvSpPr>
        <p:spPr>
          <a:xfrm>
            <a:off x="0" y="2067694"/>
            <a:ext cx="9144000" cy="1477328"/>
          </a:xfrm>
          <a:prstGeom prst="rect">
            <a:avLst/>
          </a:prstGeom>
        </p:spPr>
        <p:txBody>
          <a:bodyPr wrap="square">
            <a:spAutoFit/>
          </a:bodyPr>
          <a:lstStyle/>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Convolutional Architecture for Fast Feature Embedding (Caffe)</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provides with a clean and modifiable framework for state-of-the-art deep learning algorithms and a collection of reference models</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anatomy of a Caffe model are Blobs, Layers and Net</a:t>
            </a:r>
          </a:p>
        </p:txBody>
      </p:sp>
    </p:spTree>
    <p:extLst>
      <p:ext uri="{BB962C8B-B14F-4D97-AF65-F5344CB8AC3E}">
        <p14:creationId xmlns:p14="http://schemas.microsoft.com/office/powerpoint/2010/main" val="3253842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Approach</a:t>
            </a:r>
            <a:endParaRPr lang="ko-KR" altLang="en-US" sz="2500" dirty="0">
              <a:latin typeface="나눔스퀘어_ac ExtraBold" panose="020B0600000101010101" pitchFamily="50" charset="-127"/>
              <a:ea typeface="나눔스퀘어_ac ExtraBold" panose="020B0600000101010101" pitchFamily="50" charset="-127"/>
            </a:endParaRPr>
          </a:p>
        </p:txBody>
      </p:sp>
      <p:sp>
        <p:nvSpPr>
          <p:cNvPr id="5" name="텍스트 개체 틀 1"/>
          <p:cNvSpPr>
            <a:spLocks noGrp="1"/>
          </p:cNvSpPr>
          <p:nvPr>
            <p:ph type="body" sz="quarter" idx="11"/>
          </p:nvPr>
        </p:nvSpPr>
        <p:spPr>
          <a:xfrm>
            <a:off x="0" y="699542"/>
            <a:ext cx="9144000" cy="360040"/>
          </a:xfrm>
        </p:spPr>
        <p:txBody>
          <a:bodyPr/>
          <a:lstStyle/>
          <a:p>
            <a:r>
              <a:rPr lang="en-US" altLang="ko-KR" dirty="0" smtClean="0">
                <a:latin typeface="나눔스퀘어_ac Bold" panose="020B0600000101010101" pitchFamily="50" charset="-127"/>
                <a:ea typeface="나눔스퀘어_ac Bold" panose="020B0600000101010101" pitchFamily="50" charset="-127"/>
              </a:rPr>
              <a:t>Features extraction and combination</a:t>
            </a:r>
            <a:endParaRPr lang="ko-KR" altLang="en-US" dirty="0">
              <a:latin typeface="나눔스퀘어_ac Bold" panose="020B0600000101010101" pitchFamily="50" charset="-127"/>
              <a:ea typeface="나눔스퀘어_ac Bold" panose="020B0600000101010101" pitchFamily="50" charset="-127"/>
            </a:endParaRPr>
          </a:p>
        </p:txBody>
      </p:sp>
      <p:pic>
        <p:nvPicPr>
          <p:cNvPr id="2" name="그림 1"/>
          <p:cNvPicPr>
            <a:picLocks noChangeAspect="1"/>
          </p:cNvPicPr>
          <p:nvPr/>
        </p:nvPicPr>
        <p:blipFill rotWithShape="1">
          <a:blip r:embed="rId3"/>
          <a:srcRect l="12904" t="4373" r="14515" b="25665"/>
          <a:stretch/>
        </p:blipFill>
        <p:spPr>
          <a:xfrm>
            <a:off x="971600" y="2067694"/>
            <a:ext cx="7200800" cy="1280142"/>
          </a:xfrm>
          <a:prstGeom prst="rect">
            <a:avLst/>
          </a:prstGeom>
        </p:spPr>
      </p:pic>
    </p:spTree>
    <p:extLst>
      <p:ext uri="{BB962C8B-B14F-4D97-AF65-F5344CB8AC3E}">
        <p14:creationId xmlns:p14="http://schemas.microsoft.com/office/powerpoint/2010/main" val="1652389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Approach</a:t>
            </a:r>
            <a:endParaRPr lang="ko-KR" altLang="en-US" sz="2500" dirty="0">
              <a:latin typeface="나눔스퀘어_ac ExtraBold" panose="020B0600000101010101" pitchFamily="50" charset="-127"/>
              <a:ea typeface="나눔스퀘어_ac ExtraBold" panose="020B0600000101010101" pitchFamily="50" charset="-127"/>
            </a:endParaRPr>
          </a:p>
        </p:txBody>
      </p:sp>
      <p:sp>
        <p:nvSpPr>
          <p:cNvPr id="5" name="텍스트 개체 틀 1"/>
          <p:cNvSpPr>
            <a:spLocks noGrp="1"/>
          </p:cNvSpPr>
          <p:nvPr>
            <p:ph type="body" sz="quarter" idx="11"/>
          </p:nvPr>
        </p:nvSpPr>
        <p:spPr>
          <a:xfrm>
            <a:off x="0" y="699542"/>
            <a:ext cx="9144000" cy="360040"/>
          </a:xfrm>
        </p:spPr>
        <p:txBody>
          <a:bodyPr/>
          <a:lstStyle/>
          <a:p>
            <a:r>
              <a:rPr lang="en-US" altLang="ko-KR" dirty="0" smtClean="0">
                <a:latin typeface="나눔스퀘어_ac Bold" panose="020B0600000101010101" pitchFamily="50" charset="-127"/>
                <a:ea typeface="나눔스퀘어_ac Bold" panose="020B0600000101010101" pitchFamily="50" charset="-127"/>
              </a:rPr>
              <a:t>Fall Detection</a:t>
            </a:r>
            <a:endParaRPr lang="ko-KR" altLang="en-US" dirty="0">
              <a:latin typeface="나눔스퀘어_ac Bold" panose="020B0600000101010101" pitchFamily="50" charset="-127"/>
              <a:ea typeface="나눔스퀘어_ac Bold" panose="020B0600000101010101" pitchFamily="50" charset="-127"/>
            </a:endParaRPr>
          </a:p>
        </p:txBody>
      </p:sp>
      <p:sp>
        <p:nvSpPr>
          <p:cNvPr id="7" name="직사각형 6"/>
          <p:cNvSpPr/>
          <p:nvPr/>
        </p:nvSpPr>
        <p:spPr>
          <a:xfrm>
            <a:off x="0" y="2067694"/>
            <a:ext cx="9144000" cy="1477328"/>
          </a:xfrm>
          <a:prstGeom prst="rect">
            <a:avLst/>
          </a:prstGeom>
        </p:spPr>
        <p:txBody>
          <a:bodyPr wrap="square">
            <a:spAutoFit/>
          </a:bodyPr>
          <a:lstStyle/>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Trained two linear SVM models: Single frame classification model and fall detection model</a:t>
            </a:r>
          </a:p>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Frames are classified as three categories: Walking, Falling, Lying</a:t>
            </a:r>
          </a:p>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Input to the fall detection model are the categories of the 30 frames classified by the single frame model</a:t>
            </a:r>
          </a:p>
        </p:txBody>
      </p:sp>
    </p:spTree>
    <p:extLst>
      <p:ext uri="{BB962C8B-B14F-4D97-AF65-F5344CB8AC3E}">
        <p14:creationId xmlns:p14="http://schemas.microsoft.com/office/powerpoint/2010/main" val="3194481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Experiments</a:t>
            </a:r>
            <a:endParaRPr lang="ko-KR" altLang="en-US" sz="2500" dirty="0">
              <a:latin typeface="나눔스퀘어_ac ExtraBold" panose="020B0600000101010101" pitchFamily="50" charset="-127"/>
              <a:ea typeface="나눔스퀘어_ac ExtraBold" panose="020B0600000101010101" pitchFamily="50" charset="-127"/>
            </a:endParaRPr>
          </a:p>
        </p:txBody>
      </p:sp>
      <p:pic>
        <p:nvPicPr>
          <p:cNvPr id="3" name="그림 2"/>
          <p:cNvPicPr>
            <a:picLocks noChangeAspect="1"/>
          </p:cNvPicPr>
          <p:nvPr/>
        </p:nvPicPr>
        <p:blipFill>
          <a:blip r:embed="rId3"/>
          <a:stretch>
            <a:fillRect/>
          </a:stretch>
        </p:blipFill>
        <p:spPr>
          <a:xfrm>
            <a:off x="328612" y="1275606"/>
            <a:ext cx="8486775" cy="2943225"/>
          </a:xfrm>
          <a:prstGeom prst="rect">
            <a:avLst/>
          </a:prstGeom>
        </p:spPr>
      </p:pic>
    </p:spTree>
    <p:extLst>
      <p:ext uri="{BB962C8B-B14F-4D97-AF65-F5344CB8AC3E}">
        <p14:creationId xmlns:p14="http://schemas.microsoft.com/office/powerpoint/2010/main" val="384824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Experiments</a:t>
            </a:r>
            <a:endParaRPr lang="ko-KR" altLang="en-US" sz="2500" dirty="0">
              <a:latin typeface="나눔스퀘어_ac ExtraBold" panose="020B0600000101010101" pitchFamily="50" charset="-127"/>
              <a:ea typeface="나눔스퀘어_ac ExtraBold" panose="020B0600000101010101" pitchFamily="50" charset="-127"/>
            </a:endParaRPr>
          </a:p>
        </p:txBody>
      </p:sp>
      <p:sp>
        <p:nvSpPr>
          <p:cNvPr id="4" name="직사각형 3"/>
          <p:cNvSpPr/>
          <p:nvPr/>
        </p:nvSpPr>
        <p:spPr>
          <a:xfrm>
            <a:off x="0" y="1563638"/>
            <a:ext cx="9144000" cy="2585323"/>
          </a:xfrm>
          <a:prstGeom prst="rect">
            <a:avLst/>
          </a:prstGeom>
        </p:spPr>
        <p:txBody>
          <a:bodyPr wrap="square">
            <a:spAutoFit/>
          </a:bodyPr>
          <a:lstStyle/>
          <a:p>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1. Carry out human detection and extraction, then new images in which human object can be enclosed obtained</a:t>
            </a:r>
          </a:p>
          <a:p>
            <a:endPar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endParaRPr>
          </a:p>
          <a:p>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2. New images are normalized to a resolution 64 x 64 pixels</a:t>
            </a:r>
          </a:p>
          <a:p>
            <a:endPar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endParaRPr>
          </a:p>
          <a:p>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3. Obtain new feature HLC by feature extraction and combination</a:t>
            </a:r>
          </a:p>
          <a:p>
            <a:endPar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endParaRPr>
          </a:p>
          <a:p>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4. Images get their labels predicted by the Single Frame Classification Model based on the HLC features</a:t>
            </a:r>
          </a:p>
        </p:txBody>
      </p:sp>
    </p:spTree>
    <p:extLst>
      <p:ext uri="{BB962C8B-B14F-4D97-AF65-F5344CB8AC3E}">
        <p14:creationId xmlns:p14="http://schemas.microsoft.com/office/powerpoint/2010/main" val="3008682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Experiments</a:t>
            </a:r>
            <a:endParaRPr lang="ko-KR" altLang="en-US" sz="2500" dirty="0">
              <a:latin typeface="나눔스퀘어_ac ExtraBold" panose="020B0600000101010101" pitchFamily="50" charset="-127"/>
              <a:ea typeface="나눔스퀘어_ac ExtraBold" panose="020B0600000101010101" pitchFamily="50" charset="-127"/>
            </a:endParaRPr>
          </a:p>
        </p:txBody>
      </p:sp>
      <p:pic>
        <p:nvPicPr>
          <p:cNvPr id="2" name="그림 1"/>
          <p:cNvPicPr>
            <a:picLocks noChangeAspect="1"/>
          </p:cNvPicPr>
          <p:nvPr/>
        </p:nvPicPr>
        <p:blipFill>
          <a:blip r:embed="rId3"/>
          <a:stretch>
            <a:fillRect/>
          </a:stretch>
        </p:blipFill>
        <p:spPr>
          <a:xfrm>
            <a:off x="1043607" y="915566"/>
            <a:ext cx="7056786" cy="3916948"/>
          </a:xfrm>
          <a:prstGeom prst="rect">
            <a:avLst/>
          </a:prstGeom>
        </p:spPr>
      </p:pic>
    </p:spTree>
    <p:extLst>
      <p:ext uri="{BB962C8B-B14F-4D97-AF65-F5344CB8AC3E}">
        <p14:creationId xmlns:p14="http://schemas.microsoft.com/office/powerpoint/2010/main" val="738949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Introduction</a:t>
            </a:r>
            <a:endParaRPr lang="ko-KR" altLang="en-US" sz="2500" dirty="0">
              <a:latin typeface="나눔스퀘어_ac ExtraBold" panose="020B0600000101010101" pitchFamily="50" charset="-127"/>
              <a:ea typeface="나눔스퀘어_ac ExtraBold" panose="020B0600000101010101" pitchFamily="50" charset="-127"/>
            </a:endParaRPr>
          </a:p>
        </p:txBody>
      </p:sp>
      <p:sp>
        <p:nvSpPr>
          <p:cNvPr id="12" name="직사각형 11"/>
          <p:cNvSpPr/>
          <p:nvPr/>
        </p:nvSpPr>
        <p:spPr>
          <a:xfrm>
            <a:off x="0" y="1347614"/>
            <a:ext cx="9144000" cy="2585323"/>
          </a:xfrm>
          <a:prstGeom prst="rect">
            <a:avLst/>
          </a:prstGeom>
        </p:spPr>
        <p:txBody>
          <a:bodyPr wrap="square">
            <a:spAutoFit/>
          </a:bodyPr>
          <a:lstStyle/>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rPr>
              <a:t>Classify fall detection systems into two categories : context-aware systems and wearable devices</a:t>
            </a:r>
          </a:p>
          <a:p>
            <a:pPr marL="285750" indent="-285750">
              <a:buFont typeface="Arial" panose="020B0604020202020204" pitchFamily="34" charset="0"/>
              <a:buChar char="•"/>
            </a:pPr>
            <a:endParaRPr lang="en-US" altLang="ko-KR" dirty="0" smtClean="0">
              <a:latin typeface="나눔스퀘어_ac" panose="020B0600000101010101" pitchFamily="50" charset="-127"/>
              <a:ea typeface="나눔스퀘어_ac" panose="020B0600000101010101" pitchFamily="50" charset="-127"/>
            </a:endParaRPr>
          </a:p>
          <a:p>
            <a:pPr marL="285750" indent="-285750">
              <a:buFont typeface="Arial" panose="020B0604020202020204" pitchFamily="34" charset="0"/>
              <a:buChar char="•"/>
            </a:pPr>
            <a:r>
              <a:rPr lang="en-US" altLang="ko-KR" dirty="0">
                <a:latin typeface="나눔스퀘어_ac" panose="020B0600000101010101" pitchFamily="50" charset="-127"/>
                <a:ea typeface="나눔스퀘어_ac" panose="020B0600000101010101" pitchFamily="50" charset="-127"/>
              </a:rPr>
              <a:t>C</a:t>
            </a:r>
            <a:r>
              <a:rPr lang="en-US" altLang="ko-KR" dirty="0" smtClean="0">
                <a:latin typeface="나눔스퀘어_ac" panose="020B0600000101010101" pitchFamily="50" charset="-127"/>
                <a:ea typeface="나눔스퀘어_ac" panose="020B0600000101010101" pitchFamily="50" charset="-127"/>
              </a:rPr>
              <a:t>ameras</a:t>
            </a:r>
            <a:r>
              <a:rPr lang="en-US" altLang="ko-KR" dirty="0">
                <a:latin typeface="나눔스퀘어_ac" panose="020B0600000101010101" pitchFamily="50" charset="-127"/>
                <a:ea typeface="나눔스퀘어_ac" panose="020B0600000101010101" pitchFamily="50" charset="-127"/>
              </a:rPr>
              <a:t>, floor sensors, infrared </a:t>
            </a:r>
            <a:r>
              <a:rPr lang="en-US" altLang="ko-KR" dirty="0" smtClean="0">
                <a:latin typeface="나눔스퀘어_ac" panose="020B0600000101010101" pitchFamily="50" charset="-127"/>
                <a:ea typeface="나눔스퀘어_ac" panose="020B0600000101010101" pitchFamily="50" charset="-127"/>
              </a:rPr>
              <a:t>sensors, microphones </a:t>
            </a:r>
            <a:r>
              <a:rPr lang="en-US" altLang="ko-KR" dirty="0">
                <a:latin typeface="나눔스퀘어_ac" panose="020B0600000101010101" pitchFamily="50" charset="-127"/>
                <a:ea typeface="나눔스퀘어_ac" panose="020B0600000101010101" pitchFamily="50" charset="-127"/>
              </a:rPr>
              <a:t>and pressure </a:t>
            </a:r>
            <a:r>
              <a:rPr lang="en-US" altLang="ko-KR" dirty="0" smtClean="0">
                <a:latin typeface="나눔스퀘어_ac" panose="020B0600000101010101" pitchFamily="50" charset="-127"/>
                <a:ea typeface="나눔스퀘어_ac" panose="020B0600000101010101" pitchFamily="50" charset="-127"/>
              </a:rPr>
              <a:t>sensors</a:t>
            </a:r>
          </a:p>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rPr>
              <a:t>The </a:t>
            </a:r>
            <a:r>
              <a:rPr lang="en-US" altLang="ko-KR" dirty="0">
                <a:latin typeface="나눔스퀘어_ac" panose="020B0600000101010101" pitchFamily="50" charset="-127"/>
                <a:ea typeface="나눔스퀘어_ac" panose="020B0600000101010101" pitchFamily="50" charset="-127"/>
              </a:rPr>
              <a:t>person does not need to wear any special </a:t>
            </a:r>
            <a:r>
              <a:rPr lang="en-US" altLang="ko-KR" dirty="0" smtClean="0">
                <a:latin typeface="나눔스퀘어_ac" panose="020B0600000101010101" pitchFamily="50" charset="-127"/>
                <a:ea typeface="나눔스퀘어_ac" panose="020B0600000101010101" pitchFamily="50" charset="-127"/>
              </a:rPr>
              <a:t>device</a:t>
            </a:r>
          </a:p>
          <a:p>
            <a:pPr marL="285750" indent="-285750">
              <a:buFont typeface="Arial" panose="020B0604020202020204" pitchFamily="34" charset="0"/>
              <a:buChar char="•"/>
            </a:pPr>
            <a:endParaRPr lang="en-US" altLang="ko-KR" dirty="0">
              <a:latin typeface="나눔스퀘어_ac" panose="020B0600000101010101" pitchFamily="50" charset="-127"/>
              <a:ea typeface="나눔스퀘어_ac" panose="020B0600000101010101" pitchFamily="50" charset="-127"/>
            </a:endParaRPr>
          </a:p>
          <a:p>
            <a:pPr marL="285750" indent="-285750">
              <a:buFont typeface="Arial" panose="020B0604020202020204" pitchFamily="34" charset="0"/>
              <a:buChar char="•"/>
            </a:pPr>
            <a:r>
              <a:rPr lang="en-US" altLang="ko-KR" dirty="0">
                <a:latin typeface="나눔스퀘어_ac" panose="020B0600000101010101" pitchFamily="50" charset="-127"/>
                <a:ea typeface="나눔스퀘어_ac" panose="020B0600000101010101" pitchFamily="50" charset="-127"/>
              </a:rPr>
              <a:t>B</a:t>
            </a:r>
            <a:r>
              <a:rPr lang="en-US" altLang="ko-KR" dirty="0" smtClean="0">
                <a:latin typeface="나눔스퀘어_ac" panose="020B0600000101010101" pitchFamily="50" charset="-127"/>
                <a:ea typeface="나눔스퀘어_ac" panose="020B0600000101010101" pitchFamily="50" charset="-127"/>
              </a:rPr>
              <a:t>ased </a:t>
            </a:r>
            <a:r>
              <a:rPr lang="en-US" altLang="ko-KR" dirty="0">
                <a:latin typeface="나눔스퀘어_ac" panose="020B0600000101010101" pitchFamily="50" charset="-127"/>
                <a:ea typeface="나눔스퀘어_ac" panose="020B0600000101010101" pitchFamily="50" charset="-127"/>
              </a:rPr>
              <a:t>on miniature electronic sensor-based devices whereby </a:t>
            </a:r>
            <a:r>
              <a:rPr lang="en-US" altLang="ko-KR" dirty="0" smtClean="0">
                <a:latin typeface="나눔스퀘어_ac" panose="020B0600000101010101" pitchFamily="50" charset="-127"/>
                <a:ea typeface="나눔스퀘어_ac" panose="020B0600000101010101" pitchFamily="50" charset="-127"/>
              </a:rPr>
              <a:t>people </a:t>
            </a:r>
            <a:r>
              <a:rPr lang="en-US" altLang="ko-KR" dirty="0">
                <a:latin typeface="나눔스퀘어_ac" panose="020B0600000101010101" pitchFamily="50" charset="-127"/>
                <a:ea typeface="나눔스퀘어_ac" panose="020B0600000101010101" pitchFamily="50" charset="-127"/>
              </a:rPr>
              <a:t>need to </a:t>
            </a:r>
            <a:r>
              <a:rPr lang="en-US" altLang="ko-KR" dirty="0" smtClean="0">
                <a:latin typeface="나눔스퀘어_ac" panose="020B0600000101010101" pitchFamily="50" charset="-127"/>
                <a:ea typeface="나눔스퀘어_ac" panose="020B0600000101010101" pitchFamily="50" charset="-127"/>
              </a:rPr>
              <a:t>wear</a:t>
            </a:r>
          </a:p>
          <a:p>
            <a:pPr marL="285750" indent="-285750">
              <a:buFont typeface="Arial" panose="020B0604020202020204" pitchFamily="34" charset="0"/>
              <a:buChar char="•"/>
            </a:pPr>
            <a:r>
              <a:rPr lang="en-US" altLang="ko-KR" dirty="0">
                <a:latin typeface="나눔스퀘어_ac" panose="020B0600000101010101" pitchFamily="50" charset="-127"/>
                <a:ea typeface="나눔스퀘어_ac" panose="020B0600000101010101" pitchFamily="50" charset="-127"/>
              </a:rPr>
              <a:t>A</a:t>
            </a:r>
            <a:r>
              <a:rPr lang="en-US" altLang="ko-KR" dirty="0" smtClean="0">
                <a:latin typeface="나눔스퀘어_ac" panose="020B0600000101010101" pitchFamily="50" charset="-127"/>
                <a:ea typeface="나눔스퀘어_ac" panose="020B0600000101010101" pitchFamily="50" charset="-127"/>
              </a:rPr>
              <a:t>ccelerometer </a:t>
            </a:r>
            <a:r>
              <a:rPr lang="en-US" altLang="ko-KR" dirty="0">
                <a:latin typeface="나눔스퀘어_ac" panose="020B0600000101010101" pitchFamily="50" charset="-127"/>
                <a:ea typeface="나눔스퀘어_ac" panose="020B0600000101010101" pitchFamily="50" charset="-127"/>
              </a:rPr>
              <a:t>attached to the body based </a:t>
            </a:r>
            <a:r>
              <a:rPr lang="en-US" altLang="ko-KR" dirty="0" smtClean="0">
                <a:latin typeface="나눔스퀘어_ac" panose="020B0600000101010101" pitchFamily="50" charset="-127"/>
                <a:ea typeface="나눔스퀘어_ac" panose="020B0600000101010101" pitchFamily="50" charset="-127"/>
              </a:rPr>
              <a:t>method </a:t>
            </a:r>
            <a:r>
              <a:rPr lang="en-US" altLang="ko-KR" dirty="0">
                <a:latin typeface="나눔스퀘어_ac" panose="020B0600000101010101" pitchFamily="50" charset="-127"/>
                <a:ea typeface="나눔스퀘어_ac" panose="020B0600000101010101" pitchFamily="50" charset="-127"/>
              </a:rPr>
              <a:t>and smartphone based </a:t>
            </a:r>
            <a:r>
              <a:rPr lang="en-US" altLang="ko-KR" dirty="0" smtClean="0">
                <a:latin typeface="나눔스퀘어_ac" panose="020B0600000101010101" pitchFamily="50" charset="-127"/>
                <a:ea typeface="나눔스퀘어_ac" panose="020B0600000101010101" pitchFamily="50" charset="-127"/>
              </a:rPr>
              <a:t>method</a:t>
            </a:r>
          </a:p>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rPr>
              <a:t>Can </a:t>
            </a:r>
            <a:r>
              <a:rPr lang="en-US" altLang="ko-KR" dirty="0">
                <a:latin typeface="나눔스퀘어_ac" panose="020B0600000101010101" pitchFamily="50" charset="-127"/>
                <a:ea typeface="나눔스퀘어_ac" panose="020B0600000101010101" pitchFamily="50" charset="-127"/>
              </a:rPr>
              <a:t>achieve a well performance</a:t>
            </a:r>
            <a:endParaRPr lang="en-US" altLang="ko-KR" dirty="0" smtClean="0">
              <a:latin typeface="나눔스퀘어_ac" panose="020B0600000101010101" pitchFamily="50" charset="-127"/>
              <a:ea typeface="나눔스퀘어_ac" panose="020B0600000101010101" pitchFamily="50" charset="-127"/>
            </a:endParaRPr>
          </a:p>
        </p:txBody>
      </p:sp>
    </p:spTree>
    <p:extLst>
      <p:ext uri="{BB962C8B-B14F-4D97-AF65-F5344CB8AC3E}">
        <p14:creationId xmlns:p14="http://schemas.microsoft.com/office/powerpoint/2010/main" val="956122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Related Work</a:t>
            </a:r>
            <a:endParaRPr lang="ko-KR" altLang="en-US" sz="2500" dirty="0">
              <a:latin typeface="나눔스퀘어_ac ExtraBold" panose="020B0600000101010101" pitchFamily="50" charset="-127"/>
              <a:ea typeface="나눔스퀘어_ac ExtraBold" panose="020B0600000101010101" pitchFamily="50" charset="-127"/>
            </a:endParaRPr>
          </a:p>
        </p:txBody>
      </p:sp>
      <p:sp>
        <p:nvSpPr>
          <p:cNvPr id="12" name="직사각형 11"/>
          <p:cNvSpPr/>
          <p:nvPr/>
        </p:nvSpPr>
        <p:spPr>
          <a:xfrm>
            <a:off x="0" y="1347614"/>
            <a:ext cx="9144000" cy="2862322"/>
          </a:xfrm>
          <a:prstGeom prst="rect">
            <a:avLst/>
          </a:prstGeom>
        </p:spPr>
        <p:txBody>
          <a:bodyPr wrap="square">
            <a:spAutoFit/>
          </a:bodyPr>
          <a:lstStyle/>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rPr>
              <a:t>Analyzing </a:t>
            </a:r>
            <a:r>
              <a:rPr lang="en-US" altLang="ko-KR" dirty="0">
                <a:latin typeface="나눔스퀘어_ac" panose="020B0600000101010101" pitchFamily="50" charset="-127"/>
                <a:ea typeface="나눔스퀘어_ac" panose="020B0600000101010101" pitchFamily="50" charset="-127"/>
              </a:rPr>
              <a:t>the bounding box of the person in a single </a:t>
            </a:r>
            <a:r>
              <a:rPr lang="en-US" altLang="ko-KR" dirty="0" smtClean="0">
                <a:latin typeface="나눔스퀘어_ac" panose="020B0600000101010101" pitchFamily="50" charset="-127"/>
                <a:ea typeface="나눔스퀘어_ac" panose="020B0600000101010101" pitchFamily="50" charset="-127"/>
              </a:rPr>
              <a:t>image</a:t>
            </a:r>
            <a:br>
              <a:rPr lang="en-US" altLang="ko-KR" dirty="0" smtClean="0">
                <a:latin typeface="나눔스퀘어_ac" panose="020B0600000101010101" pitchFamily="50" charset="-127"/>
                <a:ea typeface="나눔스퀘어_ac" panose="020B0600000101010101" pitchFamily="50" charset="-127"/>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Accuracy may fluctuate greatly when the relative position of camera and the person changes</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Cannot distinguish “fall-down” from “fall-like” activities accurately</a:t>
            </a:r>
          </a:p>
          <a:p>
            <a:pPr marL="285750" indent="-285750">
              <a:buFont typeface="Arial" panose="020B0604020202020204" pitchFamily="34" charset="0"/>
              <a:buChar char="•"/>
            </a:pPr>
            <a:endPar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endParaRPr>
          </a:p>
          <a:p>
            <a:pPr marL="285750" indent="-285750">
              <a:buFont typeface="Arial" panose="020B0604020202020204" pitchFamily="34" charset="0"/>
              <a:buChar char="•"/>
            </a:pPr>
            <a:endParaRPr lang="en-US" altLang="ko-KR" dirty="0">
              <a:latin typeface="나눔스퀘어_ac" panose="020B0600000101010101" pitchFamily="50" charset="-127"/>
              <a:ea typeface="나눔스퀘어_ac" panose="020B0600000101010101" pitchFamily="50" charset="-127"/>
              <a:sym typeface="Wingdings" panose="05000000000000000000" pitchFamily="2" charset="2"/>
            </a:endParaRPr>
          </a:p>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Use shape based methods</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Ratio of the person’s width and height is used to detect falls</a:t>
            </a:r>
            <a:r>
              <a:rPr lang="en-US" altLang="ko-KR" dirty="0">
                <a:latin typeface="나눔스퀘어_ac" panose="020B0600000101010101" pitchFamily="50" charset="-127"/>
                <a:ea typeface="나눔스퀘어_ac" panose="020B0600000101010101" pitchFamily="50" charset="-127"/>
                <a:sym typeface="Wingdings" panose="05000000000000000000" pitchFamily="2" charset="2"/>
              </a:rPr>
              <a:t/>
            </a:r>
            <a:br>
              <a:rPr lang="en-US" altLang="ko-KR" dirty="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Use a simple background subtraction method to get the person’s silhouette</a:t>
            </a:r>
            <a:r>
              <a:rPr lang="en-US" altLang="ko-KR" dirty="0">
                <a:latin typeface="나눔스퀘어_ac" panose="020B0600000101010101" pitchFamily="50" charset="-127"/>
                <a:ea typeface="나눔스퀘어_ac" panose="020B0600000101010101" pitchFamily="50" charset="-127"/>
                <a:sym typeface="Wingdings" panose="05000000000000000000" pitchFamily="2" charset="2"/>
              </a:rPr>
              <a:t/>
            </a:r>
            <a:br>
              <a:rPr lang="en-US" altLang="ko-KR" dirty="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Use a shape model</a:t>
            </a:r>
          </a:p>
        </p:txBody>
      </p:sp>
    </p:spTree>
    <p:extLst>
      <p:ext uri="{BB962C8B-B14F-4D97-AF65-F5344CB8AC3E}">
        <p14:creationId xmlns:p14="http://schemas.microsoft.com/office/powerpoint/2010/main" val="2360706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Approach</a:t>
            </a:r>
            <a:endParaRPr lang="ko-KR" altLang="en-US" sz="2500" dirty="0">
              <a:latin typeface="나눔스퀘어_ac ExtraBold" panose="020B0600000101010101" pitchFamily="50" charset="-127"/>
              <a:ea typeface="나눔스퀘어_ac ExtraBold" panose="020B0600000101010101" pitchFamily="50" charset="-127"/>
            </a:endParaRPr>
          </a:p>
        </p:txBody>
      </p:sp>
      <p:sp>
        <p:nvSpPr>
          <p:cNvPr id="7" name="직사각형 6"/>
          <p:cNvSpPr/>
          <p:nvPr/>
        </p:nvSpPr>
        <p:spPr>
          <a:xfrm>
            <a:off x="0" y="1851670"/>
            <a:ext cx="9144000" cy="1477328"/>
          </a:xfrm>
          <a:prstGeom prst="rect">
            <a:avLst/>
          </a:prstGeom>
        </p:spPr>
        <p:txBody>
          <a:bodyPr wrap="square">
            <a:spAutoFit/>
          </a:bodyPr>
          <a:lstStyle/>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Propose a new augmented feature HLC, combining Histograms of Oriented Gradients (HOG), Local Binary Pattern (LBP) and features extracted by the Deep Learning Framework Caffe, to represent the silhouette area of the person</a:t>
            </a:r>
          </a:p>
          <a:p>
            <a:pPr marL="285750" indent="-285750">
              <a:buFont typeface="Arial" panose="020B0604020202020204" pitchFamily="34" charset="0"/>
              <a:buChar char="•"/>
            </a:pPr>
            <a:endParaRPr lang="en-US" altLang="ko-KR" dirty="0">
              <a:latin typeface="나눔스퀘어_ac" panose="020B0600000101010101" pitchFamily="50" charset="-127"/>
              <a:ea typeface="나눔스퀘어_ac" panose="020B0600000101010101" pitchFamily="50" charset="-127"/>
              <a:sym typeface="Wingdings" panose="05000000000000000000" pitchFamily="2" charset="2"/>
            </a:endParaRPr>
          </a:p>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Based on two Support Vector Machine (SVM) models</a:t>
            </a:r>
          </a:p>
        </p:txBody>
      </p:sp>
    </p:spTree>
    <p:extLst>
      <p:ext uri="{BB962C8B-B14F-4D97-AF65-F5344CB8AC3E}">
        <p14:creationId xmlns:p14="http://schemas.microsoft.com/office/powerpoint/2010/main" val="2623947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Approach</a:t>
            </a:r>
            <a:endParaRPr lang="ko-KR" altLang="en-US" sz="2500" dirty="0">
              <a:latin typeface="나눔스퀘어_ac ExtraBold" panose="020B0600000101010101" pitchFamily="50" charset="-127"/>
              <a:ea typeface="나눔스퀘어_ac ExtraBold" panose="020B0600000101010101" pitchFamily="50" charset="-127"/>
            </a:endParaRPr>
          </a:p>
        </p:txBody>
      </p:sp>
      <p:pic>
        <p:nvPicPr>
          <p:cNvPr id="2" name="그림 1"/>
          <p:cNvPicPr>
            <a:picLocks noChangeAspect="1"/>
          </p:cNvPicPr>
          <p:nvPr/>
        </p:nvPicPr>
        <p:blipFill rotWithShape="1">
          <a:blip r:embed="rId3"/>
          <a:srcRect b="3737"/>
          <a:stretch/>
        </p:blipFill>
        <p:spPr>
          <a:xfrm>
            <a:off x="2305649" y="771550"/>
            <a:ext cx="4532702" cy="4248472"/>
          </a:xfrm>
          <a:prstGeom prst="rect">
            <a:avLst/>
          </a:prstGeom>
        </p:spPr>
      </p:pic>
    </p:spTree>
    <p:extLst>
      <p:ext uri="{BB962C8B-B14F-4D97-AF65-F5344CB8AC3E}">
        <p14:creationId xmlns:p14="http://schemas.microsoft.com/office/powerpoint/2010/main" val="2528472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Approach</a:t>
            </a:r>
            <a:endParaRPr lang="ko-KR" altLang="en-US" sz="2500" dirty="0">
              <a:latin typeface="나눔스퀘어_ac ExtraBold" panose="020B0600000101010101" pitchFamily="50" charset="-127"/>
              <a:ea typeface="나눔스퀘어_ac ExtraBold" panose="020B0600000101010101" pitchFamily="50" charset="-127"/>
            </a:endParaRPr>
          </a:p>
        </p:txBody>
      </p:sp>
      <p:pic>
        <p:nvPicPr>
          <p:cNvPr id="3" name="그림 2"/>
          <p:cNvPicPr>
            <a:picLocks noChangeAspect="1"/>
          </p:cNvPicPr>
          <p:nvPr/>
        </p:nvPicPr>
        <p:blipFill>
          <a:blip r:embed="rId3"/>
          <a:stretch>
            <a:fillRect/>
          </a:stretch>
        </p:blipFill>
        <p:spPr>
          <a:xfrm>
            <a:off x="611559" y="1851670"/>
            <a:ext cx="7920882" cy="1761316"/>
          </a:xfrm>
          <a:prstGeom prst="rect">
            <a:avLst/>
          </a:prstGeom>
        </p:spPr>
      </p:pic>
      <p:sp>
        <p:nvSpPr>
          <p:cNvPr id="5" name="텍스트 개체 틀 1"/>
          <p:cNvSpPr>
            <a:spLocks noGrp="1"/>
          </p:cNvSpPr>
          <p:nvPr>
            <p:ph type="body" sz="quarter" idx="11"/>
          </p:nvPr>
        </p:nvSpPr>
        <p:spPr>
          <a:xfrm>
            <a:off x="0" y="699542"/>
            <a:ext cx="9144000" cy="360040"/>
          </a:xfrm>
        </p:spPr>
        <p:txBody>
          <a:bodyPr/>
          <a:lstStyle/>
          <a:p>
            <a:r>
              <a:rPr lang="en-US" altLang="ko-KR" dirty="0" smtClean="0">
                <a:latin typeface="나눔스퀘어_ac Bold" panose="020B0600000101010101" pitchFamily="50" charset="-127"/>
                <a:ea typeface="나눔스퀘어_ac Bold" panose="020B0600000101010101" pitchFamily="50" charset="-127"/>
              </a:rPr>
              <a:t>Human detection</a:t>
            </a:r>
            <a:endParaRPr lang="ko-KR" altLang="en-US" dirty="0">
              <a:latin typeface="나눔스퀘어_ac Bold" panose="020B0600000101010101" pitchFamily="50" charset="-127"/>
              <a:ea typeface="나눔스퀘어_ac Bold" panose="020B0600000101010101" pitchFamily="50" charset="-127"/>
            </a:endParaRPr>
          </a:p>
        </p:txBody>
      </p:sp>
    </p:spTree>
    <p:extLst>
      <p:ext uri="{BB962C8B-B14F-4D97-AF65-F5344CB8AC3E}">
        <p14:creationId xmlns:p14="http://schemas.microsoft.com/office/powerpoint/2010/main" val="1469743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Approach</a:t>
            </a:r>
            <a:endParaRPr lang="ko-KR" altLang="en-US" sz="2500" dirty="0">
              <a:latin typeface="나눔스퀘어_ac ExtraBold" panose="020B0600000101010101" pitchFamily="50" charset="-127"/>
              <a:ea typeface="나눔스퀘어_ac ExtraBold" panose="020B0600000101010101" pitchFamily="50" charset="-127"/>
            </a:endParaRPr>
          </a:p>
        </p:txBody>
      </p:sp>
      <p:sp>
        <p:nvSpPr>
          <p:cNvPr id="5" name="텍스트 개체 틀 1"/>
          <p:cNvSpPr>
            <a:spLocks noGrp="1"/>
          </p:cNvSpPr>
          <p:nvPr>
            <p:ph type="body" sz="quarter" idx="11"/>
          </p:nvPr>
        </p:nvSpPr>
        <p:spPr>
          <a:xfrm>
            <a:off x="0" y="699542"/>
            <a:ext cx="9144000" cy="360040"/>
          </a:xfrm>
        </p:spPr>
        <p:txBody>
          <a:bodyPr/>
          <a:lstStyle/>
          <a:p>
            <a:r>
              <a:rPr lang="en-US" altLang="ko-KR" dirty="0" smtClean="0">
                <a:latin typeface="나눔스퀘어_ac Bold" panose="020B0600000101010101" pitchFamily="50" charset="-127"/>
                <a:ea typeface="나눔스퀘어_ac Bold" panose="020B0600000101010101" pitchFamily="50" charset="-127"/>
              </a:rPr>
              <a:t>Features extraction and combination</a:t>
            </a:r>
            <a:endParaRPr lang="ko-KR" altLang="en-US" dirty="0">
              <a:latin typeface="나눔스퀘어_ac Bold" panose="020B0600000101010101" pitchFamily="50" charset="-127"/>
              <a:ea typeface="나눔스퀘어_ac Bold" panose="020B0600000101010101" pitchFamily="50" charset="-127"/>
            </a:endParaRPr>
          </a:p>
        </p:txBody>
      </p:sp>
      <p:pic>
        <p:nvPicPr>
          <p:cNvPr id="2" name="그림 1"/>
          <p:cNvPicPr>
            <a:picLocks noChangeAspect="1"/>
          </p:cNvPicPr>
          <p:nvPr/>
        </p:nvPicPr>
        <p:blipFill>
          <a:blip r:embed="rId3"/>
          <a:stretch>
            <a:fillRect/>
          </a:stretch>
        </p:blipFill>
        <p:spPr>
          <a:xfrm>
            <a:off x="495300" y="1419622"/>
            <a:ext cx="8153400" cy="2847975"/>
          </a:xfrm>
          <a:prstGeom prst="rect">
            <a:avLst/>
          </a:prstGeom>
        </p:spPr>
      </p:pic>
    </p:spTree>
    <p:extLst>
      <p:ext uri="{BB962C8B-B14F-4D97-AF65-F5344CB8AC3E}">
        <p14:creationId xmlns:p14="http://schemas.microsoft.com/office/powerpoint/2010/main" val="518148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Approach</a:t>
            </a:r>
            <a:endParaRPr lang="ko-KR" altLang="en-US" sz="2500" dirty="0">
              <a:latin typeface="나눔스퀘어_ac ExtraBold" panose="020B0600000101010101" pitchFamily="50" charset="-127"/>
              <a:ea typeface="나눔스퀘어_ac ExtraBold" panose="020B0600000101010101" pitchFamily="50" charset="-127"/>
            </a:endParaRPr>
          </a:p>
        </p:txBody>
      </p:sp>
      <p:sp>
        <p:nvSpPr>
          <p:cNvPr id="5" name="텍스트 개체 틀 1"/>
          <p:cNvSpPr>
            <a:spLocks noGrp="1"/>
          </p:cNvSpPr>
          <p:nvPr>
            <p:ph type="body" sz="quarter" idx="11"/>
          </p:nvPr>
        </p:nvSpPr>
        <p:spPr>
          <a:xfrm>
            <a:off x="0" y="699542"/>
            <a:ext cx="9144000" cy="360040"/>
          </a:xfrm>
        </p:spPr>
        <p:txBody>
          <a:bodyPr/>
          <a:lstStyle/>
          <a:p>
            <a:r>
              <a:rPr lang="en-US" altLang="ko-KR" dirty="0" smtClean="0">
                <a:latin typeface="나눔스퀘어_ac Bold" panose="020B0600000101010101" pitchFamily="50" charset="-127"/>
                <a:ea typeface="나눔스퀘어_ac Bold" panose="020B0600000101010101" pitchFamily="50" charset="-127"/>
              </a:rPr>
              <a:t>Features extraction and combination</a:t>
            </a:r>
            <a:endParaRPr lang="ko-KR" altLang="en-US" dirty="0">
              <a:latin typeface="나눔스퀘어_ac Bold" panose="020B0600000101010101" pitchFamily="50" charset="-127"/>
              <a:ea typeface="나눔스퀘어_ac Bold" panose="020B0600000101010101" pitchFamily="50" charset="-127"/>
            </a:endParaRPr>
          </a:p>
        </p:txBody>
      </p:sp>
      <p:sp>
        <p:nvSpPr>
          <p:cNvPr id="7" name="직사각형 6"/>
          <p:cNvSpPr/>
          <p:nvPr/>
        </p:nvSpPr>
        <p:spPr>
          <a:xfrm>
            <a:off x="0" y="1851670"/>
            <a:ext cx="9144000" cy="1754326"/>
          </a:xfrm>
          <a:prstGeom prst="rect">
            <a:avLst/>
          </a:prstGeom>
        </p:spPr>
        <p:txBody>
          <a:bodyPr wrap="square">
            <a:spAutoFit/>
          </a:bodyPr>
          <a:lstStyle/>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Histogram of Oriented Gradients (HOG)</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well-known manner to compute region level edge-based features</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quantizing the edge information of pixels in that region into discrete values and accumulated into a histogram of the quantized values</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to a certain extent adaptive to the local deformation of the human shape</a:t>
            </a:r>
          </a:p>
        </p:txBody>
      </p:sp>
    </p:spTree>
    <p:extLst>
      <p:ext uri="{BB962C8B-B14F-4D97-AF65-F5344CB8AC3E}">
        <p14:creationId xmlns:p14="http://schemas.microsoft.com/office/powerpoint/2010/main" val="489710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0"/>
          </p:nvPr>
        </p:nvSpPr>
        <p:spPr/>
        <p:txBody>
          <a:bodyPr/>
          <a:lstStyle/>
          <a:p>
            <a:r>
              <a:rPr lang="en-US" altLang="ko-KR" sz="2500" dirty="0" smtClean="0">
                <a:latin typeface="나눔스퀘어_ac ExtraBold" panose="020B0600000101010101" pitchFamily="50" charset="-127"/>
                <a:ea typeface="나눔스퀘어_ac ExtraBold" panose="020B0600000101010101" pitchFamily="50" charset="-127"/>
              </a:rPr>
              <a:t>Approach</a:t>
            </a:r>
            <a:endParaRPr lang="ko-KR" altLang="en-US" sz="2500" dirty="0">
              <a:latin typeface="나눔스퀘어_ac ExtraBold" panose="020B0600000101010101" pitchFamily="50" charset="-127"/>
              <a:ea typeface="나눔스퀘어_ac ExtraBold" panose="020B0600000101010101" pitchFamily="50" charset="-127"/>
            </a:endParaRPr>
          </a:p>
        </p:txBody>
      </p:sp>
      <p:sp>
        <p:nvSpPr>
          <p:cNvPr id="5" name="텍스트 개체 틀 1"/>
          <p:cNvSpPr>
            <a:spLocks noGrp="1"/>
          </p:cNvSpPr>
          <p:nvPr>
            <p:ph type="body" sz="quarter" idx="11"/>
          </p:nvPr>
        </p:nvSpPr>
        <p:spPr>
          <a:xfrm>
            <a:off x="0" y="699542"/>
            <a:ext cx="9144000" cy="360040"/>
          </a:xfrm>
        </p:spPr>
        <p:txBody>
          <a:bodyPr/>
          <a:lstStyle/>
          <a:p>
            <a:r>
              <a:rPr lang="en-US" altLang="ko-KR" dirty="0" smtClean="0">
                <a:latin typeface="나눔스퀘어_ac Bold" panose="020B0600000101010101" pitchFamily="50" charset="-127"/>
                <a:ea typeface="나눔스퀘어_ac Bold" panose="020B0600000101010101" pitchFamily="50" charset="-127"/>
              </a:rPr>
              <a:t>Features extraction and combination</a:t>
            </a:r>
            <a:endParaRPr lang="ko-KR" altLang="en-US" dirty="0">
              <a:latin typeface="나눔스퀘어_ac Bold" panose="020B0600000101010101" pitchFamily="50" charset="-127"/>
              <a:ea typeface="나눔스퀘어_ac Bold" panose="020B0600000101010101" pitchFamily="50" charset="-127"/>
            </a:endParaRPr>
          </a:p>
        </p:txBody>
      </p:sp>
      <p:sp>
        <p:nvSpPr>
          <p:cNvPr id="7" name="직사각형 6"/>
          <p:cNvSpPr/>
          <p:nvPr/>
        </p:nvSpPr>
        <p:spPr>
          <a:xfrm>
            <a:off x="0" y="1851670"/>
            <a:ext cx="9144000" cy="2031325"/>
          </a:xfrm>
          <a:prstGeom prst="rect">
            <a:avLst/>
          </a:prstGeom>
        </p:spPr>
        <p:txBody>
          <a:bodyPr wrap="square">
            <a:spAutoFit/>
          </a:bodyPr>
          <a:lstStyle/>
          <a:p>
            <a:pPr marL="285750" indent="-285750">
              <a:buFont typeface="Arial" panose="020B0604020202020204" pitchFamily="34" charset="0"/>
              <a:buChar char="•"/>
            </a:pP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Local Binary </a:t>
            </a:r>
            <a:r>
              <a:rPr lang="en-US" altLang="ko-KR" dirty="0">
                <a:latin typeface="나눔스퀘어_ac" panose="020B0600000101010101" pitchFamily="50" charset="-127"/>
                <a:ea typeface="나눔스퀘어_ac" panose="020B0600000101010101" pitchFamily="50" charset="-127"/>
                <a:sym typeface="Wingdings" panose="05000000000000000000" pitchFamily="2" charset="2"/>
              </a:rPr>
              <a:t>P</a:t>
            </a: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attern (LBP)</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used to describe the appearance of the human body</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image region is encoded by the histogram of LBPs computed at all pixels in that region</a:t>
            </a:r>
            <a:b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br>
            <a:r>
              <a:rPr lang="en-US" altLang="ko-KR" dirty="0" smtClean="0">
                <a:latin typeface="나눔스퀘어_ac" panose="020B0600000101010101" pitchFamily="50" charset="-127"/>
                <a:ea typeface="나눔스퀘어_ac" panose="020B0600000101010101" pitchFamily="50" charset="-127"/>
                <a:sym typeface="Wingdings" panose="05000000000000000000" pitchFamily="2" charset="2"/>
              </a:rPr>
              <a:t>- well-known for robustness against illumination changes, discriminative power, and computational simplicity</a:t>
            </a:r>
          </a:p>
        </p:txBody>
      </p:sp>
    </p:spTree>
    <p:extLst>
      <p:ext uri="{BB962C8B-B14F-4D97-AF65-F5344CB8AC3E}">
        <p14:creationId xmlns:p14="http://schemas.microsoft.com/office/powerpoint/2010/main" val="3894089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13235</TotalTime>
  <Words>1538</Words>
  <Application>Microsoft Office PowerPoint</Application>
  <PresentationFormat>화면 슬라이드 쇼(16:9)</PresentationFormat>
  <Paragraphs>127</Paragraphs>
  <Slides>15</Slides>
  <Notes>15</Notes>
  <HiddenSlides>0</HiddenSlides>
  <MMClips>0</MMClips>
  <ScaleCrop>false</ScaleCrop>
  <HeadingPairs>
    <vt:vector size="6" baseType="variant">
      <vt:variant>
        <vt:lpstr>사용한 글꼴</vt:lpstr>
      </vt:variant>
      <vt:variant>
        <vt:i4>7</vt:i4>
      </vt:variant>
      <vt:variant>
        <vt:lpstr>테마</vt:lpstr>
      </vt:variant>
      <vt:variant>
        <vt:i4>3</vt:i4>
      </vt:variant>
      <vt:variant>
        <vt:lpstr>슬라이드 제목</vt:lpstr>
      </vt:variant>
      <vt:variant>
        <vt:i4>15</vt:i4>
      </vt:variant>
    </vt:vector>
  </HeadingPairs>
  <TitlesOfParts>
    <vt:vector size="25" baseType="lpstr">
      <vt:lpstr>나눔스퀘어_ac ExtraBold</vt:lpstr>
      <vt:lpstr>Arial</vt:lpstr>
      <vt:lpstr>나눔스퀘어_ac</vt:lpstr>
      <vt:lpstr>Arial Unicode MS</vt:lpstr>
      <vt:lpstr>맑은 고딕</vt:lpstr>
      <vt:lpstr>나눔스퀘어_ac Bold</vt:lpstr>
      <vt:lpstr>Wingdings</vt:lpstr>
      <vt:lpstr>Cover and End Slide Master</vt:lpstr>
      <vt:lpstr>Contents Slide Master</vt:lpstr>
      <vt:lpstr>Section Break Slide 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김 규리</cp:lastModifiedBy>
  <cp:revision>587</cp:revision>
  <dcterms:created xsi:type="dcterms:W3CDTF">2016-12-05T23:26:54Z</dcterms:created>
  <dcterms:modified xsi:type="dcterms:W3CDTF">2021-05-06T03:12:02Z</dcterms:modified>
</cp:coreProperties>
</file>