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1" r:id="rId2"/>
    <p:sldMasterId id="2147483653" r:id="rId3"/>
  </p:sldMasterIdLst>
  <p:notesMasterIdLst>
    <p:notesMasterId r:id="rId21"/>
  </p:notesMasterIdLst>
  <p:sldIdLst>
    <p:sldId id="256" r:id="rId4"/>
    <p:sldId id="375" r:id="rId5"/>
    <p:sldId id="376" r:id="rId6"/>
    <p:sldId id="377" r:id="rId7"/>
    <p:sldId id="379" r:id="rId8"/>
    <p:sldId id="380" r:id="rId9"/>
    <p:sldId id="381" r:id="rId10"/>
    <p:sldId id="382" r:id="rId11"/>
    <p:sldId id="383" r:id="rId12"/>
    <p:sldId id="384" r:id="rId13"/>
    <p:sldId id="385" r:id="rId14"/>
    <p:sldId id="386" r:id="rId15"/>
    <p:sldId id="387" r:id="rId16"/>
    <p:sldId id="389" r:id="rId17"/>
    <p:sldId id="388" r:id="rId18"/>
    <p:sldId id="390" r:id="rId19"/>
    <p:sldId id="391" r:id="rId20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22"/>
      <p:bold r:id="rId23"/>
    </p:embeddedFont>
    <p:embeddedFont>
      <p:font typeface="나눔스퀘어_ac Bold" panose="020B0600000101010101" pitchFamily="50" charset="-127"/>
      <p:bold r:id="rId24"/>
    </p:embeddedFont>
    <p:embeddedFont>
      <p:font typeface="나눔스퀘어_ac ExtraBold" panose="020B0600000101010101" pitchFamily="50" charset="-127"/>
      <p:bold r:id="rId25"/>
    </p:embeddedFont>
    <p:embeddedFont>
      <p:font typeface="나눔스퀘어_ac" panose="020B0600000101010101" pitchFamily="50" charset="-127"/>
      <p:regular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B2A3"/>
    <a:srgbClr val="F5DDCB"/>
    <a:srgbClr val="F7D597"/>
    <a:srgbClr val="F9B4A1"/>
    <a:srgbClr val="FDBD3D"/>
    <a:srgbClr val="A4B4EA"/>
    <a:srgbClr val="98DFBB"/>
    <a:srgbClr val="9AD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3" autoAdjust="0"/>
    <p:restoredTop sz="74897" autoAdjust="0"/>
  </p:normalViewPr>
  <p:slideViewPr>
    <p:cSldViewPr>
      <p:cViewPr varScale="1">
        <p:scale>
          <a:sx n="161" d="100"/>
          <a:sy n="161" d="100"/>
        </p:scale>
        <p:origin x="1908" y="138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5.fntdata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3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baseline="0" dirty="0" smtClean="0"/>
              <a:t>다양한 상황에서 테스트하고자</a:t>
            </a:r>
            <a:r>
              <a:rPr lang="en-US" altLang="ko-KR" b="0" baseline="0" dirty="0" smtClean="0"/>
              <a:t> </a:t>
            </a:r>
            <a:r>
              <a:rPr lang="ko-KR" altLang="en-US" b="0" baseline="0" dirty="0" smtClean="0"/>
              <a:t>선별한 네 가지 데이터 셋</a:t>
            </a:r>
            <a:r>
              <a:rPr lang="en-US" altLang="ko-KR" b="0" baseline="0" dirty="0" smtClean="0"/>
              <a:t>. 1, 3</a:t>
            </a:r>
            <a:r>
              <a:rPr lang="ko-KR" altLang="en-US" b="0" baseline="0" dirty="0" smtClean="0"/>
              <a:t>은 가장 많은 수의 샘플 포함</a:t>
            </a:r>
            <a:r>
              <a:rPr lang="en-US" altLang="ko-KR" b="0" baseline="0" dirty="0" smtClean="0"/>
              <a:t>. 2</a:t>
            </a:r>
            <a:r>
              <a:rPr lang="ko-KR" altLang="en-US" b="0" baseline="0" dirty="0" smtClean="0"/>
              <a:t>는 다른 연령대의 사람들</a:t>
            </a:r>
            <a:r>
              <a:rPr lang="en-US" altLang="ko-KR" b="0" baseline="0" dirty="0" smtClean="0"/>
              <a:t>. 4</a:t>
            </a:r>
            <a:r>
              <a:rPr lang="ko-KR" altLang="en-US" b="0" baseline="0" dirty="0" smtClean="0"/>
              <a:t>는 낮은 샘플링 속도로 기록</a:t>
            </a:r>
            <a:endParaRPr lang="en-US" altLang="ko-KR" b="0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DFNAPAS :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 피사체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(20~42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포켓에 배치된 센서에서 수집된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7816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시퀀스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(503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fall).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샘플링 속도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50Hz.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기록된 시퀀스는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샘플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약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초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고정된 길이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SisFall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3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센서에서 기록된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4505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시퀀스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(1798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fall),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표본 추출 속도는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200Hz.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38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 대상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중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60~75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해당하는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1999~36000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샘플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UniMiB-ShAR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7013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시퀀스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(1699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fall).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샘플링 속도가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50Hz.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샘플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센서는 환자 주머니에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18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세에서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 사이의 피험자의 움직임에서 포착된 흔적이 포함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ASLH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3302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시퀀스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(1826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20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세에서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27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 사이의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명의 피험자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신체 센서 네트워크를 사용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시퀀스 길이는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210 - 945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샘플 사이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샘플링 속도는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25Hz.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Sensors: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센서 수와 유형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Length: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샘플 길이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N-Fold: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유효성 검사 프로세스에 사용된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fold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가장 많은 수의 샘플 포함하기 때문에 신경망 훈련시키는데 사용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나머지 세 개는 모델의 일반성과 정확성 검증하는 데 사용됨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333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baseline="0" dirty="0" smtClean="0"/>
              <a:t>(fall</a:t>
            </a:r>
            <a:r>
              <a:rPr lang="ko-KR" altLang="en-US" b="0" baseline="0" dirty="0" smtClean="0"/>
              <a:t> </a:t>
            </a:r>
            <a:r>
              <a:rPr lang="en-US" altLang="ko-KR" b="0" baseline="0" dirty="0" smtClean="0"/>
              <a:t>class</a:t>
            </a:r>
            <a:r>
              <a:rPr lang="ko-KR" altLang="en-US" b="0" baseline="0" dirty="0" smtClean="0"/>
              <a:t>에서</a:t>
            </a:r>
            <a:r>
              <a:rPr lang="en-US" altLang="ko-KR" b="0" baseline="0" dirty="0" smtClean="0"/>
              <a:t> </a:t>
            </a:r>
            <a:r>
              <a:rPr lang="ko-KR" altLang="en-US" b="0" baseline="0" dirty="0" smtClean="0"/>
              <a:t>트레인에 사용할 수 있는 데이터 양 줄어들기 때문에 트레인 전에 데이터 확대 프로세스 수행</a:t>
            </a:r>
            <a:r>
              <a:rPr lang="en-US" altLang="ko-KR" b="0" baseline="0" dirty="0" smtClean="0"/>
              <a:t>. </a:t>
            </a:r>
            <a:r>
              <a:rPr lang="ko-KR" altLang="en-US" b="0" baseline="0" dirty="0" smtClean="0"/>
              <a:t>이렇게 하면 모든 원본 시퀀스에서 세 가지 새로운 시퀀스 얻음</a:t>
            </a:r>
            <a:r>
              <a:rPr lang="en-US" altLang="ko-KR" b="0" baseline="0" dirty="0" smtClean="0"/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baseline="0" dirty="0" smtClean="0"/>
              <a:t>1. </a:t>
            </a:r>
            <a:r>
              <a:rPr lang="ko-KR" altLang="en-US" b="0" baseline="0" dirty="0" smtClean="0"/>
              <a:t>표준 편차 </a:t>
            </a:r>
            <a:r>
              <a:rPr lang="en-US" altLang="ko-KR" b="0" baseline="0" dirty="0" smtClean="0"/>
              <a:t>0.01</a:t>
            </a:r>
            <a:r>
              <a:rPr lang="ko-KR" altLang="en-US" b="0" baseline="0" dirty="0" smtClean="0"/>
              <a:t>인 </a:t>
            </a:r>
            <a:r>
              <a:rPr lang="ko-KR" altLang="en-US" b="0" baseline="0" dirty="0" err="1" smtClean="0"/>
              <a:t>가우시안</a:t>
            </a:r>
            <a:r>
              <a:rPr lang="ko-KR" altLang="en-US" b="0" baseline="0" dirty="0" smtClean="0"/>
              <a:t> 노이즈를 입력 시퀀스에 추가</a:t>
            </a:r>
            <a:endParaRPr lang="en-US" altLang="ko-KR" b="0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baseline="0" dirty="0" smtClean="0"/>
              <a:t>2. 0.7~1.1 </a:t>
            </a:r>
            <a:r>
              <a:rPr lang="ko-KR" altLang="en-US" b="0" baseline="0" dirty="0" smtClean="0"/>
              <a:t>범위에서</a:t>
            </a:r>
            <a:r>
              <a:rPr lang="en-US" altLang="ko-KR" b="0" baseline="0" dirty="0" smtClean="0"/>
              <a:t> </a:t>
            </a:r>
            <a:r>
              <a:rPr lang="ko-KR" altLang="en-US" b="0" baseline="0" dirty="0" smtClean="0"/>
              <a:t>임의의 값으로 시퀀스 크기 조정</a:t>
            </a:r>
            <a:endParaRPr lang="en-US" altLang="ko-KR" b="0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baseline="0" dirty="0" smtClean="0"/>
              <a:t>3. </a:t>
            </a:r>
            <a:r>
              <a:rPr lang="ko-KR" altLang="en-US" b="0" baseline="0" dirty="0" smtClean="0"/>
              <a:t>각각의</a:t>
            </a:r>
            <a:r>
              <a:rPr lang="en-US" altLang="ko-KR" b="0" baseline="0" dirty="0" smtClean="0"/>
              <a:t> </a:t>
            </a:r>
            <a:r>
              <a:rPr lang="ko-KR" altLang="en-US" b="0" baseline="0" dirty="0" smtClean="0"/>
              <a:t>원래 값 쌍 사이에 </a:t>
            </a:r>
            <a:r>
              <a:rPr lang="en-US" altLang="ko-KR" b="0" baseline="0" dirty="0" smtClean="0"/>
              <a:t>10</a:t>
            </a:r>
            <a:r>
              <a:rPr lang="ko-KR" altLang="en-US" b="0" baseline="0" dirty="0" smtClean="0"/>
              <a:t>개의 새 값 삽입해 원래 시퀀스 </a:t>
            </a:r>
            <a:r>
              <a:rPr lang="ko-KR" altLang="en-US" b="0" baseline="0" dirty="0" err="1" smtClean="0"/>
              <a:t>보간한</a:t>
            </a:r>
            <a:r>
              <a:rPr lang="ko-KR" altLang="en-US" b="0" baseline="0" dirty="0" smtClean="0"/>
              <a:t> 후</a:t>
            </a:r>
            <a:r>
              <a:rPr lang="en-US" altLang="ko-KR" b="0" baseline="0" dirty="0" smtClean="0"/>
              <a:t>, </a:t>
            </a:r>
            <a:r>
              <a:rPr lang="ko-KR" altLang="en-US" b="0" baseline="0" dirty="0" smtClean="0"/>
              <a:t>새 시퀀스를 </a:t>
            </a:r>
            <a:r>
              <a:rPr lang="ko-KR" altLang="en-US" b="0" baseline="0" dirty="0" err="1" smtClean="0"/>
              <a:t>랜덤하게</a:t>
            </a:r>
            <a:r>
              <a:rPr lang="ko-KR" altLang="en-US" b="0" baseline="0" dirty="0" smtClean="0"/>
              <a:t> </a:t>
            </a:r>
            <a:r>
              <a:rPr lang="ko-KR" altLang="en-US" b="0" baseline="0" dirty="0" err="1" smtClean="0"/>
              <a:t>샘플링해</a:t>
            </a:r>
            <a:r>
              <a:rPr lang="ko-KR" altLang="en-US" b="0" baseline="0" dirty="0" smtClean="0"/>
              <a:t> </a:t>
            </a:r>
            <a:r>
              <a:rPr lang="en-US" altLang="ko-KR" b="0" baseline="0" dirty="0" smtClean="0"/>
              <a:t>10</a:t>
            </a:r>
            <a:r>
              <a:rPr lang="ko-KR" altLang="en-US" b="0" baseline="0" dirty="0" smtClean="0"/>
              <a:t>개의 새 값 세트마다 단일 값이 무작위로 선택되도록 함</a:t>
            </a:r>
            <a:r>
              <a:rPr lang="en-US" altLang="ko-KR" b="0" baseline="0" dirty="0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baseline="0" dirty="0" smtClean="0"/>
              <a:t>이 과정을 거친 후</a:t>
            </a:r>
            <a:r>
              <a:rPr lang="en-US" altLang="ko-KR" b="0" baseline="0" dirty="0" smtClean="0"/>
              <a:t>, </a:t>
            </a:r>
            <a:r>
              <a:rPr lang="ko-KR" altLang="en-US" b="0" baseline="0" dirty="0" smtClean="0"/>
              <a:t>마지막으로 각 </a:t>
            </a:r>
            <a:r>
              <a:rPr lang="ko-KR" altLang="en-US" b="0" baseline="0" dirty="0" err="1" smtClean="0"/>
              <a:t>데이터셋은</a:t>
            </a:r>
            <a:r>
              <a:rPr lang="ko-KR" altLang="en-US" b="0" baseline="0" dirty="0" smtClean="0"/>
              <a:t> </a:t>
            </a:r>
            <a:r>
              <a:rPr lang="en-US" altLang="ko-KR" b="0" baseline="0" dirty="0" smtClean="0"/>
              <a:t>N</a:t>
            </a:r>
            <a:r>
              <a:rPr lang="ko-KR" altLang="en-US" b="0" baseline="0" dirty="0" smtClean="0"/>
              <a:t>개의 서로 다른 </a:t>
            </a:r>
            <a:r>
              <a:rPr lang="en-US" altLang="ko-KR" b="0" baseline="0" dirty="0" smtClean="0"/>
              <a:t>N-</a:t>
            </a:r>
            <a:r>
              <a:rPr lang="ko-KR" altLang="en-US" b="0" baseline="0" dirty="0" err="1" smtClean="0"/>
              <a:t>폴드로</a:t>
            </a:r>
            <a:r>
              <a:rPr lang="en-US" altLang="ko-KR" b="0" baseline="0" dirty="0" smtClean="0"/>
              <a:t> </a:t>
            </a:r>
            <a:r>
              <a:rPr lang="ko-KR" altLang="en-US" b="0" baseline="0" dirty="0" smtClean="0"/>
              <a:t>나눔</a:t>
            </a:r>
            <a:endParaRPr lang="en-US" altLang="ko-KR" b="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500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baseline="0" dirty="0" smtClean="0"/>
              <a:t>(fall</a:t>
            </a:r>
            <a:r>
              <a:rPr lang="ko-KR" altLang="en-US" b="0" baseline="0" dirty="0" smtClean="0"/>
              <a:t>에 해당하는 시퀀스 부족으로 </a:t>
            </a:r>
            <a:r>
              <a:rPr lang="ko-KR" altLang="en-US" b="0" baseline="0" dirty="0" smtClean="0"/>
              <a:t>인한</a:t>
            </a:r>
            <a:r>
              <a:rPr lang="en-US" altLang="ko-KR" b="0" baseline="0" dirty="0" smtClean="0"/>
              <a:t>)</a:t>
            </a:r>
            <a:r>
              <a:rPr lang="ko-KR" altLang="en-US" b="0" baseline="0" dirty="0" smtClean="0"/>
              <a:t>불균형 </a:t>
            </a:r>
            <a:r>
              <a:rPr lang="ko-KR" altLang="en-US" b="0" baseline="0" dirty="0" smtClean="0"/>
              <a:t>트레이닝셋의 영향을 줄이기 위해 트레이닝셋을 클래스 당 동일한 수의 시퀀스를 포함하는 </a:t>
            </a:r>
            <a:r>
              <a:rPr lang="ko-KR" altLang="en-US" b="0" baseline="0" dirty="0" err="1" smtClean="0"/>
              <a:t>서브셋으로</a:t>
            </a:r>
            <a:r>
              <a:rPr lang="ko-KR" altLang="en-US" b="0" baseline="0" dirty="0" smtClean="0"/>
              <a:t> 나누는 </a:t>
            </a:r>
            <a:r>
              <a:rPr lang="en-US" altLang="ko-KR" b="0" baseline="0" dirty="0" smtClean="0"/>
              <a:t>curriculum learning strategy </a:t>
            </a:r>
            <a:r>
              <a:rPr lang="ko-KR" altLang="en-US" b="0" baseline="0" dirty="0" smtClean="0"/>
              <a:t>도입</a:t>
            </a:r>
            <a:r>
              <a:rPr lang="en-US" altLang="ko-KR" b="0" baseline="0" dirty="0" smtClean="0"/>
              <a:t>.</a:t>
            </a:r>
            <a:endParaRPr lang="en-US" altLang="ko-KR" b="0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baseline="0" dirty="0" smtClean="0"/>
              <a:t>(</a:t>
            </a:r>
            <a:r>
              <a:rPr lang="ko-KR" altLang="en-US" b="0" baseline="0" dirty="0" smtClean="0"/>
              <a:t>불균형 대처 두 번째 방안</a:t>
            </a:r>
            <a:r>
              <a:rPr lang="en-US" altLang="ko-KR" b="0" baseline="0" dirty="0" smtClean="0"/>
              <a:t>) </a:t>
            </a:r>
            <a:r>
              <a:rPr lang="ko-KR" altLang="en-US" b="0" baseline="0" dirty="0" smtClean="0"/>
              <a:t>시퀀스는 클래스 구성원에 따라 가중치 부여됨</a:t>
            </a:r>
            <a:r>
              <a:rPr lang="en-US" altLang="ko-KR" b="0" baseline="0" dirty="0" smtClean="0"/>
              <a:t>. (fall </a:t>
            </a:r>
            <a:r>
              <a:rPr lang="ko-KR" altLang="en-US" b="0" baseline="0" dirty="0" smtClean="0"/>
              <a:t>시퀀스는 </a:t>
            </a:r>
            <a:r>
              <a:rPr lang="en-US" altLang="ko-KR" b="0" baseline="0" dirty="0" smtClean="0"/>
              <a:t>0.67, ADL</a:t>
            </a:r>
            <a:r>
              <a:rPr lang="ko-KR" altLang="en-US" b="0" baseline="0" dirty="0" smtClean="0"/>
              <a:t>은 </a:t>
            </a:r>
            <a:r>
              <a:rPr lang="en-US" altLang="ko-KR" b="0" baseline="0" dirty="0" smtClean="0"/>
              <a:t>0.33. </a:t>
            </a:r>
            <a:r>
              <a:rPr lang="ko-KR" altLang="en-US" b="0" baseline="0" dirty="0" smtClean="0"/>
              <a:t>따라서 학습 과정에서 </a:t>
            </a:r>
            <a:r>
              <a:rPr lang="en-US" altLang="ko-KR" b="0" baseline="0" dirty="0" smtClean="0"/>
              <a:t>fall </a:t>
            </a:r>
            <a:r>
              <a:rPr lang="ko-KR" altLang="en-US" b="0" baseline="0" dirty="0" smtClean="0"/>
              <a:t>시퀀스는 더 강한 </a:t>
            </a:r>
            <a:r>
              <a:rPr lang="en-US" altLang="ko-KR" b="0" baseline="0" dirty="0" smtClean="0"/>
              <a:t>gradient </a:t>
            </a:r>
            <a:r>
              <a:rPr lang="ko-KR" altLang="en-US" b="0" baseline="0" dirty="0" smtClean="0"/>
              <a:t>생성</a:t>
            </a:r>
            <a:r>
              <a:rPr lang="en-US" altLang="ko-KR" b="0" baseline="0" dirty="0" smtClean="0"/>
              <a:t>. </a:t>
            </a:r>
            <a:r>
              <a:rPr lang="ko-KR" altLang="en-US" b="0" baseline="0" dirty="0" smtClean="0"/>
              <a:t>트레인에는 </a:t>
            </a:r>
            <a:r>
              <a:rPr lang="en-US" altLang="ko-KR" b="0" baseline="0" dirty="0" smtClean="0"/>
              <a:t>128 </a:t>
            </a:r>
            <a:r>
              <a:rPr lang="ko-KR" altLang="en-US" b="0" baseline="0" dirty="0" smtClean="0"/>
              <a:t>시퀀스의 미니 배치</a:t>
            </a:r>
            <a:r>
              <a:rPr lang="en-US" altLang="ko-KR" b="0" baseline="0" dirty="0" smtClean="0"/>
              <a:t>, 0.01</a:t>
            </a:r>
            <a:r>
              <a:rPr lang="ko-KR" altLang="en-US" b="0" baseline="0" dirty="0" smtClean="0"/>
              <a:t>의 </a:t>
            </a:r>
            <a:r>
              <a:rPr lang="en-US" altLang="ko-KR" b="0" baseline="0" dirty="0" smtClean="0"/>
              <a:t>learning rate, 10^(-6)</a:t>
            </a:r>
            <a:r>
              <a:rPr lang="ko-KR" altLang="en-US" b="0" baseline="0" dirty="0" smtClean="0"/>
              <a:t>의 </a:t>
            </a:r>
            <a:r>
              <a:rPr lang="en-US" altLang="ko-KR" b="0" baseline="0" dirty="0" smtClean="0"/>
              <a:t>weight decay, momentum 0.9</a:t>
            </a:r>
            <a:r>
              <a:rPr lang="ko-KR" altLang="en-US" b="0" baseline="0" dirty="0" smtClean="0"/>
              <a:t>인 </a:t>
            </a:r>
            <a:r>
              <a:rPr lang="en-US" altLang="ko-KR" b="0" baseline="0" dirty="0" smtClean="0"/>
              <a:t>SGD </a:t>
            </a:r>
            <a:r>
              <a:rPr lang="ko-KR" altLang="en-US" b="0" baseline="0" dirty="0" smtClean="0"/>
              <a:t>사용</a:t>
            </a:r>
            <a:r>
              <a:rPr lang="en-US" altLang="ko-KR" b="0" baseline="0" dirty="0" smtClean="0"/>
              <a:t>.)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baseline="0" dirty="0" smtClean="0"/>
              <a:t>(</a:t>
            </a:r>
            <a:r>
              <a:rPr lang="ko-KR" altLang="en-US" b="0" baseline="0" dirty="0" err="1" smtClean="0"/>
              <a:t>과적합</a:t>
            </a:r>
            <a:r>
              <a:rPr lang="ko-KR" altLang="en-US" b="0" baseline="0" dirty="0" smtClean="0"/>
              <a:t> 최소화하기 위해 </a:t>
            </a:r>
            <a:r>
              <a:rPr lang="ko-KR" altLang="en-US" b="0" baseline="0" dirty="0" err="1" smtClean="0"/>
              <a:t>그라디언트에</a:t>
            </a:r>
            <a:r>
              <a:rPr lang="ko-KR" altLang="en-US" b="0" baseline="0" dirty="0" smtClean="0"/>
              <a:t> 랜덤 노이즈 추가</a:t>
            </a:r>
            <a:r>
              <a:rPr lang="en-US" altLang="ko-KR" b="0" baseline="0" dirty="0" smtClean="0"/>
              <a:t>, </a:t>
            </a:r>
            <a:r>
              <a:rPr lang="ko-KR" altLang="en-US" b="0" baseline="0" dirty="0" err="1" smtClean="0"/>
              <a:t>컨볼루션</a:t>
            </a:r>
            <a:r>
              <a:rPr lang="ko-KR" altLang="en-US" b="0" baseline="0" dirty="0" smtClean="0"/>
              <a:t> 레이어의 가중치에 </a:t>
            </a:r>
            <a:r>
              <a:rPr lang="en-US" altLang="ko-KR" b="0" baseline="0" dirty="0" smtClean="0"/>
              <a:t>L2 </a:t>
            </a:r>
            <a:r>
              <a:rPr lang="ko-KR" altLang="en-US" b="0" baseline="0" dirty="0" smtClean="0"/>
              <a:t>정규화 적용</a:t>
            </a:r>
            <a:r>
              <a:rPr lang="en-US" altLang="ko-KR" b="0" baseline="0" dirty="0" smtClean="0"/>
              <a:t>. k-NN </a:t>
            </a:r>
            <a:r>
              <a:rPr lang="ko-KR" altLang="en-US" b="0" baseline="0" dirty="0" smtClean="0"/>
              <a:t>알고리즘에서는 </a:t>
            </a:r>
            <a:r>
              <a:rPr lang="en-US" altLang="ko-KR" b="0" baseline="0" dirty="0" smtClean="0"/>
              <a:t>k=3</a:t>
            </a:r>
            <a:r>
              <a:rPr lang="ko-KR" altLang="en-US" b="0" baseline="0" dirty="0" smtClean="0"/>
              <a:t>으로 두고 유클리드 거리를 유사성 </a:t>
            </a:r>
            <a:r>
              <a:rPr lang="ko-KR" altLang="en-US" b="0" baseline="0" dirty="0" err="1" smtClean="0"/>
              <a:t>매트릭으로</a:t>
            </a:r>
            <a:r>
              <a:rPr lang="ko-KR" altLang="en-US" b="0" baseline="0" dirty="0" smtClean="0"/>
              <a:t> 사용</a:t>
            </a:r>
            <a:r>
              <a:rPr lang="en-US" altLang="ko-KR" b="0" baseline="0" dirty="0" smtClean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5363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baseline="0" dirty="0" smtClean="0"/>
              <a:t>비교를 위해 필요한 여러 수식에는 </a:t>
            </a:r>
            <a:r>
              <a:rPr lang="en-US" altLang="ko-KR" b="0" baseline="0" dirty="0" smtClean="0"/>
              <a:t>accuracy(</a:t>
            </a:r>
            <a:r>
              <a:rPr lang="ko-KR" altLang="en-US" b="0" baseline="0" dirty="0" smtClean="0"/>
              <a:t>정확도</a:t>
            </a:r>
            <a:r>
              <a:rPr lang="en-US" altLang="ko-KR" b="0" baseline="0" dirty="0" smtClean="0"/>
              <a:t>), sensitivity(</a:t>
            </a:r>
            <a:r>
              <a:rPr lang="ko-KR" altLang="en-US" b="0" baseline="0" dirty="0" smtClean="0"/>
              <a:t>민감도</a:t>
            </a:r>
            <a:r>
              <a:rPr lang="en-US" altLang="ko-KR" b="0" baseline="0" dirty="0" smtClean="0"/>
              <a:t>), specificity(</a:t>
            </a:r>
            <a:r>
              <a:rPr lang="ko-KR" altLang="en-US" b="0" baseline="0" dirty="0" smtClean="0"/>
              <a:t>특이성</a:t>
            </a:r>
            <a:r>
              <a:rPr lang="en-US" altLang="ko-KR" b="0" baseline="0" dirty="0" smtClean="0"/>
              <a:t>), MAA(</a:t>
            </a:r>
            <a:r>
              <a:rPr lang="ko-KR" altLang="en-US" b="0" baseline="0" dirty="0" smtClean="0"/>
              <a:t>매크로 평균 정확도</a:t>
            </a:r>
            <a:r>
              <a:rPr lang="en-US" altLang="ko-KR" b="0" baseline="0" dirty="0" smtClean="0"/>
              <a:t>): </a:t>
            </a:r>
            <a:r>
              <a:rPr lang="ko-KR" altLang="en-US" b="0" baseline="0" dirty="0" smtClean="0"/>
              <a:t>각 활동에 대해 얻은 정확도의 산술 평균</a:t>
            </a:r>
            <a:r>
              <a:rPr lang="en-US" altLang="ko-KR" b="0" baseline="0" dirty="0" smtClean="0"/>
              <a:t>. </a:t>
            </a:r>
            <a:r>
              <a:rPr lang="ko-KR" altLang="en-US" b="0" baseline="0" dirty="0" smtClean="0"/>
              <a:t>이진 분류기에서는 민감도와 특이성의 평균</a:t>
            </a:r>
            <a:r>
              <a:rPr lang="en-US" altLang="ko-KR" b="0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482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baseline="0" dirty="0" smtClean="0"/>
              <a:t>k-</a:t>
            </a:r>
            <a:r>
              <a:rPr lang="ko-KR" altLang="en-US" b="0" baseline="0" dirty="0" smtClean="0"/>
              <a:t>값 선택에 대한 실험</a:t>
            </a:r>
            <a:endParaRPr lang="en-US" altLang="ko-KR" b="0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baseline="0" dirty="0" smtClean="0"/>
              <a:t>k</a:t>
            </a:r>
            <a:r>
              <a:rPr lang="ko-KR" altLang="en-US" b="0" baseline="0" dirty="0" smtClean="0"/>
              <a:t>의 최상 값이 선택하고자</a:t>
            </a:r>
            <a:r>
              <a:rPr lang="en-US" altLang="ko-KR" b="0" baseline="0" dirty="0" smtClean="0"/>
              <a:t>. 4</a:t>
            </a:r>
            <a:r>
              <a:rPr lang="ko-KR" altLang="en-US" b="0" baseline="0" dirty="0" smtClean="0"/>
              <a:t>개의 </a:t>
            </a:r>
            <a:r>
              <a:rPr lang="ko-KR" altLang="en-US" b="0" baseline="0" dirty="0" err="1" smtClean="0"/>
              <a:t>데이터셋에</a:t>
            </a:r>
            <a:r>
              <a:rPr lang="ko-KR" altLang="en-US" b="0" baseline="0" dirty="0" smtClean="0"/>
              <a:t> </a:t>
            </a:r>
            <a:r>
              <a:rPr lang="en-US" altLang="ko-KR" b="0" baseline="0" dirty="0" smtClean="0"/>
              <a:t>4</a:t>
            </a:r>
            <a:r>
              <a:rPr lang="ko-KR" altLang="en-US" b="0" baseline="0" dirty="0" smtClean="0"/>
              <a:t>개의 </a:t>
            </a:r>
            <a:r>
              <a:rPr lang="en-US" altLang="ko-KR" b="0" baseline="0" dirty="0" smtClean="0"/>
              <a:t>k</a:t>
            </a:r>
            <a:r>
              <a:rPr lang="ko-KR" altLang="en-US" b="0" baseline="0" dirty="0" smtClean="0"/>
              <a:t>값을 두고 실험한 결과</a:t>
            </a:r>
            <a:endParaRPr lang="en-US" altLang="ko-KR" b="0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baseline="0" dirty="0" smtClean="0"/>
              <a:t>모든 </a:t>
            </a:r>
            <a:r>
              <a:rPr lang="ko-KR" altLang="en-US" b="0" baseline="0" dirty="0" err="1" smtClean="0"/>
              <a:t>데이터셋에</a:t>
            </a:r>
            <a:r>
              <a:rPr lang="ko-KR" altLang="en-US" b="0" baseline="0" dirty="0" smtClean="0"/>
              <a:t> 대해 얻은 결과를 </a:t>
            </a:r>
            <a:r>
              <a:rPr lang="ko-KR" altLang="en-US" b="0" baseline="0" dirty="0" err="1" smtClean="0"/>
              <a:t>평균화하면</a:t>
            </a:r>
            <a:r>
              <a:rPr lang="ko-KR" altLang="en-US" b="0" baseline="0" dirty="0" smtClean="0"/>
              <a:t> </a:t>
            </a:r>
            <a:r>
              <a:rPr lang="en-US" altLang="ko-KR" b="0" baseline="0" dirty="0" smtClean="0"/>
              <a:t>k=3</a:t>
            </a:r>
            <a:r>
              <a:rPr lang="ko-KR" altLang="en-US" b="0" baseline="0" dirty="0" smtClean="0"/>
              <a:t>일 때 최상의 결과 </a:t>
            </a:r>
            <a:r>
              <a:rPr lang="ko-KR" altLang="en-US" b="0" baseline="0" dirty="0" err="1" smtClean="0"/>
              <a:t>얻어짐</a:t>
            </a:r>
            <a:r>
              <a:rPr lang="en-US" altLang="ko-KR" b="0" baseline="0" dirty="0" smtClean="0"/>
              <a:t>. </a:t>
            </a:r>
            <a:r>
              <a:rPr lang="ko-KR" altLang="en-US" b="0" baseline="0" dirty="0" smtClean="0"/>
              <a:t>다른 </a:t>
            </a:r>
            <a:r>
              <a:rPr lang="en-US" altLang="ko-KR" b="0" baseline="0" dirty="0" smtClean="0"/>
              <a:t>k</a:t>
            </a:r>
            <a:r>
              <a:rPr lang="ko-KR" altLang="en-US" b="0" baseline="0" dirty="0" smtClean="0"/>
              <a:t>값의 경우 </a:t>
            </a:r>
            <a:r>
              <a:rPr lang="ko-KR" altLang="en-US" b="0" baseline="0" dirty="0" err="1" smtClean="0"/>
              <a:t>데이터셋간</a:t>
            </a:r>
            <a:r>
              <a:rPr lang="ko-KR" altLang="en-US" b="0" baseline="0" dirty="0" smtClean="0"/>
              <a:t> 정확도가 크게 차이가 나서 시스템 안정성이 저하됨</a:t>
            </a:r>
            <a:endParaRPr lang="en-US" altLang="ko-KR" b="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3146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baseline="0" dirty="0" smtClean="0"/>
              <a:t>이 실험에서는 </a:t>
            </a:r>
            <a:r>
              <a:rPr lang="en-US" altLang="ko-KR" b="0" baseline="0" dirty="0" smtClean="0"/>
              <a:t>cross dataset </a:t>
            </a:r>
            <a:r>
              <a:rPr lang="ko-KR" altLang="en-US" b="0" baseline="0" dirty="0" smtClean="0"/>
              <a:t>특징 </a:t>
            </a:r>
            <a:r>
              <a:rPr lang="ko-KR" altLang="en-US" b="0" baseline="0" dirty="0" err="1" smtClean="0"/>
              <a:t>추출기를</a:t>
            </a:r>
            <a:r>
              <a:rPr lang="ko-KR" altLang="en-US" b="0" baseline="0" dirty="0" smtClean="0"/>
              <a:t> 사용할 때 다른 분류 알고리즘과 사용했을 때 성능 비교</a:t>
            </a:r>
            <a:endParaRPr lang="en-US" altLang="ko-KR" b="0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baseline="0" dirty="0" smtClean="0"/>
              <a:t>첫 번째 열은 첫 번째 데이터셋으로 훈련된 </a:t>
            </a:r>
            <a:r>
              <a:rPr lang="en-US" altLang="ko-KR" b="0" baseline="0" dirty="0" err="1" smtClean="0"/>
              <a:t>SoftMax</a:t>
            </a:r>
            <a:r>
              <a:rPr lang="en-US" altLang="ko-KR" b="0" baseline="0" dirty="0" smtClean="0"/>
              <a:t> </a:t>
            </a:r>
            <a:r>
              <a:rPr lang="ko-KR" altLang="en-US" b="0" baseline="0" dirty="0" smtClean="0"/>
              <a:t>함수가 있는 </a:t>
            </a:r>
            <a:r>
              <a:rPr lang="en-US" altLang="ko-KR" b="0" baseline="0" dirty="0" smtClean="0"/>
              <a:t>FC </a:t>
            </a:r>
            <a:r>
              <a:rPr lang="ko-KR" altLang="en-US" b="0" baseline="0" dirty="0" smtClean="0"/>
              <a:t>레이어를 사용했을 때</a:t>
            </a:r>
            <a:r>
              <a:rPr lang="en-US" altLang="ko-KR" b="0" baseline="0" dirty="0" smtClean="0"/>
              <a:t>, </a:t>
            </a:r>
            <a:r>
              <a:rPr lang="ko-KR" altLang="en-US" b="0" baseline="0" dirty="0" smtClean="0"/>
              <a:t>두 번째 열은 </a:t>
            </a:r>
            <a:r>
              <a:rPr lang="en-US" altLang="ko-KR" b="0" baseline="0" dirty="0" smtClean="0"/>
              <a:t>k-NN </a:t>
            </a:r>
            <a:r>
              <a:rPr lang="ko-KR" altLang="en-US" b="0" baseline="0" dirty="0" smtClean="0"/>
              <a:t>구조에서의 결과</a:t>
            </a:r>
            <a:endParaRPr lang="en-US" altLang="ko-KR" b="0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baseline="0" dirty="0" smtClean="0"/>
              <a:t>결과적으로</a:t>
            </a:r>
            <a:r>
              <a:rPr lang="en-US" altLang="ko-KR" b="0" baseline="0" dirty="0" smtClean="0"/>
              <a:t>, </a:t>
            </a:r>
            <a:r>
              <a:rPr lang="ko-KR" altLang="en-US" b="0" baseline="0" dirty="0" smtClean="0"/>
              <a:t>테스트 </a:t>
            </a:r>
            <a:r>
              <a:rPr lang="ko-KR" altLang="en-US" b="0" baseline="0" dirty="0" err="1" smtClean="0"/>
              <a:t>데이터셋이</a:t>
            </a:r>
            <a:r>
              <a:rPr lang="ko-KR" altLang="en-US" b="0" baseline="0" dirty="0" smtClean="0"/>
              <a:t> 트레인에 사용된 것과 동일한 경우 제외하고는 </a:t>
            </a:r>
            <a:r>
              <a:rPr lang="en-US" altLang="ko-KR" b="0" baseline="0" dirty="0" smtClean="0"/>
              <a:t>k-NN </a:t>
            </a:r>
            <a:r>
              <a:rPr lang="ko-KR" altLang="en-US" b="0" baseline="0" dirty="0" smtClean="0"/>
              <a:t>이 최상의 결과 생성</a:t>
            </a:r>
            <a:r>
              <a:rPr lang="en-US" altLang="ko-KR" b="0" baseline="0" dirty="0" smtClean="0"/>
              <a:t>. </a:t>
            </a:r>
            <a:r>
              <a:rPr lang="ko-KR" altLang="en-US" b="0" baseline="0" dirty="0" smtClean="0"/>
              <a:t>일반화 부분에서 </a:t>
            </a:r>
            <a:r>
              <a:rPr lang="en-US" altLang="ko-KR" b="0" baseline="0" dirty="0" smtClean="0"/>
              <a:t>FC </a:t>
            </a:r>
            <a:r>
              <a:rPr lang="ko-KR" altLang="en-US" b="0" baseline="0" dirty="0" smtClean="0"/>
              <a:t>보다 </a:t>
            </a:r>
            <a:r>
              <a:rPr lang="en-US" altLang="ko-KR" b="0" baseline="0" dirty="0" smtClean="0"/>
              <a:t>k-NN</a:t>
            </a:r>
            <a:r>
              <a:rPr lang="ko-KR" altLang="en-US" b="0" baseline="0" dirty="0" smtClean="0"/>
              <a:t>이 더 뛰어남</a:t>
            </a:r>
            <a:endParaRPr lang="en-US" altLang="ko-KR" b="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0200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baseline="0" dirty="0" err="1" smtClean="0"/>
              <a:t>SisFall</a:t>
            </a:r>
            <a:r>
              <a:rPr lang="ko-KR" altLang="en-US" b="0" baseline="0" dirty="0" smtClean="0"/>
              <a:t>에 정의된 </a:t>
            </a:r>
            <a:r>
              <a:rPr lang="en-US" altLang="ko-KR" b="0" baseline="0" dirty="0" smtClean="0"/>
              <a:t>fall detection</a:t>
            </a:r>
            <a:r>
              <a:rPr lang="ko-KR" altLang="en-US" b="0" baseline="0" dirty="0" smtClean="0"/>
              <a:t>을 복제해서 실험</a:t>
            </a:r>
            <a:r>
              <a:rPr lang="en-US" altLang="ko-KR" b="0" baseline="0" dirty="0" smtClean="0"/>
              <a:t>. Ours</a:t>
            </a:r>
            <a:r>
              <a:rPr lang="ko-KR" altLang="en-US" b="0" baseline="0" dirty="0" smtClean="0"/>
              <a:t>의 경우 </a:t>
            </a:r>
            <a:r>
              <a:rPr lang="en-US" altLang="ko-KR" b="0" baseline="0" dirty="0" err="1" smtClean="0"/>
              <a:t>SisFall</a:t>
            </a:r>
            <a:r>
              <a:rPr lang="ko-KR" altLang="en-US" b="0" baseline="0" dirty="0" smtClean="0"/>
              <a:t>에서 선택한 임계 값에 따라 청소년만 포함하는 </a:t>
            </a:r>
            <a:r>
              <a:rPr lang="en-US" altLang="ko-KR" b="0" baseline="0" dirty="0" smtClean="0"/>
              <a:t>DFNAPAS </a:t>
            </a:r>
            <a:r>
              <a:rPr lang="ko-KR" altLang="en-US" b="0" baseline="0" dirty="0" smtClean="0"/>
              <a:t>데이터셋으로 훈련됨</a:t>
            </a:r>
            <a:r>
              <a:rPr lang="en-US" altLang="ko-KR" b="0" baseline="0" dirty="0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baseline="0" dirty="0" smtClean="0"/>
              <a:t>결과는 이 논문에서의 접근 방식의 </a:t>
            </a:r>
            <a:r>
              <a:rPr lang="en-US" altLang="ko-KR" b="0" baseline="0" dirty="0" smtClean="0"/>
              <a:t>FALL DETECTION </a:t>
            </a:r>
            <a:r>
              <a:rPr lang="ko-KR" altLang="en-US" b="0" baseline="0" dirty="0" smtClean="0"/>
              <a:t>성능이 젊은이와 노인 간에 크게 다르지 않음을 확인</a:t>
            </a:r>
            <a:endParaRPr lang="en-US" altLang="ko-KR" b="0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baseline="0" dirty="0" smtClean="0"/>
              <a:t>구체적으로는</a:t>
            </a:r>
            <a:r>
              <a:rPr lang="en-US" altLang="ko-KR" b="0" baseline="0" dirty="0" smtClean="0"/>
              <a:t>, </a:t>
            </a:r>
            <a:r>
              <a:rPr lang="ko-KR" altLang="en-US" b="0" baseline="0" dirty="0" smtClean="0"/>
              <a:t>크로스 </a:t>
            </a:r>
            <a:r>
              <a:rPr lang="ko-KR" altLang="en-US" b="0" baseline="0" dirty="0" err="1" smtClean="0"/>
              <a:t>데이터셋</a:t>
            </a:r>
            <a:r>
              <a:rPr lang="ko-KR" altLang="en-US" b="0" baseline="0" dirty="0" smtClean="0"/>
              <a:t> 특징 </a:t>
            </a:r>
            <a:r>
              <a:rPr lang="ko-KR" altLang="en-US" b="0" baseline="0" dirty="0" err="1" smtClean="0"/>
              <a:t>추출기가</a:t>
            </a:r>
            <a:r>
              <a:rPr lang="ko-KR" altLang="en-US" b="0" baseline="0" dirty="0" smtClean="0"/>
              <a:t> 다른 </a:t>
            </a:r>
            <a:r>
              <a:rPr lang="ko-KR" altLang="en-US" b="0" baseline="0" dirty="0" err="1" smtClean="0"/>
              <a:t>데이터셋의</a:t>
            </a:r>
            <a:r>
              <a:rPr lang="ko-KR" altLang="en-US" b="0" baseline="0" dirty="0" smtClean="0"/>
              <a:t> 젊은 피사체로부터 트레인 받았음에도 모든 지표에 대한 젊은이와 노인 간 차이는 </a:t>
            </a:r>
            <a:r>
              <a:rPr lang="en-US" altLang="ko-KR" b="0" baseline="0" dirty="0" smtClean="0"/>
              <a:t>0.4% </a:t>
            </a:r>
            <a:r>
              <a:rPr lang="ko-KR" altLang="en-US" b="0" baseline="0" dirty="0" smtClean="0"/>
              <a:t>미만</a:t>
            </a:r>
            <a:r>
              <a:rPr lang="en-US" altLang="ko-KR" b="0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006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baseline="0" dirty="0" smtClean="0"/>
              <a:t>multi-task </a:t>
            </a:r>
            <a:r>
              <a:rPr lang="ko-KR" altLang="en-US" b="0" baseline="0" dirty="0" smtClean="0"/>
              <a:t>학습 접근 방식을 적용시켜 다른 실험 결과 값들과 비교</a:t>
            </a:r>
            <a:r>
              <a:rPr lang="en-US" altLang="ko-KR" b="0" baseline="0" dirty="0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baseline="0" dirty="0" smtClean="0"/>
              <a:t>세 번째 열</a:t>
            </a:r>
            <a:r>
              <a:rPr lang="en-US" altLang="ko-KR" b="0" baseline="0" dirty="0" smtClean="0"/>
              <a:t>: fall detection </a:t>
            </a:r>
            <a:r>
              <a:rPr lang="ko-KR" altLang="en-US" b="0" baseline="0" dirty="0" smtClean="0"/>
              <a:t>작업에 대한 </a:t>
            </a:r>
            <a:r>
              <a:rPr lang="en-US" altLang="ko-KR" b="0" baseline="0" dirty="0" smtClean="0"/>
              <a:t>4</a:t>
            </a:r>
            <a:r>
              <a:rPr lang="ko-KR" altLang="en-US" b="0" baseline="0" dirty="0" smtClean="0"/>
              <a:t>가지 </a:t>
            </a:r>
            <a:r>
              <a:rPr lang="ko-KR" altLang="en-US" b="0" baseline="0" dirty="0" err="1" smtClean="0"/>
              <a:t>매트릭으로</a:t>
            </a:r>
            <a:r>
              <a:rPr lang="ko-KR" altLang="en-US" b="0" baseline="0" dirty="0" smtClean="0"/>
              <a:t> 달성한 점수</a:t>
            </a:r>
            <a:endParaRPr lang="en-US" altLang="ko-KR" b="0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baseline="0" dirty="0" smtClean="0"/>
              <a:t>마지막 열</a:t>
            </a:r>
            <a:r>
              <a:rPr lang="en-US" altLang="ko-KR" b="0" baseline="0" dirty="0" smtClean="0"/>
              <a:t>: </a:t>
            </a:r>
            <a:r>
              <a:rPr lang="ko-KR" altLang="en-US" b="0" baseline="0" dirty="0" smtClean="0"/>
              <a:t>사람 식별과 관련하여 멀티 </a:t>
            </a:r>
            <a:r>
              <a:rPr lang="ko-KR" altLang="en-US" b="0" baseline="0" dirty="0" err="1" smtClean="0"/>
              <a:t>태스킹</a:t>
            </a:r>
            <a:r>
              <a:rPr lang="ko-KR" altLang="en-US" b="0" baseline="0" dirty="0" smtClean="0"/>
              <a:t> 방식으로 얻은 점수</a:t>
            </a:r>
            <a:r>
              <a:rPr lang="en-US" altLang="ko-KR" b="0" baseline="0" dirty="0" smtClean="0"/>
              <a:t>. </a:t>
            </a:r>
            <a:r>
              <a:rPr lang="ko-KR" altLang="en-US" b="0" baseline="0" dirty="0" smtClean="0"/>
              <a:t>이전에 연구되지 않았기 때문에 다른 작업과 비교 불가</a:t>
            </a:r>
            <a:endParaRPr lang="en-US" altLang="ko-KR" b="0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baseline="0" dirty="0" smtClean="0"/>
              <a:t>결과</a:t>
            </a:r>
            <a:r>
              <a:rPr lang="en-US" altLang="ko-KR" b="0" baseline="0" dirty="0" smtClean="0"/>
              <a:t>: 7</a:t>
            </a:r>
            <a:r>
              <a:rPr lang="ko-KR" altLang="en-US" b="0" baseline="0" dirty="0" smtClean="0"/>
              <a:t>개 중 </a:t>
            </a:r>
            <a:r>
              <a:rPr lang="en-US" altLang="ko-KR" b="0" baseline="0" dirty="0" smtClean="0"/>
              <a:t>2</a:t>
            </a:r>
            <a:r>
              <a:rPr lang="ko-KR" altLang="en-US" b="0" baseline="0" dirty="0" smtClean="0"/>
              <a:t>개 케이스를 제외하고는 </a:t>
            </a:r>
            <a:r>
              <a:rPr lang="en-US" altLang="ko-KR" b="0" baseline="0" dirty="0" smtClean="0"/>
              <a:t>k-NN</a:t>
            </a:r>
            <a:r>
              <a:rPr lang="ko-KR" altLang="en-US" b="0" baseline="0" dirty="0" smtClean="0"/>
              <a:t>이 성능 더 우수</a:t>
            </a:r>
            <a:endParaRPr lang="en-US" altLang="ko-KR" b="0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baseline="0" dirty="0" err="1" smtClean="0"/>
              <a:t>데이터셋</a:t>
            </a:r>
            <a:r>
              <a:rPr lang="en-US" altLang="ko-KR" b="0" baseline="0" dirty="0" smtClean="0"/>
              <a:t>3</a:t>
            </a:r>
            <a:r>
              <a:rPr lang="ko-KR" altLang="en-US" b="0" baseline="0" dirty="0" smtClean="0"/>
              <a:t>의 경우 </a:t>
            </a:r>
            <a:r>
              <a:rPr lang="en-US" altLang="ko-KR" b="0" baseline="0" dirty="0" smtClean="0"/>
              <a:t>MAA</a:t>
            </a:r>
            <a:r>
              <a:rPr lang="ko-KR" altLang="en-US" b="0" baseline="0" dirty="0" smtClean="0"/>
              <a:t>가 안좋은데</a:t>
            </a:r>
            <a:r>
              <a:rPr lang="en-US" altLang="ko-KR" b="0" baseline="0" dirty="0" smtClean="0"/>
              <a:t>, </a:t>
            </a:r>
            <a:r>
              <a:rPr lang="ko-KR" altLang="en-US" b="0" baseline="0" dirty="0" smtClean="0"/>
              <a:t>시퀀스가 </a:t>
            </a:r>
            <a:r>
              <a:rPr lang="en-US" altLang="ko-KR" b="0" baseline="0" dirty="0" smtClean="0"/>
              <a:t>51</a:t>
            </a:r>
            <a:r>
              <a:rPr lang="ko-KR" altLang="en-US" b="0" baseline="0" dirty="0" smtClean="0"/>
              <a:t>개 샘플로 구성되어 있어서 </a:t>
            </a:r>
            <a:r>
              <a:rPr lang="en-US" altLang="ko-KR" b="0" baseline="0" dirty="0" smtClean="0"/>
              <a:t>LSTM </a:t>
            </a:r>
            <a:r>
              <a:rPr lang="ko-KR" altLang="en-US" b="0" baseline="0" dirty="0" smtClean="0"/>
              <a:t>레이어를 활용해 반복 정보를 찾을 수 없음</a:t>
            </a:r>
            <a:r>
              <a:rPr lang="en-US" altLang="ko-KR" b="0" baseline="0" dirty="0" smtClean="0"/>
              <a:t>. </a:t>
            </a:r>
            <a:r>
              <a:rPr lang="ko-KR" altLang="en-US" b="0" baseline="0" dirty="0" smtClean="0"/>
              <a:t>시퀀스가 지나치게 짧아 특징 </a:t>
            </a:r>
            <a:r>
              <a:rPr lang="ko-KR" altLang="en-US" b="0" baseline="0" dirty="0" err="1" smtClean="0"/>
              <a:t>추출기의</a:t>
            </a:r>
            <a:r>
              <a:rPr lang="ko-KR" altLang="en-US" b="0" baseline="0" dirty="0" smtClean="0"/>
              <a:t> 성능 저하됨</a:t>
            </a:r>
            <a:r>
              <a:rPr lang="en-US" altLang="ko-KR" b="0" baseline="0" dirty="0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baseline="0" dirty="0" err="1" smtClean="0"/>
              <a:t>데이터셋</a:t>
            </a:r>
            <a:r>
              <a:rPr lang="en-US" altLang="ko-KR" b="0" baseline="0" dirty="0" smtClean="0"/>
              <a:t>4</a:t>
            </a:r>
            <a:r>
              <a:rPr lang="ko-KR" altLang="en-US" b="0" baseline="0" dirty="0" smtClean="0"/>
              <a:t>의 경우 </a:t>
            </a:r>
            <a:r>
              <a:rPr lang="ko-KR" altLang="en-US" b="0" baseline="0" dirty="0" err="1" smtClean="0"/>
              <a:t>총정확도가</a:t>
            </a:r>
            <a:r>
              <a:rPr lang="ko-KR" altLang="en-US" b="0" baseline="0" dirty="0" smtClean="0"/>
              <a:t> 약간 낮음</a:t>
            </a:r>
            <a:r>
              <a:rPr lang="en-US" altLang="ko-KR" b="0" baseline="0" dirty="0" smtClean="0"/>
              <a:t>. </a:t>
            </a:r>
            <a:r>
              <a:rPr lang="ko-KR" altLang="en-US" b="0" baseline="0" dirty="0" smtClean="0"/>
              <a:t>이러한 원인으로는 본인들은 가속도계만 사용하는데 이 </a:t>
            </a:r>
            <a:r>
              <a:rPr lang="ko-KR" altLang="en-US" b="0" baseline="0" dirty="0" err="1" smtClean="0"/>
              <a:t>데이터셋</a:t>
            </a:r>
            <a:r>
              <a:rPr lang="ko-KR" altLang="en-US" b="0" baseline="0" dirty="0" smtClean="0"/>
              <a:t> 저자는 세 가지 다른 센서 사용해서 그런 것이라 추측</a:t>
            </a:r>
            <a:endParaRPr lang="en-US" altLang="ko-KR" b="0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baseline="0" dirty="0" smtClean="0"/>
              <a:t>그리고 두 슬라이드 앞의 </a:t>
            </a:r>
            <a:r>
              <a:rPr lang="en-US" altLang="ko-KR" b="0" baseline="0" dirty="0" smtClean="0"/>
              <a:t>single task scheme</a:t>
            </a:r>
            <a:r>
              <a:rPr lang="ko-KR" altLang="en-US" b="0" baseline="0" dirty="0" smtClean="0"/>
              <a:t>와 비교해도 </a:t>
            </a:r>
            <a:r>
              <a:rPr lang="en-US" altLang="ko-KR" b="0" baseline="0" dirty="0" smtClean="0"/>
              <a:t>multi-task scheme</a:t>
            </a:r>
            <a:r>
              <a:rPr lang="ko-KR" altLang="en-US" b="0" baseline="0" dirty="0" smtClean="0"/>
              <a:t>가 더 학습 과정 향상</a:t>
            </a:r>
            <a:r>
              <a:rPr lang="en-US" altLang="ko-KR" b="0" baseline="0" dirty="0" smtClean="0"/>
              <a:t>. </a:t>
            </a:r>
            <a:r>
              <a:rPr lang="ko-KR" altLang="en-US" b="0" baseline="0" dirty="0" smtClean="0"/>
              <a:t>즉</a:t>
            </a:r>
            <a:r>
              <a:rPr lang="en-US" altLang="ko-KR" b="0" baseline="0" dirty="0" smtClean="0"/>
              <a:t>, </a:t>
            </a:r>
            <a:r>
              <a:rPr lang="ko-KR" altLang="en-US" b="0" baseline="0" dirty="0" smtClean="0"/>
              <a:t>모델이 특징 </a:t>
            </a:r>
            <a:r>
              <a:rPr lang="ko-KR" altLang="en-US" b="0" baseline="0" dirty="0" err="1" smtClean="0"/>
              <a:t>추출기의</a:t>
            </a:r>
            <a:r>
              <a:rPr lang="ko-KR" altLang="en-US" b="0" baseline="0" dirty="0" smtClean="0"/>
              <a:t> 가중치를 학습하기 위해 더 많은 정보 가지고 있을 수 있음</a:t>
            </a:r>
            <a:endParaRPr lang="en-US" altLang="ko-KR" b="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97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baseline="0" dirty="0" smtClean="0"/>
              <a:t>(</a:t>
            </a:r>
            <a:r>
              <a:rPr lang="ko-KR" altLang="en-US" b="0" baseline="0" dirty="0" smtClean="0"/>
              <a:t>상황 인식 시스템</a:t>
            </a:r>
            <a:r>
              <a:rPr lang="en-US" altLang="ko-KR" b="0" baseline="0" dirty="0" smtClean="0"/>
              <a:t>, </a:t>
            </a:r>
            <a:r>
              <a:rPr lang="ko-KR" altLang="en-US" b="0" baseline="0" dirty="0" err="1" smtClean="0"/>
              <a:t>웨어러블</a:t>
            </a:r>
            <a:r>
              <a:rPr lang="ko-KR" altLang="en-US" b="0" baseline="0" dirty="0" smtClean="0"/>
              <a:t> 장치는 지난 세미나에서 언급</a:t>
            </a:r>
            <a:r>
              <a:rPr lang="en-US" altLang="ko-KR" b="0" baseline="0" dirty="0" smtClean="0"/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baseline="0" dirty="0" smtClean="0"/>
              <a:t>활동 인식 시스템에서 일반적으로 고려되는 기법을 크게 두 가지로 분류해보면 </a:t>
            </a:r>
            <a:r>
              <a:rPr lang="en-US" altLang="ko-KR" b="0" baseline="0" dirty="0" smtClean="0"/>
              <a:t>thresholding(</a:t>
            </a:r>
            <a:r>
              <a:rPr lang="ko-KR" altLang="en-US" b="0" baseline="0" dirty="0" smtClean="0"/>
              <a:t>즉</a:t>
            </a:r>
            <a:r>
              <a:rPr lang="en-US" altLang="ko-KR" b="0" baseline="0" dirty="0" smtClean="0"/>
              <a:t>, threshold </a:t>
            </a:r>
            <a:r>
              <a:rPr lang="ko-KR" altLang="en-US" b="0" baseline="0" dirty="0" smtClean="0"/>
              <a:t>값에 기반한 의사 결정 시퀀스에서 파생된 계층적인 </a:t>
            </a:r>
            <a:r>
              <a:rPr lang="en-US" altLang="ko-KR" b="0" baseline="0" dirty="0" smtClean="0"/>
              <a:t>methods)</a:t>
            </a:r>
            <a:r>
              <a:rPr lang="ko-KR" altLang="en-US" b="0" baseline="0" dirty="0" smtClean="0"/>
              <a:t>과 </a:t>
            </a:r>
            <a:r>
              <a:rPr lang="en-US" altLang="ko-KR" b="0" baseline="0" dirty="0" smtClean="0"/>
              <a:t>machine learning strategies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baseline="0" dirty="0" err="1" smtClean="0"/>
              <a:t>임계값</a:t>
            </a:r>
            <a:r>
              <a:rPr lang="ko-KR" altLang="en-US" b="0" baseline="0" dirty="0" smtClean="0"/>
              <a:t> 기반 정책에 따르면 특정 신호</a:t>
            </a:r>
            <a:r>
              <a:rPr lang="en-US" altLang="ko-KR" b="0" baseline="0" dirty="0" smtClean="0"/>
              <a:t>(</a:t>
            </a:r>
            <a:r>
              <a:rPr lang="ko-KR" altLang="en-US" b="0" baseline="0" dirty="0" smtClean="0"/>
              <a:t>보통은 가속 크기</a:t>
            </a:r>
            <a:r>
              <a:rPr lang="en-US" altLang="ko-KR" b="0" baseline="0" dirty="0" smtClean="0"/>
              <a:t>)</a:t>
            </a:r>
            <a:r>
              <a:rPr lang="ko-KR" altLang="en-US" b="0" baseline="0" dirty="0" smtClean="0"/>
              <a:t>가 사전에 설정된 값</a:t>
            </a:r>
            <a:r>
              <a:rPr lang="en-US" altLang="ko-KR" b="0" baseline="0" dirty="0" smtClean="0"/>
              <a:t>(</a:t>
            </a:r>
            <a:r>
              <a:rPr lang="ko-KR" altLang="en-US" b="0" baseline="0" dirty="0" err="1" smtClean="0"/>
              <a:t>임계치</a:t>
            </a:r>
            <a:r>
              <a:rPr lang="en-US" altLang="ko-KR" b="0" baseline="0" dirty="0" smtClean="0"/>
              <a:t>) </a:t>
            </a:r>
            <a:r>
              <a:rPr lang="ko-KR" altLang="en-US" b="0" baseline="0" dirty="0" smtClean="0"/>
              <a:t>초과 시 낙하 의심</a:t>
            </a:r>
            <a:endParaRPr lang="en-US" altLang="ko-KR" b="0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baseline="0" dirty="0" smtClean="0"/>
              <a:t>보통은 이 </a:t>
            </a:r>
            <a:r>
              <a:rPr lang="en-US" altLang="ko-KR" b="0" baseline="0" dirty="0" smtClean="0"/>
              <a:t>thresholding strategies</a:t>
            </a:r>
            <a:r>
              <a:rPr lang="ko-KR" altLang="en-US" b="0" baseline="0" dirty="0" smtClean="0"/>
              <a:t>는 </a:t>
            </a:r>
            <a:r>
              <a:rPr lang="en-US" altLang="ko-KR" b="0" baseline="0" dirty="0" smtClean="0"/>
              <a:t>machine learning strategies</a:t>
            </a:r>
            <a:r>
              <a:rPr lang="ko-KR" altLang="en-US" b="0" baseline="0" dirty="0" smtClean="0"/>
              <a:t>와 비교할 때 낮은 구별 능력을 보인다고 함</a:t>
            </a:r>
            <a:endParaRPr lang="en-US" altLang="ko-KR" b="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69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baseline="0" dirty="0" smtClean="0"/>
              <a:t>이 논문에서는 </a:t>
            </a:r>
            <a:r>
              <a:rPr lang="ko-KR" altLang="en-US" b="0" baseline="0" dirty="0" err="1" smtClean="0"/>
              <a:t>딥러닝</a:t>
            </a:r>
            <a:r>
              <a:rPr lang="ko-KR" altLang="en-US" b="0" baseline="0" dirty="0" smtClean="0"/>
              <a:t> 아키텍처를 기존의 머신 러닝 </a:t>
            </a:r>
            <a:r>
              <a:rPr lang="ko-KR" altLang="en-US" b="0" baseline="0" dirty="0" err="1" smtClean="0"/>
              <a:t>분류기와</a:t>
            </a:r>
            <a:r>
              <a:rPr lang="ko-KR" altLang="en-US" b="0" baseline="0" dirty="0" smtClean="0"/>
              <a:t> 결합하는 것을 제안</a:t>
            </a:r>
            <a:r>
              <a:rPr lang="en-US" altLang="ko-KR" b="0" baseline="0" dirty="0" smtClean="0"/>
              <a:t>. </a:t>
            </a:r>
            <a:r>
              <a:rPr lang="ko-KR" altLang="en-US" b="0" baseline="0" dirty="0" smtClean="0"/>
              <a:t>이때 </a:t>
            </a:r>
            <a:r>
              <a:rPr lang="en-US" altLang="ko-KR" b="0" baseline="0" dirty="0" smtClean="0"/>
              <a:t>CNN+LSTM</a:t>
            </a:r>
            <a:r>
              <a:rPr lang="ko-KR" altLang="en-US" b="0" baseline="0" dirty="0" smtClean="0"/>
              <a:t>은 위 그림처럼 </a:t>
            </a:r>
            <a:r>
              <a:rPr lang="ko-KR" altLang="en-US" b="0" baseline="0" dirty="0" err="1" smtClean="0"/>
              <a:t>분류기가</a:t>
            </a:r>
            <a:r>
              <a:rPr lang="ko-KR" altLang="en-US" b="0" baseline="0" dirty="0" smtClean="0"/>
              <a:t> 결정을 출력하기 위해 사용할 일련의 특징들을 생성하는데 사용됨</a:t>
            </a:r>
            <a:endParaRPr lang="en-US" altLang="ko-KR" b="0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baseline="0" dirty="0" smtClean="0"/>
              <a:t>서로 다른 특성</a:t>
            </a:r>
            <a:r>
              <a:rPr lang="en-US" altLang="ko-KR" b="0" baseline="0" dirty="0" smtClean="0"/>
              <a:t>(</a:t>
            </a:r>
            <a:r>
              <a:rPr lang="ko-KR" altLang="en-US" b="0" baseline="0" dirty="0" smtClean="0"/>
              <a:t>샘플링 속도</a:t>
            </a:r>
            <a:r>
              <a:rPr lang="en-US" altLang="ko-KR" b="0" baseline="0" dirty="0" smtClean="0"/>
              <a:t>, </a:t>
            </a:r>
            <a:r>
              <a:rPr lang="ko-KR" altLang="en-US" b="0" baseline="0" dirty="0" smtClean="0"/>
              <a:t>센서 범위</a:t>
            </a:r>
            <a:r>
              <a:rPr lang="en-US" altLang="ko-KR" b="0" baseline="0" dirty="0" smtClean="0"/>
              <a:t>, </a:t>
            </a:r>
            <a:r>
              <a:rPr lang="ko-KR" altLang="en-US" b="0" baseline="0" dirty="0" smtClean="0"/>
              <a:t>이동 유형</a:t>
            </a:r>
            <a:r>
              <a:rPr lang="en-US" altLang="ko-KR" b="0" baseline="0" dirty="0" smtClean="0"/>
              <a:t>) </a:t>
            </a:r>
            <a:r>
              <a:rPr lang="ko-KR" altLang="en-US" b="0" baseline="0" dirty="0" smtClean="0"/>
              <a:t>가진 네 개의 </a:t>
            </a:r>
            <a:r>
              <a:rPr lang="ko-KR" altLang="en-US" b="0" baseline="0" dirty="0" err="1" smtClean="0"/>
              <a:t>데이터셋</a:t>
            </a:r>
            <a:r>
              <a:rPr lang="ko-KR" altLang="en-US" b="0" baseline="0" dirty="0" smtClean="0"/>
              <a:t> 사용해 일반성 확보하고자 함</a:t>
            </a:r>
            <a:r>
              <a:rPr lang="en-US" altLang="ko-KR" b="0" baseline="0" dirty="0" smtClean="0"/>
              <a:t>. </a:t>
            </a:r>
            <a:r>
              <a:rPr lang="ko-KR" altLang="en-US" b="0" baseline="0" dirty="0" smtClean="0"/>
              <a:t>그래서 모델을 재훈련시키거나 미세하게 조정할 필요 없이 다른 조건</a:t>
            </a:r>
            <a:r>
              <a:rPr lang="en-US" altLang="ko-KR" b="0" baseline="0" dirty="0" smtClean="0"/>
              <a:t>(</a:t>
            </a:r>
            <a:r>
              <a:rPr lang="ko-KR" altLang="en-US" b="0" baseline="0" dirty="0" err="1" smtClean="0"/>
              <a:t>가속계</a:t>
            </a:r>
            <a:r>
              <a:rPr lang="ko-KR" altLang="en-US" b="0" baseline="0" dirty="0" smtClean="0"/>
              <a:t> 장치</a:t>
            </a:r>
            <a:r>
              <a:rPr lang="en-US" altLang="ko-KR" b="0" baseline="0" dirty="0" smtClean="0"/>
              <a:t>, </a:t>
            </a:r>
            <a:r>
              <a:rPr lang="ko-KR" altLang="en-US" b="0" baseline="0" dirty="0" smtClean="0"/>
              <a:t>샘플링 속도</a:t>
            </a:r>
            <a:r>
              <a:rPr lang="en-US" altLang="ko-KR" b="0" baseline="0" dirty="0" smtClean="0"/>
              <a:t>, </a:t>
            </a:r>
            <a:r>
              <a:rPr lang="ko-KR" altLang="en-US" b="0" baseline="0" dirty="0" smtClean="0"/>
              <a:t>시퀀스 길이</a:t>
            </a:r>
            <a:r>
              <a:rPr lang="en-US" altLang="ko-KR" b="0" baseline="0" dirty="0" smtClean="0"/>
              <a:t>)</a:t>
            </a:r>
            <a:r>
              <a:rPr lang="ko-KR" altLang="en-US" b="0" baseline="0" dirty="0" smtClean="0"/>
              <a:t>에서 만들어진 다양한 </a:t>
            </a:r>
            <a:r>
              <a:rPr lang="ko-KR" altLang="en-US" b="0" baseline="0" dirty="0" err="1" smtClean="0"/>
              <a:t>데이터셋에</a:t>
            </a:r>
            <a:r>
              <a:rPr lang="ko-KR" altLang="en-US" b="0" baseline="0" dirty="0" smtClean="0"/>
              <a:t> 사용될 수 있도록 함</a:t>
            </a:r>
            <a:r>
              <a:rPr lang="en-US" altLang="ko-KR" b="0" baseline="0" dirty="0" smtClean="0"/>
              <a:t>(</a:t>
            </a:r>
            <a:r>
              <a:rPr lang="ko-KR" altLang="en-US" b="0" baseline="0" dirty="0" smtClean="0"/>
              <a:t>이 논문의 주요 기여</a:t>
            </a:r>
            <a:r>
              <a:rPr lang="en-US" altLang="ko-KR" b="0" baseline="0" dirty="0" smtClean="0"/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baseline="0" dirty="0" smtClean="0"/>
              <a:t>(</a:t>
            </a:r>
            <a:r>
              <a:rPr lang="ko-KR" altLang="en-US" b="0" baseline="0" dirty="0" smtClean="0"/>
              <a:t>센서에서 얻은 원시 관성 정보가 </a:t>
            </a:r>
            <a:r>
              <a:rPr lang="ko-KR" altLang="en-US" b="0" baseline="0" dirty="0" err="1" smtClean="0"/>
              <a:t>데이터셋</a:t>
            </a:r>
            <a:r>
              <a:rPr lang="ko-KR" altLang="en-US" b="0" baseline="0" dirty="0" smtClean="0"/>
              <a:t> </a:t>
            </a:r>
            <a:r>
              <a:rPr lang="en-US" altLang="ko-KR" b="0" baseline="0" dirty="0" smtClean="0"/>
              <a:t>feature extractor</a:t>
            </a:r>
            <a:r>
              <a:rPr lang="ko-KR" altLang="en-US" b="0" baseline="0" dirty="0" smtClean="0"/>
              <a:t>를 통해 전달되고</a:t>
            </a:r>
            <a:r>
              <a:rPr lang="en-US" altLang="ko-KR" b="0" baseline="0" dirty="0" smtClean="0"/>
              <a:t>, </a:t>
            </a:r>
            <a:r>
              <a:rPr lang="ko-KR" altLang="en-US" b="0" baseline="0" dirty="0" smtClean="0"/>
              <a:t>획득한 </a:t>
            </a:r>
            <a:r>
              <a:rPr lang="en-US" altLang="ko-KR" b="0" baseline="0" dirty="0" smtClean="0"/>
              <a:t>feature</a:t>
            </a:r>
            <a:r>
              <a:rPr lang="ko-KR" altLang="en-US" b="0" baseline="0" dirty="0" smtClean="0"/>
              <a:t>들은 </a:t>
            </a:r>
            <a:r>
              <a:rPr lang="en-US" altLang="ko-KR" b="0" baseline="0" dirty="0" smtClean="0"/>
              <a:t>fall</a:t>
            </a:r>
            <a:r>
              <a:rPr lang="ko-KR" altLang="en-US" b="0" baseline="0" dirty="0" smtClean="0"/>
              <a:t>을 감지하고 신원을 인식하는 데에 사용됨</a:t>
            </a:r>
            <a:r>
              <a:rPr lang="en-US" altLang="ko-KR" b="0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003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baseline="0" dirty="0" smtClean="0"/>
              <a:t>앞서 말했듯</a:t>
            </a:r>
            <a:r>
              <a:rPr lang="en-US" altLang="ko-KR" b="0" baseline="0" dirty="0" smtClean="0"/>
              <a:t>, </a:t>
            </a:r>
            <a:r>
              <a:rPr lang="ko-KR" altLang="en-US" b="0" baseline="0" dirty="0" smtClean="0"/>
              <a:t>여러 조건들에 상관 없이 </a:t>
            </a:r>
            <a:r>
              <a:rPr lang="en-US" altLang="ko-KR" b="0" baseline="0" dirty="0" smtClean="0"/>
              <a:t>fall detection</a:t>
            </a:r>
            <a:r>
              <a:rPr lang="ko-KR" altLang="en-US" b="0" baseline="0" dirty="0" smtClean="0"/>
              <a:t>을 실행하기 위해 여기서는 </a:t>
            </a:r>
            <a:r>
              <a:rPr lang="en-US" altLang="ko-KR" b="0" baseline="0" dirty="0" smtClean="0"/>
              <a:t>cross-dataset classifier</a:t>
            </a:r>
            <a:r>
              <a:rPr lang="ko-KR" altLang="en-US" b="0" baseline="0" dirty="0" smtClean="0"/>
              <a:t>를 제안함</a:t>
            </a:r>
            <a:endParaRPr lang="en-US" altLang="ko-KR" b="0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baseline="0" dirty="0" smtClean="0"/>
              <a:t>CNN</a:t>
            </a:r>
            <a:r>
              <a:rPr lang="ko-KR" altLang="en-US" b="0" baseline="0" dirty="0" smtClean="0"/>
              <a:t>과 </a:t>
            </a:r>
            <a:r>
              <a:rPr lang="en-US" altLang="ko-KR" b="0" baseline="0" dirty="0" smtClean="0"/>
              <a:t>LSTM</a:t>
            </a:r>
            <a:r>
              <a:rPr lang="ko-KR" altLang="en-US" b="0" baseline="0" dirty="0" smtClean="0"/>
              <a:t>의 조합으로 구축된 특징 </a:t>
            </a:r>
            <a:r>
              <a:rPr lang="ko-KR" altLang="en-US" b="0" baseline="0" dirty="0" err="1" smtClean="0"/>
              <a:t>추출기를</a:t>
            </a:r>
            <a:r>
              <a:rPr lang="ko-KR" altLang="en-US" b="0" baseline="0" dirty="0" smtClean="0"/>
              <a:t> 기반으로 함</a:t>
            </a:r>
            <a:r>
              <a:rPr lang="en-US" altLang="ko-KR" b="0" baseline="0" dirty="0" smtClean="0"/>
              <a:t>(</a:t>
            </a:r>
            <a:r>
              <a:rPr lang="ko-KR" altLang="en-US" b="0" baseline="0" dirty="0" smtClean="0"/>
              <a:t>이는 일종의 반복 신경망</a:t>
            </a:r>
            <a:r>
              <a:rPr lang="en-US" altLang="ko-KR" b="0" baseline="0" dirty="0" smtClean="0"/>
              <a:t>(RNN) </a:t>
            </a:r>
            <a:r>
              <a:rPr lang="ko-KR" altLang="en-US" b="0" baseline="0" dirty="0" smtClean="0"/>
              <a:t>아키텍처</a:t>
            </a:r>
            <a:r>
              <a:rPr lang="en-US" altLang="ko-KR" b="0" baseline="0" dirty="0" smtClean="0"/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baseline="0" dirty="0" smtClean="0"/>
              <a:t>구별되는 특징을 추출하는 </a:t>
            </a:r>
            <a:r>
              <a:rPr lang="ko-KR" altLang="en-US" b="0" baseline="0" dirty="0" err="1" smtClean="0"/>
              <a:t>컨볼루션과</a:t>
            </a:r>
            <a:r>
              <a:rPr lang="ko-KR" altLang="en-US" b="0" baseline="0" dirty="0" smtClean="0"/>
              <a:t> 연속적인 </a:t>
            </a:r>
            <a:r>
              <a:rPr lang="en-US" altLang="ko-KR" b="0" baseline="0" dirty="0" smtClean="0"/>
              <a:t>subsequence</a:t>
            </a:r>
            <a:r>
              <a:rPr lang="ko-KR" altLang="en-US" b="0" baseline="0" dirty="0" smtClean="0"/>
              <a:t>들의 시간적 상관 관계를 보여주는 </a:t>
            </a:r>
            <a:r>
              <a:rPr lang="en-US" altLang="ko-KR" b="0" baseline="0" dirty="0" smtClean="0"/>
              <a:t>LSTM </a:t>
            </a:r>
            <a:r>
              <a:rPr lang="ko-KR" altLang="en-US" b="0" baseline="0" dirty="0" smtClean="0"/>
              <a:t>계층을 결합</a:t>
            </a:r>
            <a:endParaRPr lang="en-US" altLang="ko-KR" b="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337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baseline="0" dirty="0" smtClean="0"/>
              <a:t>전처리 단계 없이 가속도계 센서에서 획득한 원시 데이터 직접 사용</a:t>
            </a:r>
            <a:endParaRPr lang="en-US" altLang="ko-KR" b="0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baseline="0" dirty="0" smtClean="0"/>
              <a:t>(</a:t>
            </a:r>
            <a:r>
              <a:rPr lang="ko-KR" altLang="en-US" b="0" baseline="0" dirty="0" smtClean="0"/>
              <a:t>원시 데이터를 뉴런 네트워크에 대한 입력으로 </a:t>
            </a:r>
            <a:r>
              <a:rPr lang="ko-KR" altLang="en-US" b="0" baseline="0" dirty="0" smtClean="0"/>
              <a:t>사용하면</a:t>
            </a:r>
            <a:r>
              <a:rPr lang="en-US" altLang="ko-KR" b="0" baseline="0" dirty="0" smtClean="0"/>
              <a:t>)</a:t>
            </a:r>
            <a:r>
              <a:rPr lang="ko-KR" altLang="en-US" b="0" baseline="0" dirty="0" smtClean="0"/>
              <a:t>모델이 대상 작업에서 정확도를 극대화하는 특징을 자동으로 발견해 </a:t>
            </a:r>
            <a:r>
              <a:rPr lang="en-US" altLang="ko-KR" b="0" baseline="0" dirty="0" smtClean="0"/>
              <a:t>backpropagation</a:t>
            </a:r>
            <a:r>
              <a:rPr lang="ko-KR" altLang="en-US" b="0" baseline="0" dirty="0" smtClean="0"/>
              <a:t>을 통해 자신의 </a:t>
            </a:r>
            <a:r>
              <a:rPr lang="en-US" altLang="ko-KR" b="0" baseline="0" dirty="0" smtClean="0"/>
              <a:t>feature </a:t>
            </a:r>
            <a:r>
              <a:rPr lang="ko-KR" altLang="en-US" b="0" baseline="0" dirty="0" smtClean="0"/>
              <a:t>학습 가능</a:t>
            </a:r>
            <a:endParaRPr lang="en-US" altLang="ko-KR" b="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793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baseline="0" dirty="0" err="1" smtClean="0"/>
              <a:t>컨볼루션</a:t>
            </a:r>
            <a:r>
              <a:rPr lang="ko-KR" altLang="en-US" b="0" baseline="0" dirty="0" smtClean="0"/>
              <a:t> 레이어는 </a:t>
            </a:r>
            <a:r>
              <a:rPr lang="en-US" altLang="ko-KR" b="0" baseline="0" dirty="0" smtClean="0"/>
              <a:t>(</a:t>
            </a:r>
            <a:r>
              <a:rPr lang="ko-KR" altLang="en-US" b="0" baseline="0" dirty="0" smtClean="0"/>
              <a:t>센서의 위치와 </a:t>
            </a:r>
            <a:r>
              <a:rPr lang="en-US" altLang="ko-KR" b="0" baseline="0" dirty="0" smtClean="0"/>
              <a:t>range</a:t>
            </a:r>
            <a:r>
              <a:rPr lang="ko-KR" altLang="en-US" b="0" baseline="0" dirty="0" smtClean="0"/>
              <a:t>에 관계 없이</a:t>
            </a:r>
            <a:r>
              <a:rPr lang="en-US" altLang="ko-KR" b="0" baseline="0" dirty="0" smtClean="0"/>
              <a:t>) </a:t>
            </a:r>
            <a:r>
              <a:rPr lang="ko-KR" altLang="en-US" b="0" baseline="0" dirty="0" smtClean="0"/>
              <a:t>짧은 </a:t>
            </a:r>
            <a:r>
              <a:rPr lang="en-US" altLang="ko-KR" b="0" baseline="0" dirty="0" smtClean="0"/>
              <a:t>signal windows</a:t>
            </a:r>
            <a:r>
              <a:rPr lang="ko-KR" altLang="en-US" b="0" baseline="0" dirty="0" smtClean="0"/>
              <a:t>에서 특징 추출</a:t>
            </a:r>
            <a:endParaRPr lang="en-US" altLang="ko-KR" b="0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baseline="0" dirty="0" smtClean="0"/>
              <a:t>반면에 </a:t>
            </a:r>
            <a:r>
              <a:rPr lang="en-US" altLang="ko-KR" b="0" baseline="0" dirty="0" smtClean="0"/>
              <a:t>LSTM</a:t>
            </a:r>
            <a:r>
              <a:rPr lang="ko-KR" altLang="en-US" b="0" baseline="0" dirty="0" smtClean="0"/>
              <a:t>은 전체 신호의 특징을 클러스터링함</a:t>
            </a:r>
            <a:endParaRPr lang="en-US" altLang="ko-KR" b="0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baseline="0" dirty="0" smtClean="0"/>
              <a:t>모든 데이터셋에는 피사체의</a:t>
            </a:r>
            <a:r>
              <a:rPr lang="en-US" altLang="ko-KR" b="0" baseline="0" dirty="0" smtClean="0"/>
              <a:t> ID</a:t>
            </a:r>
            <a:r>
              <a:rPr lang="ko-KR" altLang="en-US" b="0" baseline="0" dirty="0" smtClean="0"/>
              <a:t>에 대한 정보 포함되어 있어서 이에 대한 </a:t>
            </a:r>
            <a:r>
              <a:rPr lang="en-US" altLang="ko-KR" b="0" baseline="0" dirty="0" smtClean="0"/>
              <a:t>multitask </a:t>
            </a:r>
            <a:r>
              <a:rPr lang="ko-KR" altLang="en-US" b="0" baseline="0" dirty="0" smtClean="0"/>
              <a:t>접근 방식을 구축해 주체 </a:t>
            </a:r>
            <a:r>
              <a:rPr lang="en-US" altLang="ko-KR" b="0" baseline="0" dirty="0" smtClean="0"/>
              <a:t>ID</a:t>
            </a:r>
            <a:r>
              <a:rPr lang="ko-KR" altLang="en-US" b="0" baseline="0" dirty="0" smtClean="0"/>
              <a:t>를 분류함과 동시에 </a:t>
            </a:r>
            <a:r>
              <a:rPr lang="en-US" altLang="ko-KR" b="0" baseline="0" dirty="0" smtClean="0"/>
              <a:t>fall down</a:t>
            </a:r>
            <a:r>
              <a:rPr lang="ko-KR" altLang="en-US" b="0" baseline="0" dirty="0" smtClean="0"/>
              <a:t>도 감지하는 </a:t>
            </a:r>
            <a:r>
              <a:rPr lang="en-US" altLang="ko-KR" b="0" baseline="0" dirty="0" smtClean="0"/>
              <a:t>multitask </a:t>
            </a:r>
            <a:r>
              <a:rPr lang="ko-KR" altLang="en-US" b="0" baseline="0" dirty="0" smtClean="0"/>
              <a:t>모델 구현</a:t>
            </a:r>
            <a:endParaRPr lang="en-US" altLang="ko-KR" b="0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baseline="0" dirty="0" smtClean="0"/>
              <a:t>(</a:t>
            </a:r>
            <a:r>
              <a:rPr lang="ko-KR" altLang="en-US" b="0" baseline="0" dirty="0" smtClean="0"/>
              <a:t>분류</a:t>
            </a:r>
            <a:r>
              <a:rPr lang="en-US" altLang="ko-KR" b="0" baseline="0" dirty="0" smtClean="0"/>
              <a:t> </a:t>
            </a:r>
            <a:r>
              <a:rPr lang="ko-KR" altLang="en-US" b="0" baseline="0" dirty="0" smtClean="0"/>
              <a:t>프로세스는 </a:t>
            </a:r>
            <a:r>
              <a:rPr lang="en-US" altLang="ko-KR" b="0" baseline="0" dirty="0" smtClean="0"/>
              <a:t>k-NN </a:t>
            </a:r>
            <a:r>
              <a:rPr lang="ko-KR" altLang="en-US" b="0" baseline="0" dirty="0" smtClean="0"/>
              <a:t>분류기 사용해 수행</a:t>
            </a:r>
            <a:r>
              <a:rPr lang="en-US" altLang="ko-KR" b="0" baseline="0" dirty="0" smtClean="0"/>
              <a:t>, </a:t>
            </a:r>
            <a:r>
              <a:rPr lang="ko-KR" altLang="en-US" b="0" baseline="0" dirty="0" smtClean="0"/>
              <a:t>특징 </a:t>
            </a:r>
            <a:r>
              <a:rPr lang="ko-KR" altLang="en-US" b="0" baseline="0" dirty="0" err="1" smtClean="0"/>
              <a:t>추출기는</a:t>
            </a:r>
            <a:r>
              <a:rPr lang="ko-KR" altLang="en-US" b="0" baseline="0" dirty="0" smtClean="0"/>
              <a:t> </a:t>
            </a:r>
            <a:r>
              <a:rPr lang="en-US" altLang="ko-KR" b="0" baseline="0" dirty="0" smtClean="0"/>
              <a:t>SVM, </a:t>
            </a:r>
            <a:r>
              <a:rPr lang="en-US" altLang="ko-KR" b="0" baseline="0" dirty="0" err="1" smtClean="0"/>
              <a:t>RandomForest</a:t>
            </a:r>
            <a:r>
              <a:rPr lang="ko-KR" altLang="en-US" b="0" baseline="0" dirty="0" smtClean="0"/>
              <a:t>같은 기존 분류기 사용</a:t>
            </a:r>
            <a:r>
              <a:rPr lang="en-US" altLang="ko-KR" b="0" baseline="0" dirty="0" smtClean="0"/>
              <a:t>)</a:t>
            </a:r>
            <a:endParaRPr lang="en-US" altLang="ko-KR" b="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012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baseline="0" dirty="0" smtClean="0"/>
              <a:t>(</a:t>
            </a:r>
            <a:r>
              <a:rPr lang="ko-KR" altLang="en-US" b="0" baseline="0" dirty="0" smtClean="0"/>
              <a:t>세 채널로 구성된 가속도계 신호는 네 개의 </a:t>
            </a:r>
            <a:r>
              <a:rPr lang="en-US" altLang="ko-KR" b="0" baseline="0" dirty="0" smtClean="0"/>
              <a:t>CNN </a:t>
            </a:r>
            <a:r>
              <a:rPr lang="ko-KR" altLang="en-US" b="0" baseline="0" dirty="0" smtClean="0"/>
              <a:t>레이어로 구성된 </a:t>
            </a:r>
            <a:r>
              <a:rPr lang="en-US" altLang="ko-KR" b="0" baseline="0" dirty="0" smtClean="0"/>
              <a:t>cross-dataset </a:t>
            </a:r>
            <a:r>
              <a:rPr lang="ko-KR" altLang="en-US" b="0" baseline="0" dirty="0" smtClean="0"/>
              <a:t>특징 </a:t>
            </a:r>
            <a:r>
              <a:rPr lang="ko-KR" altLang="en-US" b="0" baseline="0" dirty="0" err="1" smtClean="0"/>
              <a:t>추출기와</a:t>
            </a:r>
            <a:r>
              <a:rPr lang="ko-KR" altLang="en-US" b="0" baseline="0" dirty="0" smtClean="0"/>
              <a:t> </a:t>
            </a:r>
            <a:r>
              <a:rPr lang="en-US" altLang="ko-KR" b="0" baseline="0" dirty="0" smtClean="0"/>
              <a:t>LSTM </a:t>
            </a:r>
            <a:r>
              <a:rPr lang="ko-KR" altLang="en-US" b="0" baseline="0" dirty="0" smtClean="0"/>
              <a:t>레이어를 통해 전달됨</a:t>
            </a:r>
            <a:r>
              <a:rPr lang="en-US" altLang="ko-KR" b="0" baseline="0" dirty="0" smtClean="0"/>
              <a:t>. </a:t>
            </a:r>
            <a:r>
              <a:rPr lang="ko-KR" altLang="en-US" b="0" baseline="0" dirty="0" smtClean="0"/>
              <a:t>출력에는 </a:t>
            </a:r>
            <a:r>
              <a:rPr lang="en-US" altLang="ko-KR" b="0" baseline="0" dirty="0" smtClean="0"/>
              <a:t>ID</a:t>
            </a:r>
            <a:r>
              <a:rPr lang="ko-KR" altLang="en-US" b="0" baseline="0" dirty="0" smtClean="0"/>
              <a:t>와 </a:t>
            </a:r>
            <a:r>
              <a:rPr lang="en-US" altLang="ko-KR" b="0" baseline="0" dirty="0" smtClean="0"/>
              <a:t>fall </a:t>
            </a:r>
            <a:r>
              <a:rPr lang="ko-KR" altLang="en-US" b="0" baseline="0" dirty="0" smtClean="0"/>
              <a:t>발생 가능성에 대한 정보 포함됨</a:t>
            </a:r>
            <a:r>
              <a:rPr lang="en-US" altLang="ko-KR" b="0" baseline="0" dirty="0" smtClean="0"/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baseline="0" dirty="0" smtClean="0"/>
              <a:t>데이터 시퀀스는 </a:t>
            </a:r>
            <a:r>
              <a:rPr lang="en-US" altLang="ko-KR" b="0" baseline="0" dirty="0" smtClean="0"/>
              <a:t>NN</a:t>
            </a:r>
            <a:r>
              <a:rPr lang="ko-KR" altLang="en-US" b="0" baseline="0" dirty="0" smtClean="0"/>
              <a:t>에 하나씩 공급되는 </a:t>
            </a:r>
            <a:r>
              <a:rPr lang="en-US" altLang="ko-KR" b="0" baseline="0" dirty="0" smtClean="0"/>
              <a:t>50</a:t>
            </a:r>
            <a:r>
              <a:rPr lang="ko-KR" altLang="en-US" b="0" baseline="0" dirty="0" smtClean="0"/>
              <a:t>개 샘플의 </a:t>
            </a:r>
            <a:r>
              <a:rPr lang="en-US" altLang="ko-KR" b="0" baseline="0" dirty="0" smtClean="0"/>
              <a:t>subsequence</a:t>
            </a:r>
            <a:r>
              <a:rPr lang="ko-KR" altLang="en-US" b="0" baseline="0" dirty="0" smtClean="0"/>
              <a:t>로 분할됨</a:t>
            </a:r>
            <a:r>
              <a:rPr lang="en-US" altLang="ko-KR" b="0" baseline="0" dirty="0" smtClean="0"/>
              <a:t>. </a:t>
            </a:r>
            <a:r>
              <a:rPr lang="ko-KR" altLang="en-US" b="0" baseline="0" dirty="0" smtClean="0"/>
              <a:t>모든 </a:t>
            </a:r>
            <a:r>
              <a:rPr lang="en-US" altLang="ko-KR" b="0" baseline="0" dirty="0" smtClean="0"/>
              <a:t>subsequence</a:t>
            </a:r>
            <a:r>
              <a:rPr lang="ko-KR" altLang="en-US" b="0" baseline="0" dirty="0" smtClean="0"/>
              <a:t>가 처리되면 모델은 시퀀스 수준에서 출력 생성</a:t>
            </a:r>
            <a:r>
              <a:rPr lang="en-US" altLang="ko-KR" b="0" baseline="0" dirty="0" smtClean="0"/>
              <a:t>. </a:t>
            </a:r>
            <a:r>
              <a:rPr lang="ko-KR" altLang="en-US" b="0" baseline="0" dirty="0" smtClean="0"/>
              <a:t>이러한 방식으로 길이가 다른 시퀀스 사용할 수 있음</a:t>
            </a:r>
            <a:r>
              <a:rPr lang="en-US" altLang="ko-KR" b="0" baseline="0" dirty="0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baseline="0" dirty="0" smtClean="0"/>
              <a:t>CNN</a:t>
            </a:r>
            <a:r>
              <a:rPr lang="ko-KR" altLang="en-US" b="0" baseline="0" dirty="0" smtClean="0"/>
              <a:t>의 </a:t>
            </a:r>
            <a:r>
              <a:rPr lang="ko-KR" altLang="en-US" b="0" baseline="0" dirty="0" err="1" smtClean="0"/>
              <a:t>컨볼루션</a:t>
            </a:r>
            <a:r>
              <a:rPr lang="ko-KR" altLang="en-US" b="0" baseline="0" dirty="0" smtClean="0"/>
              <a:t> 레이어는 이렇게 </a:t>
            </a:r>
            <a:r>
              <a:rPr lang="en-US" altLang="ko-KR" b="0" baseline="0" dirty="0" smtClean="0"/>
              <a:t>4</a:t>
            </a:r>
            <a:r>
              <a:rPr lang="ko-KR" altLang="en-US" b="0" baseline="0" dirty="0" smtClean="0"/>
              <a:t>개인데</a:t>
            </a:r>
            <a:r>
              <a:rPr lang="en-US" altLang="ko-KR" b="0" baseline="0" dirty="0" smtClean="0"/>
              <a:t>, </a:t>
            </a:r>
            <a:r>
              <a:rPr lang="ko-KR" altLang="en-US" b="0" baseline="0" dirty="0" err="1" smtClean="0"/>
              <a:t>단차원</a:t>
            </a:r>
            <a:r>
              <a:rPr lang="ko-KR" altLang="en-US" b="0" baseline="0" dirty="0" smtClean="0"/>
              <a:t> 신호를 다루기 때문에 첫 번째 항은 모두 </a:t>
            </a:r>
            <a:r>
              <a:rPr lang="en-US" altLang="ko-KR" b="0" baseline="0" dirty="0" smtClean="0"/>
              <a:t>1</a:t>
            </a:r>
            <a:r>
              <a:rPr lang="ko-KR" altLang="en-US" b="0" baseline="0" dirty="0" smtClean="0"/>
              <a:t>로 동일</a:t>
            </a:r>
            <a:r>
              <a:rPr lang="en-US" altLang="ko-KR" b="0" baseline="0" dirty="0" smtClean="0"/>
              <a:t>. </a:t>
            </a:r>
            <a:r>
              <a:rPr lang="ko-KR" altLang="en-US" b="0" baseline="0" dirty="0" smtClean="0"/>
              <a:t>두 번째 항은 신호에서 가져온 하위 시퀀스 수</a:t>
            </a:r>
            <a:r>
              <a:rPr lang="en-US" altLang="ko-KR" b="0" baseline="0" dirty="0" smtClean="0"/>
              <a:t>. </a:t>
            </a:r>
            <a:r>
              <a:rPr lang="ko-KR" altLang="en-US" b="0" baseline="0" dirty="0" smtClean="0"/>
              <a:t>마지막 항은 레이어의 필터 수</a:t>
            </a:r>
            <a:r>
              <a:rPr lang="en-US" altLang="ko-KR" b="0" baseline="0" dirty="0" smtClean="0"/>
              <a:t>. </a:t>
            </a:r>
            <a:r>
              <a:rPr lang="ko-KR" altLang="en-US" b="0" baseline="0" dirty="0" smtClean="0"/>
              <a:t>각 </a:t>
            </a:r>
            <a:r>
              <a:rPr lang="ko-KR" altLang="en-US" b="0" baseline="0" dirty="0" err="1" smtClean="0"/>
              <a:t>컨볼루션</a:t>
            </a:r>
            <a:r>
              <a:rPr lang="ko-KR" altLang="en-US" b="0" baseline="0" dirty="0" smtClean="0"/>
              <a:t> 후에 </a:t>
            </a:r>
            <a:r>
              <a:rPr lang="en-US" altLang="ko-KR" b="0" baseline="0" dirty="0" err="1" smtClean="0"/>
              <a:t>ReLU</a:t>
            </a:r>
            <a:r>
              <a:rPr lang="en-US" altLang="ko-KR" b="0" baseline="0" dirty="0" smtClean="0"/>
              <a:t>, Batch normalization, max pooling </a:t>
            </a:r>
            <a:r>
              <a:rPr lang="ko-KR" altLang="en-US" b="0" baseline="0" dirty="0" smtClean="0"/>
              <a:t>레이어 추가하는데</a:t>
            </a:r>
            <a:r>
              <a:rPr lang="en-US" altLang="ko-KR" b="0" baseline="0" dirty="0" smtClean="0"/>
              <a:t>, </a:t>
            </a:r>
            <a:r>
              <a:rPr lang="ko-KR" altLang="en-US" b="0" baseline="0" dirty="0" smtClean="0"/>
              <a:t>마지막 </a:t>
            </a:r>
            <a:r>
              <a:rPr lang="ko-KR" altLang="en-US" b="0" baseline="0" dirty="0" err="1" smtClean="0"/>
              <a:t>컨볼루션</a:t>
            </a:r>
            <a:r>
              <a:rPr lang="ko-KR" altLang="en-US" b="0" baseline="0" dirty="0" smtClean="0"/>
              <a:t> 레이어 후에는 </a:t>
            </a:r>
            <a:r>
              <a:rPr lang="en-US" altLang="ko-KR" b="0" baseline="0" dirty="0" smtClean="0"/>
              <a:t>max</a:t>
            </a:r>
            <a:r>
              <a:rPr lang="ko-KR" altLang="en-US" b="0" baseline="0" dirty="0" smtClean="0"/>
              <a:t>가 아닌 </a:t>
            </a:r>
            <a:r>
              <a:rPr lang="en-US" altLang="ko-KR" b="0" baseline="0" dirty="0" smtClean="0"/>
              <a:t>average pooling layer.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baseline="0" dirty="0" smtClean="0"/>
              <a:t>시간 정보를 저장하기 위한 </a:t>
            </a:r>
            <a:r>
              <a:rPr lang="en-US" altLang="ko-KR" b="0" baseline="0" dirty="0" smtClean="0"/>
              <a:t>LSTM</a:t>
            </a:r>
            <a:r>
              <a:rPr lang="ko-KR" altLang="en-US" b="0" baseline="0" dirty="0" smtClean="0"/>
              <a:t>과 </a:t>
            </a:r>
            <a:r>
              <a:rPr lang="en-US" altLang="ko-KR" b="0" baseline="0" dirty="0" smtClean="0"/>
              <a:t>dropout </a:t>
            </a:r>
            <a:r>
              <a:rPr lang="ko-KR" altLang="en-US" b="0" baseline="0" dirty="0" smtClean="0"/>
              <a:t>레이어 추가</a:t>
            </a:r>
            <a:r>
              <a:rPr lang="en-US" altLang="ko-KR" b="0" baseline="0" dirty="0" smtClean="0"/>
              <a:t>. (128 </a:t>
            </a:r>
            <a:r>
              <a:rPr lang="ko-KR" altLang="en-US" b="0" baseline="0" dirty="0" smtClean="0"/>
              <a:t>피처의 출력 크기의 </a:t>
            </a:r>
            <a:r>
              <a:rPr lang="en-US" altLang="ko-KR" b="0" baseline="0" dirty="0" smtClean="0"/>
              <a:t>LSTM</a:t>
            </a:r>
            <a:r>
              <a:rPr lang="ko-KR" altLang="en-US" b="0" baseline="0" dirty="0" smtClean="0"/>
              <a:t>이 적합</a:t>
            </a:r>
            <a:r>
              <a:rPr lang="en-US" altLang="ko-KR" b="0" baseline="0" dirty="0" smtClean="0"/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baseline="0" dirty="0" smtClean="0"/>
              <a:t>loss</a:t>
            </a:r>
            <a:r>
              <a:rPr lang="ko-KR" altLang="en-US" b="0" baseline="0" dirty="0" smtClean="0"/>
              <a:t> </a:t>
            </a:r>
            <a:r>
              <a:rPr lang="en-US" altLang="ko-KR" b="0" baseline="0" dirty="0" smtClean="0"/>
              <a:t>function, full-connected layer, </a:t>
            </a:r>
            <a:r>
              <a:rPr lang="en-US" altLang="ko-KR" b="0" baseline="0" dirty="0" err="1" smtClean="0"/>
              <a:t>softmax</a:t>
            </a:r>
            <a:r>
              <a:rPr lang="en-US" altLang="ko-KR" b="0" baseline="0" dirty="0" smtClean="0"/>
              <a:t> layer</a:t>
            </a:r>
            <a:r>
              <a:rPr lang="ko-KR" altLang="en-US" b="0" baseline="0" dirty="0" smtClean="0"/>
              <a:t>를 추가해 최종적으로 모델 훈련</a:t>
            </a:r>
            <a:r>
              <a:rPr lang="en-US" altLang="ko-KR" b="0" baseline="0" dirty="0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baseline="0" dirty="0" smtClean="0"/>
              <a:t>모델이 훈련되면 </a:t>
            </a:r>
            <a:r>
              <a:rPr lang="en-US" altLang="ko-KR" b="0" baseline="0" dirty="0" smtClean="0"/>
              <a:t>LSTM</a:t>
            </a:r>
            <a:r>
              <a:rPr lang="ko-KR" altLang="en-US" b="0" baseline="0" dirty="0" smtClean="0"/>
              <a:t>에서 얻은 </a:t>
            </a:r>
            <a:r>
              <a:rPr lang="en-US" altLang="ko-KR" b="0" baseline="0" dirty="0" smtClean="0"/>
              <a:t>feature vector</a:t>
            </a:r>
            <a:r>
              <a:rPr lang="ko-KR" altLang="en-US" b="0" baseline="0" dirty="0" smtClean="0"/>
              <a:t>가 </a:t>
            </a:r>
            <a:r>
              <a:rPr lang="en-US" altLang="ko-KR" b="0" baseline="0" dirty="0" smtClean="0"/>
              <a:t>k-NN </a:t>
            </a:r>
            <a:r>
              <a:rPr lang="ko-KR" altLang="en-US" b="0" baseline="0" dirty="0" err="1" smtClean="0"/>
              <a:t>분류기에</a:t>
            </a:r>
            <a:r>
              <a:rPr lang="ko-KR" altLang="en-US" b="0" baseline="0" dirty="0" smtClean="0"/>
              <a:t> 대한 입력이기 때문에 </a:t>
            </a:r>
            <a:r>
              <a:rPr lang="ko-KR" altLang="en-US" b="0" baseline="0" dirty="0" err="1" smtClean="0"/>
              <a:t>윗</a:t>
            </a:r>
            <a:r>
              <a:rPr lang="ko-KR" altLang="en-US" b="0" baseline="0" dirty="0" smtClean="0"/>
              <a:t> 문장의 추가 레이어는 폐기될 수 있음</a:t>
            </a:r>
            <a:r>
              <a:rPr lang="en-US" altLang="ko-KR" b="0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157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baseline="0" dirty="0" smtClean="0"/>
              <a:t>앞서서도 언급했듯</a:t>
            </a:r>
            <a:r>
              <a:rPr lang="en-US" altLang="ko-KR" b="0" baseline="0" dirty="0" smtClean="0"/>
              <a:t>, </a:t>
            </a:r>
            <a:r>
              <a:rPr lang="ko-KR" altLang="en-US" b="0" baseline="0" dirty="0" smtClean="0"/>
              <a:t>이 논문에서 사용한 </a:t>
            </a:r>
            <a:r>
              <a:rPr lang="ko-KR" altLang="en-US" b="0" baseline="0" dirty="0" err="1" smtClean="0"/>
              <a:t>데이터셋은</a:t>
            </a:r>
            <a:r>
              <a:rPr lang="ko-KR" altLang="en-US" b="0" baseline="0" dirty="0" smtClean="0"/>
              <a:t> </a:t>
            </a:r>
            <a:r>
              <a:rPr lang="en-US" altLang="ko-KR" b="0" baseline="0" dirty="0" smtClean="0"/>
              <a:t>fall/ADL </a:t>
            </a:r>
            <a:r>
              <a:rPr lang="ko-KR" altLang="en-US" b="0" baseline="0" dirty="0" smtClean="0"/>
              <a:t>인지와 피실험자 </a:t>
            </a:r>
            <a:r>
              <a:rPr lang="en-US" altLang="ko-KR" b="0" baseline="0" dirty="0" smtClean="0"/>
              <a:t>ID</a:t>
            </a:r>
            <a:r>
              <a:rPr lang="ko-KR" altLang="en-US" b="0" baseline="0" dirty="0" smtClean="0"/>
              <a:t>를 제공하기 때문에 </a:t>
            </a:r>
            <a:r>
              <a:rPr lang="en-US" altLang="ko-KR" b="0" baseline="0" dirty="0" smtClean="0"/>
              <a:t>Deep Multi-Task </a:t>
            </a:r>
            <a:r>
              <a:rPr lang="ko-KR" altLang="en-US" b="0" baseline="0" dirty="0" smtClean="0"/>
              <a:t>모델을 문제에 적용하는 방법을 살펴보아야 함</a:t>
            </a:r>
            <a:r>
              <a:rPr lang="en-US" altLang="ko-KR" b="0" baseline="0" dirty="0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baseline="0" dirty="0" smtClean="0"/>
              <a:t>DMT </a:t>
            </a:r>
            <a:r>
              <a:rPr lang="ko-KR" altLang="en-US" b="0" baseline="0" dirty="0" smtClean="0"/>
              <a:t>모델 학습시키려면 </a:t>
            </a:r>
            <a:r>
              <a:rPr lang="en-US" altLang="ko-KR" b="0" baseline="0" dirty="0" smtClean="0"/>
              <a:t>I</a:t>
            </a:r>
            <a:r>
              <a:rPr lang="ko-KR" altLang="en-US" b="0" baseline="0" dirty="0" smtClean="0"/>
              <a:t>와 같은 </a:t>
            </a:r>
            <a:r>
              <a:rPr lang="ko-KR" altLang="en-US" b="0" baseline="0" dirty="0" err="1" smtClean="0"/>
              <a:t>튜플</a:t>
            </a:r>
            <a:r>
              <a:rPr lang="ko-KR" altLang="en-US" b="0" baseline="0" dirty="0" smtClean="0"/>
              <a:t> 셋 사용해야 함</a:t>
            </a:r>
            <a:r>
              <a:rPr lang="en-US" altLang="ko-KR" b="0" baseline="0" dirty="0" smtClean="0"/>
              <a:t>. </a:t>
            </a:r>
            <a:r>
              <a:rPr lang="en-US" altLang="ko-KR" b="0" baseline="0" dirty="0" err="1" smtClean="0"/>
              <a:t>si</a:t>
            </a:r>
            <a:r>
              <a:rPr lang="ko-KR" altLang="en-US" b="0" baseline="0" dirty="0" smtClean="0"/>
              <a:t>는 입력 시퀀스</a:t>
            </a:r>
            <a:r>
              <a:rPr lang="en-US" altLang="ko-KR" b="0" baseline="0" dirty="0" smtClean="0"/>
              <a:t>, </a:t>
            </a:r>
            <a:r>
              <a:rPr lang="en-US" altLang="ko-KR" b="0" baseline="0" dirty="0" err="1" smtClean="0"/>
              <a:t>yiT</a:t>
            </a:r>
            <a:r>
              <a:rPr lang="ko-KR" altLang="en-US" b="0" baseline="0" dirty="0" smtClean="0"/>
              <a:t>는 각 작업의 라벨 나타냄</a:t>
            </a:r>
            <a:r>
              <a:rPr lang="en-US" altLang="ko-KR" b="0" baseline="0" dirty="0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baseline="0" dirty="0" smtClean="0"/>
              <a:t>그리고 </a:t>
            </a:r>
            <a:r>
              <a:rPr lang="en-US" altLang="ko-KR" b="0" baseline="0" dirty="0" smtClean="0"/>
              <a:t>DMT</a:t>
            </a:r>
            <a:r>
              <a:rPr lang="ko-KR" altLang="en-US" b="0" baseline="0" dirty="0" smtClean="0"/>
              <a:t>에 대한 로스 함수</a:t>
            </a:r>
            <a:r>
              <a:rPr lang="en-US" altLang="ko-KR" b="0" baseline="0" dirty="0" smtClean="0"/>
              <a:t>(</a:t>
            </a:r>
            <a:r>
              <a:rPr lang="en-US" altLang="ko-KR" b="0" baseline="0" dirty="0" err="1" smtClean="0"/>
              <a:t>si</a:t>
            </a:r>
            <a:r>
              <a:rPr lang="ko-KR" altLang="en-US" b="0" baseline="0" dirty="0" smtClean="0"/>
              <a:t>는 주어진 시퀀스</a:t>
            </a:r>
            <a:r>
              <a:rPr lang="en-US" altLang="ko-KR" b="0" baseline="0" dirty="0" smtClean="0"/>
              <a:t>, </a:t>
            </a:r>
            <a:r>
              <a:rPr lang="ko-KR" altLang="en-US" b="0" baseline="0" dirty="0" err="1" smtClean="0"/>
              <a:t>쎄타는</a:t>
            </a:r>
            <a:r>
              <a:rPr lang="ko-KR" altLang="en-US" b="0" baseline="0" dirty="0" smtClean="0"/>
              <a:t> 네트워크 매개 변수</a:t>
            </a:r>
            <a:r>
              <a:rPr lang="en-US" altLang="ko-KR" b="0" baseline="0" dirty="0" smtClean="0"/>
              <a:t>). Y, g</a:t>
            </a:r>
            <a:r>
              <a:rPr lang="ko-KR" altLang="en-US" b="0" baseline="0" dirty="0" smtClean="0"/>
              <a:t>는 </a:t>
            </a:r>
            <a:r>
              <a:rPr lang="en-US" altLang="ko-KR" b="0" baseline="0" dirty="0" err="1" smtClean="0"/>
              <a:t>si</a:t>
            </a:r>
            <a:r>
              <a:rPr lang="ko-KR" altLang="en-US" b="0" baseline="0" dirty="0" smtClean="0"/>
              <a:t>에 대한 네트워크 출력</a:t>
            </a:r>
            <a:r>
              <a:rPr lang="en-US" altLang="ko-KR" b="0" baseline="0" dirty="0" smtClean="0"/>
              <a:t>. </a:t>
            </a:r>
            <a:r>
              <a:rPr lang="en-US" altLang="ko-KR" b="0" baseline="0" dirty="0" err="1" smtClean="0"/>
              <a:t>Lfall</a:t>
            </a:r>
            <a:r>
              <a:rPr lang="en-US" altLang="ko-KR" b="0" baseline="0" dirty="0" smtClean="0"/>
              <a:t> Lid</a:t>
            </a:r>
            <a:r>
              <a:rPr lang="ko-KR" altLang="en-US" b="0" baseline="0" dirty="0" smtClean="0"/>
              <a:t>는 </a:t>
            </a:r>
            <a:r>
              <a:rPr lang="en-US" altLang="ko-KR" b="0" baseline="0" dirty="0" smtClean="0"/>
              <a:t>fall, id </a:t>
            </a:r>
            <a:r>
              <a:rPr lang="ko-KR" altLang="en-US" b="0" baseline="0" dirty="0" smtClean="0"/>
              <a:t>작업에 대한 로스 함수</a:t>
            </a:r>
            <a:r>
              <a:rPr lang="en-US" altLang="ko-KR" b="0" baseline="0" dirty="0" smtClean="0"/>
              <a:t>. </a:t>
            </a:r>
            <a:r>
              <a:rPr lang="ko-KR" altLang="en-US" b="0" baseline="0" dirty="0" smtClean="0"/>
              <a:t>람다는 각각의 가중치</a:t>
            </a:r>
            <a:r>
              <a:rPr lang="en-US" altLang="ko-KR" b="0" baseline="0" dirty="0" smtClean="0"/>
              <a:t>. </a:t>
            </a:r>
            <a:r>
              <a:rPr lang="ko-KR" altLang="en-US" b="0" baseline="0" dirty="0" smtClean="0"/>
              <a:t>여기서는 두 람다 다 </a:t>
            </a:r>
            <a:r>
              <a:rPr lang="en-US" altLang="ko-KR" b="0" baseline="0" dirty="0" smtClean="0"/>
              <a:t>1</a:t>
            </a:r>
            <a:r>
              <a:rPr lang="ko-KR" altLang="en-US" b="0" baseline="0" dirty="0" smtClean="0"/>
              <a:t>과 같고 이 말은 두 작업을 똑같이 중요하게 고려</a:t>
            </a:r>
            <a:r>
              <a:rPr lang="en-US" altLang="ko-KR" b="0" baseline="0" dirty="0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baseline="0" dirty="0" smtClean="0"/>
              <a:t>아무튼 여기 손실함수에서는 교차 엔트로피 손실 표현을 사용</a:t>
            </a:r>
            <a:r>
              <a:rPr lang="en-US" altLang="ko-KR" b="0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767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baseline="0" dirty="0" smtClean="0"/>
              <a:t>k-NN </a:t>
            </a:r>
            <a:r>
              <a:rPr lang="ko-KR" altLang="en-US" b="0" baseline="0" dirty="0" err="1" smtClean="0"/>
              <a:t>분류기에서</a:t>
            </a:r>
            <a:r>
              <a:rPr lang="ko-KR" altLang="en-US" b="0" baseline="0" dirty="0" smtClean="0"/>
              <a:t> 시퀀스는 인접 항목의 과반수 투표 전략에 따라 분류됨</a:t>
            </a:r>
            <a:r>
              <a:rPr lang="en-US" altLang="ko-KR" b="0" baseline="0" dirty="0" smtClean="0"/>
              <a:t>(</a:t>
            </a:r>
            <a:r>
              <a:rPr lang="ko-KR" altLang="en-US" b="0" baseline="0" dirty="0" smtClean="0"/>
              <a:t>그래서 가장 많이 투표된 클래스에 할당됨</a:t>
            </a:r>
            <a:r>
              <a:rPr lang="en-US" altLang="ko-KR" b="0" baseline="0" dirty="0" smtClean="0"/>
              <a:t>. k</a:t>
            </a:r>
            <a:r>
              <a:rPr lang="ko-KR" altLang="en-US" b="0" baseline="0" dirty="0" smtClean="0"/>
              <a:t>는 과반수 투표 중 고려되는 이웃 수</a:t>
            </a:r>
            <a:r>
              <a:rPr lang="en-US" altLang="ko-KR" b="0" baseline="0" dirty="0" smtClean="0"/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baseline="0" dirty="0" smtClean="0"/>
              <a:t>(</a:t>
            </a:r>
            <a:r>
              <a:rPr lang="ko-KR" altLang="en-US" b="0" baseline="0" dirty="0" smtClean="0"/>
              <a:t>새 시퀀스의 근접한 이웃을 찾기 위해</a:t>
            </a:r>
            <a:r>
              <a:rPr lang="en-US" altLang="ko-KR" b="0" baseline="0" dirty="0" smtClean="0"/>
              <a:t>) </a:t>
            </a:r>
            <a:r>
              <a:rPr lang="ko-KR" altLang="en-US" b="0" baseline="0" dirty="0" smtClean="0"/>
              <a:t>새 시퀀스와 이전에 라벨이 지정된 모든 시퀀스 간 유사성이나 거리 </a:t>
            </a:r>
            <a:r>
              <a:rPr lang="ko-KR" altLang="en-US" b="0" baseline="0" dirty="0" err="1" smtClean="0"/>
              <a:t>메트릭을</a:t>
            </a:r>
            <a:r>
              <a:rPr lang="ko-KR" altLang="en-US" b="0" baseline="0" dirty="0" smtClean="0"/>
              <a:t> 계산한 다음 인접 이웃 선택</a:t>
            </a:r>
            <a:endParaRPr lang="en-US" altLang="ko-KR" b="0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baseline="0" dirty="0" smtClean="0"/>
              <a:t>(</a:t>
            </a:r>
            <a:r>
              <a:rPr lang="ko-KR" altLang="en-US" b="0" baseline="0" dirty="0" smtClean="0"/>
              <a:t>학습할 매개 변수가 없기 때문에</a:t>
            </a:r>
            <a:r>
              <a:rPr lang="en-US" altLang="ko-KR" b="0" baseline="0" dirty="0" smtClean="0"/>
              <a:t>) </a:t>
            </a:r>
            <a:r>
              <a:rPr lang="ko-KR" altLang="en-US" b="0" baseline="0" dirty="0" smtClean="0"/>
              <a:t>이 </a:t>
            </a:r>
            <a:r>
              <a:rPr lang="ko-KR" altLang="en-US" b="0" baseline="0" dirty="0" err="1" smtClean="0"/>
              <a:t>분류기는</a:t>
            </a:r>
            <a:r>
              <a:rPr lang="ko-KR" altLang="en-US" b="0" baseline="0" dirty="0" smtClean="0"/>
              <a:t> 적절한 트레인 절차가 필요하지 않음</a:t>
            </a:r>
            <a:r>
              <a:rPr lang="en-US" altLang="ko-KR" b="0" baseline="0" dirty="0" smtClean="0"/>
              <a:t>. </a:t>
            </a:r>
            <a:r>
              <a:rPr lang="ko-KR" altLang="en-US" b="0" baseline="0" dirty="0" smtClean="0"/>
              <a:t>그냥 </a:t>
            </a:r>
            <a:r>
              <a:rPr lang="en-US" altLang="ko-KR" b="0" baseline="0" dirty="0" smtClean="0"/>
              <a:t>k </a:t>
            </a:r>
            <a:r>
              <a:rPr lang="ko-KR" altLang="en-US" b="0" baseline="0" dirty="0" smtClean="0"/>
              <a:t>값과 라벨이 지정된 시퀀스의 </a:t>
            </a:r>
            <a:r>
              <a:rPr lang="ko-KR" altLang="en-US" b="0" baseline="0" dirty="0" err="1" smtClean="0"/>
              <a:t>트레인셋을</a:t>
            </a:r>
            <a:r>
              <a:rPr lang="ko-KR" altLang="en-US" b="0" baseline="0" dirty="0" smtClean="0"/>
              <a:t> 미리 선택하기만 하면 됨</a:t>
            </a:r>
            <a:endParaRPr lang="en-US" altLang="ko-KR" b="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747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55E6E-2890-481F-AE15-CDC79CD838D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  <p:pic>
        <p:nvPicPr>
          <p:cNvPr id="4" name="그림 3" descr="별, 노트북, 밤, 어두운이(가) 표시된 사진&#10;&#10;자동 생성된 설명">
            <a:extLst>
              <a:ext uri="{FF2B5EF4-FFF2-40B4-BE49-F238E27FC236}">
                <a16:creationId xmlns:a16="http://schemas.microsoft.com/office/drawing/2014/main" id="{0CF0CCBA-B15F-41A0-973D-7A82B33770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1470"/>
            <a:ext cx="991398" cy="99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75FB7-0578-4803-9742-A5F556AD9F01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39255-9B8F-4462-A7FE-3E72045BAB9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AAE106-F942-47F1-B65C-59B172E88E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77962-8117-49AD-9324-1D8E477D02B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5AF8D-9837-4185-AA5F-0E08674FE199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E8A3CB-0AB4-417C-9F8E-176DF4D3C840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4B3F65-D174-473A-B9A3-7D405B29D5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419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A5F54F-2348-4473-82E1-BFE60E049C97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746CEC-C010-40FB-A31C-D4A95DEE5115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DE26D-6639-4546-96A5-E0EE2A312FF3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33540-D188-4ED2-842B-34BCBF6015C8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32AA192-7133-43FD-AFD7-CCFE80BE754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9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5"/>
          <p:cNvGrpSpPr/>
          <p:nvPr/>
        </p:nvGrpSpPr>
        <p:grpSpPr>
          <a:xfrm>
            <a:off x="2237886" y="2715766"/>
            <a:ext cx="172892" cy="1728192"/>
            <a:chOff x="3424672" y="2643758"/>
            <a:chExt cx="283232" cy="1584176"/>
          </a:xfrm>
        </p:grpSpPr>
        <p:sp>
          <p:nvSpPr>
            <p:cNvPr id="12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410778" y="2715766"/>
            <a:ext cx="6725675" cy="1728192"/>
          </a:xfrm>
        </p:spPr>
        <p:txBody>
          <a:bodyPr/>
          <a:lstStyle/>
          <a:p>
            <a:pPr lvl="0"/>
            <a:r>
              <a:rPr lang="en-US" altLang="ko-KR" sz="28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 cross-dataset deep learning-based classifier for people fall detection and identification</a:t>
            </a:r>
            <a:endParaRPr lang="en-US" altLang="ko-KR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lvl="0"/>
            <a:r>
              <a:rPr lang="en-US" altLang="ko-KR" sz="1500" dirty="0" smtClean="0"/>
              <a:t>Computer Methods and Programs in Biomedicine 2020</a:t>
            </a:r>
            <a:endParaRPr lang="en-US" altLang="ko-KR" sz="1500" dirty="0" smtClean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Experiments and results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360040"/>
          </a:xfrm>
        </p:spPr>
        <p:txBody>
          <a:bodyPr/>
          <a:lstStyle/>
          <a:p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Datasets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50" y="1851670"/>
            <a:ext cx="73533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96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Experiments and results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360040"/>
          </a:xfrm>
        </p:spPr>
        <p:txBody>
          <a:bodyPr/>
          <a:lstStyle/>
          <a:p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Input data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1779662"/>
            <a:ext cx="9144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Adding 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Gaussian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noise with standard deviation σ = 0.01 to the input 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sequence</a:t>
            </a:r>
          </a:p>
          <a:p>
            <a:endParaRPr lang="en-US" altLang="ko-KR" sz="10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Scaling the original sequence by a random value in the range 0.7 and 1.1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0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Interpolating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the original sequence by inserting 10 new values between each pair of original values, and then randomly sampling this new 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sequence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50" y="2643758"/>
            <a:ext cx="36195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73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Experiments and results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360040"/>
          </a:xfrm>
        </p:spPr>
        <p:txBody>
          <a:bodyPr/>
          <a:lstStyle/>
          <a:p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Implementation details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2139702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Divide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the training set into subsets containing the same number of sequences per 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class</a:t>
            </a:r>
          </a:p>
          <a:p>
            <a:endParaRPr lang="en-US" altLang="ko-KR" sz="10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T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he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sequences are weighted depending on the class 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membership</a:t>
            </a:r>
          </a:p>
        </p:txBody>
      </p:sp>
    </p:spTree>
    <p:extLst>
      <p:ext uri="{BB962C8B-B14F-4D97-AF65-F5344CB8AC3E}">
        <p14:creationId xmlns:p14="http://schemas.microsoft.com/office/powerpoint/2010/main" val="161243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Experiments and results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360040"/>
          </a:xfrm>
        </p:spPr>
        <p:txBody>
          <a:bodyPr/>
          <a:lstStyle/>
          <a:p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Metrics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1851670"/>
            <a:ext cx="9144000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0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Sensitivity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0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0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Specificity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0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endParaRPr lang="en-US" altLang="ko-KR" sz="10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MAA(Macro Average Accuracy)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649" y="2163316"/>
            <a:ext cx="828675" cy="5524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7599" y="2787774"/>
            <a:ext cx="847725" cy="5143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1920" y="3406502"/>
            <a:ext cx="22098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8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Experiments and results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360040"/>
          </a:xfrm>
        </p:spPr>
        <p:txBody>
          <a:bodyPr/>
          <a:lstStyle/>
          <a:p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Experimental results_1. k-value selection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1203598"/>
            <a:ext cx="5184576" cy="344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07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Experiments and results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360040"/>
          </a:xfrm>
        </p:spPr>
        <p:txBody>
          <a:bodyPr/>
          <a:lstStyle/>
          <a:p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Experimental results_2. classification</a:t>
            </a:r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algorithms comparison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1769" y="1923678"/>
            <a:ext cx="4160462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93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Experiments and results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360040"/>
          </a:xfrm>
        </p:spPr>
        <p:txBody>
          <a:bodyPr/>
          <a:lstStyle/>
          <a:p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Experimental results_3. young vs. elderly people comparison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322" y="1923678"/>
            <a:ext cx="5651356" cy="158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52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Experiments and results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360040"/>
          </a:xfrm>
        </p:spPr>
        <p:txBody>
          <a:bodyPr/>
          <a:lstStyle/>
          <a:p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Experimental results_4. multi-task and state-of-the-art comparison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7" y="1635646"/>
            <a:ext cx="77819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9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Introduction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800" y="1635646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categorized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the techniques that are typically considered in activity recognition systems</a:t>
            </a:r>
          </a:p>
          <a:p>
            <a:pPr marL="742950" lvl="1" indent="-285750">
              <a:buFontTx/>
              <a:buChar char="-"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thresholding strategies</a:t>
            </a:r>
          </a:p>
          <a:p>
            <a:pPr marL="742950" lvl="1" indent="-285750">
              <a:buFontTx/>
              <a:buChar char="-"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machine learning 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strategies</a:t>
            </a:r>
          </a:p>
          <a:p>
            <a:pPr lvl="1"/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According to the threshold-based policies, a fall is suspected if a certain signal exceeds a preset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But thresholding strategies normally yield poor discrimination ratios</a:t>
            </a:r>
          </a:p>
        </p:txBody>
      </p:sp>
    </p:spTree>
    <p:extLst>
      <p:ext uri="{BB962C8B-B14F-4D97-AF65-F5344CB8AC3E}">
        <p14:creationId xmlns:p14="http://schemas.microsoft.com/office/powerpoint/2010/main" val="48971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Introduction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1" y="1851670"/>
            <a:ext cx="6624738" cy="171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5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Methods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360040"/>
          </a:xfrm>
        </p:spPr>
        <p:txBody>
          <a:bodyPr/>
          <a:lstStyle/>
          <a:p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Problem definition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1707654"/>
            <a:ext cx="9144000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Propose a cross-dataset classifier for fall detection which is independent of many conditions</a:t>
            </a:r>
          </a:p>
          <a:p>
            <a:endParaRPr lang="en-US" altLang="ko-KR" sz="10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Approach is based on a feature extractor built as a combination of a CNN and a LSTM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0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Combines the capability of convolutions to extract discriminative features with the power of LSTM layers to perform temporal correlation of consecutive subsequences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7325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Methods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360040"/>
          </a:xfrm>
        </p:spPr>
        <p:txBody>
          <a:bodyPr/>
          <a:lstStyle/>
          <a:p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Problem definition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1995686"/>
            <a:ext cx="91440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Uses directly the raw data acquired from the accelerometer sensor, without any pre-processing step</a:t>
            </a:r>
          </a:p>
          <a:p>
            <a:endParaRPr lang="en-US" altLang="ko-KR" sz="10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To learn its own features through backpropagation by automatically discovering those features that maximize the accuracy on the target task</a:t>
            </a:r>
          </a:p>
        </p:txBody>
      </p:sp>
    </p:spTree>
    <p:extLst>
      <p:ext uri="{BB962C8B-B14F-4D97-AF65-F5344CB8AC3E}">
        <p14:creationId xmlns:p14="http://schemas.microsoft.com/office/powerpoint/2010/main" val="114968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Methods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360040"/>
          </a:xfrm>
        </p:spPr>
        <p:txBody>
          <a:bodyPr/>
          <a:lstStyle/>
          <a:p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Problem definition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1995686"/>
            <a:ext cx="91440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Convolutional layers extract features from short signal windows</a:t>
            </a:r>
          </a:p>
          <a:p>
            <a:endParaRPr lang="en-US" altLang="ko-KR" sz="10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LSTM clusters the features of the whole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0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Datasets contain information about the identity of the subject that generated each sequence</a:t>
            </a:r>
          </a:p>
        </p:txBody>
      </p:sp>
    </p:spTree>
    <p:extLst>
      <p:ext uri="{BB962C8B-B14F-4D97-AF65-F5344CB8AC3E}">
        <p14:creationId xmlns:p14="http://schemas.microsoft.com/office/powerpoint/2010/main" val="180906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Methods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360040"/>
          </a:xfrm>
        </p:spPr>
        <p:txBody>
          <a:bodyPr/>
          <a:lstStyle/>
          <a:p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Neural network architecture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73" y="1563638"/>
            <a:ext cx="8305854" cy="246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29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Methods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360040"/>
          </a:xfrm>
        </p:spPr>
        <p:txBody>
          <a:bodyPr/>
          <a:lstStyle/>
          <a:p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Multi-task approach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787" y="2067694"/>
            <a:ext cx="1876425" cy="28575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1706325" y="2643758"/>
            <a:ext cx="5731347" cy="619125"/>
            <a:chOff x="1907704" y="2571750"/>
            <a:chExt cx="5731347" cy="61912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07704" y="2571750"/>
              <a:ext cx="3695700" cy="619125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19851" y="2743199"/>
              <a:ext cx="1219200" cy="276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799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Methods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360040"/>
          </a:xfrm>
        </p:spPr>
        <p:txBody>
          <a:bodyPr/>
          <a:lstStyle/>
          <a:p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k-Nearest neighbors classifier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1995686"/>
            <a:ext cx="91440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A sequence is classified by a majority voting strategy of its neighbors</a:t>
            </a:r>
          </a:p>
          <a:p>
            <a:endParaRPr lang="en-US" altLang="ko-KR" sz="10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S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imilarity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or distance metric is computed between such new sequence and all previously labeled 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0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This classifier does not require a proper training process</a:t>
            </a:r>
          </a:p>
        </p:txBody>
      </p:sp>
    </p:spTree>
    <p:extLst>
      <p:ext uri="{BB962C8B-B14F-4D97-AF65-F5344CB8AC3E}">
        <p14:creationId xmlns:p14="http://schemas.microsoft.com/office/powerpoint/2010/main" val="284611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13793</TotalTime>
  <Words>1868</Words>
  <Application>Microsoft Office PowerPoint</Application>
  <PresentationFormat>화면 슬라이드 쇼(16:9)</PresentationFormat>
  <Paragraphs>154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17</vt:i4>
      </vt:variant>
    </vt:vector>
  </HeadingPairs>
  <TitlesOfParts>
    <vt:vector size="27" baseType="lpstr">
      <vt:lpstr>Arial</vt:lpstr>
      <vt:lpstr>Arial Unicode MS</vt:lpstr>
      <vt:lpstr>맑은 고딕</vt:lpstr>
      <vt:lpstr>나눔스퀘어_ac Bold</vt:lpstr>
      <vt:lpstr>Wingdings</vt:lpstr>
      <vt:lpstr>나눔스퀘어_ac ExtraBold</vt:lpstr>
      <vt:lpstr>나눔스퀘어_ac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김 규리</cp:lastModifiedBy>
  <cp:revision>648</cp:revision>
  <dcterms:created xsi:type="dcterms:W3CDTF">2016-12-05T23:26:54Z</dcterms:created>
  <dcterms:modified xsi:type="dcterms:W3CDTF">2021-05-19T04:17:36Z</dcterms:modified>
</cp:coreProperties>
</file>