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378" r:id="rId5"/>
    <p:sldId id="379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5" r:id="rId19"/>
    <p:sldId id="396" r:id="rId20"/>
    <p:sldId id="399" r:id="rId21"/>
    <p:sldId id="400" r:id="rId22"/>
    <p:sldId id="401" r:id="rId2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나눔스퀘어_ac Bold" panose="020B0600000101010101" pitchFamily="50" charset="-127"/>
      <p:bold r:id="rId27"/>
    </p:embeddedFont>
    <p:embeddedFont>
      <p:font typeface="나눔스퀘어_ac ExtraBold" panose="020B0600000101010101" pitchFamily="50" charset="-127"/>
      <p:bold r:id="rId28"/>
    </p:embeddedFont>
    <p:embeddedFont>
      <p:font typeface="나눔스퀘어_ac" panose="020B0600000101010101" pitchFamily="50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F5DDCB"/>
    <a:srgbClr val="F7D597"/>
    <a:srgbClr val="F9B4A1"/>
    <a:srgbClr val="FDBD3D"/>
    <a:srgbClr val="A4B4EA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3" autoAdjust="0"/>
    <p:restoredTop sz="74897" autoAdjust="0"/>
  </p:normalViewPr>
  <p:slideViewPr>
    <p:cSldViewPr>
      <p:cViewPr varScale="1">
        <p:scale>
          <a:sx n="85" d="100"/>
          <a:sy n="85" d="100"/>
        </p:scale>
        <p:origin x="1458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그림</a:t>
            </a:r>
            <a:r>
              <a:rPr lang="en-US" altLang="ko-KR" b="0" baseline="0" dirty="0" smtClean="0"/>
              <a:t>: GRU Cell</a:t>
            </a:r>
            <a:r>
              <a:rPr lang="ko-KR" altLang="en-US" b="0" baseline="0" dirty="0" smtClean="0"/>
              <a:t>의 아키텍처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낙상 사건을 분류하기 위해선 공간적 특징과 시간적 특징을 고려해야 하는데</a:t>
            </a:r>
            <a:r>
              <a:rPr lang="en-US" altLang="ko-KR" b="0" baseline="0" dirty="0" smtClean="0"/>
              <a:t>, RNN</a:t>
            </a:r>
            <a:r>
              <a:rPr lang="ko-KR" altLang="en-US" b="0" baseline="0" dirty="0" smtClean="0"/>
              <a:t>은 과거에 필요한 정보를 기억해 시간적 특징 추출할 수 있음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이 모델에서는 </a:t>
            </a:r>
            <a:r>
              <a:rPr lang="en-US" altLang="ko-KR" b="0" baseline="0" dirty="0" smtClean="0"/>
              <a:t>GRU</a:t>
            </a:r>
            <a:r>
              <a:rPr lang="ko-KR" altLang="en-US" b="0" baseline="0" dirty="0" smtClean="0"/>
              <a:t> 네트워크를 사용해 어떤 정보가 출력으로 전달되어야 하는지 결정하는 벡터인 업데이트 게이트와 리셋 게이트를 사용해 </a:t>
            </a:r>
            <a:r>
              <a:rPr lang="en-US" altLang="ko-KR" b="0" baseline="0" dirty="0" smtClean="0"/>
              <a:t>RNN</a:t>
            </a:r>
            <a:r>
              <a:rPr lang="ko-KR" altLang="en-US" b="0" baseline="0" dirty="0" smtClean="0"/>
              <a:t>의 </a:t>
            </a:r>
            <a:r>
              <a:rPr lang="en-US" altLang="ko-KR" b="0" baseline="0" dirty="0" smtClean="0"/>
              <a:t>gradient vanishing, exploding </a:t>
            </a:r>
            <a:r>
              <a:rPr lang="ko-KR" altLang="en-US" b="0" baseline="0" dirty="0" smtClean="0"/>
              <a:t>문제 해결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이 게이트들은 시간을 통해 새로운 입력을 지우지 않으면서 오래 전의 정보를 보유하고 예측을 위해 다음 </a:t>
            </a:r>
            <a:r>
              <a:rPr lang="en-US" altLang="ko-KR" b="0" baseline="0" dirty="0" smtClean="0"/>
              <a:t>time step</a:t>
            </a:r>
            <a:r>
              <a:rPr lang="ko-KR" altLang="en-US" b="0" baseline="0" dirty="0" smtClean="0"/>
              <a:t>에 관련 정보를 전달하도록 훈련됨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GRU </a:t>
            </a:r>
            <a:r>
              <a:rPr lang="ko-KR" altLang="en-US" b="0" baseline="0" dirty="0" smtClean="0"/>
              <a:t>내부에는 세 개의 게이트가 있음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업데이트 게이트는 </a:t>
            </a:r>
            <a:r>
              <a:rPr lang="en-US" altLang="ko-KR" b="0" baseline="0" dirty="0" smtClean="0"/>
              <a:t>future information</a:t>
            </a:r>
            <a:r>
              <a:rPr lang="ko-KR" altLang="en-US" b="0" baseline="0" dirty="0" smtClean="0"/>
              <a:t>과 함께 전달해야하는 이전 </a:t>
            </a:r>
            <a:r>
              <a:rPr lang="en-US" altLang="ko-KR" b="0" baseline="0" dirty="0" smtClean="0"/>
              <a:t>time step</a:t>
            </a:r>
            <a:r>
              <a:rPr lang="ko-KR" altLang="en-US" b="0" baseline="0" dirty="0" smtClean="0"/>
              <a:t>의 중요한 선행 정보 식별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리셋 게이트는 얼마나 많은 과거 정보를 잊을지 결정</a:t>
            </a:r>
            <a:r>
              <a:rPr lang="en-US" altLang="ko-KR" b="0" baseline="0" dirty="0" smtClean="0"/>
              <a:t>. current state </a:t>
            </a:r>
            <a:r>
              <a:rPr lang="ko-KR" altLang="en-US" b="0" baseline="0" dirty="0" smtClean="0"/>
              <a:t>게이트는 과거의 관련 정보와 함께 현재 상태 정보 결정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2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미니 배치 입력을 나타내고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h(t-1)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utmost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step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작용하며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W(z)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W(r)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현재 가중치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U(z), U(r)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업데이트된 가중치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4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GRU </a:t>
            </a:r>
            <a:r>
              <a:rPr lang="ko-KR" altLang="en-US" b="0" baseline="0" dirty="0" smtClean="0"/>
              <a:t>셀의 출력은 </a:t>
            </a:r>
            <a:r>
              <a:rPr lang="ko-KR" altLang="en-US" b="0" baseline="0" dirty="0" err="1" smtClean="0"/>
              <a:t>드롭아웃</a:t>
            </a:r>
            <a:r>
              <a:rPr lang="ko-KR" altLang="en-US" b="0" baseline="0" dirty="0" smtClean="0"/>
              <a:t> 비율 </a:t>
            </a:r>
            <a:r>
              <a:rPr lang="en-US" altLang="ko-KR" b="0" baseline="0" dirty="0" smtClean="0"/>
              <a:t>50%</a:t>
            </a:r>
            <a:r>
              <a:rPr lang="ko-KR" altLang="en-US" b="0" baseline="0" dirty="0" smtClean="0"/>
              <a:t>인 </a:t>
            </a:r>
            <a:r>
              <a:rPr lang="en-US" altLang="ko-KR" b="0" baseline="0" dirty="0" smtClean="0"/>
              <a:t>Dense layer</a:t>
            </a:r>
            <a:r>
              <a:rPr lang="ko-KR" altLang="en-US" b="0" baseline="0" dirty="0" smtClean="0"/>
              <a:t>로 전달</a:t>
            </a:r>
            <a:r>
              <a:rPr lang="en-US" altLang="ko-KR" b="0" baseline="0" dirty="0" smtClean="0"/>
              <a:t>. sigmoid act function</a:t>
            </a:r>
            <a:r>
              <a:rPr lang="ko-KR" altLang="en-US" b="0" baseline="0" dirty="0" smtClean="0"/>
              <a:t>을 통해 이진 분류 수행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이진 </a:t>
            </a:r>
            <a:r>
              <a:rPr lang="en-US" altLang="ko-KR" b="0" baseline="0" dirty="0" smtClean="0"/>
              <a:t>cross entropy loss </a:t>
            </a:r>
            <a:r>
              <a:rPr lang="ko-KR" altLang="en-US" b="0" baseline="0" dirty="0" smtClean="0"/>
              <a:t>함수로 예측 클래스와 실제 클래스 비교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위 식에서 </a:t>
            </a:r>
            <a:r>
              <a:rPr lang="en-US" altLang="ko-KR" b="0" baseline="0" dirty="0" err="1" smtClean="0"/>
              <a:t>ti</a:t>
            </a:r>
            <a:r>
              <a:rPr lang="ko-KR" altLang="en-US" b="0" baseline="0" dirty="0" smtClean="0"/>
              <a:t>는 실제 값</a:t>
            </a:r>
            <a:r>
              <a:rPr lang="en-US" altLang="ko-KR" b="0" baseline="0" dirty="0" smtClean="0"/>
              <a:t>, pi</a:t>
            </a:r>
            <a:r>
              <a:rPr lang="ko-KR" altLang="en-US" b="0" baseline="0" dirty="0" smtClean="0"/>
              <a:t>는 </a:t>
            </a:r>
            <a:r>
              <a:rPr lang="en-US" altLang="ko-KR" b="0" baseline="0" dirty="0" err="1" smtClean="0"/>
              <a:t>i</a:t>
            </a:r>
            <a:r>
              <a:rPr lang="ko-KR" altLang="en-US" b="0" baseline="0" dirty="0" smtClean="0"/>
              <a:t>번째 클래스의 </a:t>
            </a:r>
            <a:r>
              <a:rPr lang="ko-KR" altLang="en-US" b="0" baseline="0" dirty="0" err="1" smtClean="0"/>
              <a:t>시그모이드</a:t>
            </a:r>
            <a:r>
              <a:rPr lang="ko-KR" altLang="en-US" b="0" baseline="0" dirty="0" smtClean="0"/>
              <a:t> 확률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1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err="1" smtClean="0"/>
              <a:t>데이터셋은</a:t>
            </a:r>
            <a:r>
              <a:rPr lang="ko-KR" altLang="en-US" b="0" baseline="0" dirty="0" smtClean="0"/>
              <a:t> 앞서 언급했든 </a:t>
            </a:r>
            <a:r>
              <a:rPr lang="en-US" altLang="ko-KR" b="0" baseline="0" dirty="0" smtClean="0"/>
              <a:t>UR fall detection dataset</a:t>
            </a:r>
            <a:r>
              <a:rPr lang="ko-KR" altLang="en-US" b="0" baseline="0" dirty="0" smtClean="0"/>
              <a:t>과 </a:t>
            </a:r>
            <a:r>
              <a:rPr lang="en-US" altLang="ko-KR" b="0" baseline="0" dirty="0" smtClean="0"/>
              <a:t>multiple cameras fall dataset </a:t>
            </a:r>
            <a:r>
              <a:rPr lang="ko-KR" altLang="en-US" b="0" baseline="0" dirty="0" smtClean="0"/>
              <a:t>사용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정확도</a:t>
            </a:r>
            <a:r>
              <a:rPr lang="en-US" altLang="ko-KR" b="0" baseline="0" dirty="0" smtClean="0"/>
              <a:t>: </a:t>
            </a:r>
            <a:r>
              <a:rPr lang="ko-KR" altLang="en-US" b="0" baseline="0" dirty="0" smtClean="0"/>
              <a:t>올바르게 분류된 데이터 비율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정밀도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민감도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특이성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F1 </a:t>
            </a:r>
            <a:r>
              <a:rPr lang="ko-KR" altLang="en-US" b="0" baseline="0" dirty="0" smtClean="0"/>
              <a:t>스코어는 정밀도와 민감도 사이의 조화 평균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75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그림</a:t>
            </a:r>
            <a:r>
              <a:rPr lang="en-US" altLang="ko-KR" b="0" baseline="0" dirty="0" smtClean="0"/>
              <a:t>: 40</a:t>
            </a:r>
            <a:r>
              <a:rPr lang="ko-KR" altLang="en-US" b="0" baseline="0" dirty="0" smtClean="0"/>
              <a:t>번째 </a:t>
            </a:r>
            <a:r>
              <a:rPr lang="ko-KR" altLang="en-US" b="0" baseline="0" dirty="0" err="1" smtClean="0"/>
              <a:t>에폭에서의</a:t>
            </a:r>
            <a:r>
              <a:rPr lang="ko-KR" altLang="en-US" b="0" baseline="0" dirty="0" smtClean="0"/>
              <a:t> 결과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UR fall detection dataset</a:t>
            </a:r>
            <a:r>
              <a:rPr lang="ko-KR" altLang="en-US" b="0" baseline="0" dirty="0" smtClean="0"/>
              <a:t>에 대해 </a:t>
            </a:r>
            <a:r>
              <a:rPr lang="en-US" altLang="ko-KR" b="0" baseline="0" dirty="0" smtClean="0"/>
              <a:t>99.8%, Multiple cameras fall </a:t>
            </a:r>
            <a:r>
              <a:rPr lang="en-US" altLang="ko-KR" b="0" baseline="0" dirty="0" err="1" smtClean="0"/>
              <a:t>daset</a:t>
            </a:r>
            <a:r>
              <a:rPr lang="ko-KR" altLang="en-US" b="0" baseline="0" dirty="0" smtClean="0"/>
              <a:t>에 대해 </a:t>
            </a:r>
            <a:r>
              <a:rPr lang="en-US" altLang="ko-KR" b="0" baseline="0" dirty="0" smtClean="0"/>
              <a:t>98%</a:t>
            </a:r>
            <a:r>
              <a:rPr lang="ko-KR" altLang="en-US" b="0" baseline="0" dirty="0" smtClean="0"/>
              <a:t>의 정확도 달성하여 평균 </a:t>
            </a:r>
            <a:r>
              <a:rPr lang="en-US" altLang="ko-KR" b="0" baseline="0" dirty="0" smtClean="0"/>
              <a:t>99%</a:t>
            </a:r>
            <a:r>
              <a:rPr lang="ko-KR" altLang="en-US" b="0" baseline="0" dirty="0" smtClean="0"/>
              <a:t>의 정확도 획득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여러 비율로 실험해본 결과 </a:t>
            </a:r>
            <a:r>
              <a:rPr lang="en-US" altLang="ko-KR" b="0" baseline="0" dirty="0" smtClean="0"/>
              <a:t>training data</a:t>
            </a:r>
            <a:r>
              <a:rPr lang="ko-KR" altLang="en-US" b="0" baseline="0" dirty="0" smtClean="0"/>
              <a:t>가 </a:t>
            </a:r>
            <a:r>
              <a:rPr lang="en-US" altLang="ko-KR" b="0" baseline="0" dirty="0" smtClean="0"/>
              <a:t>40%, validation data</a:t>
            </a:r>
            <a:r>
              <a:rPr lang="ko-KR" altLang="en-US" b="0" baseline="0" dirty="0" smtClean="0"/>
              <a:t>가 </a:t>
            </a:r>
            <a:r>
              <a:rPr lang="en-US" altLang="ko-KR" b="0" baseline="0" dirty="0" smtClean="0"/>
              <a:t>35%, test data</a:t>
            </a:r>
            <a:r>
              <a:rPr lang="ko-KR" altLang="en-US" b="0" baseline="0" dirty="0" smtClean="0"/>
              <a:t>가 </a:t>
            </a:r>
            <a:r>
              <a:rPr lang="en-US" altLang="ko-KR" b="0" baseline="0" dirty="0" smtClean="0"/>
              <a:t>25%</a:t>
            </a:r>
            <a:r>
              <a:rPr lang="ko-KR" altLang="en-US" b="0" baseline="0" dirty="0" smtClean="0"/>
              <a:t>일 때 최상의 학습 및 검증 정확도를 달성함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08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다른 프레임 개수를 사용해 수행한 결과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비디오 당 </a:t>
            </a:r>
            <a:r>
              <a:rPr lang="en-US" altLang="ko-KR" b="0" baseline="0" dirty="0" smtClean="0"/>
              <a:t>8</a:t>
            </a:r>
            <a:r>
              <a:rPr lang="ko-KR" altLang="en-US" b="0" baseline="0" dirty="0" smtClean="0"/>
              <a:t>개 미만의 프레임은 모든 중요한 프레임을 고려할 수 없어 정확도 떨어뜨리고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비디오 당 </a:t>
            </a:r>
            <a:r>
              <a:rPr lang="en-US" altLang="ko-KR" b="0" baseline="0" dirty="0" smtClean="0"/>
              <a:t>18</a:t>
            </a:r>
            <a:r>
              <a:rPr lang="ko-KR" altLang="en-US" b="0" baseline="0" dirty="0" smtClean="0"/>
              <a:t>개 이상의 프레임은 많은 계산으로 인해 처리 속도 저하시킴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그래서 계산 복잡성도 줄이면서 정확도 또한 높이기 위해 전체 비디오에서 </a:t>
            </a:r>
            <a:r>
              <a:rPr lang="en-US" altLang="ko-KR" b="0" baseline="0" dirty="0" smtClean="0"/>
              <a:t>10</a:t>
            </a:r>
            <a:r>
              <a:rPr lang="ko-KR" altLang="en-US" b="0" baseline="0" dirty="0" smtClean="0"/>
              <a:t>개의 </a:t>
            </a:r>
            <a:r>
              <a:rPr lang="en-US" altLang="ko-KR" b="0" baseline="0" dirty="0" smtClean="0"/>
              <a:t>distributed frame </a:t>
            </a:r>
            <a:r>
              <a:rPr lang="ko-KR" altLang="en-US" b="0" baseline="0" dirty="0" smtClean="0"/>
              <a:t>선택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28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정규화된 데이터가 비정규화된 데이터보다 적은 </a:t>
            </a:r>
            <a:r>
              <a:rPr lang="ko-KR" altLang="en-US" b="0" baseline="0" dirty="0" err="1" smtClean="0"/>
              <a:t>에폭</a:t>
            </a:r>
            <a:r>
              <a:rPr lang="ko-KR" altLang="en-US" b="0" baseline="0" dirty="0" smtClean="0"/>
              <a:t> 내에서 높은 정확도를 달성함을 보여주는 표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56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10</a:t>
            </a:r>
            <a:r>
              <a:rPr lang="ko-KR" altLang="en-US" b="0" baseline="0" dirty="0" smtClean="0"/>
              <a:t>개의 프레임 중 </a:t>
            </a:r>
            <a:r>
              <a:rPr lang="en-US" altLang="ko-KR" b="0" baseline="0" dirty="0" smtClean="0"/>
              <a:t>5</a:t>
            </a:r>
            <a:r>
              <a:rPr lang="ko-KR" altLang="en-US" b="0" baseline="0" dirty="0" smtClean="0"/>
              <a:t>개의 프레임에서 서로 다른 레이어의 출력 결과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하위 수준에서 상위 수준의 피처 맵</a:t>
            </a:r>
            <a:r>
              <a:rPr lang="en-US" altLang="ko-KR" b="0" baseline="0" dirty="0" smtClean="0"/>
              <a:t>. low level</a:t>
            </a:r>
            <a:r>
              <a:rPr lang="ko-KR" altLang="en-US" b="0" baseline="0" dirty="0" smtClean="0"/>
              <a:t>에서는 색상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선과 같은 얕은 피처 추출하고 깊은 레벨의 레이어는 더 자세한 패턴 추출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02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정확도 변화에 대한 </a:t>
            </a:r>
            <a:r>
              <a:rPr lang="en-US" altLang="ko-KR" b="0" baseline="0" dirty="0" smtClean="0"/>
              <a:t>dropout rate</a:t>
            </a:r>
            <a:r>
              <a:rPr lang="ko-KR" altLang="en-US" b="0" baseline="0" dirty="0" smtClean="0"/>
              <a:t>의 영향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0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위</a:t>
            </a:r>
            <a:r>
              <a:rPr lang="en-US" altLang="ko-KR" b="0" baseline="0" dirty="0" smtClean="0"/>
              <a:t>: UR, </a:t>
            </a:r>
            <a:r>
              <a:rPr lang="ko-KR" altLang="en-US" b="0" baseline="0" dirty="0" smtClean="0"/>
              <a:t>아래</a:t>
            </a:r>
            <a:r>
              <a:rPr lang="en-US" altLang="ko-KR" b="0" baseline="0" dirty="0" smtClean="0"/>
              <a:t>: Multiple </a:t>
            </a:r>
            <a:r>
              <a:rPr lang="ko-KR" altLang="en-US" b="0" baseline="0" dirty="0" err="1" smtClean="0"/>
              <a:t>데이터셋에</a:t>
            </a:r>
            <a:r>
              <a:rPr lang="ko-KR" altLang="en-US" b="0" baseline="0" dirty="0" smtClean="0"/>
              <a:t> 대한 테스트 정확도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err="1" smtClean="0"/>
              <a:t>Xception</a:t>
            </a:r>
            <a:r>
              <a:rPr lang="ko-KR" altLang="en-US" b="0" baseline="0" dirty="0" smtClean="0"/>
              <a:t>은 높은 정확도를 보이지만 엄청난 수의 매개변수를 사용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err="1" smtClean="0"/>
              <a:t>번외</a:t>
            </a:r>
            <a:r>
              <a:rPr lang="en-US" altLang="ko-KR" b="0" baseline="0" dirty="0" smtClean="0"/>
              <a:t>) </a:t>
            </a:r>
            <a:r>
              <a:rPr lang="ko-KR" altLang="en-US" b="0" baseline="0" dirty="0" smtClean="0"/>
              <a:t>제안하는 모델의 학습 시간은 다른 모델보다 매개 변수가 적어 더 빨랐음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본 논문에서는 </a:t>
            </a:r>
            <a:r>
              <a:rPr lang="en-US" altLang="ko-KR" b="0" baseline="0" dirty="0" smtClean="0"/>
              <a:t>CNN</a:t>
            </a:r>
            <a:r>
              <a:rPr lang="ko-KR" altLang="en-US" b="0" baseline="0" dirty="0" smtClean="0"/>
              <a:t>과 </a:t>
            </a:r>
            <a:r>
              <a:rPr lang="en-US" altLang="ko-KR" b="0" baseline="0" dirty="0" smtClean="0"/>
              <a:t>RNN (Recurrent)</a:t>
            </a:r>
            <a:r>
              <a:rPr lang="ko-KR" altLang="en-US" b="0" baseline="0" dirty="0" smtClean="0"/>
              <a:t>을 통합 한 실내 환경에서 노인을 모니터링 할 수 있는 인간 낙상 감지 및 분류를 위한 딥 러닝 및 비전 기반 프레임 워크를 제안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다양한 유형의 </a:t>
            </a:r>
            <a:r>
              <a:rPr lang="en-US" altLang="ko-KR" b="0" baseline="0" dirty="0" smtClean="0"/>
              <a:t>RNN </a:t>
            </a:r>
            <a:r>
              <a:rPr lang="ko-KR" altLang="en-US" b="0" baseline="0" dirty="0" smtClean="0"/>
              <a:t>중에서 </a:t>
            </a:r>
            <a:r>
              <a:rPr lang="en-US" altLang="ko-KR" b="0" baseline="0" dirty="0" smtClean="0"/>
              <a:t>gated recurrent unit</a:t>
            </a:r>
            <a:r>
              <a:rPr lang="ko-KR" altLang="en-US" b="0" baseline="0" dirty="0" smtClean="0"/>
              <a:t>이 </a:t>
            </a:r>
            <a:r>
              <a:rPr lang="en-US" altLang="ko-KR" b="0" baseline="0" dirty="0" smtClean="0"/>
              <a:t>CNN</a:t>
            </a:r>
            <a:r>
              <a:rPr lang="ko-KR" altLang="en-US" b="0" baseline="0" dirty="0" smtClean="0"/>
              <a:t>과 함께 통합됨</a:t>
            </a:r>
            <a:r>
              <a:rPr lang="en-US" altLang="ko-KR" b="0" baseline="0" dirty="0" smtClean="0"/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인간의 낙상 행동을 분류하기 위해 </a:t>
            </a:r>
            <a:r>
              <a:rPr lang="en-US" altLang="ko-KR" b="0" baseline="0" dirty="0" smtClean="0"/>
              <a:t>VGG16, VGG19 </a:t>
            </a:r>
            <a:r>
              <a:rPr lang="ko-KR" altLang="en-US" b="0" baseline="0" dirty="0" smtClean="0"/>
              <a:t>및</a:t>
            </a:r>
            <a:r>
              <a:rPr lang="en-US" altLang="ko-KR" b="0" baseline="0" dirty="0" smtClean="0"/>
              <a:t> GRU</a:t>
            </a:r>
            <a:r>
              <a:rPr lang="ko-KR" altLang="en-US" b="0" baseline="0" dirty="0" smtClean="0"/>
              <a:t>와 같은 일부 전이 학습 모델을 탐색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15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2DCNN-GRU </a:t>
            </a:r>
            <a:r>
              <a:rPr lang="ko-KR" altLang="en-US" b="0" baseline="0" dirty="0" smtClean="0"/>
              <a:t>모델의 정확도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정밀도 점수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감도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특이성 및 </a:t>
            </a:r>
            <a:r>
              <a:rPr lang="en-US" altLang="ko-KR" b="0" baseline="0" dirty="0" smtClean="0"/>
              <a:t>F1 </a:t>
            </a:r>
            <a:r>
              <a:rPr lang="ko-KR" altLang="en-US" b="0" baseline="0" dirty="0" smtClean="0"/>
              <a:t>점수와 같은 클래스 별 성능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7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다양한 길이의 비디오에서 연속 프레임이 생성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프레임은 </a:t>
            </a:r>
            <a:r>
              <a:rPr lang="ko-KR" altLang="en-US" b="0" baseline="0" dirty="0" err="1" smtClean="0"/>
              <a:t>컨볼루션</a:t>
            </a:r>
            <a:r>
              <a:rPr lang="ko-KR" altLang="en-US" b="0" baseline="0" dirty="0" smtClean="0"/>
              <a:t> 신경망으로 전달되어 주요 특징을 추출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그 후 이러한 특징은 </a:t>
            </a:r>
            <a:r>
              <a:rPr lang="en-US" altLang="ko-KR" b="0" baseline="0" dirty="0" smtClean="0"/>
              <a:t>GRU</a:t>
            </a:r>
            <a:r>
              <a:rPr lang="ko-KR" altLang="en-US" b="0" baseline="0" dirty="0" smtClean="0"/>
              <a:t>로 전달</a:t>
            </a:r>
            <a:r>
              <a:rPr lang="en-US" altLang="ko-KR" b="0" baseline="0" dirty="0" smtClean="0"/>
              <a:t>. GRU</a:t>
            </a:r>
            <a:r>
              <a:rPr lang="ko-KR" altLang="en-US" b="0" baseline="0" dirty="0" smtClean="0"/>
              <a:t>의 출력은 </a:t>
            </a:r>
            <a:r>
              <a:rPr lang="ko-KR" altLang="en-US" b="0" baseline="0" dirty="0" err="1" smtClean="0"/>
              <a:t>시그모이드</a:t>
            </a:r>
            <a:r>
              <a:rPr lang="ko-KR" altLang="en-US" b="0" baseline="0" dirty="0" smtClean="0"/>
              <a:t> </a:t>
            </a:r>
            <a:r>
              <a:rPr lang="ko-KR" altLang="en-US" b="0" baseline="0" dirty="0" err="1" smtClean="0"/>
              <a:t>분류기로</a:t>
            </a:r>
            <a:r>
              <a:rPr lang="ko-KR" altLang="en-US" b="0" baseline="0" dirty="0" smtClean="0"/>
              <a:t> 전달되어 클래스를 예측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29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비디오에서 프레임 시퀀스를 생성하는 알고리즘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다양한 </a:t>
            </a:r>
            <a:r>
              <a:rPr lang="en-US" altLang="ko-KR" b="0" baseline="0" dirty="0" smtClean="0"/>
              <a:t>duration</a:t>
            </a:r>
            <a:r>
              <a:rPr lang="ko-KR" altLang="en-US" b="0" baseline="0" dirty="0" smtClean="0"/>
              <a:t>의 여러 데이터 세트에서 약 </a:t>
            </a:r>
            <a:r>
              <a:rPr lang="en-US" altLang="ko-KR" b="0" baseline="0" dirty="0" smtClean="0"/>
              <a:t>300 </a:t>
            </a:r>
            <a:r>
              <a:rPr lang="ko-KR" altLang="en-US" b="0" baseline="0" dirty="0" smtClean="0"/>
              <a:t>개의 비디오가 있음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앞서 언급했듯이 다른 모든 프레임을 고려하지 않고 전체 비디오에서 </a:t>
            </a:r>
            <a:r>
              <a:rPr lang="en-US" altLang="ko-KR" b="0" baseline="0" dirty="0" smtClean="0"/>
              <a:t>10 </a:t>
            </a:r>
            <a:r>
              <a:rPr lang="ko-KR" altLang="en-US" b="0" baseline="0" dirty="0" smtClean="0"/>
              <a:t>개의 분산된 이미지를 선택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6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크기 조정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확대 및 정규화의 세 단계로 전처리 수행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계산 비용을 최소화하기 위해 프레임 크기를 </a:t>
            </a:r>
            <a:r>
              <a:rPr lang="en-US" altLang="ko-KR" b="0" baseline="0" dirty="0" smtClean="0"/>
              <a:t>150 x 150</a:t>
            </a:r>
            <a:r>
              <a:rPr lang="ko-KR" altLang="en-US" b="0" baseline="0" dirty="0" smtClean="0"/>
              <a:t>으로 조정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resize</a:t>
            </a:r>
            <a:r>
              <a:rPr lang="ko-KR" altLang="en-US" b="0" baseline="0" dirty="0" smtClean="0"/>
              <a:t>된 이미지에서 </a:t>
            </a:r>
            <a:r>
              <a:rPr lang="en-US" altLang="ko-KR" b="0" baseline="0" dirty="0" smtClean="0"/>
              <a:t>augmentation</a:t>
            </a:r>
            <a:r>
              <a:rPr lang="ko-KR" altLang="en-US" b="0" baseline="0" dirty="0" smtClean="0"/>
              <a:t>이 수행되어 각 훈련 </a:t>
            </a:r>
            <a:r>
              <a:rPr lang="ko-KR" altLang="en-US" b="0" baseline="0" dirty="0" err="1" smtClean="0"/>
              <a:t>에폭에서</a:t>
            </a:r>
            <a:r>
              <a:rPr lang="ko-KR" altLang="en-US" b="0" baseline="0" dirty="0" smtClean="0"/>
              <a:t> 프레임 변환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augmentation</a:t>
            </a:r>
            <a:r>
              <a:rPr lang="ko-KR" altLang="en-US" b="0" baseline="0" dirty="0" smtClean="0"/>
              <a:t>을 위해 확대</a:t>
            </a:r>
            <a:r>
              <a:rPr lang="en-US" altLang="ko-KR" b="0" baseline="0" dirty="0" smtClean="0"/>
              <a:t>/</a:t>
            </a:r>
            <a:r>
              <a:rPr lang="ko-KR" altLang="en-US" b="0" baseline="0" dirty="0" smtClean="0"/>
              <a:t>축소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수평 뒤집기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회전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너비 이동 및 높이 이동 수행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5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생략한 소주제</a:t>
            </a:r>
            <a:r>
              <a:rPr lang="en-US" altLang="ko-KR" b="0" baseline="0" dirty="0" smtClean="0"/>
              <a:t>: convolutional neural network -&gt; max pooling layer </a:t>
            </a:r>
            <a:r>
              <a:rPr lang="ko-KR" altLang="en-US" b="0" baseline="0" dirty="0" smtClean="0"/>
              <a:t>사용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err="1" smtClean="0"/>
              <a:t>데이터셋의</a:t>
            </a:r>
            <a:r>
              <a:rPr lang="ko-KR" altLang="en-US" b="0" baseline="0" dirty="0" smtClean="0"/>
              <a:t> 환경이 덜 복잡하기 때문에 </a:t>
            </a:r>
            <a:r>
              <a:rPr lang="en-US" altLang="ko-KR" b="0" baseline="0" dirty="0" smtClean="0"/>
              <a:t>16, 32, 64, 128, 256 </a:t>
            </a:r>
            <a:r>
              <a:rPr lang="ko-KR" altLang="en-US" b="0" baseline="0" dirty="0" smtClean="0"/>
              <a:t>및 </a:t>
            </a:r>
            <a:r>
              <a:rPr lang="en-US" altLang="ko-KR" b="0" baseline="0" dirty="0" smtClean="0"/>
              <a:t>512 </a:t>
            </a:r>
            <a:r>
              <a:rPr lang="ko-KR" altLang="en-US" b="0" baseline="0" dirty="0" smtClean="0"/>
              <a:t>커널이 </a:t>
            </a:r>
            <a:r>
              <a:rPr lang="ko-KR" altLang="en-US" b="0" baseline="0" dirty="0" err="1" smtClean="0"/>
              <a:t>컨볼루션</a:t>
            </a:r>
            <a:r>
              <a:rPr lang="ko-KR" altLang="en-US" b="0" baseline="0" dirty="0" smtClean="0"/>
              <a:t> 계층에서 순차적으로 사용되어 이미지에서 특징을 추출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이 모델에서 </a:t>
            </a:r>
            <a:r>
              <a:rPr lang="en-US" altLang="ko-KR" b="0" baseline="0" dirty="0" smtClean="0"/>
              <a:t>he_uniform </a:t>
            </a:r>
            <a:r>
              <a:rPr lang="ko-KR" altLang="en-US" b="0" baseline="0" dirty="0" smtClean="0"/>
              <a:t>커널 </a:t>
            </a:r>
            <a:r>
              <a:rPr lang="ko-KR" altLang="en-US" b="0" baseline="0" dirty="0" err="1" smtClean="0"/>
              <a:t>이니셜라이저는</a:t>
            </a:r>
            <a:r>
              <a:rPr lang="ko-KR" altLang="en-US" b="0" baseline="0" dirty="0" smtClean="0"/>
              <a:t> 초기 커널을 선택하고 </a:t>
            </a:r>
            <a:r>
              <a:rPr lang="en-US" altLang="ko-KR" b="0" baseline="0" dirty="0" smtClean="0"/>
              <a:t>ReLU</a:t>
            </a:r>
            <a:r>
              <a:rPr lang="ko-KR" altLang="en-US" b="0" baseline="0" dirty="0" smtClean="0"/>
              <a:t>를 사용해 가중치 업데이트를 수행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0.9</a:t>
            </a:r>
            <a:r>
              <a:rPr lang="ko-KR" altLang="en-US" b="0" baseline="0" dirty="0" smtClean="0"/>
              <a:t>의 모멘텀으로 배치 정규화 수행</a:t>
            </a:r>
            <a:r>
              <a:rPr lang="en-US" altLang="ko-KR" b="0" baseline="0" dirty="0" smtClean="0"/>
              <a:t>. (</a:t>
            </a:r>
            <a:r>
              <a:rPr lang="ko-KR" altLang="en-US" b="0" baseline="0" dirty="0" smtClean="0"/>
              <a:t>배치 정규화는 평균과 분산을 표준화하여 학습을 안정적으로 만듦</a:t>
            </a:r>
            <a:r>
              <a:rPr lang="en-US" altLang="ko-KR" b="0" baseline="0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강한 </a:t>
            </a:r>
            <a:r>
              <a:rPr lang="en-US" altLang="ko-KR" b="0" baseline="0" dirty="0" smtClean="0"/>
              <a:t>edge </a:t>
            </a:r>
            <a:r>
              <a:rPr lang="ko-KR" altLang="en-US" b="0" baseline="0" dirty="0" smtClean="0"/>
              <a:t>추출을 위해 </a:t>
            </a:r>
            <a:r>
              <a:rPr lang="en-US" altLang="ko-KR" b="0" baseline="0" dirty="0" smtClean="0"/>
              <a:t>2 </a:t>
            </a:r>
            <a:r>
              <a:rPr lang="ko-KR" altLang="en-US" b="0" baseline="0" dirty="0" smtClean="0"/>
              <a:t>간격의 </a:t>
            </a:r>
            <a:r>
              <a:rPr lang="en-US" altLang="ko-KR" b="0" baseline="0" dirty="0" smtClean="0"/>
              <a:t>stride</a:t>
            </a:r>
            <a:r>
              <a:rPr lang="ko-KR" altLang="en-US" b="0" baseline="0" dirty="0" smtClean="0"/>
              <a:t>를 사용한 맥스 </a:t>
            </a:r>
            <a:r>
              <a:rPr lang="ko-KR" altLang="en-US" b="0" baseline="0" dirty="0" err="1" smtClean="0"/>
              <a:t>풀링</a:t>
            </a:r>
            <a:r>
              <a:rPr lang="ko-KR" altLang="en-US" b="0" baseline="0" dirty="0" smtClean="0"/>
              <a:t> 수행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convolution layer</a:t>
            </a:r>
            <a:r>
              <a:rPr lang="ko-KR" altLang="en-US" b="0" baseline="0" dirty="0" smtClean="0"/>
              <a:t>의 출력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0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max-pooling layer</a:t>
            </a:r>
            <a:r>
              <a:rPr lang="ko-KR" altLang="en-US" b="0" baseline="0" dirty="0" smtClean="0"/>
              <a:t>의 출력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7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그림은 </a:t>
            </a:r>
            <a:r>
              <a:rPr lang="en-US" altLang="ko-KR" b="0" baseline="0" dirty="0" smtClean="0"/>
              <a:t>2DCNN-GRU </a:t>
            </a:r>
            <a:r>
              <a:rPr lang="ko-KR" altLang="en-US" b="0" baseline="0" dirty="0" smtClean="0"/>
              <a:t>아키텍처</a:t>
            </a:r>
            <a:endParaRPr lang="en-US" altLang="ko-KR" b="0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다음으로 </a:t>
            </a:r>
            <a:r>
              <a:rPr lang="en-US" altLang="ko-KR" b="0" baseline="0" dirty="0" smtClean="0"/>
              <a:t>RNN</a:t>
            </a:r>
            <a:r>
              <a:rPr lang="ko-KR" altLang="en-US" b="0" baseline="0" dirty="0" smtClean="0"/>
              <a:t>을 위한 데이터를 준비하기 위해 </a:t>
            </a:r>
            <a:r>
              <a:rPr lang="en-US" altLang="ko-KR" b="0" baseline="0" dirty="0" smtClean="0"/>
              <a:t>512 </a:t>
            </a:r>
            <a:r>
              <a:rPr lang="ko-KR" altLang="en-US" b="0" baseline="0" dirty="0" smtClean="0"/>
              <a:t>개의 노드와 함께 시간 분산 레이어 사용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그런 다음 </a:t>
            </a:r>
            <a:r>
              <a:rPr lang="en-US" altLang="ko-KR" b="0" baseline="0" dirty="0" smtClean="0"/>
              <a:t>GRU </a:t>
            </a:r>
            <a:r>
              <a:rPr lang="ko-KR" altLang="en-US" b="0" baseline="0" dirty="0" smtClean="0"/>
              <a:t>셀을 사용하여 비디오 프레임의 시간적 종속성을 따름</a:t>
            </a:r>
            <a:r>
              <a:rPr lang="en-US" altLang="ko-KR" b="0" baseline="0" dirty="0" smtClean="0"/>
              <a:t>. GRU </a:t>
            </a:r>
            <a:r>
              <a:rPr lang="ko-KR" altLang="en-US" b="0" baseline="0" dirty="0" smtClean="0"/>
              <a:t>셀의 출력은 </a:t>
            </a:r>
            <a:r>
              <a:rPr lang="en-US" altLang="ko-KR" b="0" baseline="0" dirty="0" smtClean="0"/>
              <a:t>dense layer</a:t>
            </a:r>
            <a:r>
              <a:rPr lang="ko-KR" altLang="en-US" b="0" baseline="0" dirty="0" smtClean="0"/>
              <a:t>로 전달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err="1" smtClean="0"/>
              <a:t>과적합을</a:t>
            </a:r>
            <a:r>
              <a:rPr lang="ko-KR" altLang="en-US" b="0" baseline="0" dirty="0" smtClean="0"/>
              <a:t> 제거하기 위해 </a:t>
            </a:r>
            <a:r>
              <a:rPr lang="ko-KR" altLang="en-US" b="0" baseline="0" dirty="0" err="1" smtClean="0"/>
              <a:t>드롭아웃</a:t>
            </a:r>
            <a:r>
              <a:rPr lang="ko-KR" altLang="en-US" b="0" baseline="0" dirty="0" smtClean="0"/>
              <a:t> 비율 </a:t>
            </a:r>
            <a:r>
              <a:rPr lang="en-US" altLang="ko-KR" b="0" baseline="0" dirty="0" smtClean="0"/>
              <a:t>0.5</a:t>
            </a:r>
            <a:r>
              <a:rPr lang="ko-KR" altLang="en-US" b="0" baseline="0" dirty="0" smtClean="0"/>
              <a:t> 사용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err="1" smtClean="0"/>
              <a:t>학습률이</a:t>
            </a:r>
            <a:r>
              <a:rPr lang="ko-KR" altLang="en-US" b="0" baseline="0" dirty="0" smtClean="0"/>
              <a:t> </a:t>
            </a:r>
            <a:r>
              <a:rPr lang="en-US" altLang="ko-KR" b="0" baseline="0" dirty="0" smtClean="0"/>
              <a:t>0.0001 </a:t>
            </a:r>
            <a:r>
              <a:rPr lang="ko-KR" altLang="en-US" b="0" baseline="0" dirty="0" smtClean="0"/>
              <a:t>인 </a:t>
            </a:r>
            <a:r>
              <a:rPr lang="en-US" altLang="ko-KR" b="0" baseline="0" dirty="0" smtClean="0"/>
              <a:t>Adam optimizer </a:t>
            </a:r>
            <a:r>
              <a:rPr lang="ko-KR" altLang="en-US" b="0" baseline="0" dirty="0" smtClean="0"/>
              <a:t>모델에 사용</a:t>
            </a:r>
            <a:endParaRPr lang="en-US" altLang="ko-KR" b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7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/>
          <p:nvPr/>
        </p:nvGrpSpPr>
        <p:grpSpPr>
          <a:xfrm>
            <a:off x="2237886" y="2715766"/>
            <a:ext cx="172892" cy="1728192"/>
            <a:chOff x="3424672" y="2643758"/>
            <a:chExt cx="283232" cy="1584176"/>
          </a:xfrm>
        </p:grpSpPr>
        <p:sp>
          <p:nvSpPr>
            <p:cNvPr id="12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10778" y="2715766"/>
            <a:ext cx="6725675" cy="1728192"/>
          </a:xfrm>
        </p:spPr>
        <p:txBody>
          <a:bodyPr/>
          <a:lstStyle/>
          <a:p>
            <a:pPr lvl="0"/>
            <a:r>
              <a:rPr lang="en-US" altLang="ko-KR" sz="2800" dirty="0"/>
              <a:t>Classification of Indoor Human Fall Events Using Deep Learning </a:t>
            </a:r>
            <a:endParaRPr lang="en-US" altLang="ko-KR" sz="2800" dirty="0" smtClean="0"/>
          </a:p>
          <a:p>
            <a:pPr lvl="0"/>
            <a:r>
              <a:rPr lang="en-US" altLang="ko-KR" sz="1500" dirty="0" smtClean="0"/>
              <a:t>MDPI 2021</a:t>
            </a:r>
            <a:endParaRPr lang="en-US" altLang="ko-KR" sz="15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Workflow of Proposed Architecture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Gated Recurrent Unit (GRU)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03598"/>
            <a:ext cx="5472608" cy="36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Workflow of Proposed Architecture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Gated Recurrent Unit (GRU)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07704" y="1923678"/>
            <a:ext cx="5328592" cy="1869480"/>
            <a:chOff x="2212578" y="3291830"/>
            <a:chExt cx="4718844" cy="15869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r="2285" b="90328"/>
            <a:stretch/>
          </p:blipFill>
          <p:spPr>
            <a:xfrm>
              <a:off x="2212578" y="3291830"/>
              <a:ext cx="4718844" cy="43204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74148" r="2285"/>
            <a:stretch/>
          </p:blipFill>
          <p:spPr>
            <a:xfrm>
              <a:off x="2212578" y="3723878"/>
              <a:ext cx="4718844" cy="1154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00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Workflow of Proposed Architecture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Gated Recurrent Unit (GRU)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39751" y="2067694"/>
            <a:ext cx="4464498" cy="1353642"/>
            <a:chOff x="2566987" y="1376363"/>
            <a:chExt cx="4010025" cy="109463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b="89155"/>
            <a:stretch/>
          </p:blipFill>
          <p:spPr>
            <a:xfrm>
              <a:off x="2566987" y="1376363"/>
              <a:ext cx="4010025" cy="2592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74095"/>
            <a:stretch/>
          </p:blipFill>
          <p:spPr>
            <a:xfrm>
              <a:off x="2566987" y="1851670"/>
              <a:ext cx="4010025" cy="619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17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Evaluation Metrics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19671" y="1779662"/>
            <a:ext cx="5904658" cy="2388994"/>
            <a:chOff x="1870632" y="2643762"/>
            <a:chExt cx="5439805" cy="207550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1353" t="1061" b="95076"/>
            <a:stretch/>
          </p:blipFill>
          <p:spPr>
            <a:xfrm>
              <a:off x="1907704" y="2643762"/>
              <a:ext cx="5402733" cy="21602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1353" t="42273" b="53863"/>
            <a:stretch/>
          </p:blipFill>
          <p:spPr>
            <a:xfrm>
              <a:off x="1870632" y="3075809"/>
              <a:ext cx="5402733" cy="21602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l="1353" t="55152" b="39696"/>
            <a:stretch/>
          </p:blipFill>
          <p:spPr>
            <a:xfrm>
              <a:off x="1870633" y="3507856"/>
              <a:ext cx="5402733" cy="288032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/>
            <a:srcRect l="1353" t="75758" b="20378"/>
            <a:stretch/>
          </p:blipFill>
          <p:spPr>
            <a:xfrm>
              <a:off x="1907704" y="4011911"/>
              <a:ext cx="5402733" cy="21602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l="1353" t="95076"/>
            <a:stretch/>
          </p:blipFill>
          <p:spPr>
            <a:xfrm>
              <a:off x="1907704" y="4443958"/>
              <a:ext cx="5402733" cy="275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52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 and Discussion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1206599"/>
            <a:ext cx="57531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 and Discussion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7504" y="1263736"/>
            <a:ext cx="8928992" cy="3488840"/>
            <a:chOff x="-9305" y="1271411"/>
            <a:chExt cx="8928992" cy="348884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305" y="2074902"/>
              <a:ext cx="5616624" cy="188185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r="23334"/>
            <a:stretch/>
          </p:blipFill>
          <p:spPr>
            <a:xfrm>
              <a:off x="5607319" y="1271411"/>
              <a:ext cx="3312368" cy="3488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3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 and Discussion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6" y="1923678"/>
            <a:ext cx="802374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 and Discussion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97" y="1091332"/>
            <a:ext cx="4516206" cy="38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 and Discussion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491630"/>
            <a:ext cx="5040560" cy="26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 and Discussion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257926"/>
            <a:ext cx="5760640" cy="3452148"/>
            <a:chOff x="876300" y="781466"/>
            <a:chExt cx="7391400" cy="430488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b="57159"/>
            <a:stretch/>
          </p:blipFill>
          <p:spPr>
            <a:xfrm>
              <a:off x="876300" y="781466"/>
              <a:ext cx="7391400" cy="215456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57159"/>
            <a:stretch/>
          </p:blipFill>
          <p:spPr>
            <a:xfrm>
              <a:off x="876300" y="2931790"/>
              <a:ext cx="7391400" cy="215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8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Introduction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779662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Deep learning and vision-based framework is proposed for human fall detection and classification incorporating a CNN with the RNN(GRU)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Explored some transfer learning models like VGG16, VGG19 followed by GRU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Dataset : UR fall detection dataset, Multiple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cameras fall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dataset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03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Experiments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 and Discussion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91630"/>
            <a:ext cx="8352928" cy="26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Workflow of Proposed Architecture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75606"/>
            <a:ext cx="7200800" cy="29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Workflow of Proposed Architecture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Frame Generation from Video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059582"/>
            <a:ext cx="5040560" cy="39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Workflow of Proposed Architecture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Preprocessing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85167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To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minimize computational cost frames are resized to 150 x 150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Augmentation is performed, which transforms frames at each epoch of training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Performed zoom, horizontal flip, rotation, width shift and height shift for augmentation</a:t>
            </a:r>
          </a:p>
        </p:txBody>
      </p:sp>
    </p:spTree>
    <p:extLst>
      <p:ext uri="{BB962C8B-B14F-4D97-AF65-F5344CB8AC3E}">
        <p14:creationId xmlns:p14="http://schemas.microsoft.com/office/powerpoint/2010/main" val="11386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Workflow of Proposed Architecture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 2DCNN-GRU Architecture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635646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16, 32, 64, 128,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256 and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512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kernels are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used sequentially in the convolution layer to extract features from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he_uniform kernel initializer is used for choosing the initial kernel and updating weights for training data with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Performed batch normalization with a momentum of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Max pooling operation with stride (2, 2) is performed</a:t>
            </a:r>
          </a:p>
        </p:txBody>
      </p:sp>
    </p:spTree>
    <p:extLst>
      <p:ext uri="{BB962C8B-B14F-4D97-AF65-F5344CB8AC3E}">
        <p14:creationId xmlns:p14="http://schemas.microsoft.com/office/powerpoint/2010/main" val="30099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Workflow of Proposed Architecture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 2DCNN-GRU Architecture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280173"/>
            <a:ext cx="7143750" cy="3524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1310757"/>
            <a:ext cx="3600400" cy="30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0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Workflow of Proposed Architecture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 2DCNN-GRU Architecture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1347614"/>
            <a:ext cx="71532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Workflow of Proposed Architecture</a:t>
            </a:r>
            <a:endParaRPr lang="ko-KR" altLang="en-US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360040"/>
          </a:xfrm>
        </p:spPr>
        <p:txBody>
          <a:bodyPr/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Custom 2DCNN-GRU Architecture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078" y="1147931"/>
            <a:ext cx="3759844" cy="39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14240</TotalTime>
  <Words>1041</Words>
  <Application>Microsoft Office PowerPoint</Application>
  <PresentationFormat>화면 슬라이드 쇼(16:9)</PresentationFormat>
  <Paragraphs>117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맑은 고딕</vt:lpstr>
      <vt:lpstr>Wingdings</vt:lpstr>
      <vt:lpstr>나눔스퀘어_ac Bold</vt:lpstr>
      <vt:lpstr>나눔스퀘어_ac ExtraBold</vt:lpstr>
      <vt:lpstr>나눔스퀘어_ac</vt:lpstr>
      <vt:lpstr>Arial</vt:lpstr>
      <vt:lpstr>Arial Unicode MS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규리</cp:lastModifiedBy>
  <cp:revision>730</cp:revision>
  <dcterms:created xsi:type="dcterms:W3CDTF">2016-12-05T23:26:54Z</dcterms:created>
  <dcterms:modified xsi:type="dcterms:W3CDTF">2021-07-12T05:19:41Z</dcterms:modified>
</cp:coreProperties>
</file>