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ubik Light"/>
      <p:regular r:id="rId21"/>
      <p:bold r:id="rId22"/>
      <p:italic r:id="rId23"/>
      <p:boldItalic r:id="rId24"/>
    </p:embeddedFont>
    <p:embeddedFont>
      <p:font typeface="Montserrat"/>
      <p:regular r:id="rId25"/>
      <p:bold r:id="rId26"/>
      <p:italic r:id="rId27"/>
      <p:boldItalic r:id="rId28"/>
    </p:embeddedFont>
    <p:embeddedFont>
      <p:font typeface="Abel"/>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ubikLight-bold.fntdata"/><Relationship Id="rId21" Type="http://schemas.openxmlformats.org/officeDocument/2006/relationships/font" Target="fonts/RubikLight-regular.fntdata"/><Relationship Id="rId24" Type="http://schemas.openxmlformats.org/officeDocument/2006/relationships/font" Target="fonts/RubikLight-boldItalic.fntdata"/><Relationship Id="rId23" Type="http://schemas.openxmlformats.org/officeDocument/2006/relationships/font" Target="fonts/Rubik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bel-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53d2f084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3d2f084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highlight>
                  <a:srgbClr val="FFFFFF"/>
                </a:highlight>
              </a:rPr>
              <a:t>We collected housing sales price data for 2018-2020 and plotted the rate of change for each year sorted for the top and bottom twenty cities from the population data.</a:t>
            </a:r>
            <a:endParaRPr sz="1000">
              <a:solidFill>
                <a:schemeClr val="dk1"/>
              </a:solidFill>
              <a:highlight>
                <a:srgbClr val="FFFFFF"/>
              </a:highlight>
            </a:endParaRPr>
          </a:p>
          <a:p>
            <a:pPr indent="0" lvl="0" marL="0" rtl="0" algn="l">
              <a:lnSpc>
                <a:spcPct val="115000"/>
              </a:lnSpc>
              <a:spcBef>
                <a:spcPts val="0"/>
              </a:spcBef>
              <a:spcAft>
                <a:spcPts val="0"/>
              </a:spcAft>
              <a:buNone/>
            </a:pPr>
            <a:r>
              <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Of note, Seattle and Bellevue in Washington previously had a decrease in their housing sales price in 2018 to 2019 but have had a jump in their pricing from 2019 to 2020. This huge increase in rate could be a byproduct of the pandemic with residents purchasing homes that support their telecommuting arrangements in the setting of low interest rates, which make home ownership affordable and desirable. In comparing the 2018-2019 housing price rate with 2019-2020, most cities with high population growth rate have experienced an increase in housing prices. However, cities with declining population rates have inversely been stagnant or lost valuation in their housing prices. </a:t>
            </a:r>
            <a:endParaRPr sz="100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4d3fe73c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a4d3fe73c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We also plotted Atlanta, GA housing price trends over the past 2 years and saw that there was a stagnation of housing prices during the initial COVID lockdown period. It can be assumed that buyers were hesitant to view prospective homes to purchase due to fear of contracting COVID. However, around about May 2020, Atlanta sees a surge in housing prices which may be due to Georgia’s reopening and historically low interest rates. </a:t>
            </a:r>
            <a:endParaRPr sz="1000">
              <a:solidFill>
                <a:schemeClr val="dk1"/>
              </a:solidFill>
              <a:highlight>
                <a:srgbClr val="FFFFFF"/>
              </a:highlight>
            </a:endParaRPr>
          </a:p>
          <a:p>
            <a:pPr indent="0" lvl="0" marL="0" rtl="0" algn="l">
              <a:lnSpc>
                <a:spcPct val="115000"/>
              </a:lnSpc>
              <a:spcBef>
                <a:spcPts val="0"/>
              </a:spcBef>
              <a:spcAft>
                <a:spcPts val="0"/>
              </a:spcAft>
              <a:buNone/>
            </a:pPr>
            <a:r>
              <a:rPr lang="en" sz="1000">
                <a:solidFill>
                  <a:schemeClr val="dk1"/>
                </a:solidFill>
                <a:highlight>
                  <a:srgbClr val="FFFFFF"/>
                </a:highlight>
              </a:rPr>
              <a:t>In comparing Atlanta to a comparable housing market, such as Las Vegas, NV, we see similar housing trends pre and post COVID; although, Las Vegas saw a larger decline in the housing market prior to COVID. </a:t>
            </a:r>
            <a:endParaRPr sz="1000">
              <a:solidFill>
                <a:schemeClr val="dk1"/>
              </a:solidFill>
              <a:highlight>
                <a:srgbClr val="FFFFFF"/>
              </a:highlight>
            </a:endParaRPr>
          </a:p>
          <a:p>
            <a:pPr indent="0" lvl="0" marL="0" rtl="0" algn="l">
              <a:lnSpc>
                <a:spcPct val="115000"/>
              </a:lnSpc>
              <a:spcBef>
                <a:spcPts val="0"/>
              </a:spcBef>
              <a:spcAft>
                <a:spcPts val="0"/>
              </a:spcAft>
              <a:buNone/>
            </a:pPr>
            <a:r>
              <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FFFFF"/>
                </a:highlight>
              </a:rPr>
              <a:t>We further examined the housing trends in a higher priced housing market, specifically NYC and Boston, where similar patterns emerged. It is interesting to note that NYC has had a slower recovery since COVID lockdown possibly due being severely impacted by the cases of COVID which led to a prolonged lockdown period. </a:t>
            </a:r>
            <a:endParaRPr sz="100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f8ef35117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9f8ef35117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To look for a correlation between the population vs housing market rate, we continued analyzing the top and bottom 20 cities with the largest population changes against their housing market changes. Our theory was to see a strong correlation between changes in population on the housing market. We plotted population vs housing market rate changes from 2018 to 2020 for the top 20 cities, there is actually a slight negative rate of change (i.e. as a city grows in population, the housing prices see a small decrease in pricing.) Bottom 20 cities reflected a decrease in housing price rates in relation to a larger decline in population rate. This plot shows that the demand in houses decreased when more residents moved to other cities, thus lowering the housing prices. Contrary, there is no correlation for the top 20 cities. This analysis may be limited/not reflective due to a low amount of census data in 2020, which likely inhibited sufficient comparison to the housing data.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9f8ef35117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9f8ef35117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We examined rental market trends from 2018 to 2020 for Atlanta and Boston. The red line indicates COVID impact.  There is an inverse relationship between the housing and rental market trends. Although the housing market grows after COVID lockdown, the rental market has a steep decline in prices uncharacteristic of the previous rental trends. We can deduce by these trend comparisons that previous renters are now purchasing homes post COVID lockdown which may be facilitated by the lower barriers of housing purchases or combining households or moving into the suburbs where homes are both more affordable and accommodating a household’s needs (schooling, bigger homes, outdoor space, tranquility, less congestion, etc).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9f8ef35117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9f8ef35117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Char char="●"/>
            </a:pPr>
            <a:r>
              <a:rPr lang="en" sz="1000">
                <a:latin typeface="Montserrat"/>
                <a:ea typeface="Montserrat"/>
                <a:cs typeface="Montserrat"/>
                <a:sym typeface="Montserrat"/>
              </a:rPr>
              <a:t>For population changes, many cities in our analysis correlated with the trends mentioned in the Forbes article. It also hasn’t even been a full year since COVID, so the data will likely look even more different 3-5 years in the future.</a:t>
            </a:r>
            <a:endParaRPr sz="1000">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a:buChar char="●"/>
            </a:pPr>
            <a:r>
              <a:rPr lang="en" sz="1000">
                <a:latin typeface="Montserrat"/>
                <a:ea typeface="Montserrat"/>
                <a:cs typeface="Montserrat"/>
                <a:sym typeface="Montserrat"/>
              </a:rPr>
              <a:t>Overall, even though our correlation between population change rate and housing price rate was weak, prices in the housing market do continue to rise as the rental market declines during the COVID-19 pandemic. </a:t>
            </a:r>
            <a:endParaRPr sz="1000">
              <a:latin typeface="Montserrat"/>
              <a:ea typeface="Montserrat"/>
              <a:cs typeface="Montserrat"/>
              <a:sym typeface="Montserrat"/>
            </a:endParaRPr>
          </a:p>
          <a:p>
            <a:pPr indent="-292100" lvl="0" marL="457200" rtl="0" algn="l">
              <a:spcBef>
                <a:spcPts val="0"/>
              </a:spcBef>
              <a:spcAft>
                <a:spcPts val="0"/>
              </a:spcAft>
              <a:buClr>
                <a:srgbClr val="000000"/>
              </a:buClr>
              <a:buSzPts val="1000"/>
              <a:buChar char="●"/>
            </a:pPr>
            <a:r>
              <a:rPr lang="en" sz="1000">
                <a:latin typeface="Montserrat"/>
                <a:ea typeface="Montserrat"/>
                <a:cs typeface="Montserrat"/>
                <a:sym typeface="Montserrat"/>
              </a:rPr>
              <a:t>Another interesting point that could be affecting our data is that millennials are now reaching the age where they’re starting families and in the market for houses, which could also be affecting the prices in the market.</a:t>
            </a:r>
            <a:endParaRPr sz="1000"/>
          </a:p>
          <a:p>
            <a:pPr indent="-292100" lvl="0" marL="457200" rtl="0" algn="l">
              <a:lnSpc>
                <a:spcPct val="115000"/>
              </a:lnSpc>
              <a:spcBef>
                <a:spcPts val="0"/>
              </a:spcBef>
              <a:spcAft>
                <a:spcPts val="0"/>
              </a:spcAft>
              <a:buClr>
                <a:srgbClr val="595959"/>
              </a:buClr>
              <a:buSzPts val="1000"/>
              <a:buChar char="●"/>
            </a:pPr>
            <a:r>
              <a:rPr lang="en" sz="1000">
                <a:solidFill>
                  <a:srgbClr val="595959"/>
                </a:solidFill>
              </a:rPr>
              <a:t>C</a:t>
            </a:r>
            <a:r>
              <a:rPr lang="en" sz="1000">
                <a:solidFill>
                  <a:srgbClr val="595959"/>
                </a:solidFill>
              </a:rPr>
              <a:t>ities like Dallas, Miami, and Boston are expected to grow and keeping growing while other cities like Des Moines showed growth in our data but were at the bottom in the article.</a:t>
            </a:r>
            <a:endParaRPr sz="1000"/>
          </a:p>
          <a:p>
            <a:pPr indent="-292100" lvl="0" marL="457200" rtl="0" algn="l">
              <a:lnSpc>
                <a:spcPct val="115000"/>
              </a:lnSpc>
              <a:spcBef>
                <a:spcPts val="0"/>
              </a:spcBef>
              <a:spcAft>
                <a:spcPts val="0"/>
              </a:spcAft>
              <a:buClr>
                <a:srgbClr val="595959"/>
              </a:buClr>
              <a:buSzPts val="1000"/>
              <a:buChar char="●"/>
            </a:pPr>
            <a:r>
              <a:rPr lang="en" sz="1000"/>
              <a:t>Hasn’t been a full year of COVID, would be interesting to see what the data will show 3-5 years in the future</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a5534e8a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a5534e8a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53d2f084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3d2f084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foundation with the initial article that inspired the research and then also include where we got the data from.</a:t>
            </a:r>
            <a:endParaRPr/>
          </a:p>
          <a:p>
            <a:pPr indent="0" lvl="0" marL="0" rtl="0" algn="l">
              <a:spcBef>
                <a:spcPts val="0"/>
              </a:spcBef>
              <a:spcAft>
                <a:spcPts val="0"/>
              </a:spcAft>
              <a:buClr>
                <a:schemeClr val="dk1"/>
              </a:buClr>
              <a:buSzPts val="1100"/>
              <a:buFont typeface="Arial"/>
              <a:buNone/>
            </a:pPr>
            <a:r>
              <a:rPr lang="en"/>
              <a:t>Wanted to see what things are like with the ‘new pandemic normal’, there’s a lot of movement and change as a result of COVID.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0000FF"/>
                </a:solidFill>
              </a:rPr>
              <a:t>Raw data from Zillow</a:t>
            </a:r>
            <a:endParaRPr>
              <a:solidFill>
                <a:srgbClr val="0000FF"/>
              </a:solidFill>
            </a:endParaRPr>
          </a:p>
          <a:p>
            <a:pPr indent="0" lvl="0" marL="0" rtl="0" algn="l">
              <a:spcBef>
                <a:spcPts val="0"/>
              </a:spcBef>
              <a:spcAft>
                <a:spcPts val="0"/>
              </a:spcAft>
              <a:buNone/>
            </a:pPr>
            <a:r>
              <a:rPr lang="en">
                <a:solidFill>
                  <a:srgbClr val="0000FF"/>
                </a:solidFill>
              </a:rPr>
              <a:t>-Rental data - smoothed, seasonally adjusted </a:t>
            </a:r>
            <a:endParaRPr>
              <a:solidFill>
                <a:srgbClr val="0000FF"/>
              </a:solidFill>
            </a:endParaRPr>
          </a:p>
          <a:p>
            <a:pPr indent="0" lvl="0" marL="0" rtl="0" algn="l">
              <a:spcBef>
                <a:spcPts val="0"/>
              </a:spcBef>
              <a:spcAft>
                <a:spcPts val="0"/>
              </a:spcAft>
              <a:buNone/>
            </a:pPr>
            <a:r>
              <a:rPr lang="en">
                <a:solidFill>
                  <a:srgbClr val="0000FF"/>
                </a:solidFill>
              </a:rPr>
              <a:t>-Housing data - All homes SFR, Condo/CO-Op smoothed </a:t>
            </a:r>
            <a:r>
              <a:rPr lang="en">
                <a:solidFill>
                  <a:srgbClr val="0000FF"/>
                </a:solidFill>
              </a:rPr>
              <a:t>seasonally</a:t>
            </a:r>
            <a:r>
              <a:rPr lang="en">
                <a:solidFill>
                  <a:srgbClr val="0000FF"/>
                </a:solidFill>
              </a:rPr>
              <a:t> adjusted </a:t>
            </a:r>
            <a:endParaRPr>
              <a:solidFill>
                <a:srgbClr val="0000FF"/>
              </a:solidFill>
            </a:endParaRPr>
          </a:p>
          <a:p>
            <a:pPr indent="0" lvl="0" marL="0" rtl="0" algn="l">
              <a:spcBef>
                <a:spcPts val="0"/>
              </a:spcBef>
              <a:spcAft>
                <a:spcPts val="0"/>
              </a:spcAft>
              <a:buNone/>
            </a:pPr>
            <a:r>
              <a:rPr lang="en">
                <a:solidFill>
                  <a:srgbClr val="0000FF"/>
                </a:solidFill>
              </a:rPr>
              <a:t>-Also obtained lat/lng from Google API for heatmap </a:t>
            </a:r>
            <a:endParaRPr>
              <a:solidFill>
                <a:srgbClr val="0000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53d2f084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3d2f084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52f2f300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52f2f300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FF"/>
                </a:solidFill>
              </a:rPr>
              <a:t>Raw data from Zillow</a:t>
            </a:r>
            <a:endParaRPr>
              <a:solidFill>
                <a:srgbClr val="0000FF"/>
              </a:solidFill>
            </a:endParaRPr>
          </a:p>
          <a:p>
            <a:pPr indent="0" lvl="0" marL="0" rtl="0" algn="l">
              <a:spcBef>
                <a:spcPts val="0"/>
              </a:spcBef>
              <a:spcAft>
                <a:spcPts val="0"/>
              </a:spcAft>
              <a:buClr>
                <a:schemeClr val="dk1"/>
              </a:buClr>
              <a:buSzPts val="1100"/>
              <a:buFont typeface="Arial"/>
              <a:buNone/>
            </a:pPr>
            <a:r>
              <a:rPr lang="en">
                <a:solidFill>
                  <a:srgbClr val="0000FF"/>
                </a:solidFill>
              </a:rPr>
              <a:t>-Rental data - smoothed, seasonally adjusted </a:t>
            </a:r>
            <a:endParaRPr>
              <a:solidFill>
                <a:srgbClr val="0000FF"/>
              </a:solidFill>
            </a:endParaRPr>
          </a:p>
          <a:p>
            <a:pPr indent="0" lvl="0" marL="0" rtl="0" algn="l">
              <a:spcBef>
                <a:spcPts val="0"/>
              </a:spcBef>
              <a:spcAft>
                <a:spcPts val="0"/>
              </a:spcAft>
              <a:buClr>
                <a:schemeClr val="dk1"/>
              </a:buClr>
              <a:buSzPts val="1100"/>
              <a:buFont typeface="Arial"/>
              <a:buNone/>
            </a:pPr>
            <a:r>
              <a:rPr lang="en">
                <a:solidFill>
                  <a:srgbClr val="0000FF"/>
                </a:solidFill>
              </a:rPr>
              <a:t>-Housing data - All homes SFR, Condo/CO-Op smoothed seasonally adjusted </a:t>
            </a:r>
            <a:endParaRPr>
              <a:solidFill>
                <a:srgbClr val="0000FF"/>
              </a:solidFill>
            </a:endParaRPr>
          </a:p>
          <a:p>
            <a:pPr indent="0" lvl="0" marL="0" rtl="0" algn="l">
              <a:spcBef>
                <a:spcPts val="0"/>
              </a:spcBef>
              <a:spcAft>
                <a:spcPts val="0"/>
              </a:spcAft>
              <a:buClr>
                <a:schemeClr val="dk1"/>
              </a:buClr>
              <a:buSzPts val="1100"/>
              <a:buFont typeface="Arial"/>
              <a:buNone/>
            </a:pPr>
            <a:r>
              <a:rPr lang="en">
                <a:solidFill>
                  <a:srgbClr val="0000FF"/>
                </a:solidFill>
              </a:rPr>
              <a:t>-Also obtained lat/lng from Google API for heatmap </a:t>
            </a:r>
            <a:endParaRPr sz="1150">
              <a:solidFill>
                <a:srgbClr val="1D1C1D"/>
              </a:solidFill>
              <a:highlight>
                <a:srgbClr val="FFFFFF"/>
              </a:highlight>
            </a:endParaRPr>
          </a:p>
          <a:p>
            <a:pPr indent="0" lvl="0" marL="0" rtl="0" algn="l">
              <a:lnSpc>
                <a:spcPct val="115000"/>
              </a:lnSpc>
              <a:spcBef>
                <a:spcPts val="0"/>
              </a:spcBef>
              <a:spcAft>
                <a:spcPts val="0"/>
              </a:spcAft>
              <a:buNone/>
            </a:pPr>
            <a:r>
              <a:t/>
            </a:r>
            <a:endParaRPr sz="1150">
              <a:solidFill>
                <a:srgbClr val="1D1C1D"/>
              </a:solidFill>
              <a:highlight>
                <a:srgbClr val="FFFFFF"/>
              </a:highlight>
            </a:endParaRPr>
          </a:p>
          <a:p>
            <a:pPr indent="-298450" lvl="0" marL="457200" rtl="0" algn="l">
              <a:lnSpc>
                <a:spcPct val="115000"/>
              </a:lnSpc>
              <a:spcBef>
                <a:spcPts val="0"/>
              </a:spcBef>
              <a:spcAft>
                <a:spcPts val="0"/>
              </a:spcAft>
              <a:buClr>
                <a:srgbClr val="0E101A"/>
              </a:buClr>
              <a:buSzPts val="1100"/>
              <a:buChar char="●"/>
            </a:pPr>
            <a:r>
              <a:rPr lang="en">
                <a:solidFill>
                  <a:srgbClr val="0E101A"/>
                </a:solidFill>
              </a:rPr>
              <a:t>On the world population view website, the 200 largest cities in the US by population 2020 were introduced. They don’t mention how specifically they collected or calculated the 2020 population, but they said their data is based on the Census data. </a:t>
            </a:r>
            <a:endParaRPr>
              <a:solidFill>
                <a:srgbClr val="0E101A"/>
              </a:solidFill>
            </a:endParaRPr>
          </a:p>
          <a:p>
            <a:pPr indent="-298450" lvl="0" marL="457200" rtl="0" algn="l">
              <a:lnSpc>
                <a:spcPct val="115000"/>
              </a:lnSpc>
              <a:spcBef>
                <a:spcPts val="0"/>
              </a:spcBef>
              <a:spcAft>
                <a:spcPts val="0"/>
              </a:spcAft>
              <a:buClr>
                <a:srgbClr val="0E101A"/>
              </a:buClr>
              <a:buSzPts val="1100"/>
              <a:buChar char="●"/>
            </a:pPr>
            <a:r>
              <a:rPr lang="en">
                <a:solidFill>
                  <a:srgbClr val="0E101A"/>
                </a:solidFill>
              </a:rPr>
              <a:t>Housing prices -  chose the data set that has all house types, including a condo. This data is already processed and adjusted by Zillow, reflecting the typical value for homes in the 35th to 65th percentile range.</a:t>
            </a:r>
            <a:endParaRPr>
              <a:solidFill>
                <a:srgbClr val="0E101A"/>
              </a:solidFill>
            </a:endParaRPr>
          </a:p>
          <a:p>
            <a:pPr indent="-298450" lvl="0" marL="457200" rtl="0" algn="l">
              <a:lnSpc>
                <a:spcPct val="115000"/>
              </a:lnSpc>
              <a:spcBef>
                <a:spcPts val="0"/>
              </a:spcBef>
              <a:spcAft>
                <a:spcPts val="0"/>
              </a:spcAft>
              <a:buClr>
                <a:srgbClr val="0E101A"/>
              </a:buClr>
              <a:buSzPts val="1100"/>
              <a:buChar char="●"/>
            </a:pPr>
            <a:r>
              <a:rPr lang="en">
                <a:solidFill>
                  <a:srgbClr val="0E101A"/>
                </a:solidFill>
              </a:rPr>
              <a:t>Rental prices -. This data set has processed rental prices falling into 40th to 60th percentile range.</a:t>
            </a:r>
            <a:endParaRPr>
              <a:solidFill>
                <a:srgbClr val="0E101A"/>
              </a:solidFill>
            </a:endParaRPr>
          </a:p>
          <a:p>
            <a:pPr indent="0" lvl="0" marL="0" rtl="0" algn="l">
              <a:lnSpc>
                <a:spcPct val="115000"/>
              </a:lnSpc>
              <a:spcBef>
                <a:spcPts val="0"/>
              </a:spcBef>
              <a:spcAft>
                <a:spcPts val="0"/>
              </a:spcAft>
              <a:buNone/>
            </a:pPr>
            <a:r>
              <a:t/>
            </a:r>
            <a:endParaRPr sz="1150">
              <a:solidFill>
                <a:srgbClr val="1D1C1D"/>
              </a:solidFill>
              <a:highlight>
                <a:srgbClr val="FFFFFF"/>
              </a:highlight>
            </a:endParaRPr>
          </a:p>
          <a:p>
            <a:pPr indent="0" lvl="0" marL="0" rtl="0" algn="l">
              <a:lnSpc>
                <a:spcPct val="115000"/>
              </a:lnSpc>
              <a:spcBef>
                <a:spcPts val="0"/>
              </a:spcBef>
              <a:spcAft>
                <a:spcPts val="0"/>
              </a:spcAft>
              <a:buNone/>
            </a:pPr>
            <a:r>
              <a:t/>
            </a:r>
            <a:endParaRPr sz="1150">
              <a:solidFill>
                <a:srgbClr val="1D1C1D"/>
              </a:solidFill>
              <a:highlight>
                <a:srgbClr val="FFFFFF"/>
              </a:highlight>
            </a:endParaRPr>
          </a:p>
          <a:p>
            <a:pPr indent="0" lvl="0" marL="0" rtl="0" algn="l">
              <a:lnSpc>
                <a:spcPct val="138000"/>
              </a:lnSpc>
              <a:spcBef>
                <a:spcPts val="0"/>
              </a:spcBef>
              <a:spcAft>
                <a:spcPts val="0"/>
              </a:spcAft>
              <a:buClr>
                <a:schemeClr val="dk1"/>
              </a:buClr>
              <a:buSzPts val="1100"/>
              <a:buFont typeface="Arial"/>
              <a:buNone/>
            </a:pPr>
            <a:r>
              <a:rPr lang="en" sz="1150">
                <a:solidFill>
                  <a:srgbClr val="1D1C1D"/>
                </a:solidFill>
                <a:highlight>
                  <a:srgbClr val="FFFFFF"/>
                </a:highlight>
              </a:rPr>
              <a:t>So we collected data sets to answer the questions we had. </a:t>
            </a:r>
            <a:endParaRPr sz="1150">
              <a:solidFill>
                <a:srgbClr val="1D1C1D"/>
              </a:solidFill>
              <a:highlight>
                <a:srgbClr val="FFFFFF"/>
              </a:highlight>
            </a:endParaRPr>
          </a:p>
          <a:p>
            <a:pPr indent="0" lvl="0" marL="0" rtl="0" algn="l">
              <a:lnSpc>
                <a:spcPct val="138000"/>
              </a:lnSpc>
              <a:spcBef>
                <a:spcPts val="0"/>
              </a:spcBef>
              <a:spcAft>
                <a:spcPts val="0"/>
              </a:spcAft>
              <a:buClr>
                <a:schemeClr val="dk1"/>
              </a:buClr>
              <a:buSzPts val="1100"/>
              <a:buFont typeface="Arial"/>
              <a:buNone/>
            </a:pPr>
            <a:r>
              <a:rPr lang="en" sz="1150">
                <a:solidFill>
                  <a:srgbClr val="1D1C1D"/>
                </a:solidFill>
                <a:highlight>
                  <a:srgbClr val="FFFFFF"/>
                </a:highlight>
              </a:rPr>
              <a:t>For the housing and rental prices, we obtained data from Zillow.com, and for the population data, we obtained 2018 and 2019 population from the US census website and 2019 from worldpopulationview.come</a:t>
            </a:r>
            <a:endParaRPr sz="1150">
              <a:solidFill>
                <a:srgbClr val="1D1C1D"/>
              </a:solidFill>
              <a:highlight>
                <a:srgbClr val="FFFFFF"/>
              </a:highlight>
            </a:endParaRPr>
          </a:p>
          <a:p>
            <a:pPr indent="0" lvl="0" marL="0" rtl="0" algn="l">
              <a:lnSpc>
                <a:spcPct val="115000"/>
              </a:lnSpc>
              <a:spcBef>
                <a:spcPts val="0"/>
              </a:spcBef>
              <a:spcAft>
                <a:spcPts val="0"/>
              </a:spcAft>
              <a:buNone/>
            </a:pPr>
            <a:r>
              <a:t/>
            </a:r>
            <a:endParaRPr sz="1150">
              <a:solidFill>
                <a:srgbClr val="1D1C1D"/>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9f8ef35117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9f8ef35117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A2A33"/>
              </a:buClr>
              <a:buSzPts val="1100"/>
              <a:buFont typeface="Tahoma"/>
              <a:buChar char="-"/>
            </a:pPr>
            <a:r>
              <a:rPr lang="en" sz="1150">
                <a:solidFill>
                  <a:srgbClr val="1D1C1D"/>
                </a:solidFill>
              </a:rPr>
              <a:t>Once we collected the datasets we need, we started cleaning up the datasets. </a:t>
            </a:r>
            <a:endParaRPr sz="1150">
              <a:solidFill>
                <a:srgbClr val="1D1C1D"/>
              </a:solidFill>
            </a:endParaRPr>
          </a:p>
          <a:p>
            <a:pPr indent="0" lvl="0" marL="457200" rtl="0" algn="l">
              <a:lnSpc>
                <a:spcPct val="115000"/>
              </a:lnSpc>
              <a:spcBef>
                <a:spcPts val="0"/>
              </a:spcBef>
              <a:spcAft>
                <a:spcPts val="0"/>
              </a:spcAft>
              <a:buNone/>
            </a:pPr>
            <a:r>
              <a:t/>
            </a:r>
            <a:endParaRPr sz="1150">
              <a:solidFill>
                <a:srgbClr val="1D1C1D"/>
              </a:solidFill>
            </a:endParaRPr>
          </a:p>
          <a:p>
            <a:pPr indent="-298450" lvl="0" marL="457200" rtl="0" algn="l">
              <a:lnSpc>
                <a:spcPct val="115000"/>
              </a:lnSpc>
              <a:spcBef>
                <a:spcPts val="0"/>
              </a:spcBef>
              <a:spcAft>
                <a:spcPts val="0"/>
              </a:spcAft>
              <a:buClr>
                <a:srgbClr val="2A2A33"/>
              </a:buClr>
              <a:buSzPts val="1100"/>
              <a:buFont typeface="Tahoma"/>
              <a:buChar char="-"/>
            </a:pPr>
            <a:r>
              <a:rPr lang="en" sz="1150">
                <a:solidFill>
                  <a:srgbClr val="1D1C1D"/>
                </a:solidFill>
              </a:rPr>
              <a:t>For the population data sets from the US census had more than 1000 cities while 2020 population data had 200 cities, we pulled out the common cities in all population data. Then we merged them into one </a:t>
            </a:r>
            <a:r>
              <a:rPr lang="en" sz="1150">
                <a:solidFill>
                  <a:srgbClr val="1D1C1D"/>
                </a:solidFill>
              </a:rPr>
              <a:t>dataframe</a:t>
            </a:r>
            <a:r>
              <a:rPr lang="en" sz="1150">
                <a:solidFill>
                  <a:srgbClr val="1D1C1D"/>
                </a:solidFill>
              </a:rPr>
              <a:t> based on the common cities. After that, we abbreviated the full state names and exported the data frame as a CSV file. </a:t>
            </a:r>
            <a:endParaRPr sz="1150">
              <a:solidFill>
                <a:srgbClr val="1D1C1D"/>
              </a:solidFill>
            </a:endParaRPr>
          </a:p>
          <a:p>
            <a:pPr indent="0" lvl="0" marL="457200" rtl="0" algn="l">
              <a:lnSpc>
                <a:spcPct val="115000"/>
              </a:lnSpc>
              <a:spcBef>
                <a:spcPts val="0"/>
              </a:spcBef>
              <a:spcAft>
                <a:spcPts val="0"/>
              </a:spcAft>
              <a:buNone/>
            </a:pPr>
            <a:r>
              <a:t/>
            </a:r>
            <a:endParaRPr sz="1150">
              <a:solidFill>
                <a:srgbClr val="1D1C1D"/>
              </a:solidFill>
            </a:endParaRPr>
          </a:p>
          <a:p>
            <a:pPr indent="-298450" lvl="0" marL="457200" rtl="0" algn="l">
              <a:lnSpc>
                <a:spcPct val="115000"/>
              </a:lnSpc>
              <a:spcBef>
                <a:spcPts val="0"/>
              </a:spcBef>
              <a:spcAft>
                <a:spcPts val="0"/>
              </a:spcAft>
              <a:buClr>
                <a:srgbClr val="2A2A33"/>
              </a:buClr>
              <a:buSzPts val="1100"/>
              <a:buFont typeface="Tahoma"/>
              <a:buChar char="-"/>
            </a:pPr>
            <a:r>
              <a:rPr lang="en" sz="1150">
                <a:solidFill>
                  <a:srgbClr val="1D1C1D"/>
                </a:solidFill>
              </a:rPr>
              <a:t>For the housing and rental dataset, we dropped city records with null values. Then we isolated data from 2018 and forward and sorted them out based on the common cities we had for population data. After resetting indexes, we created data frames for each year and exported them as CSV files. </a:t>
            </a:r>
            <a:endParaRPr sz="1150">
              <a:solidFill>
                <a:srgbClr val="1D1C1D"/>
              </a:solidFill>
            </a:endParaRPr>
          </a:p>
          <a:p>
            <a:pPr indent="0" lvl="0" marL="457200" rtl="0" algn="l">
              <a:lnSpc>
                <a:spcPct val="115000"/>
              </a:lnSpc>
              <a:spcBef>
                <a:spcPts val="0"/>
              </a:spcBef>
              <a:spcAft>
                <a:spcPts val="0"/>
              </a:spcAft>
              <a:buNone/>
            </a:pPr>
            <a:r>
              <a:t/>
            </a:r>
            <a:endParaRPr sz="1150">
              <a:solidFill>
                <a:srgbClr val="1D1C1D"/>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a52f2f3003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a52f2f3003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To begin the analysis of population change during the COVID period, we examined the population in 2018, 2019 and 2020 (COVID era). We accounted for growth or decline in population by calculating the change in percentage from 2018-2019 and 2019-2020 as reported by the U.S. Census. Further, we found the difference between the two time periods to derive which cities had the largest growth or decline from 2018 to 2020.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f8ef35117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9f8ef35117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took the cities with positive growth rate and created a heat map to show which cities people were moving into thus had higher demand. Would expect the coastal towns to have most activity but can see that movement is also present inland/midwest regions.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53d2f084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3d2f084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rPr>
              <a:t>We narrowed the list to the top 20 cities with the </a:t>
            </a:r>
            <a:r>
              <a:rPr b="1" lang="en" sz="1300">
                <a:solidFill>
                  <a:schemeClr val="dk1"/>
                </a:solidFill>
              </a:rPr>
              <a:t>highest </a:t>
            </a:r>
            <a:r>
              <a:rPr lang="en" sz="1300">
                <a:solidFill>
                  <a:schemeClr val="dk1"/>
                </a:solidFill>
              </a:rPr>
              <a:t> and </a:t>
            </a:r>
            <a:r>
              <a:rPr b="1" lang="en" sz="1300">
                <a:solidFill>
                  <a:schemeClr val="dk1"/>
                </a:solidFill>
              </a:rPr>
              <a:t>lowest </a:t>
            </a:r>
            <a:r>
              <a:rPr lang="en" sz="1300">
                <a:solidFill>
                  <a:schemeClr val="dk1"/>
                </a:solidFill>
              </a:rPr>
              <a:t>population rate change </a:t>
            </a:r>
            <a:r>
              <a:rPr lang="en" sz="1200">
                <a:solidFill>
                  <a:schemeClr val="dk1"/>
                </a:solidFill>
              </a:rPr>
              <a:t>during each time period (2018-2019 and 2019-2020)</a:t>
            </a:r>
            <a:r>
              <a:rPr lang="en" sz="1300">
                <a:solidFill>
                  <a:schemeClr val="dk1"/>
                </a:solidFill>
              </a:rPr>
              <a:t> . Many cities overlap in the bar graphs such as</a:t>
            </a:r>
            <a:r>
              <a:rPr b="1" lang="en" sz="1300">
                <a:solidFill>
                  <a:srgbClr val="674EA7"/>
                </a:solidFill>
              </a:rPr>
              <a:t> </a:t>
            </a:r>
            <a:r>
              <a:rPr lang="en" sz="1300">
                <a:solidFill>
                  <a:schemeClr val="dk1"/>
                </a:solidFill>
              </a:rPr>
              <a:t>Frisco, TX (blue arrow) continues to maintain the highest population rate in each period. </a:t>
            </a:r>
            <a:r>
              <a:rPr b="1" lang="en" sz="1300">
                <a:solidFill>
                  <a:srgbClr val="741B47"/>
                </a:solidFill>
              </a:rPr>
              <a:t>Hialeah, FL</a:t>
            </a:r>
            <a:r>
              <a:rPr b="1" lang="en" sz="1300">
                <a:solidFill>
                  <a:srgbClr val="674EA7"/>
                </a:solidFill>
              </a:rPr>
              <a:t> (red arrow) w</a:t>
            </a:r>
            <a:r>
              <a:rPr lang="en" sz="1300">
                <a:solidFill>
                  <a:schemeClr val="dk1"/>
                </a:solidFill>
              </a:rPr>
              <a:t>hich was initially among the bottom 20 in 2018-2019 and then moved way up to the top 20 cities with largest population rate in 2019-2020. </a:t>
            </a:r>
            <a:endParaRPr sz="13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4d3fe73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4d3fe73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In the overall period of 2018-2020, we see Salt Lake City experiencing the highest population growth rate and Columbus, GA with the highest decline. In comparison to the cities that made it to the top and bottom 20 lists in the previous slide, six new cities in light blue (i.e. Garland TX, Glendale CA, Des Moines IA, Boston MA, Irving TX, and St Petersburg FL) appear. From this, it can be deduced that these cities were most affected by the pandemic in 2020 in drawing new residents. On the other hand, cities such as Surprise AZ, Moreno Valley CA, and Fremont CA (light pink) had a larger growth decline rate when comparing pre-COVID to COVID periods, which reflects that residents were leaving these cities at a faster rate in 2020.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20g_resources&amp;utm_content=flaticon" TargetMode="Externa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3228495" y="568429"/>
              <a:ext cx="2687009" cy="4013952"/>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txBox="1"/>
          <p:nvPr>
            <p:ph type="ctrTitle"/>
          </p:nvPr>
        </p:nvSpPr>
        <p:spPr>
          <a:xfrm>
            <a:off x="2745400" y="1637150"/>
            <a:ext cx="3653400" cy="188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200"/>
              <a:buFont typeface="Rubik Light"/>
              <a:buNone/>
              <a:defRPr b="0" sz="8500">
                <a:solidFill>
                  <a:schemeClr val="accent5"/>
                </a:solidFill>
              </a:defRPr>
            </a:lvl1pPr>
            <a:lvl2pPr lvl="1"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9pPr>
          </a:lstStyle>
          <a:p/>
        </p:txBody>
      </p:sp>
      <p:sp>
        <p:nvSpPr>
          <p:cNvPr id="20" name="Google Shape;20;p2"/>
          <p:cNvSpPr txBox="1"/>
          <p:nvPr>
            <p:ph idx="1" type="subTitle"/>
          </p:nvPr>
        </p:nvSpPr>
        <p:spPr>
          <a:xfrm>
            <a:off x="2053275" y="3906550"/>
            <a:ext cx="5037600" cy="542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585686" y="-1099379"/>
            <a:ext cx="10929760" cy="7352891"/>
            <a:chOff x="-585686" y="-1099379"/>
            <a:chExt cx="10929760" cy="7352891"/>
          </a:xfrm>
        </p:grpSpPr>
        <p:sp>
          <p:nvSpPr>
            <p:cNvPr id="116" name="Google Shape;116;p11"/>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1"/>
          <p:cNvSpPr txBox="1"/>
          <p:nvPr>
            <p:ph hasCustomPrompt="1" type="title"/>
          </p:nvPr>
        </p:nvSpPr>
        <p:spPr>
          <a:xfrm>
            <a:off x="1021525" y="1691625"/>
            <a:ext cx="7101000" cy="145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5" name="Google Shape;125;p11"/>
          <p:cNvSpPr txBox="1"/>
          <p:nvPr>
            <p:ph idx="1" type="body"/>
          </p:nvPr>
        </p:nvSpPr>
        <p:spPr>
          <a:xfrm>
            <a:off x="1021500" y="2999825"/>
            <a:ext cx="7101000" cy="4920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6" name="Shape 12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127"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
    <p:spTree>
      <p:nvGrpSpPr>
        <p:cNvPr id="135" name="Shape 135"/>
        <p:cNvGrpSpPr/>
        <p:nvPr/>
      </p:nvGrpSpPr>
      <p:grpSpPr>
        <a:xfrm>
          <a:off x="0" y="0"/>
          <a:ext cx="0" cy="0"/>
          <a:chOff x="0" y="0"/>
          <a:chExt cx="0" cy="0"/>
        </a:xfrm>
      </p:grpSpPr>
      <p:sp>
        <p:nvSpPr>
          <p:cNvPr id="136" name="Google Shape;136;p14"/>
          <p:cNvSpPr/>
          <p:nvPr/>
        </p:nvSpPr>
        <p:spPr>
          <a:xfrm flipH="1" rot="-1514360">
            <a:off x="-1463407"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4"/>
          <p:cNvSpPr/>
          <p:nvPr/>
        </p:nvSpPr>
        <p:spPr>
          <a:xfrm flipH="1" rot="-1430259">
            <a:off x="-139698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flipH="1" rot="-1430259">
            <a:off x="-1653489"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3" name="Shape 143"/>
        <p:cNvGrpSpPr/>
        <p:nvPr/>
      </p:nvGrpSpPr>
      <p:grpSpPr>
        <a:xfrm>
          <a:off x="0" y="0"/>
          <a:ext cx="0" cy="0"/>
          <a:chOff x="0" y="0"/>
          <a:chExt cx="0" cy="0"/>
        </a:xfrm>
      </p:grpSpPr>
      <p:grpSp>
        <p:nvGrpSpPr>
          <p:cNvPr id="144" name="Google Shape;144;p15"/>
          <p:cNvGrpSpPr/>
          <p:nvPr/>
        </p:nvGrpSpPr>
        <p:grpSpPr>
          <a:xfrm>
            <a:off x="-1870949" y="-2015865"/>
            <a:ext cx="12501888" cy="9499587"/>
            <a:chOff x="-1870949" y="-2015865"/>
            <a:chExt cx="12501888" cy="9499587"/>
          </a:xfrm>
        </p:grpSpPr>
        <p:sp>
          <p:nvSpPr>
            <p:cNvPr id="145" name="Google Shape;145;p15"/>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rot="-336564">
              <a:off x="-1374459" y="4490863"/>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336564">
              <a:off x="-1738147" y="4507557"/>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54" name="Google Shape;154;p15"/>
          <p:cNvSpPr txBox="1"/>
          <p:nvPr>
            <p:ph idx="1" type="subTitle"/>
          </p:nvPr>
        </p:nvSpPr>
        <p:spPr>
          <a:xfrm>
            <a:off x="1573800"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5" name="Google Shape;155;p15"/>
          <p:cNvSpPr txBox="1"/>
          <p:nvPr>
            <p:ph idx="2" type="subTitle"/>
          </p:nvPr>
        </p:nvSpPr>
        <p:spPr>
          <a:xfrm>
            <a:off x="1573800"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6" name="Google Shape;156;p15"/>
          <p:cNvSpPr txBox="1"/>
          <p:nvPr>
            <p:ph hasCustomPrompt="1" idx="3" type="title"/>
          </p:nvPr>
        </p:nvSpPr>
        <p:spPr>
          <a:xfrm>
            <a:off x="718284"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7" name="Google Shape;157;p15"/>
          <p:cNvSpPr txBox="1"/>
          <p:nvPr>
            <p:ph idx="4" type="subTitle"/>
          </p:nvPr>
        </p:nvSpPr>
        <p:spPr>
          <a:xfrm>
            <a:off x="1573800"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15"/>
          <p:cNvSpPr txBox="1"/>
          <p:nvPr>
            <p:ph idx="5" type="subTitle"/>
          </p:nvPr>
        </p:nvSpPr>
        <p:spPr>
          <a:xfrm>
            <a:off x="1573800"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9" name="Google Shape;159;p15"/>
          <p:cNvSpPr txBox="1"/>
          <p:nvPr>
            <p:ph hasCustomPrompt="1" idx="6" type="title"/>
          </p:nvPr>
        </p:nvSpPr>
        <p:spPr>
          <a:xfrm>
            <a:off x="718284"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0" name="Google Shape;160;p15"/>
          <p:cNvSpPr txBox="1"/>
          <p:nvPr>
            <p:ph idx="7" type="subTitle"/>
          </p:nvPr>
        </p:nvSpPr>
        <p:spPr>
          <a:xfrm>
            <a:off x="1573800"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1" name="Google Shape;161;p15"/>
          <p:cNvSpPr txBox="1"/>
          <p:nvPr>
            <p:ph idx="8" type="subTitle"/>
          </p:nvPr>
        </p:nvSpPr>
        <p:spPr>
          <a:xfrm>
            <a:off x="1573800"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2" name="Google Shape;162;p15"/>
          <p:cNvSpPr txBox="1"/>
          <p:nvPr>
            <p:ph hasCustomPrompt="1" idx="9" type="title"/>
          </p:nvPr>
        </p:nvSpPr>
        <p:spPr>
          <a:xfrm>
            <a:off x="718284"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3" name="Google Shape;163;p15"/>
          <p:cNvSpPr txBox="1"/>
          <p:nvPr>
            <p:ph idx="13" type="subTitle"/>
          </p:nvPr>
        </p:nvSpPr>
        <p:spPr>
          <a:xfrm>
            <a:off x="5261925"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4" name="Google Shape;164;p15"/>
          <p:cNvSpPr txBox="1"/>
          <p:nvPr>
            <p:ph idx="14" type="subTitle"/>
          </p:nvPr>
        </p:nvSpPr>
        <p:spPr>
          <a:xfrm>
            <a:off x="5261925"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 name="Google Shape;165;p15"/>
          <p:cNvSpPr txBox="1"/>
          <p:nvPr>
            <p:ph hasCustomPrompt="1" idx="15" type="title"/>
          </p:nvPr>
        </p:nvSpPr>
        <p:spPr>
          <a:xfrm>
            <a:off x="4406409"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6" name="Google Shape;166;p15"/>
          <p:cNvSpPr txBox="1"/>
          <p:nvPr>
            <p:ph idx="16" type="subTitle"/>
          </p:nvPr>
        </p:nvSpPr>
        <p:spPr>
          <a:xfrm>
            <a:off x="5261925"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7" name="Google Shape;167;p15"/>
          <p:cNvSpPr txBox="1"/>
          <p:nvPr>
            <p:ph idx="17" type="subTitle"/>
          </p:nvPr>
        </p:nvSpPr>
        <p:spPr>
          <a:xfrm>
            <a:off x="5261925"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8" name="Google Shape;168;p15"/>
          <p:cNvSpPr txBox="1"/>
          <p:nvPr>
            <p:ph hasCustomPrompt="1" idx="18" type="title"/>
          </p:nvPr>
        </p:nvSpPr>
        <p:spPr>
          <a:xfrm>
            <a:off x="4406409"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9" name="Google Shape;169;p15"/>
          <p:cNvSpPr txBox="1"/>
          <p:nvPr>
            <p:ph idx="19" type="subTitle"/>
          </p:nvPr>
        </p:nvSpPr>
        <p:spPr>
          <a:xfrm>
            <a:off x="5261925"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0" name="Google Shape;170;p15"/>
          <p:cNvSpPr txBox="1"/>
          <p:nvPr>
            <p:ph idx="20" type="subTitle"/>
          </p:nvPr>
        </p:nvSpPr>
        <p:spPr>
          <a:xfrm>
            <a:off x="5261925"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1" name="Google Shape;171;p15"/>
          <p:cNvSpPr txBox="1"/>
          <p:nvPr>
            <p:ph hasCustomPrompt="1" idx="21" type="title"/>
          </p:nvPr>
        </p:nvSpPr>
        <p:spPr>
          <a:xfrm>
            <a:off x="4406409"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72" name="Shape 172"/>
        <p:cNvGrpSpPr/>
        <p:nvPr/>
      </p:nvGrpSpPr>
      <p:grpSpPr>
        <a:xfrm>
          <a:off x="0" y="0"/>
          <a:ext cx="0" cy="0"/>
          <a:chOff x="0" y="0"/>
          <a:chExt cx="0" cy="0"/>
        </a:xfrm>
      </p:grpSpPr>
      <p:grpSp>
        <p:nvGrpSpPr>
          <p:cNvPr id="173" name="Google Shape;173;p16"/>
          <p:cNvGrpSpPr/>
          <p:nvPr/>
        </p:nvGrpSpPr>
        <p:grpSpPr>
          <a:xfrm>
            <a:off x="-2027980" y="-2596320"/>
            <a:ext cx="14549688" cy="10668394"/>
            <a:chOff x="-2027980" y="-2596320"/>
            <a:chExt cx="14549688" cy="10668394"/>
          </a:xfrm>
        </p:grpSpPr>
        <p:grpSp>
          <p:nvGrpSpPr>
            <p:cNvPr id="174" name="Google Shape;174;p16"/>
            <p:cNvGrpSpPr/>
            <p:nvPr/>
          </p:nvGrpSpPr>
          <p:grpSpPr>
            <a:xfrm rot="2219984">
              <a:off x="-1194691" y="3296805"/>
              <a:ext cx="3796561" cy="4039571"/>
              <a:chOff x="7558301" y="3163860"/>
              <a:chExt cx="3072638" cy="3269311"/>
            </a:xfrm>
          </p:grpSpPr>
          <p:sp>
            <p:nvSpPr>
              <p:cNvPr id="175" name="Google Shape;175;p16"/>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6"/>
            <p:cNvGrpSpPr/>
            <p:nvPr/>
          </p:nvGrpSpPr>
          <p:grpSpPr>
            <a:xfrm rot="2219984">
              <a:off x="7891859" y="-1860620"/>
              <a:ext cx="3796561" cy="4039571"/>
              <a:chOff x="7558301" y="3163860"/>
              <a:chExt cx="3072638" cy="3269311"/>
            </a:xfrm>
          </p:grpSpPr>
          <p:sp>
            <p:nvSpPr>
              <p:cNvPr id="179" name="Google Shape;179;p16"/>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2" name="Google Shape;182;p16"/>
          <p:cNvSpPr txBox="1"/>
          <p:nvPr>
            <p:ph idx="1" type="subTitle"/>
          </p:nvPr>
        </p:nvSpPr>
        <p:spPr>
          <a:xfrm>
            <a:off x="33974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3" name="Google Shape;183;p16"/>
          <p:cNvSpPr txBox="1"/>
          <p:nvPr>
            <p:ph idx="2" type="subTitle"/>
          </p:nvPr>
        </p:nvSpPr>
        <p:spPr>
          <a:xfrm>
            <a:off x="33974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4" name="Google Shape;184;p16"/>
          <p:cNvSpPr txBox="1"/>
          <p:nvPr>
            <p:ph idx="3" type="subTitle"/>
          </p:nvPr>
        </p:nvSpPr>
        <p:spPr>
          <a:xfrm>
            <a:off x="8198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5" name="Google Shape;185;p16"/>
          <p:cNvSpPr txBox="1"/>
          <p:nvPr>
            <p:ph idx="4" type="subTitle"/>
          </p:nvPr>
        </p:nvSpPr>
        <p:spPr>
          <a:xfrm>
            <a:off x="8198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6" name="Google Shape;186;p16"/>
          <p:cNvSpPr txBox="1"/>
          <p:nvPr>
            <p:ph idx="5" type="subTitle"/>
          </p:nvPr>
        </p:nvSpPr>
        <p:spPr>
          <a:xfrm>
            <a:off x="59750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7" name="Google Shape;187;p16"/>
          <p:cNvSpPr txBox="1"/>
          <p:nvPr>
            <p:ph idx="6" type="subTitle"/>
          </p:nvPr>
        </p:nvSpPr>
        <p:spPr>
          <a:xfrm>
            <a:off x="59750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 name="Google Shape;188;p1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189" name="Shape 189"/>
        <p:cNvGrpSpPr/>
        <p:nvPr/>
      </p:nvGrpSpPr>
      <p:grpSpPr>
        <a:xfrm>
          <a:off x="0" y="0"/>
          <a:ext cx="0" cy="0"/>
          <a:chOff x="0" y="0"/>
          <a:chExt cx="0" cy="0"/>
        </a:xfrm>
      </p:grpSpPr>
      <p:grpSp>
        <p:nvGrpSpPr>
          <p:cNvPr id="190" name="Google Shape;190;p17"/>
          <p:cNvGrpSpPr/>
          <p:nvPr/>
        </p:nvGrpSpPr>
        <p:grpSpPr>
          <a:xfrm>
            <a:off x="-3621963" y="-1003613"/>
            <a:ext cx="14748864" cy="9515698"/>
            <a:chOff x="-3621963" y="-1003613"/>
            <a:chExt cx="14748864" cy="9515698"/>
          </a:xfrm>
        </p:grpSpPr>
        <p:sp>
          <p:nvSpPr>
            <p:cNvPr id="191" name="Google Shape;191;p17"/>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98" name="Google Shape;198;p17"/>
          <p:cNvSpPr txBox="1"/>
          <p:nvPr>
            <p:ph idx="1" type="subTitle"/>
          </p:nvPr>
        </p:nvSpPr>
        <p:spPr>
          <a:xfrm>
            <a:off x="2117675" y="1629800"/>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9" name="Google Shape;199;p17"/>
          <p:cNvSpPr txBox="1"/>
          <p:nvPr>
            <p:ph idx="2" type="subTitle"/>
          </p:nvPr>
        </p:nvSpPr>
        <p:spPr>
          <a:xfrm>
            <a:off x="2117675" y="1823228"/>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0" name="Google Shape;200;p17"/>
          <p:cNvSpPr txBox="1"/>
          <p:nvPr>
            <p:ph idx="3" type="subTitle"/>
          </p:nvPr>
        </p:nvSpPr>
        <p:spPr>
          <a:xfrm>
            <a:off x="2117675" y="3087973"/>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1" name="Google Shape;201;p17"/>
          <p:cNvSpPr txBox="1"/>
          <p:nvPr>
            <p:ph idx="4" type="subTitle"/>
          </p:nvPr>
        </p:nvSpPr>
        <p:spPr>
          <a:xfrm>
            <a:off x="2117675" y="3281401"/>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2" name="Google Shape;202;p17"/>
          <p:cNvSpPr txBox="1"/>
          <p:nvPr>
            <p:ph idx="5" type="subTitle"/>
          </p:nvPr>
        </p:nvSpPr>
        <p:spPr>
          <a:xfrm>
            <a:off x="4825925" y="1629800"/>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3" name="Google Shape;203;p17"/>
          <p:cNvSpPr txBox="1"/>
          <p:nvPr>
            <p:ph idx="6" type="subTitle"/>
          </p:nvPr>
        </p:nvSpPr>
        <p:spPr>
          <a:xfrm>
            <a:off x="4825925" y="1823228"/>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4" name="Google Shape;204;p17"/>
          <p:cNvSpPr txBox="1"/>
          <p:nvPr>
            <p:ph idx="7" type="subTitle"/>
          </p:nvPr>
        </p:nvSpPr>
        <p:spPr>
          <a:xfrm>
            <a:off x="4825925" y="3087973"/>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5" name="Google Shape;205;p17"/>
          <p:cNvSpPr txBox="1"/>
          <p:nvPr>
            <p:ph idx="8" type="subTitle"/>
          </p:nvPr>
        </p:nvSpPr>
        <p:spPr>
          <a:xfrm>
            <a:off x="4825925" y="3281401"/>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right">
  <p:cSld name="CUSTOM_2">
    <p:spTree>
      <p:nvGrpSpPr>
        <p:cNvPr id="206" name="Shape 206"/>
        <p:cNvGrpSpPr/>
        <p:nvPr/>
      </p:nvGrpSpPr>
      <p:grpSpPr>
        <a:xfrm>
          <a:off x="0" y="0"/>
          <a:ext cx="0" cy="0"/>
          <a:chOff x="0" y="0"/>
          <a:chExt cx="0" cy="0"/>
        </a:xfrm>
      </p:grpSpPr>
      <p:sp>
        <p:nvSpPr>
          <p:cNvPr id="207" name="Google Shape;207;p18"/>
          <p:cNvSpPr txBox="1"/>
          <p:nvPr>
            <p:ph type="title"/>
          </p:nvPr>
        </p:nvSpPr>
        <p:spPr>
          <a:xfrm>
            <a:off x="543972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208" name="Google Shape;208;p18"/>
          <p:cNvGrpSpPr/>
          <p:nvPr/>
        </p:nvGrpSpPr>
        <p:grpSpPr>
          <a:xfrm flipH="1">
            <a:off x="-1967333" y="-2924127"/>
            <a:ext cx="5436706" cy="5991674"/>
            <a:chOff x="5129250" y="-2537327"/>
            <a:chExt cx="5436706" cy="5991674"/>
          </a:xfrm>
        </p:grpSpPr>
        <p:sp>
          <p:nvSpPr>
            <p:cNvPr id="209" name="Google Shape;209;p18"/>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8"/>
          <p:cNvGrpSpPr/>
          <p:nvPr/>
        </p:nvGrpSpPr>
        <p:grpSpPr>
          <a:xfrm flipH="1">
            <a:off x="3951018" y="2219348"/>
            <a:ext cx="5773513" cy="5606870"/>
            <a:chOff x="-2896958" y="1534023"/>
            <a:chExt cx="5773513" cy="5606870"/>
          </a:xfrm>
        </p:grpSpPr>
        <p:sp>
          <p:nvSpPr>
            <p:cNvPr id="213" name="Google Shape;213;p18"/>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8"/>
          <p:cNvSpPr txBox="1"/>
          <p:nvPr>
            <p:ph idx="1" type="subTitle"/>
          </p:nvPr>
        </p:nvSpPr>
        <p:spPr>
          <a:xfrm>
            <a:off x="5232875"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left">
  <p:cSld name="CUSTOM_2_1">
    <p:spTree>
      <p:nvGrpSpPr>
        <p:cNvPr id="217" name="Shape 217"/>
        <p:cNvGrpSpPr/>
        <p:nvPr/>
      </p:nvGrpSpPr>
      <p:grpSpPr>
        <a:xfrm>
          <a:off x="0" y="0"/>
          <a:ext cx="0" cy="0"/>
          <a:chOff x="0" y="0"/>
          <a:chExt cx="0" cy="0"/>
        </a:xfrm>
      </p:grpSpPr>
      <p:sp>
        <p:nvSpPr>
          <p:cNvPr id="218" name="Google Shape;218;p19"/>
          <p:cNvSpPr txBox="1"/>
          <p:nvPr>
            <p:ph type="title"/>
          </p:nvPr>
        </p:nvSpPr>
        <p:spPr>
          <a:xfrm>
            <a:off x="87257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219" name="Google Shape;219;p19"/>
          <p:cNvGrpSpPr/>
          <p:nvPr/>
        </p:nvGrpSpPr>
        <p:grpSpPr>
          <a:xfrm>
            <a:off x="4912189" y="-2543127"/>
            <a:ext cx="5436706" cy="5991674"/>
            <a:chOff x="5129250" y="-2537327"/>
            <a:chExt cx="5436706" cy="5991674"/>
          </a:xfrm>
        </p:grpSpPr>
        <p:sp>
          <p:nvSpPr>
            <p:cNvPr id="220" name="Google Shape;220;p19"/>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9"/>
          <p:cNvGrpSpPr/>
          <p:nvPr/>
        </p:nvGrpSpPr>
        <p:grpSpPr>
          <a:xfrm>
            <a:off x="-1412384" y="2219348"/>
            <a:ext cx="5773513" cy="5606870"/>
            <a:chOff x="-2896958" y="1534023"/>
            <a:chExt cx="5773513" cy="5606870"/>
          </a:xfrm>
        </p:grpSpPr>
        <p:sp>
          <p:nvSpPr>
            <p:cNvPr id="224" name="Google Shape;224;p19"/>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9"/>
          <p:cNvSpPr txBox="1"/>
          <p:nvPr>
            <p:ph idx="1" type="subTitle"/>
          </p:nvPr>
        </p:nvSpPr>
        <p:spPr>
          <a:xfrm>
            <a:off x="665726"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
    <p:spTree>
      <p:nvGrpSpPr>
        <p:cNvPr id="228" name="Shape 228"/>
        <p:cNvGrpSpPr/>
        <p:nvPr/>
      </p:nvGrpSpPr>
      <p:grpSpPr>
        <a:xfrm>
          <a:off x="0" y="0"/>
          <a:ext cx="0" cy="0"/>
          <a:chOff x="0" y="0"/>
          <a:chExt cx="0" cy="0"/>
        </a:xfrm>
      </p:grpSpPr>
      <p:sp>
        <p:nvSpPr>
          <p:cNvPr id="229" name="Google Shape;229;p2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230" name="Google Shape;230;p20"/>
          <p:cNvGrpSpPr/>
          <p:nvPr/>
        </p:nvGrpSpPr>
        <p:grpSpPr>
          <a:xfrm>
            <a:off x="-3621963" y="-1003613"/>
            <a:ext cx="14748864" cy="9515698"/>
            <a:chOff x="-3621963" y="-1003613"/>
            <a:chExt cx="14748864" cy="9515698"/>
          </a:xfrm>
        </p:grpSpPr>
        <p:sp>
          <p:nvSpPr>
            <p:cNvPr id="231" name="Google Shape;231;p20"/>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9285662">
              <a:off x="-1764529" y="261899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9285662">
              <a:off x="-2326551" y="26877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9285662">
              <a:off x="-2353432" y="2795402"/>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9369735">
              <a:off x="7789087" y="-1709064"/>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9369735">
              <a:off x="7453307" y="-2346755"/>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 name="Google Shape;30;p3"/>
          <p:cNvSpPr txBox="1"/>
          <p:nvPr>
            <p:ph idx="1" type="subTitle"/>
          </p:nvPr>
        </p:nvSpPr>
        <p:spPr>
          <a:xfrm>
            <a:off x="3133400" y="3782163"/>
            <a:ext cx="2877300" cy="6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3"/>
          <p:cNvSpPr txBox="1"/>
          <p:nvPr>
            <p:ph hasCustomPrompt="1" idx="2" type="title"/>
          </p:nvPr>
        </p:nvSpPr>
        <p:spPr>
          <a:xfrm>
            <a:off x="3082350" y="867950"/>
            <a:ext cx="2979300" cy="13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1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text">
  <p:cSld name="CUSTOM_3">
    <p:spTree>
      <p:nvGrpSpPr>
        <p:cNvPr id="237"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rot="1514383">
              <a:off x="-1786388" y="4539304"/>
              <a:ext cx="1913798" cy="206337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rot="1514383">
              <a:off x="-1156102" y="4179892"/>
              <a:ext cx="1866179" cy="226273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rot="1514383">
              <a:off x="-1432077" y="4117600"/>
              <a:ext cx="2157231" cy="22646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rot="1430415">
              <a:off x="8011433" y="-1439033"/>
              <a:ext cx="2205009" cy="237735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rot="1430415">
              <a:off x="8285431" y="-1252560"/>
              <a:ext cx="2150144" cy="260704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1"/>
          <p:cNvSpPr txBox="1"/>
          <p:nvPr>
            <p:ph idx="1" type="subTitle"/>
          </p:nvPr>
        </p:nvSpPr>
        <p:spPr>
          <a:xfrm>
            <a:off x="625650" y="1048041"/>
            <a:ext cx="7689900" cy="35286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p:txBody>
      </p:sp>
      <p:sp>
        <p:nvSpPr>
          <p:cNvPr id="246" name="Google Shape;246;p21"/>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ical app">
  <p:cSld name="CUSTOM_4">
    <p:spTree>
      <p:nvGrpSpPr>
        <p:cNvPr id="247" name="Shape 247"/>
        <p:cNvGrpSpPr/>
        <p:nvPr/>
      </p:nvGrpSpPr>
      <p:grpSpPr>
        <a:xfrm>
          <a:off x="0" y="0"/>
          <a:ext cx="0" cy="0"/>
          <a:chOff x="0" y="0"/>
          <a:chExt cx="0" cy="0"/>
        </a:xfrm>
      </p:grpSpPr>
      <p:grpSp>
        <p:nvGrpSpPr>
          <p:cNvPr id="248" name="Google Shape;248;p22"/>
          <p:cNvGrpSpPr/>
          <p:nvPr/>
        </p:nvGrpSpPr>
        <p:grpSpPr>
          <a:xfrm>
            <a:off x="-3075157" y="-3061151"/>
            <a:ext cx="15800562" cy="10202043"/>
            <a:chOff x="-3075157" y="-3061151"/>
            <a:chExt cx="15800562" cy="10202043"/>
          </a:xfrm>
        </p:grpSpPr>
        <p:sp>
          <p:nvSpPr>
            <p:cNvPr id="249" name="Google Shape;249;p22"/>
            <p:cNvSpPr/>
            <p:nvPr/>
          </p:nvSpPr>
          <p:spPr>
            <a:xfrm rot="6014436">
              <a:off x="-2080991" y="-2828732"/>
              <a:ext cx="3844166" cy="403553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flipH="1" rot="-1514338">
              <a:off x="8693921"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flipH="1" rot="-1514338">
              <a:off x="7655649"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flipH="1" rot="-1514338">
              <a:off x="7628768"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rot="5930292">
              <a:off x="-2189566" y="-2389777"/>
              <a:ext cx="3378681" cy="36427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rot="5930292">
              <a:off x="-2495725" y="-2081314"/>
              <a:ext cx="3294613" cy="399471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22"/>
          <p:cNvSpPr txBox="1"/>
          <p:nvPr>
            <p:ph idx="1" type="subTitle"/>
          </p:nvPr>
        </p:nvSpPr>
        <p:spPr>
          <a:xfrm>
            <a:off x="1116488" y="2036100"/>
            <a:ext cx="2727900" cy="16809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2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p:cSld name="CUSTOM_5">
    <p:spTree>
      <p:nvGrpSpPr>
        <p:cNvPr id="257" name="Shape 257"/>
        <p:cNvGrpSpPr/>
        <p:nvPr/>
      </p:nvGrpSpPr>
      <p:grpSpPr>
        <a:xfrm>
          <a:off x="0" y="0"/>
          <a:ext cx="0" cy="0"/>
          <a:chOff x="0" y="0"/>
          <a:chExt cx="0" cy="0"/>
        </a:xfrm>
      </p:grpSpPr>
      <p:grpSp>
        <p:nvGrpSpPr>
          <p:cNvPr id="258" name="Google Shape;258;p23"/>
          <p:cNvGrpSpPr/>
          <p:nvPr/>
        </p:nvGrpSpPr>
        <p:grpSpPr>
          <a:xfrm>
            <a:off x="-3100002" y="-1641977"/>
            <a:ext cx="15032909" cy="8840158"/>
            <a:chOff x="-3100002" y="-1641977"/>
            <a:chExt cx="15032909" cy="8840158"/>
          </a:xfrm>
        </p:grpSpPr>
        <p:sp>
          <p:nvSpPr>
            <p:cNvPr id="259" name="Google Shape;259;p23"/>
            <p:cNvSpPr/>
            <p:nvPr/>
          </p:nvSpPr>
          <p:spPr>
            <a:xfrm rot="1514338">
              <a:off x="7173076" y="-101503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rot="-8385681">
              <a:off x="-1067073" y="2244669"/>
              <a:ext cx="3410414" cy="367697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rot="-8385681">
              <a:off x="-2188305" y="2234378"/>
              <a:ext cx="3325556" cy="403223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rot="-8385681">
              <a:off x="-2251408" y="2398451"/>
              <a:ext cx="3844216" cy="403559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rot="1430265">
              <a:off x="7551712" y="-42615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rot="1430265">
              <a:off x="7971561" y="-14041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23"/>
          <p:cNvSpPr txBox="1"/>
          <p:nvPr>
            <p:ph idx="1" type="subTitle"/>
          </p:nvPr>
        </p:nvSpPr>
        <p:spPr>
          <a:xfrm>
            <a:off x="3335425" y="1786125"/>
            <a:ext cx="2473200" cy="15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6" name="Google Shape;266;p2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67" name="Shape 267"/>
        <p:cNvGrpSpPr/>
        <p:nvPr/>
      </p:nvGrpSpPr>
      <p:grpSpPr>
        <a:xfrm>
          <a:off x="0" y="0"/>
          <a:ext cx="0" cy="0"/>
          <a:chOff x="0" y="0"/>
          <a:chExt cx="0" cy="0"/>
        </a:xfrm>
      </p:grpSpPr>
      <p:sp>
        <p:nvSpPr>
          <p:cNvPr id="268" name="Google Shape;268;p24"/>
          <p:cNvSpPr txBox="1"/>
          <p:nvPr>
            <p:ph idx="1" type="subTitle"/>
          </p:nvPr>
        </p:nvSpPr>
        <p:spPr>
          <a:xfrm>
            <a:off x="33974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9" name="Google Shape;269;p24"/>
          <p:cNvSpPr txBox="1"/>
          <p:nvPr>
            <p:ph idx="2" type="subTitle"/>
          </p:nvPr>
        </p:nvSpPr>
        <p:spPr>
          <a:xfrm>
            <a:off x="33974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0" name="Google Shape;270;p24"/>
          <p:cNvSpPr txBox="1"/>
          <p:nvPr>
            <p:ph idx="3" type="subTitle"/>
          </p:nvPr>
        </p:nvSpPr>
        <p:spPr>
          <a:xfrm>
            <a:off x="8198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1" name="Google Shape;271;p24"/>
          <p:cNvSpPr txBox="1"/>
          <p:nvPr>
            <p:ph idx="4" type="subTitle"/>
          </p:nvPr>
        </p:nvSpPr>
        <p:spPr>
          <a:xfrm>
            <a:off x="8198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2" name="Google Shape;272;p24"/>
          <p:cNvSpPr txBox="1"/>
          <p:nvPr>
            <p:ph idx="5" type="subTitle"/>
          </p:nvPr>
        </p:nvSpPr>
        <p:spPr>
          <a:xfrm>
            <a:off x="59750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3" name="Google Shape;273;p24"/>
          <p:cNvSpPr txBox="1"/>
          <p:nvPr>
            <p:ph idx="6" type="subTitle"/>
          </p:nvPr>
        </p:nvSpPr>
        <p:spPr>
          <a:xfrm>
            <a:off x="59750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4" name="Google Shape;274;p24"/>
          <p:cNvSpPr txBox="1"/>
          <p:nvPr>
            <p:ph idx="7" type="subTitle"/>
          </p:nvPr>
        </p:nvSpPr>
        <p:spPr>
          <a:xfrm>
            <a:off x="33974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5" name="Google Shape;275;p24"/>
          <p:cNvSpPr txBox="1"/>
          <p:nvPr>
            <p:ph idx="8" type="subTitle"/>
          </p:nvPr>
        </p:nvSpPr>
        <p:spPr>
          <a:xfrm>
            <a:off x="33974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6" name="Google Shape;276;p24"/>
          <p:cNvSpPr txBox="1"/>
          <p:nvPr>
            <p:ph idx="9" type="subTitle"/>
          </p:nvPr>
        </p:nvSpPr>
        <p:spPr>
          <a:xfrm>
            <a:off x="8198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7" name="Google Shape;277;p24"/>
          <p:cNvSpPr txBox="1"/>
          <p:nvPr>
            <p:ph idx="13" type="subTitle"/>
          </p:nvPr>
        </p:nvSpPr>
        <p:spPr>
          <a:xfrm>
            <a:off x="8198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8" name="Google Shape;278;p24"/>
          <p:cNvSpPr txBox="1"/>
          <p:nvPr>
            <p:ph idx="14" type="subTitle"/>
          </p:nvPr>
        </p:nvSpPr>
        <p:spPr>
          <a:xfrm>
            <a:off x="59750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9" name="Google Shape;279;p24"/>
          <p:cNvSpPr txBox="1"/>
          <p:nvPr>
            <p:ph idx="15" type="subTitle"/>
          </p:nvPr>
        </p:nvSpPr>
        <p:spPr>
          <a:xfrm>
            <a:off x="59750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0" name="Google Shape;280;p2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281" name="Google Shape;281;p24"/>
          <p:cNvGrpSpPr/>
          <p:nvPr/>
        </p:nvGrpSpPr>
        <p:grpSpPr>
          <a:xfrm>
            <a:off x="-1944548" y="-2078751"/>
            <a:ext cx="12510594" cy="8501586"/>
            <a:chOff x="-1944548" y="-2078751"/>
            <a:chExt cx="12510594" cy="8501586"/>
          </a:xfrm>
        </p:grpSpPr>
        <p:sp>
          <p:nvSpPr>
            <p:cNvPr id="282" name="Google Shape;282;p24"/>
            <p:cNvSpPr/>
            <p:nvPr/>
          </p:nvSpPr>
          <p:spPr>
            <a:xfrm flipH="1" rot="-1514522">
              <a:off x="-1358416" y="-1677542"/>
              <a:ext cx="2459868" cy="2582326"/>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flipH="1" rot="-1514455">
              <a:off x="8677413" y="4441916"/>
              <a:ext cx="1597641" cy="172251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flipH="1" rot="-1514455">
              <a:off x="8191049" y="4141902"/>
              <a:ext cx="1557889" cy="188893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flipH="1" rot="-1514455">
              <a:off x="8178446" y="4089912"/>
              <a:ext cx="1800860" cy="189051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flipH="1" rot="-1430168">
              <a:off x="-1303062" y="-1300746"/>
              <a:ext cx="2162115" cy="2331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flipH="1" rot="-1430168">
              <a:off x="-1517927" y="-1117903"/>
              <a:ext cx="2108318" cy="255633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8">
    <p:spTree>
      <p:nvGrpSpPr>
        <p:cNvPr id="288" name="Shape 288"/>
        <p:cNvGrpSpPr/>
        <p:nvPr/>
      </p:nvGrpSpPr>
      <p:grpSpPr>
        <a:xfrm>
          <a:off x="0" y="0"/>
          <a:ext cx="0" cy="0"/>
          <a:chOff x="0" y="0"/>
          <a:chExt cx="0" cy="0"/>
        </a:xfrm>
      </p:grpSpPr>
      <p:grpSp>
        <p:nvGrpSpPr>
          <p:cNvPr id="289" name="Google Shape;289;p25"/>
          <p:cNvGrpSpPr/>
          <p:nvPr/>
        </p:nvGrpSpPr>
        <p:grpSpPr>
          <a:xfrm>
            <a:off x="-585686" y="-1099379"/>
            <a:ext cx="10929760" cy="7352891"/>
            <a:chOff x="-585686" y="-1099379"/>
            <a:chExt cx="10929760" cy="7352891"/>
          </a:xfrm>
        </p:grpSpPr>
        <p:sp>
          <p:nvSpPr>
            <p:cNvPr id="290" name="Google Shape;290;p25"/>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718309" y="578058"/>
              <a:ext cx="7701300" cy="400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rot="5400000">
              <a:off x="2555945" y="-1308801"/>
              <a:ext cx="4032129" cy="7761081"/>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25"/>
          <p:cNvSpPr txBox="1"/>
          <p:nvPr>
            <p:ph hasCustomPrompt="1" type="title"/>
          </p:nvPr>
        </p:nvSpPr>
        <p:spPr>
          <a:xfrm>
            <a:off x="2822850" y="6919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99" name="Google Shape;299;p25"/>
          <p:cNvSpPr txBox="1"/>
          <p:nvPr>
            <p:ph idx="1" type="subTitle"/>
          </p:nvPr>
        </p:nvSpPr>
        <p:spPr>
          <a:xfrm>
            <a:off x="2822975" y="14875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0" name="Google Shape;300;p25"/>
          <p:cNvSpPr txBox="1"/>
          <p:nvPr>
            <p:ph hasCustomPrompt="1" idx="2" type="title"/>
          </p:nvPr>
        </p:nvSpPr>
        <p:spPr>
          <a:xfrm>
            <a:off x="2822850" y="19627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1" name="Google Shape;301;p25"/>
          <p:cNvSpPr txBox="1"/>
          <p:nvPr>
            <p:ph idx="3" type="subTitle"/>
          </p:nvPr>
        </p:nvSpPr>
        <p:spPr>
          <a:xfrm>
            <a:off x="2822975" y="27583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2" name="Google Shape;302;p25"/>
          <p:cNvSpPr txBox="1"/>
          <p:nvPr>
            <p:ph hasCustomPrompt="1" idx="4" type="title"/>
          </p:nvPr>
        </p:nvSpPr>
        <p:spPr>
          <a:xfrm>
            <a:off x="2822850" y="32335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3" name="Google Shape;303;p25"/>
          <p:cNvSpPr txBox="1"/>
          <p:nvPr>
            <p:ph idx="5" type="subTitle"/>
          </p:nvPr>
        </p:nvSpPr>
        <p:spPr>
          <a:xfrm>
            <a:off x="2822975" y="40291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304" name="Shape 304"/>
        <p:cNvGrpSpPr/>
        <p:nvPr/>
      </p:nvGrpSpPr>
      <p:grpSpPr>
        <a:xfrm>
          <a:off x="0" y="0"/>
          <a:ext cx="0" cy="0"/>
          <a:chOff x="0" y="0"/>
          <a:chExt cx="0" cy="0"/>
        </a:xfrm>
      </p:grpSpPr>
      <p:grpSp>
        <p:nvGrpSpPr>
          <p:cNvPr id="305" name="Google Shape;305;p26"/>
          <p:cNvGrpSpPr/>
          <p:nvPr/>
        </p:nvGrpSpPr>
        <p:grpSpPr>
          <a:xfrm>
            <a:off x="-2896958" y="-2624952"/>
            <a:ext cx="13462914" cy="10123374"/>
            <a:chOff x="-2896958" y="-2624952"/>
            <a:chExt cx="13462914" cy="10123374"/>
          </a:xfrm>
        </p:grpSpPr>
        <p:grpSp>
          <p:nvGrpSpPr>
            <p:cNvPr id="306" name="Google Shape;306;p26"/>
            <p:cNvGrpSpPr/>
            <p:nvPr/>
          </p:nvGrpSpPr>
          <p:grpSpPr>
            <a:xfrm>
              <a:off x="-2896958" y="-2624952"/>
              <a:ext cx="13462914" cy="10123374"/>
              <a:chOff x="-2896958" y="-2624952"/>
              <a:chExt cx="13462914" cy="10123374"/>
            </a:xfrm>
          </p:grpSpPr>
          <p:sp>
            <p:nvSpPr>
              <p:cNvPr id="307" name="Google Shape;307;p26"/>
              <p:cNvSpPr/>
              <p:nvPr/>
            </p:nvSpPr>
            <p:spPr>
              <a:xfrm flipH="1" rot="9285662">
                <a:off x="5806126" y="2835956"/>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flipH="1" rot="9285662">
                <a:off x="-2275832" y="-2073377"/>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flipH="1" rot="9285662">
                <a:off x="-1152704" y="-1788187"/>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flipH="1" rot="9285662">
                <a:off x="-1644474" y="-1680548"/>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flipH="1" rot="9369735">
                <a:off x="6184762" y="2639811"/>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flipH="1" rot="9369735">
                <a:off x="6604611" y="200212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6"/>
            <p:cNvGrpSpPr/>
            <p:nvPr/>
          </p:nvGrpSpPr>
          <p:grpSpPr>
            <a:xfrm rot="5400000">
              <a:off x="1874510" y="-229218"/>
              <a:ext cx="5394990" cy="4302857"/>
              <a:chOff x="404670" y="406050"/>
              <a:chExt cx="8334605" cy="4331445"/>
            </a:xfrm>
          </p:grpSpPr>
          <p:sp>
            <p:nvSpPr>
              <p:cNvPr id="314" name="Google Shape;314;p26"/>
              <p:cNvSpPr/>
              <p:nvPr/>
            </p:nvSpPr>
            <p:spPr>
              <a:xfrm>
                <a:off x="433534" y="430095"/>
                <a:ext cx="8270100" cy="43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rot="5400000">
                <a:off x="2406310" y="-1595591"/>
                <a:ext cx="4331324" cy="8334605"/>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6" name="Google Shape;316;p26"/>
          <p:cNvSpPr txBox="1"/>
          <p:nvPr>
            <p:ph idx="1" type="subTitle"/>
          </p:nvPr>
        </p:nvSpPr>
        <p:spPr>
          <a:xfrm>
            <a:off x="2822913" y="1453572"/>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7" name="Google Shape;317;p26"/>
          <p:cNvSpPr txBox="1"/>
          <p:nvPr>
            <p:ph idx="2" type="subTitle"/>
          </p:nvPr>
        </p:nvSpPr>
        <p:spPr>
          <a:xfrm>
            <a:off x="2822913" y="1947954"/>
            <a:ext cx="3498300" cy="76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8" name="Google Shape;318;p26"/>
          <p:cNvSpPr txBox="1"/>
          <p:nvPr/>
        </p:nvSpPr>
        <p:spPr>
          <a:xfrm>
            <a:off x="2785700" y="3454625"/>
            <a:ext cx="3572700" cy="8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Montserrat"/>
                <a:ea typeface="Montserrat"/>
                <a:cs typeface="Montserrat"/>
                <a:sym typeface="Montserrat"/>
              </a:rPr>
              <a:t>CREDITS: This presentation template was created by </a:t>
            </a:r>
            <a:r>
              <a:rPr lang="en" sz="1200">
                <a:solidFill>
                  <a:schemeClr val="accent5"/>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accent3"/>
                </a:solidFill>
                <a:latin typeface="Montserrat"/>
                <a:ea typeface="Montserrat"/>
                <a:cs typeface="Montserrat"/>
                <a:sym typeface="Montserrat"/>
              </a:rPr>
              <a:t>, including icons by </a:t>
            </a:r>
            <a:r>
              <a:rPr lang="en" sz="1200">
                <a:solidFill>
                  <a:schemeClr val="accent5"/>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accent3"/>
                </a:solidFill>
                <a:latin typeface="Montserrat"/>
                <a:ea typeface="Montserrat"/>
                <a:cs typeface="Montserrat"/>
                <a:sym typeface="Montserrat"/>
              </a:rPr>
              <a:t>, infographics &amp; images by </a:t>
            </a:r>
            <a:r>
              <a:rPr lang="en" sz="1200">
                <a:solidFill>
                  <a:schemeClr val="accent5"/>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200">
                <a:solidFill>
                  <a:schemeClr val="accent3"/>
                </a:solidFill>
                <a:latin typeface="Montserrat"/>
                <a:ea typeface="Montserrat"/>
                <a:cs typeface="Montserrat"/>
                <a:sym typeface="Montserrat"/>
              </a:rPr>
              <a:t>.</a:t>
            </a:r>
            <a:endParaRPr sz="1200">
              <a:solidFill>
                <a:schemeClr val="accent3"/>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accent3"/>
              </a:solidFill>
              <a:latin typeface="Montserrat"/>
              <a:ea typeface="Montserrat"/>
              <a:cs typeface="Montserrat"/>
              <a:sym typeface="Montserrat"/>
            </a:endParaRPr>
          </a:p>
        </p:txBody>
      </p:sp>
      <p:sp>
        <p:nvSpPr>
          <p:cNvPr id="319" name="Google Shape;319;p26"/>
          <p:cNvSpPr txBox="1"/>
          <p:nvPr>
            <p:ph type="title"/>
          </p:nvPr>
        </p:nvSpPr>
        <p:spPr>
          <a:xfrm>
            <a:off x="2710300" y="849375"/>
            <a:ext cx="3648000" cy="867600"/>
          </a:xfrm>
          <a:prstGeom prst="rect">
            <a:avLst/>
          </a:prstGeom>
        </p:spPr>
        <p:txBody>
          <a:bodyPr anchorCtr="0" anchor="b" bIns="91425" lIns="91425" spcFirstLastPara="1" rIns="91425" wrap="square" tIns="91425">
            <a:noAutofit/>
          </a:bodyPr>
          <a:lstStyle>
            <a:lvl1pPr lvl="0">
              <a:spcBef>
                <a:spcPts val="0"/>
              </a:spcBef>
              <a:spcAft>
                <a:spcPts val="0"/>
              </a:spcAft>
              <a:buSzPts val="3300"/>
              <a:buNone/>
              <a:defRPr sz="7500"/>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320" name="Shape 320"/>
        <p:cNvGrpSpPr/>
        <p:nvPr/>
      </p:nvGrpSpPr>
      <p:grpSpPr>
        <a:xfrm>
          <a:off x="0" y="0"/>
          <a:ext cx="0" cy="0"/>
          <a:chOff x="0" y="0"/>
          <a:chExt cx="0" cy="0"/>
        </a:xfrm>
      </p:grpSpPr>
      <p:sp>
        <p:nvSpPr>
          <p:cNvPr id="321" name="Google Shape;321;p27"/>
          <p:cNvSpPr/>
          <p:nvPr/>
        </p:nvSpPr>
        <p:spPr>
          <a:xfrm>
            <a:off x="2381" y="2381"/>
            <a:ext cx="6642640" cy="5138738"/>
          </a:xfrm>
          <a:custGeom>
            <a:rect b="b" l="l" r="r" t="t"/>
            <a:pathLst>
              <a:path extrusionOk="0" h="6851650" w="8856853">
                <a:moveTo>
                  <a:pt x="0" y="6851650"/>
                </a:moveTo>
                <a:lnTo>
                  <a:pt x="0" y="6433884"/>
                </a:lnTo>
                <a:cubicBezTo>
                  <a:pt x="1681036" y="6368796"/>
                  <a:pt x="3257550" y="5672836"/>
                  <a:pt x="4439349" y="4473956"/>
                </a:cubicBezTo>
                <a:cubicBezTo>
                  <a:pt x="5622417" y="3273870"/>
                  <a:pt x="6295644" y="1685100"/>
                  <a:pt x="6335332" y="0"/>
                </a:cubicBezTo>
                <a:lnTo>
                  <a:pt x="8856853" y="0"/>
                </a:lnTo>
                <a:cubicBezTo>
                  <a:pt x="8845614" y="674103"/>
                  <a:pt x="8760016" y="1344911"/>
                  <a:pt x="8601646" y="2000250"/>
                </a:cubicBezTo>
                <a:cubicBezTo>
                  <a:pt x="8447278" y="2636692"/>
                  <a:pt x="8224456" y="3254546"/>
                  <a:pt x="7937056" y="3843020"/>
                </a:cubicBezTo>
                <a:cubicBezTo>
                  <a:pt x="7653845" y="4422306"/>
                  <a:pt x="7310120" y="4969980"/>
                  <a:pt x="6911594" y="5476875"/>
                </a:cubicBezTo>
                <a:cubicBezTo>
                  <a:pt x="6515100" y="5980576"/>
                  <a:pt x="6066975" y="6441377"/>
                  <a:pt x="5574475" y="6851650"/>
                </a:cubicBezTo>
                <a:close/>
              </a:path>
            </a:pathLst>
          </a:custGeom>
          <a:solidFill>
            <a:schemeClr val="accent5"/>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27"/>
          <p:cNvSpPr/>
          <p:nvPr/>
        </p:nvSpPr>
        <p:spPr>
          <a:xfrm>
            <a:off x="2375" y="2375"/>
            <a:ext cx="4762558" cy="4836719"/>
          </a:xfrm>
          <a:custGeom>
            <a:rect b="b" l="l" r="r" t="t"/>
            <a:pathLst>
              <a:path extrusionOk="0" h="6427533" w="6328981">
                <a:moveTo>
                  <a:pt x="0" y="3907092"/>
                </a:moveTo>
                <a:cubicBezTo>
                  <a:pt x="1005313" y="3844208"/>
                  <a:pt x="1951406" y="3410027"/>
                  <a:pt x="2654618" y="2688844"/>
                </a:cubicBezTo>
                <a:cubicBezTo>
                  <a:pt x="3360649" y="1967326"/>
                  <a:pt x="3772757" y="1008780"/>
                  <a:pt x="3810635" y="0"/>
                </a:cubicBezTo>
                <a:lnTo>
                  <a:pt x="6328982" y="0"/>
                </a:lnTo>
                <a:cubicBezTo>
                  <a:pt x="6289294" y="1683385"/>
                  <a:pt x="5616575" y="3270631"/>
                  <a:pt x="4434840" y="4469511"/>
                </a:cubicBezTo>
                <a:cubicBezTo>
                  <a:pt x="3254375" y="5667375"/>
                  <a:pt x="1679575" y="6362447"/>
                  <a:pt x="0" y="6427534"/>
                </a:cubicBezTo>
                <a:close/>
              </a:path>
            </a:pathLst>
          </a:custGeom>
          <a:solidFill>
            <a:schemeClr val="accent3"/>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7"/>
          <p:cNvSpPr/>
          <p:nvPr/>
        </p:nvSpPr>
        <p:spPr>
          <a:xfrm>
            <a:off x="2375" y="2375"/>
            <a:ext cx="2872234" cy="2945059"/>
          </a:xfrm>
          <a:custGeom>
            <a:rect b="b" l="l" r="r" t="t"/>
            <a:pathLst>
              <a:path extrusionOk="0" h="3900741" w="3804284">
                <a:moveTo>
                  <a:pt x="0" y="0"/>
                </a:moveTo>
                <a:lnTo>
                  <a:pt x="3804285" y="0"/>
                </a:lnTo>
                <a:cubicBezTo>
                  <a:pt x="3766408" y="1007123"/>
                  <a:pt x="3354934" y="1964074"/>
                  <a:pt x="2650046" y="2684399"/>
                </a:cubicBezTo>
                <a:cubicBezTo>
                  <a:pt x="1948066" y="3404400"/>
                  <a:pt x="1003605" y="3837896"/>
                  <a:pt x="0" y="3900741"/>
                </a:cubicBezTo>
                <a:close/>
              </a:path>
            </a:pathLst>
          </a:custGeom>
          <a:solidFill>
            <a:schemeClr val="accent1"/>
          </a:solidFill>
          <a:ln>
            <a:noFill/>
          </a:ln>
          <a:effectLst>
            <a:outerShdw blurRad="1428750" rotWithShape="0" algn="bl">
              <a:schemeClr val="lt1">
                <a:alpha val="5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7"/>
          <p:cNvSpPr txBox="1"/>
          <p:nvPr>
            <p:ph type="ctrTitle"/>
          </p:nvPr>
        </p:nvSpPr>
        <p:spPr>
          <a:xfrm>
            <a:off x="855300" y="1991825"/>
            <a:ext cx="7433400" cy="1159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25" name="Shape 325"/>
        <p:cNvGrpSpPr/>
        <p:nvPr/>
      </p:nvGrpSpPr>
      <p:grpSpPr>
        <a:xfrm>
          <a:off x="0" y="0"/>
          <a:ext cx="0" cy="0"/>
          <a:chOff x="0" y="0"/>
          <a:chExt cx="0" cy="0"/>
        </a:xfrm>
      </p:grpSpPr>
      <p:sp>
        <p:nvSpPr>
          <p:cNvPr id="326" name="Google Shape;326;p2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327" name="Google Shape;327;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8" name="Google Shape;328;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9" name="Google Shape;32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rot="-988308">
                <a:off x="8924872" y="3545996"/>
                <a:ext cx="2715038" cy="285020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 name="Google Shape;42;p4"/>
          <p:cNvSpPr txBox="1"/>
          <p:nvPr>
            <p:ph idx="1" type="body"/>
          </p:nvPr>
        </p:nvSpPr>
        <p:spPr>
          <a:xfrm>
            <a:off x="4624775" y="2123100"/>
            <a:ext cx="3294600" cy="13878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44" name="Shape 44"/>
        <p:cNvGrpSpPr/>
        <p:nvPr/>
      </p:nvGrpSpPr>
      <p:grpSpPr>
        <a:xfrm>
          <a:off x="0" y="0"/>
          <a:ext cx="0" cy="0"/>
          <a:chOff x="0" y="0"/>
          <a:chExt cx="0" cy="0"/>
        </a:xfrm>
      </p:grpSpPr>
      <p:grpSp>
        <p:nvGrpSpPr>
          <p:cNvPr id="45" name="Google Shape;45;p5"/>
          <p:cNvGrpSpPr/>
          <p:nvPr/>
        </p:nvGrpSpPr>
        <p:grpSpPr>
          <a:xfrm flipH="1" rot="10800000">
            <a:off x="-3157403" y="-2327776"/>
            <a:ext cx="14457596" cy="9492188"/>
            <a:chOff x="-3157403" y="-2327776"/>
            <a:chExt cx="14457596" cy="9492188"/>
          </a:xfrm>
        </p:grpSpPr>
        <p:sp>
          <p:nvSpPr>
            <p:cNvPr id="46" name="Google Shape;46;p5"/>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idx="1" type="body"/>
          </p:nvPr>
        </p:nvSpPr>
        <p:spPr>
          <a:xfrm>
            <a:off x="1572325"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 name="Google Shape;53;p5"/>
          <p:cNvSpPr txBox="1"/>
          <p:nvPr>
            <p:ph idx="2" type="body"/>
          </p:nvPr>
        </p:nvSpPr>
        <p:spPr>
          <a:xfrm>
            <a:off x="4972523"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 name="Google Shape;54;p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5" name="Google Shape;55;p5"/>
          <p:cNvSpPr txBox="1"/>
          <p:nvPr>
            <p:ph idx="3" type="subTitle"/>
          </p:nvPr>
        </p:nvSpPr>
        <p:spPr>
          <a:xfrm>
            <a:off x="1551500" y="2382475"/>
            <a:ext cx="2599200" cy="21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800">
                <a:solidFill>
                  <a:schemeClr val="accent5"/>
                </a:solidFill>
                <a:latin typeface="Abel"/>
                <a:ea typeface="Abel"/>
                <a:cs typeface="Abel"/>
                <a:sym typeface="Abe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5"/>
          <p:cNvSpPr txBox="1"/>
          <p:nvPr>
            <p:ph idx="4" type="subTitle"/>
          </p:nvPr>
        </p:nvSpPr>
        <p:spPr>
          <a:xfrm>
            <a:off x="4972525" y="2382475"/>
            <a:ext cx="2599200" cy="21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solidFill>
                  <a:schemeClr val="accent5"/>
                </a:solidFill>
                <a:latin typeface="Abel"/>
                <a:ea typeface="Abel"/>
                <a:cs typeface="Abel"/>
                <a:sym typeface="Abe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5114100">
              <a:off x="-1266016"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114100">
              <a:off x="-760283" y="-9438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5114100">
              <a:off x="-942760" y="-11113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430265">
              <a:off x="6938512" y="36600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1430265">
              <a:off x="7358361" y="3640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336564">
                <a:off x="7859748" y="367736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rot="-336564">
                <a:off x="7496060" y="369405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 name="Google Shape;79;p7"/>
          <p:cNvSpPr txBox="1"/>
          <p:nvPr>
            <p:ph idx="1" type="body"/>
          </p:nvPr>
        </p:nvSpPr>
        <p:spPr>
          <a:xfrm>
            <a:off x="1427100" y="1221400"/>
            <a:ext cx="2946900" cy="27537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8"/>
          <p:cNvSpPr txBox="1"/>
          <p:nvPr>
            <p:ph type="title"/>
          </p:nvPr>
        </p:nvSpPr>
        <p:spPr>
          <a:xfrm>
            <a:off x="2716500" y="2904100"/>
            <a:ext cx="3711000" cy="39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2" name="Google Shape;92;p8"/>
          <p:cNvSpPr txBox="1"/>
          <p:nvPr>
            <p:ph idx="1" type="subTitle"/>
          </p:nvPr>
        </p:nvSpPr>
        <p:spPr>
          <a:xfrm>
            <a:off x="1986000" y="1750675"/>
            <a:ext cx="5172000" cy="131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9"/>
          <p:cNvGrpSpPr/>
          <p:nvPr/>
        </p:nvGrpSpPr>
        <p:grpSpPr>
          <a:xfrm>
            <a:off x="-2625958" y="-2071525"/>
            <a:ext cx="13782479" cy="8905482"/>
            <a:chOff x="-2625958" y="-2071525"/>
            <a:chExt cx="13782479" cy="8905482"/>
          </a:xfrm>
        </p:grpSpPr>
        <p:sp>
          <p:nvSpPr>
            <p:cNvPr id="95" name="Google Shape;95;p9"/>
            <p:cNvSpPr/>
            <p:nvPr/>
          </p:nvSpPr>
          <p:spPr>
            <a:xfrm rot="1514233">
              <a:off x="7878011" y="-1639693"/>
              <a:ext cx="2647934" cy="277975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1514503">
              <a:off x="-2219652" y="4068093"/>
              <a:ext cx="2230706" cy="24050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rot="1514503">
              <a:off x="-1485024" y="3649180"/>
              <a:ext cx="2175201" cy="263742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rot="1514503">
              <a:off x="-1806691" y="3576585"/>
              <a:ext cx="2514449" cy="263962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1430232">
              <a:off x="8138809" y="-1234074"/>
              <a:ext cx="2327211" cy="2509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rot="1430232">
              <a:off x="8428003" y="-1037258"/>
              <a:ext cx="2269306" cy="275152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9"/>
          <p:cNvSpPr txBox="1"/>
          <p:nvPr>
            <p:ph idx="1" type="subTitle"/>
          </p:nvPr>
        </p:nvSpPr>
        <p:spPr>
          <a:xfrm>
            <a:off x="1006900" y="1726125"/>
            <a:ext cx="3515100" cy="22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Char char="●"/>
              <a:defRPr/>
            </a:lvl1pPr>
            <a:lvl2pPr lvl="1" rtl="0">
              <a:spcBef>
                <a:spcPts val="100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2" name="Google Shape;102;p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txBox="1"/>
          <p:nvPr>
            <p:ph type="title"/>
          </p:nvPr>
        </p:nvSpPr>
        <p:spPr>
          <a:xfrm>
            <a:off x="865625" y="3880050"/>
            <a:ext cx="5150100" cy="43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900"/>
              <a:buNone/>
              <a:defRPr sz="2400"/>
            </a:lvl1pPr>
            <a:lvl2pPr lvl="1" rtl="0" algn="ctr">
              <a:spcBef>
                <a:spcPts val="0"/>
              </a:spcBef>
              <a:spcAft>
                <a:spcPts val="0"/>
              </a:spcAft>
              <a:buSzPts val="2900"/>
              <a:buNone/>
              <a:defRPr sz="2900"/>
            </a:lvl2pPr>
            <a:lvl3pPr lvl="2" rtl="0" algn="ctr">
              <a:spcBef>
                <a:spcPts val="0"/>
              </a:spcBef>
              <a:spcAft>
                <a:spcPts val="0"/>
              </a:spcAft>
              <a:buSzPts val="2900"/>
              <a:buNone/>
              <a:defRPr sz="2900"/>
            </a:lvl3pPr>
            <a:lvl4pPr lvl="3" rtl="0" algn="ctr">
              <a:spcBef>
                <a:spcPts val="0"/>
              </a:spcBef>
              <a:spcAft>
                <a:spcPts val="0"/>
              </a:spcAft>
              <a:buSzPts val="2900"/>
              <a:buNone/>
              <a:defRPr sz="2900"/>
            </a:lvl4pPr>
            <a:lvl5pPr lvl="4" rtl="0" algn="ctr">
              <a:spcBef>
                <a:spcPts val="0"/>
              </a:spcBef>
              <a:spcAft>
                <a:spcPts val="0"/>
              </a:spcAft>
              <a:buSzPts val="2900"/>
              <a:buNone/>
              <a:defRPr sz="2900"/>
            </a:lvl5pPr>
            <a:lvl6pPr lvl="5" rtl="0" algn="ctr">
              <a:spcBef>
                <a:spcPts val="0"/>
              </a:spcBef>
              <a:spcAft>
                <a:spcPts val="0"/>
              </a:spcAft>
              <a:buSzPts val="2900"/>
              <a:buNone/>
              <a:defRPr sz="2900"/>
            </a:lvl6pPr>
            <a:lvl7pPr lvl="6" rtl="0" algn="ctr">
              <a:spcBef>
                <a:spcPts val="0"/>
              </a:spcBef>
              <a:spcAft>
                <a:spcPts val="0"/>
              </a:spcAft>
              <a:buSzPts val="2900"/>
              <a:buNone/>
              <a:defRPr sz="2900"/>
            </a:lvl7pPr>
            <a:lvl8pPr lvl="7" rtl="0" algn="ctr">
              <a:spcBef>
                <a:spcPts val="0"/>
              </a:spcBef>
              <a:spcAft>
                <a:spcPts val="0"/>
              </a:spcAft>
              <a:buSzPts val="2900"/>
              <a:buNone/>
              <a:defRPr sz="2900"/>
            </a:lvl8pPr>
            <a:lvl9pPr lvl="8" rtl="0" algn="ctr">
              <a:spcBef>
                <a:spcPts val="0"/>
              </a:spcBef>
              <a:spcAft>
                <a:spcPts val="0"/>
              </a:spcAft>
              <a:buSzPts val="2900"/>
              <a:buNone/>
              <a:defRPr sz="2900"/>
            </a:lvl9pPr>
          </a:lstStyle>
          <a:p/>
        </p:txBody>
      </p:sp>
      <p:grpSp>
        <p:nvGrpSpPr>
          <p:cNvPr id="105" name="Google Shape;105;p10"/>
          <p:cNvGrpSpPr/>
          <p:nvPr/>
        </p:nvGrpSpPr>
        <p:grpSpPr>
          <a:xfrm>
            <a:off x="-2875650" y="-4743981"/>
            <a:ext cx="15551676" cy="13379484"/>
            <a:chOff x="-2875650" y="-4743981"/>
            <a:chExt cx="15551676" cy="13379484"/>
          </a:xfrm>
        </p:grpSpPr>
        <p:grpSp>
          <p:nvGrpSpPr>
            <p:cNvPr id="106" name="Google Shape;106;p10"/>
            <p:cNvGrpSpPr/>
            <p:nvPr/>
          </p:nvGrpSpPr>
          <p:grpSpPr>
            <a:xfrm>
              <a:off x="5914475" y="1761269"/>
              <a:ext cx="6761551" cy="6874234"/>
              <a:chOff x="5663050" y="1538594"/>
              <a:chExt cx="6761551" cy="6874234"/>
            </a:xfrm>
          </p:grpSpPr>
          <p:sp>
            <p:nvSpPr>
              <p:cNvPr id="107" name="Google Shape;107;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0"/>
            <p:cNvGrpSpPr/>
            <p:nvPr/>
          </p:nvGrpSpPr>
          <p:grpSpPr>
            <a:xfrm>
              <a:off x="-2875650" y="-4743981"/>
              <a:ext cx="6761551" cy="6874234"/>
              <a:chOff x="5663050" y="1538594"/>
              <a:chExt cx="6761551" cy="6874234"/>
            </a:xfrm>
          </p:grpSpPr>
          <p:sp>
            <p:nvSpPr>
              <p:cNvPr id="111" name="Google Shape;111;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8400" y="445025"/>
            <a:ext cx="74871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p:txBody>
      </p:sp>
      <p:sp>
        <p:nvSpPr>
          <p:cNvPr id="7" name="Google Shape;7;p1"/>
          <p:cNvSpPr txBox="1"/>
          <p:nvPr>
            <p:ph idx="1" type="body"/>
          </p:nvPr>
        </p:nvSpPr>
        <p:spPr>
          <a:xfrm>
            <a:off x="828400" y="1808575"/>
            <a:ext cx="7487100" cy="2760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indent="-317500" lvl="1" marL="914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indent="-317500" lvl="2" marL="1371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indent="-317500" lvl="3" marL="1828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indent="-317500" lvl="4" marL="22860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indent="-317500" lvl="5" marL="2743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indent="-317500" lvl="6" marL="3200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indent="-317500" lvl="7" marL="3657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indent="-317500" lvl="8" marL="4114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forbes.com/sites/petertaylor/2020/10/11/covid-19-has-changed-the-housing-market-forever-heres-where-americans-are-moving-and-why/#1366869761f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zillow.com/research/data/" TargetMode="External"/><Relationship Id="rId4" Type="http://schemas.openxmlformats.org/officeDocument/2006/relationships/hyperlink" Target="https://www.census.gov/data/tables/time-series/demo/popest/2010s-total-cities-and-towns.html#ds" TargetMode="External"/><Relationship Id="rId5" Type="http://schemas.openxmlformats.org/officeDocument/2006/relationships/hyperlink" Target="https://worldpopulationreview.com/us-cit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9"/>
          <p:cNvSpPr txBox="1"/>
          <p:nvPr>
            <p:ph type="ctrTitle"/>
          </p:nvPr>
        </p:nvSpPr>
        <p:spPr>
          <a:xfrm>
            <a:off x="2614625" y="1296600"/>
            <a:ext cx="3900600" cy="255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Impact of Population Change on Housing and Rental Price During COVID </a:t>
            </a:r>
            <a:endParaRPr sz="3500"/>
          </a:p>
        </p:txBody>
      </p:sp>
      <p:sp>
        <p:nvSpPr>
          <p:cNvPr id="335" name="Google Shape;335;p29"/>
          <p:cNvSpPr txBox="1"/>
          <p:nvPr>
            <p:ph idx="1" type="subTitle"/>
          </p:nvPr>
        </p:nvSpPr>
        <p:spPr>
          <a:xfrm>
            <a:off x="2053275" y="3906550"/>
            <a:ext cx="5037600" cy="54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Sarah H Lee, Stella Kim, Pankaj Parashar, and Sydney Harkins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txBox="1"/>
          <p:nvPr>
            <p:ph idx="4294967295" type="title"/>
          </p:nvPr>
        </p:nvSpPr>
        <p:spPr>
          <a:xfrm>
            <a:off x="0" y="121525"/>
            <a:ext cx="91440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5"/>
                </a:solidFill>
              </a:rPr>
              <a:t>How Has Housing Rate Changed in the Cities with Highest/Lowest Demand? </a:t>
            </a:r>
            <a:endParaRPr sz="2000">
              <a:solidFill>
                <a:schemeClr val="accent5"/>
              </a:solidFill>
            </a:endParaRPr>
          </a:p>
        </p:txBody>
      </p:sp>
      <p:pic>
        <p:nvPicPr>
          <p:cNvPr id="401" name="Google Shape;401;p38"/>
          <p:cNvPicPr preferRelativeResize="0"/>
          <p:nvPr/>
        </p:nvPicPr>
        <p:blipFill>
          <a:blip r:embed="rId3">
            <a:alphaModFix/>
          </a:blip>
          <a:stretch>
            <a:fillRect/>
          </a:stretch>
        </p:blipFill>
        <p:spPr>
          <a:xfrm>
            <a:off x="38325" y="2384975"/>
            <a:ext cx="4387475" cy="2425425"/>
          </a:xfrm>
          <a:prstGeom prst="rect">
            <a:avLst/>
          </a:prstGeom>
          <a:noFill/>
          <a:ln>
            <a:noFill/>
          </a:ln>
        </p:spPr>
      </p:pic>
      <p:pic>
        <p:nvPicPr>
          <p:cNvPr id="402" name="Google Shape;402;p38"/>
          <p:cNvPicPr preferRelativeResize="0"/>
          <p:nvPr/>
        </p:nvPicPr>
        <p:blipFill>
          <a:blip r:embed="rId4">
            <a:alphaModFix/>
          </a:blip>
          <a:stretch>
            <a:fillRect/>
          </a:stretch>
        </p:blipFill>
        <p:spPr>
          <a:xfrm>
            <a:off x="4572000" y="2337675"/>
            <a:ext cx="4506525" cy="2520025"/>
          </a:xfrm>
          <a:prstGeom prst="rect">
            <a:avLst/>
          </a:prstGeom>
          <a:noFill/>
          <a:ln>
            <a:noFill/>
          </a:ln>
        </p:spPr>
      </p:pic>
      <p:pic>
        <p:nvPicPr>
          <p:cNvPr id="403" name="Google Shape;403;p38"/>
          <p:cNvPicPr preferRelativeResize="0"/>
          <p:nvPr/>
        </p:nvPicPr>
        <p:blipFill rotWithShape="1">
          <a:blip r:embed="rId5">
            <a:alphaModFix/>
          </a:blip>
          <a:srcRect b="42109" l="0" r="0" t="0"/>
          <a:stretch/>
        </p:blipFill>
        <p:spPr>
          <a:xfrm>
            <a:off x="2101125" y="666913"/>
            <a:ext cx="4941732" cy="149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39"/>
          <p:cNvPicPr preferRelativeResize="0"/>
          <p:nvPr/>
        </p:nvPicPr>
        <p:blipFill>
          <a:blip r:embed="rId3">
            <a:alphaModFix/>
          </a:blip>
          <a:stretch>
            <a:fillRect/>
          </a:stretch>
        </p:blipFill>
        <p:spPr>
          <a:xfrm>
            <a:off x="351350" y="63275"/>
            <a:ext cx="4330600" cy="3014800"/>
          </a:xfrm>
          <a:prstGeom prst="rect">
            <a:avLst/>
          </a:prstGeom>
          <a:noFill/>
          <a:ln>
            <a:noFill/>
          </a:ln>
        </p:spPr>
      </p:pic>
      <p:pic>
        <p:nvPicPr>
          <p:cNvPr id="409" name="Google Shape;409;p39"/>
          <p:cNvPicPr preferRelativeResize="0"/>
          <p:nvPr/>
        </p:nvPicPr>
        <p:blipFill>
          <a:blip r:embed="rId4">
            <a:alphaModFix/>
          </a:blip>
          <a:stretch>
            <a:fillRect/>
          </a:stretch>
        </p:blipFill>
        <p:spPr>
          <a:xfrm>
            <a:off x="4992925" y="63275"/>
            <a:ext cx="3913575" cy="2609050"/>
          </a:xfrm>
          <a:prstGeom prst="rect">
            <a:avLst/>
          </a:prstGeom>
          <a:noFill/>
          <a:ln>
            <a:noFill/>
          </a:ln>
        </p:spPr>
      </p:pic>
      <p:pic>
        <p:nvPicPr>
          <p:cNvPr id="410" name="Google Shape;410;p39"/>
          <p:cNvPicPr preferRelativeResize="0"/>
          <p:nvPr/>
        </p:nvPicPr>
        <p:blipFill>
          <a:blip r:embed="rId5">
            <a:alphaModFix/>
          </a:blip>
          <a:stretch>
            <a:fillRect/>
          </a:stretch>
        </p:blipFill>
        <p:spPr>
          <a:xfrm>
            <a:off x="4992925" y="2778225"/>
            <a:ext cx="3874600" cy="2288650"/>
          </a:xfrm>
          <a:prstGeom prst="rect">
            <a:avLst/>
          </a:prstGeom>
          <a:noFill/>
          <a:ln>
            <a:noFill/>
          </a:ln>
        </p:spPr>
      </p:pic>
      <p:sp>
        <p:nvSpPr>
          <p:cNvPr id="411" name="Google Shape;411;p39"/>
          <p:cNvSpPr txBox="1"/>
          <p:nvPr/>
        </p:nvSpPr>
        <p:spPr>
          <a:xfrm>
            <a:off x="97050" y="3078075"/>
            <a:ext cx="4584900" cy="21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accent3"/>
                </a:solidFill>
              </a:rPr>
              <a:t>We looked more closely at cities of particular interest to us to see if we could more easily identify a trend in the data. As shown in the trendline between </a:t>
            </a:r>
            <a:r>
              <a:rPr b="1" lang="en" sz="1300">
                <a:solidFill>
                  <a:schemeClr val="accent3"/>
                </a:solidFill>
              </a:rPr>
              <a:t>Atlanta</a:t>
            </a:r>
            <a:r>
              <a:rPr lang="en" sz="1300">
                <a:solidFill>
                  <a:schemeClr val="accent3"/>
                </a:solidFill>
              </a:rPr>
              <a:t> and </a:t>
            </a:r>
            <a:r>
              <a:rPr b="1" lang="en" sz="1300">
                <a:solidFill>
                  <a:schemeClr val="accent3"/>
                </a:solidFill>
              </a:rPr>
              <a:t>Las Vegas</a:t>
            </a:r>
            <a:r>
              <a:rPr lang="en" sz="1300">
                <a:solidFill>
                  <a:schemeClr val="accent3"/>
                </a:solidFill>
              </a:rPr>
              <a:t>, housing prices did </a:t>
            </a:r>
            <a:r>
              <a:rPr b="1" lang="en" sz="1300">
                <a:solidFill>
                  <a:schemeClr val="accent3"/>
                </a:solidFill>
              </a:rPr>
              <a:t>increase </a:t>
            </a:r>
            <a:r>
              <a:rPr lang="en" sz="1300">
                <a:solidFill>
                  <a:schemeClr val="accent3"/>
                </a:solidFill>
              </a:rPr>
              <a:t>before the estimated COVID</a:t>
            </a:r>
            <a:r>
              <a:rPr b="1" lang="en" sz="1300">
                <a:solidFill>
                  <a:schemeClr val="accent3"/>
                </a:solidFill>
              </a:rPr>
              <a:t> </a:t>
            </a:r>
            <a:r>
              <a:rPr lang="en" sz="1300">
                <a:solidFill>
                  <a:schemeClr val="accent3"/>
                </a:solidFill>
              </a:rPr>
              <a:t>lockdown, but they </a:t>
            </a:r>
            <a:r>
              <a:rPr b="1" lang="en" sz="1300">
                <a:solidFill>
                  <a:schemeClr val="accent3"/>
                </a:solidFill>
              </a:rPr>
              <a:t>continued to increase</a:t>
            </a:r>
            <a:r>
              <a:rPr lang="en" sz="1300">
                <a:solidFill>
                  <a:schemeClr val="accent3"/>
                </a:solidFill>
              </a:rPr>
              <a:t> even after that time period with no shown decrease.</a:t>
            </a:r>
            <a:endParaRPr sz="1300">
              <a:solidFill>
                <a:schemeClr val="accent3"/>
              </a:solidFill>
            </a:endParaRPr>
          </a:p>
          <a:p>
            <a:pPr indent="0" lvl="0" marL="0" rtl="0" algn="ctr">
              <a:spcBef>
                <a:spcPts val="0"/>
              </a:spcBef>
              <a:spcAft>
                <a:spcPts val="0"/>
              </a:spcAft>
              <a:buNone/>
            </a:pPr>
            <a:r>
              <a:rPr lang="en" sz="1300">
                <a:solidFill>
                  <a:schemeClr val="accent3"/>
                </a:solidFill>
              </a:rPr>
              <a:t>With </a:t>
            </a:r>
            <a:r>
              <a:rPr b="1" lang="en" sz="1300">
                <a:solidFill>
                  <a:schemeClr val="accent3"/>
                </a:solidFill>
              </a:rPr>
              <a:t>Boston</a:t>
            </a:r>
            <a:r>
              <a:rPr lang="en" sz="1300">
                <a:solidFill>
                  <a:schemeClr val="accent3"/>
                </a:solidFill>
              </a:rPr>
              <a:t> and </a:t>
            </a:r>
            <a:r>
              <a:rPr b="1" lang="en" sz="1300">
                <a:solidFill>
                  <a:schemeClr val="accent3"/>
                </a:solidFill>
              </a:rPr>
              <a:t>NYC</a:t>
            </a:r>
            <a:r>
              <a:rPr lang="en" sz="1300">
                <a:solidFill>
                  <a:schemeClr val="accent3"/>
                </a:solidFill>
              </a:rPr>
              <a:t>, there is also a clear </a:t>
            </a:r>
            <a:r>
              <a:rPr b="1" lang="en" sz="1300">
                <a:solidFill>
                  <a:schemeClr val="accent3"/>
                </a:solidFill>
              </a:rPr>
              <a:t>increase</a:t>
            </a:r>
            <a:r>
              <a:rPr lang="en" sz="1300">
                <a:solidFill>
                  <a:schemeClr val="accent3"/>
                </a:solidFill>
              </a:rPr>
              <a:t> after the COVID lockdowns began, with only Boston showing increases before that period.</a:t>
            </a:r>
            <a:endParaRPr sz="1300">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type="title"/>
          </p:nvPr>
        </p:nvSpPr>
        <p:spPr>
          <a:xfrm>
            <a:off x="311700" y="379050"/>
            <a:ext cx="8520600" cy="76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5"/>
                </a:solidFill>
              </a:rPr>
              <a:t>Does a Correlation Exist Between Population Change Rate and Housing Market Price Rate?</a:t>
            </a:r>
            <a:endParaRPr sz="2000">
              <a:solidFill>
                <a:schemeClr val="accent5"/>
              </a:solidFill>
            </a:endParaRPr>
          </a:p>
        </p:txBody>
      </p:sp>
      <p:pic>
        <p:nvPicPr>
          <p:cNvPr id="417" name="Google Shape;417;p40"/>
          <p:cNvPicPr preferRelativeResize="0"/>
          <p:nvPr/>
        </p:nvPicPr>
        <p:blipFill>
          <a:blip r:embed="rId3">
            <a:alphaModFix/>
          </a:blip>
          <a:stretch>
            <a:fillRect/>
          </a:stretch>
        </p:blipFill>
        <p:spPr>
          <a:xfrm>
            <a:off x="480525" y="1593438"/>
            <a:ext cx="3662575" cy="2770175"/>
          </a:xfrm>
          <a:prstGeom prst="rect">
            <a:avLst/>
          </a:prstGeom>
          <a:noFill/>
          <a:ln>
            <a:noFill/>
          </a:ln>
        </p:spPr>
      </p:pic>
      <p:pic>
        <p:nvPicPr>
          <p:cNvPr id="418" name="Google Shape;418;p40"/>
          <p:cNvPicPr preferRelativeResize="0"/>
          <p:nvPr/>
        </p:nvPicPr>
        <p:blipFill>
          <a:blip r:embed="rId4">
            <a:alphaModFix/>
          </a:blip>
          <a:stretch>
            <a:fillRect/>
          </a:stretch>
        </p:blipFill>
        <p:spPr>
          <a:xfrm>
            <a:off x="4789225" y="1607363"/>
            <a:ext cx="3797450" cy="2742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1"/>
          <p:cNvSpPr txBox="1"/>
          <p:nvPr>
            <p:ph type="title"/>
          </p:nvPr>
        </p:nvSpPr>
        <p:spPr>
          <a:xfrm>
            <a:off x="190600" y="0"/>
            <a:ext cx="8593800" cy="89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accent5"/>
                </a:solidFill>
              </a:rPr>
              <a:t>How Has the Rate of Rental Prices Changed in Metropolitan Areas Due to COVID?</a:t>
            </a:r>
            <a:endParaRPr sz="2100">
              <a:solidFill>
                <a:schemeClr val="accent5"/>
              </a:solidFill>
            </a:endParaRPr>
          </a:p>
          <a:p>
            <a:pPr indent="0" lvl="0" marL="0" rtl="0" algn="ctr">
              <a:spcBef>
                <a:spcPts val="0"/>
              </a:spcBef>
              <a:spcAft>
                <a:spcPts val="0"/>
              </a:spcAft>
              <a:buNone/>
            </a:pPr>
            <a:r>
              <a:t/>
            </a:r>
            <a:endParaRPr sz="2200">
              <a:solidFill>
                <a:schemeClr val="accent5"/>
              </a:solidFill>
            </a:endParaRPr>
          </a:p>
        </p:txBody>
      </p:sp>
      <p:pic>
        <p:nvPicPr>
          <p:cNvPr id="424" name="Google Shape;424;p41"/>
          <p:cNvPicPr preferRelativeResize="0"/>
          <p:nvPr/>
        </p:nvPicPr>
        <p:blipFill rotWithShape="1">
          <a:blip r:embed="rId3">
            <a:alphaModFix/>
          </a:blip>
          <a:srcRect b="4223" l="0" r="0" t="0"/>
          <a:stretch/>
        </p:blipFill>
        <p:spPr>
          <a:xfrm>
            <a:off x="511925" y="2874575"/>
            <a:ext cx="3485075" cy="2173150"/>
          </a:xfrm>
          <a:prstGeom prst="rect">
            <a:avLst/>
          </a:prstGeom>
          <a:noFill/>
          <a:ln>
            <a:noFill/>
          </a:ln>
        </p:spPr>
      </p:pic>
      <p:pic>
        <p:nvPicPr>
          <p:cNvPr id="425" name="Google Shape;425;p41"/>
          <p:cNvPicPr preferRelativeResize="0"/>
          <p:nvPr/>
        </p:nvPicPr>
        <p:blipFill>
          <a:blip r:embed="rId4">
            <a:alphaModFix/>
          </a:blip>
          <a:stretch>
            <a:fillRect/>
          </a:stretch>
        </p:blipFill>
        <p:spPr>
          <a:xfrm>
            <a:off x="4834200" y="1493825"/>
            <a:ext cx="3803150" cy="2535425"/>
          </a:xfrm>
          <a:prstGeom prst="rect">
            <a:avLst/>
          </a:prstGeom>
          <a:noFill/>
          <a:ln>
            <a:noFill/>
          </a:ln>
        </p:spPr>
      </p:pic>
      <p:pic>
        <p:nvPicPr>
          <p:cNvPr id="426" name="Google Shape;426;p41"/>
          <p:cNvPicPr preferRelativeResize="0"/>
          <p:nvPr/>
        </p:nvPicPr>
        <p:blipFill rotWithShape="1">
          <a:blip r:embed="rId5">
            <a:alphaModFix/>
          </a:blip>
          <a:srcRect b="6733" l="0" r="0" t="0"/>
          <a:stretch/>
        </p:blipFill>
        <p:spPr>
          <a:xfrm>
            <a:off x="749600" y="455550"/>
            <a:ext cx="3527100" cy="2116200"/>
          </a:xfrm>
          <a:prstGeom prst="rect">
            <a:avLst/>
          </a:prstGeom>
          <a:noFill/>
          <a:ln>
            <a:noFill/>
          </a:ln>
        </p:spPr>
      </p:pic>
      <p:sp>
        <p:nvSpPr>
          <p:cNvPr id="427" name="Google Shape;427;p41"/>
          <p:cNvSpPr/>
          <p:nvPr/>
        </p:nvSpPr>
        <p:spPr>
          <a:xfrm>
            <a:off x="2969225" y="2371238"/>
            <a:ext cx="191700" cy="780600"/>
          </a:xfrm>
          <a:prstGeom prst="up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highlight>
                <a:srgbClr val="FF000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rPr>
              <a:t>Conclusion</a:t>
            </a:r>
            <a:endParaRPr>
              <a:solidFill>
                <a:schemeClr val="accent5"/>
              </a:solidFill>
            </a:endParaRPr>
          </a:p>
        </p:txBody>
      </p:sp>
      <p:sp>
        <p:nvSpPr>
          <p:cNvPr id="433" name="Google Shape;433;p42"/>
          <p:cNvSpPr txBox="1"/>
          <p:nvPr>
            <p:ph idx="4294967295" type="body"/>
          </p:nvPr>
        </p:nvSpPr>
        <p:spPr>
          <a:xfrm>
            <a:off x="878700" y="1264450"/>
            <a:ext cx="7224900" cy="2164500"/>
          </a:xfrm>
          <a:prstGeom prst="rect">
            <a:avLst/>
          </a:prstGeom>
        </p:spPr>
        <p:txBody>
          <a:bodyPr anchorCtr="0" anchor="t" bIns="91425" lIns="91425" spcFirstLastPara="1" rIns="91425" wrap="square" tIns="91425">
            <a:noAutofit/>
          </a:bodyPr>
          <a:lstStyle/>
          <a:p>
            <a:pPr indent="-330200" lvl="0" marL="457200" rtl="0" algn="ctr">
              <a:spcBef>
                <a:spcPts val="0"/>
              </a:spcBef>
              <a:spcAft>
                <a:spcPts val="0"/>
              </a:spcAft>
              <a:buSzPts val="1600"/>
              <a:buChar char="●"/>
            </a:pPr>
            <a:r>
              <a:rPr lang="en" sz="1600"/>
              <a:t>Forbes article correlation</a:t>
            </a:r>
            <a:endParaRPr sz="1600"/>
          </a:p>
          <a:p>
            <a:pPr indent="-330200" lvl="0" marL="457200" rtl="0" algn="ctr">
              <a:spcBef>
                <a:spcPts val="0"/>
              </a:spcBef>
              <a:spcAft>
                <a:spcPts val="0"/>
              </a:spcAft>
              <a:buSzPts val="1600"/>
              <a:buChar char="●"/>
            </a:pPr>
            <a:r>
              <a:rPr lang="en" sz="1600"/>
              <a:t>Prices in housing market rise with rental prices decline</a:t>
            </a:r>
            <a:endParaRPr sz="1600"/>
          </a:p>
          <a:p>
            <a:pPr indent="-330200" lvl="0" marL="457200" rtl="0" algn="ctr">
              <a:spcBef>
                <a:spcPts val="0"/>
              </a:spcBef>
              <a:spcAft>
                <a:spcPts val="0"/>
              </a:spcAft>
              <a:buSzPts val="1600"/>
              <a:buChar char="●"/>
            </a:pPr>
            <a:r>
              <a:rPr lang="en" sz="1600"/>
              <a:t>Effects of </a:t>
            </a:r>
            <a:r>
              <a:rPr lang="en" sz="1600"/>
              <a:t>millennials</a:t>
            </a:r>
            <a:r>
              <a:rPr lang="en" sz="1600"/>
              <a:t> being at house buying age</a:t>
            </a:r>
            <a:endParaRPr sz="1600"/>
          </a:p>
          <a:p>
            <a:pPr indent="0" lvl="0" marL="457200" rtl="0" algn="ctr">
              <a:spcBef>
                <a:spcPts val="0"/>
              </a:spcBef>
              <a:spcAft>
                <a:spcPts val="0"/>
              </a:spcAft>
              <a:buNone/>
            </a:pPr>
            <a:r>
              <a:t/>
            </a:r>
            <a:endParaRPr sz="1600"/>
          </a:p>
          <a:p>
            <a:pPr indent="0" lvl="0" marL="457200" rtl="0" algn="ctr">
              <a:spcBef>
                <a:spcPts val="0"/>
              </a:spcBef>
              <a:spcAft>
                <a:spcPts val="0"/>
              </a:spcAft>
              <a:buNone/>
            </a:pPr>
            <a:r>
              <a:t/>
            </a:r>
            <a:endParaRPr sz="1600"/>
          </a:p>
          <a:p>
            <a:pPr indent="0" lvl="0" marL="0" rtl="0" algn="ctr">
              <a:spcBef>
                <a:spcPts val="0"/>
              </a:spcBef>
              <a:spcAft>
                <a:spcPts val="0"/>
              </a:spcAft>
              <a:buNone/>
            </a:pPr>
            <a:r>
              <a:rPr b="1" lang="en" sz="1600"/>
              <a:t>Limitations of Data </a:t>
            </a:r>
            <a:endParaRPr b="1" sz="1600"/>
          </a:p>
          <a:p>
            <a:pPr indent="-330200" lvl="0" marL="457200" rtl="0" algn="ctr">
              <a:spcBef>
                <a:spcPts val="0"/>
              </a:spcBef>
              <a:spcAft>
                <a:spcPts val="0"/>
              </a:spcAft>
              <a:buSzPts val="1600"/>
              <a:buChar char="-"/>
            </a:pPr>
            <a:r>
              <a:rPr lang="en" sz="1600"/>
              <a:t>Unclear when 2020 population snapshot was taken and could not find month over month. Also estimated population data due to low amount of census data.</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Questions</a:t>
            </a:r>
            <a:r>
              <a:rPr lang="en" sz="4800"/>
              <a:t>?</a:t>
            </a:r>
            <a:endParaRPr sz="4800"/>
          </a:p>
        </p:txBody>
      </p:sp>
      <p:pic>
        <p:nvPicPr>
          <p:cNvPr id="439" name="Google Shape;439;p43"/>
          <p:cNvPicPr preferRelativeResize="0"/>
          <p:nvPr/>
        </p:nvPicPr>
        <p:blipFill>
          <a:blip r:embed="rId3">
            <a:alphaModFix/>
          </a:blip>
          <a:stretch>
            <a:fillRect/>
          </a:stretch>
        </p:blipFill>
        <p:spPr>
          <a:xfrm>
            <a:off x="2255475" y="1310700"/>
            <a:ext cx="4816824" cy="3212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Setting the Foundation: Inspiration and Data Resources</a:t>
            </a:r>
            <a:endParaRPr sz="2400"/>
          </a:p>
        </p:txBody>
      </p:sp>
      <p:sp>
        <p:nvSpPr>
          <p:cNvPr id="341" name="Google Shape;341;p30"/>
          <p:cNvSpPr txBox="1"/>
          <p:nvPr>
            <p:ph idx="4294967295" type="body"/>
          </p:nvPr>
        </p:nvSpPr>
        <p:spPr>
          <a:xfrm>
            <a:off x="311700" y="1152475"/>
            <a:ext cx="8520600" cy="36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u="sng">
                <a:solidFill>
                  <a:schemeClr val="hlink"/>
                </a:solidFill>
                <a:hlinkClick r:id="rId3"/>
              </a:rPr>
              <a:t>COVID-19 Has Changed the Housing Market Forever. Here’s Where Americans Are Moving (And Why)</a:t>
            </a:r>
            <a:endParaRPr sz="1700"/>
          </a:p>
          <a:p>
            <a:pPr indent="0" lvl="0" marL="0" rtl="0" algn="ctr">
              <a:spcBef>
                <a:spcPts val="0"/>
              </a:spcBef>
              <a:spcAft>
                <a:spcPts val="0"/>
              </a:spcAft>
              <a:buNone/>
            </a:pPr>
            <a:r>
              <a:rPr lang="en" sz="1700"/>
              <a:t>We were inspired to conduct this research into the</a:t>
            </a:r>
            <a:r>
              <a:rPr b="1" lang="en" sz="1700"/>
              <a:t> housing market </a:t>
            </a:r>
            <a:r>
              <a:rPr lang="en" sz="1700"/>
              <a:t>after reading the Forbes article listed above that discusses </a:t>
            </a:r>
            <a:r>
              <a:rPr b="1" lang="en" sz="1700"/>
              <a:t>COVID-19’s impact on the housing market. </a:t>
            </a:r>
            <a:r>
              <a:rPr lang="en" sz="1700"/>
              <a:t>Because we are in such a significant setting, we wanted to see what things are like with the ‘new pandemic normal’. There’s currently a lot of movement and change, and we wanted to look at </a:t>
            </a:r>
            <a:r>
              <a:rPr lang="en" sz="1700" u="sng"/>
              <a:t>how that affected the housing market specifically.</a:t>
            </a:r>
            <a:endParaRPr sz="1700" u="sng"/>
          </a:p>
          <a:p>
            <a:pPr indent="0" lvl="0" marL="0" rtl="0" algn="ctr">
              <a:spcBef>
                <a:spcPts val="0"/>
              </a:spcBef>
              <a:spcAft>
                <a:spcPts val="0"/>
              </a:spcAft>
              <a:buNone/>
            </a:pPr>
            <a:r>
              <a:rPr lang="en" sz="1700"/>
              <a:t>For our data analysis, we wanted to look at </a:t>
            </a:r>
            <a:r>
              <a:rPr b="1" lang="en" sz="1700"/>
              <a:t>population changes</a:t>
            </a:r>
            <a:r>
              <a:rPr lang="en" sz="1700"/>
              <a:t> spanning from 2018-2020 as well as </a:t>
            </a:r>
            <a:r>
              <a:rPr b="1" lang="en" sz="1700"/>
              <a:t>housing and rental prices</a:t>
            </a:r>
            <a:r>
              <a:rPr lang="en" sz="1700"/>
              <a:t> and how they have changed during the same time span.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1"/>
          <p:cNvSpPr txBox="1"/>
          <p:nvPr>
            <p:ph idx="4294967295" type="title"/>
          </p:nvPr>
        </p:nvSpPr>
        <p:spPr>
          <a:xfrm>
            <a:off x="311700" y="3197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rPr>
              <a:t>Questions to Answer</a:t>
            </a:r>
            <a:endParaRPr>
              <a:solidFill>
                <a:schemeClr val="accent5"/>
              </a:solidFill>
            </a:endParaRPr>
          </a:p>
        </p:txBody>
      </p:sp>
      <p:sp>
        <p:nvSpPr>
          <p:cNvPr id="347" name="Google Shape;347;p31"/>
          <p:cNvSpPr txBox="1"/>
          <p:nvPr>
            <p:ph idx="4294967295" type="body"/>
          </p:nvPr>
        </p:nvSpPr>
        <p:spPr>
          <a:xfrm>
            <a:off x="311700" y="942975"/>
            <a:ext cx="8520600" cy="3699000"/>
          </a:xfrm>
          <a:prstGeom prst="rect">
            <a:avLst/>
          </a:prstGeom>
        </p:spPr>
        <p:txBody>
          <a:bodyPr anchorCtr="0" anchor="t" bIns="91425" lIns="91425" spcFirstLastPara="1" rIns="91425" wrap="square" tIns="91425">
            <a:noAutofit/>
          </a:bodyPr>
          <a:lstStyle/>
          <a:p>
            <a:pPr indent="-381000" lvl="0" marL="457200" rtl="0" algn="ctr">
              <a:spcBef>
                <a:spcPts val="0"/>
              </a:spcBef>
              <a:spcAft>
                <a:spcPts val="0"/>
              </a:spcAft>
              <a:buSzPts val="2400"/>
              <a:buAutoNum type="arabicPeriod"/>
            </a:pPr>
            <a:r>
              <a:rPr lang="en" sz="2400"/>
              <a:t>Which cities across the United States experienced population changes due to COVID?</a:t>
            </a:r>
            <a:endParaRPr sz="2400"/>
          </a:p>
          <a:p>
            <a:pPr indent="-381000" lvl="0" marL="457200" rtl="0" algn="ctr">
              <a:lnSpc>
                <a:spcPct val="115000"/>
              </a:lnSpc>
              <a:spcBef>
                <a:spcPts val="0"/>
              </a:spcBef>
              <a:spcAft>
                <a:spcPts val="0"/>
              </a:spcAft>
              <a:buSzPts val="2400"/>
              <a:buAutoNum type="arabicPeriod"/>
            </a:pPr>
            <a:r>
              <a:rPr lang="en" sz="2400"/>
              <a:t>How has the rate of housing price changed between the two periods (2018-2019) and (2019-2020)?</a:t>
            </a:r>
            <a:endParaRPr sz="2400"/>
          </a:p>
          <a:p>
            <a:pPr indent="-381000" lvl="0" marL="457200" rtl="0" algn="ctr">
              <a:spcBef>
                <a:spcPts val="0"/>
              </a:spcBef>
              <a:spcAft>
                <a:spcPts val="0"/>
              </a:spcAft>
              <a:buSzPts val="2400"/>
              <a:buAutoNum type="arabicPeriod"/>
            </a:pPr>
            <a:r>
              <a:rPr lang="en" sz="2400"/>
              <a:t>Is there a correlation between the population change rate and the housing market price rate?</a:t>
            </a:r>
            <a:endParaRPr sz="2400"/>
          </a:p>
          <a:p>
            <a:pPr indent="-381000" lvl="0" marL="457200" rtl="0" algn="ctr">
              <a:lnSpc>
                <a:spcPct val="100000"/>
              </a:lnSpc>
              <a:spcBef>
                <a:spcPts val="0"/>
              </a:spcBef>
              <a:spcAft>
                <a:spcPts val="0"/>
              </a:spcAft>
              <a:buSzPts val="2400"/>
              <a:buAutoNum type="arabicPeriod"/>
            </a:pPr>
            <a:r>
              <a:rPr lang="en" sz="2400"/>
              <a:t>How has the rate of rental prices changed throughout 2018 to 2020 in certain metropolitan areas due to COVID?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idx="4294967295"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rPr>
              <a:t>Data Source</a:t>
            </a:r>
            <a:endParaRPr>
              <a:solidFill>
                <a:schemeClr val="accent5"/>
              </a:solidFill>
            </a:endParaRPr>
          </a:p>
        </p:txBody>
      </p:sp>
      <p:sp>
        <p:nvSpPr>
          <p:cNvPr id="353" name="Google Shape;353;p32"/>
          <p:cNvSpPr txBox="1"/>
          <p:nvPr>
            <p:ph idx="4294967295" type="body"/>
          </p:nvPr>
        </p:nvSpPr>
        <p:spPr>
          <a:xfrm>
            <a:off x="971575" y="1524225"/>
            <a:ext cx="7200900" cy="19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p>
          <a:p>
            <a:pPr indent="-355600" lvl="0" marL="457200" rtl="0" algn="ctr">
              <a:spcBef>
                <a:spcPts val="0"/>
              </a:spcBef>
              <a:spcAft>
                <a:spcPts val="0"/>
              </a:spcAft>
              <a:buSzPts val="2000"/>
              <a:buChar char="●"/>
            </a:pPr>
            <a:r>
              <a:rPr lang="en" sz="2000" u="sng">
                <a:solidFill>
                  <a:schemeClr val="accent5"/>
                </a:solidFill>
                <a:hlinkClick r:id="rId3">
                  <a:extLst>
                    <a:ext uri="{A12FA001-AC4F-418D-AE19-62706E023703}">
                      <ahyp:hlinkClr val="tx"/>
                    </a:ext>
                  </a:extLst>
                </a:hlinkClick>
              </a:rPr>
              <a:t>Zillow January 2018 - September 2020</a:t>
            </a:r>
            <a:endParaRPr sz="1100">
              <a:solidFill>
                <a:srgbClr val="0000FF"/>
              </a:solidFill>
            </a:endParaRPr>
          </a:p>
          <a:p>
            <a:pPr indent="-355600" lvl="0" marL="457200" rtl="0" algn="ctr">
              <a:spcBef>
                <a:spcPts val="0"/>
              </a:spcBef>
              <a:spcAft>
                <a:spcPts val="0"/>
              </a:spcAft>
              <a:buSzPts val="2000"/>
              <a:buChar char="●"/>
            </a:pPr>
            <a:r>
              <a:rPr lang="en" sz="2000" u="sng">
                <a:solidFill>
                  <a:schemeClr val="accent5"/>
                </a:solidFill>
                <a:hlinkClick r:id="rId4">
                  <a:extLst>
                    <a:ext uri="{A12FA001-AC4F-418D-AE19-62706E023703}">
                      <ahyp:hlinkClr val="tx"/>
                    </a:ext>
                  </a:extLst>
                </a:hlinkClick>
              </a:rPr>
              <a:t>2019 Census Population Data</a:t>
            </a:r>
            <a:endParaRPr sz="2000"/>
          </a:p>
          <a:p>
            <a:pPr indent="-355600" lvl="0" marL="457200" rtl="0" algn="ctr">
              <a:spcBef>
                <a:spcPts val="0"/>
              </a:spcBef>
              <a:spcAft>
                <a:spcPts val="0"/>
              </a:spcAft>
              <a:buSzPts val="2000"/>
              <a:buChar char="●"/>
            </a:pPr>
            <a:r>
              <a:rPr lang="en" sz="2000" u="sng">
                <a:solidFill>
                  <a:schemeClr val="accent5"/>
                </a:solidFill>
                <a:hlinkClick r:id="rId5">
                  <a:extLst>
                    <a:ext uri="{A12FA001-AC4F-418D-AE19-62706E023703}">
                      <ahyp:hlinkClr val="tx"/>
                    </a:ext>
                  </a:extLst>
                </a:hlinkClick>
              </a:rPr>
              <a:t>2020 World Population Review</a:t>
            </a:r>
            <a:endParaRPr sz="2000"/>
          </a:p>
          <a:p>
            <a:pPr indent="-355600" lvl="0" marL="457200" rtl="0" algn="ctr">
              <a:spcBef>
                <a:spcPts val="0"/>
              </a:spcBef>
              <a:spcAft>
                <a:spcPts val="0"/>
              </a:spcAft>
              <a:buSzPts val="2000"/>
              <a:buChar char="●"/>
            </a:pPr>
            <a:r>
              <a:rPr lang="en" sz="2000"/>
              <a:t>Google API Request from Gmaps (for heatmap)</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rPr>
              <a:t>Cleanup Process</a:t>
            </a:r>
            <a:endParaRPr>
              <a:solidFill>
                <a:schemeClr val="accent5"/>
              </a:solidFill>
            </a:endParaRPr>
          </a:p>
        </p:txBody>
      </p:sp>
      <p:sp>
        <p:nvSpPr>
          <p:cNvPr id="359" name="Google Shape;359;p33"/>
          <p:cNvSpPr txBox="1"/>
          <p:nvPr>
            <p:ph idx="1" type="body"/>
          </p:nvPr>
        </p:nvSpPr>
        <p:spPr>
          <a:xfrm>
            <a:off x="934200" y="1243750"/>
            <a:ext cx="3480600" cy="33642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AutoNum type="arabicPeriod"/>
            </a:pPr>
            <a:r>
              <a:rPr lang="en"/>
              <a:t>Population data cleanup </a:t>
            </a:r>
            <a:endParaRPr/>
          </a:p>
          <a:p>
            <a:pPr indent="-304800" lvl="1" marL="914400" rtl="0" algn="l">
              <a:spcBef>
                <a:spcPts val="0"/>
              </a:spcBef>
              <a:spcAft>
                <a:spcPts val="0"/>
              </a:spcAft>
              <a:buSzPts val="1200"/>
              <a:buAutoNum type="alphaLcPeriod"/>
            </a:pPr>
            <a:r>
              <a:rPr lang="en"/>
              <a:t>Population 2018, 2019 and 2020 merged for common cities.</a:t>
            </a:r>
            <a:endParaRPr/>
          </a:p>
          <a:p>
            <a:pPr indent="-304800" lvl="1" marL="914400" rtl="0" algn="l">
              <a:spcBef>
                <a:spcPts val="0"/>
              </a:spcBef>
              <a:spcAft>
                <a:spcPts val="0"/>
              </a:spcAft>
              <a:buSzPts val="1200"/>
              <a:buAutoNum type="alphaLcPeriod"/>
            </a:pPr>
            <a:r>
              <a:rPr lang="en"/>
              <a:t>Renamed columns using pandas.</a:t>
            </a:r>
            <a:endParaRPr/>
          </a:p>
          <a:p>
            <a:pPr indent="-304800" lvl="0" marL="457200" rtl="0" algn="l">
              <a:spcBef>
                <a:spcPts val="0"/>
              </a:spcBef>
              <a:spcAft>
                <a:spcPts val="0"/>
              </a:spcAft>
              <a:buSzPts val="1200"/>
              <a:buAutoNum type="arabicPeriod"/>
            </a:pPr>
            <a:r>
              <a:rPr lang="en"/>
              <a:t>Housing data cleanup</a:t>
            </a:r>
            <a:endParaRPr/>
          </a:p>
          <a:p>
            <a:pPr indent="-304800" lvl="1" marL="914400" rtl="0" algn="l">
              <a:spcBef>
                <a:spcPts val="0"/>
              </a:spcBef>
              <a:spcAft>
                <a:spcPts val="0"/>
              </a:spcAft>
              <a:buSzPts val="1200"/>
              <a:buAutoNum type="alphaLcPeriod"/>
            </a:pPr>
            <a:r>
              <a:rPr lang="en"/>
              <a:t>Isolated </a:t>
            </a:r>
            <a:r>
              <a:rPr lang="en"/>
              <a:t>only data from 2018 and forward</a:t>
            </a:r>
            <a:endParaRPr/>
          </a:p>
          <a:p>
            <a:pPr indent="-304800" lvl="1" marL="914400" rtl="0" algn="l">
              <a:spcBef>
                <a:spcPts val="0"/>
              </a:spcBef>
              <a:spcAft>
                <a:spcPts val="0"/>
              </a:spcAft>
              <a:buSzPts val="1200"/>
              <a:buAutoNum type="alphaLcPeriod"/>
            </a:pPr>
            <a:r>
              <a:rPr lang="en"/>
              <a:t>Dropped city records with null values</a:t>
            </a:r>
            <a:endParaRPr/>
          </a:p>
          <a:p>
            <a:pPr indent="-304800" lvl="1" marL="914400" rtl="0" algn="l">
              <a:spcBef>
                <a:spcPts val="0"/>
              </a:spcBef>
              <a:spcAft>
                <a:spcPts val="0"/>
              </a:spcAft>
              <a:buSzPts val="1200"/>
              <a:buAutoNum type="alphaLcPeriod"/>
            </a:pPr>
            <a:r>
              <a:rPr lang="en"/>
              <a:t>Reset indexes</a:t>
            </a:r>
            <a:endParaRPr/>
          </a:p>
          <a:p>
            <a:pPr indent="-304800" lvl="0" marL="457200" rtl="0" algn="l">
              <a:spcBef>
                <a:spcPts val="0"/>
              </a:spcBef>
              <a:spcAft>
                <a:spcPts val="0"/>
              </a:spcAft>
              <a:buSzPts val="1200"/>
              <a:buAutoNum type="arabicPeriod"/>
            </a:pPr>
            <a:r>
              <a:rPr lang="en"/>
              <a:t>Rental data cleanup</a:t>
            </a:r>
            <a:endParaRPr/>
          </a:p>
          <a:p>
            <a:pPr indent="-304800" lvl="1" marL="914400" rtl="0" algn="l">
              <a:spcBef>
                <a:spcPts val="0"/>
              </a:spcBef>
              <a:spcAft>
                <a:spcPts val="0"/>
              </a:spcAft>
              <a:buSzPts val="1200"/>
              <a:buAutoNum type="alphaLcPeriod"/>
            </a:pPr>
            <a:r>
              <a:rPr lang="en"/>
              <a:t>Isolated only data from 2018 and forward</a:t>
            </a:r>
            <a:endParaRPr/>
          </a:p>
          <a:p>
            <a:pPr indent="-304800" lvl="1" marL="914400" rtl="0" algn="l">
              <a:spcBef>
                <a:spcPts val="0"/>
              </a:spcBef>
              <a:spcAft>
                <a:spcPts val="0"/>
              </a:spcAft>
              <a:buSzPts val="1200"/>
              <a:buAutoNum type="alphaLcPeriod"/>
            </a:pPr>
            <a:r>
              <a:rPr lang="en"/>
              <a:t>Merged rental and population for common cities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60" name="Google Shape;360;p33"/>
          <p:cNvPicPr preferRelativeResize="0"/>
          <p:nvPr/>
        </p:nvPicPr>
        <p:blipFill>
          <a:blip r:embed="rId3">
            <a:alphaModFix/>
          </a:blip>
          <a:stretch>
            <a:fillRect/>
          </a:stretch>
        </p:blipFill>
        <p:spPr>
          <a:xfrm>
            <a:off x="4719850" y="1052750"/>
            <a:ext cx="3621250" cy="360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4"/>
          <p:cNvSpPr txBox="1"/>
          <p:nvPr>
            <p:ph type="title"/>
          </p:nvPr>
        </p:nvSpPr>
        <p:spPr>
          <a:xfrm>
            <a:off x="311700" y="10910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rPr>
              <a:t>Analysis of Population Change</a:t>
            </a:r>
            <a:endParaRPr>
              <a:solidFill>
                <a:schemeClr val="accent5"/>
              </a:solidFill>
            </a:endParaRPr>
          </a:p>
        </p:txBody>
      </p:sp>
      <p:pic>
        <p:nvPicPr>
          <p:cNvPr id="366" name="Google Shape;366;p34"/>
          <p:cNvPicPr preferRelativeResize="0"/>
          <p:nvPr/>
        </p:nvPicPr>
        <p:blipFill>
          <a:blip r:embed="rId3">
            <a:alphaModFix/>
          </a:blip>
          <a:stretch>
            <a:fillRect/>
          </a:stretch>
        </p:blipFill>
        <p:spPr>
          <a:xfrm>
            <a:off x="778475" y="799375"/>
            <a:ext cx="7580700" cy="4086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5"/>
          <p:cNvSpPr txBox="1"/>
          <p:nvPr>
            <p:ph idx="4294967295" type="title"/>
          </p:nvPr>
        </p:nvSpPr>
        <p:spPr>
          <a:xfrm>
            <a:off x="311700" y="166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5"/>
                </a:solidFill>
              </a:rPr>
              <a:t>Cities with Positive Population Growth Rate 2018-2020</a:t>
            </a:r>
            <a:endParaRPr sz="2400">
              <a:solidFill>
                <a:schemeClr val="accent5"/>
              </a:solidFill>
            </a:endParaRPr>
          </a:p>
        </p:txBody>
      </p:sp>
      <p:pic>
        <p:nvPicPr>
          <p:cNvPr id="372" name="Google Shape;372;p35"/>
          <p:cNvPicPr preferRelativeResize="0"/>
          <p:nvPr/>
        </p:nvPicPr>
        <p:blipFill>
          <a:blip r:embed="rId3">
            <a:alphaModFix/>
          </a:blip>
          <a:stretch>
            <a:fillRect/>
          </a:stretch>
        </p:blipFill>
        <p:spPr>
          <a:xfrm>
            <a:off x="1307325" y="885250"/>
            <a:ext cx="6529360" cy="3820975"/>
          </a:xfrm>
          <a:prstGeom prst="rect">
            <a:avLst/>
          </a:prstGeom>
          <a:noFill/>
          <a:ln>
            <a:noFill/>
          </a:ln>
        </p:spPr>
      </p:pic>
      <p:cxnSp>
        <p:nvCxnSpPr>
          <p:cNvPr id="373" name="Google Shape;373;p35"/>
          <p:cNvCxnSpPr>
            <a:stCxn id="374" idx="1"/>
          </p:cNvCxnSpPr>
          <p:nvPr/>
        </p:nvCxnSpPr>
        <p:spPr>
          <a:xfrm rot="10800000">
            <a:off x="5708525" y="3294575"/>
            <a:ext cx="823800" cy="2589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35"/>
          <p:cNvSpPr txBox="1"/>
          <p:nvPr/>
        </p:nvSpPr>
        <p:spPr>
          <a:xfrm>
            <a:off x="6532325" y="3371525"/>
            <a:ext cx="11301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74E13"/>
                </a:solidFill>
                <a:latin typeface="Montserrat"/>
                <a:ea typeface="Montserrat"/>
                <a:cs typeface="Montserrat"/>
                <a:sym typeface="Montserrat"/>
              </a:rPr>
              <a:t>Atlanta, GA</a:t>
            </a:r>
            <a:endParaRPr sz="1300">
              <a:solidFill>
                <a:srgbClr val="274E1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6"/>
          <p:cNvSpPr txBox="1"/>
          <p:nvPr>
            <p:ph idx="4294967295" type="title"/>
          </p:nvPr>
        </p:nvSpPr>
        <p:spPr>
          <a:xfrm>
            <a:off x="311700" y="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5"/>
                </a:solidFill>
              </a:rPr>
              <a:t>Which Cities Experienced Population Changes Due to COVID?</a:t>
            </a:r>
            <a:endParaRPr sz="2000">
              <a:solidFill>
                <a:schemeClr val="accent5"/>
              </a:solidFill>
            </a:endParaRPr>
          </a:p>
        </p:txBody>
      </p:sp>
      <p:pic>
        <p:nvPicPr>
          <p:cNvPr id="380" name="Google Shape;380;p36"/>
          <p:cNvPicPr preferRelativeResize="0"/>
          <p:nvPr/>
        </p:nvPicPr>
        <p:blipFill>
          <a:blip r:embed="rId3">
            <a:alphaModFix/>
          </a:blip>
          <a:stretch>
            <a:fillRect/>
          </a:stretch>
        </p:blipFill>
        <p:spPr>
          <a:xfrm>
            <a:off x="727950" y="487800"/>
            <a:ext cx="3325700" cy="2217100"/>
          </a:xfrm>
          <a:prstGeom prst="rect">
            <a:avLst/>
          </a:prstGeom>
          <a:noFill/>
          <a:ln>
            <a:noFill/>
          </a:ln>
        </p:spPr>
      </p:pic>
      <p:pic>
        <p:nvPicPr>
          <p:cNvPr id="381" name="Google Shape;381;p36"/>
          <p:cNvPicPr preferRelativeResize="0"/>
          <p:nvPr/>
        </p:nvPicPr>
        <p:blipFill>
          <a:blip r:embed="rId4">
            <a:alphaModFix/>
          </a:blip>
          <a:stretch>
            <a:fillRect/>
          </a:stretch>
        </p:blipFill>
        <p:spPr>
          <a:xfrm>
            <a:off x="727950" y="2850150"/>
            <a:ext cx="3325700" cy="2217149"/>
          </a:xfrm>
          <a:prstGeom prst="rect">
            <a:avLst/>
          </a:prstGeom>
          <a:noFill/>
          <a:ln>
            <a:noFill/>
          </a:ln>
        </p:spPr>
      </p:pic>
      <p:pic>
        <p:nvPicPr>
          <p:cNvPr id="382" name="Google Shape;382;p36"/>
          <p:cNvPicPr preferRelativeResize="0"/>
          <p:nvPr/>
        </p:nvPicPr>
        <p:blipFill>
          <a:blip r:embed="rId5">
            <a:alphaModFix/>
          </a:blip>
          <a:stretch>
            <a:fillRect/>
          </a:stretch>
        </p:blipFill>
        <p:spPr>
          <a:xfrm>
            <a:off x="4835550" y="487800"/>
            <a:ext cx="3587707" cy="2295125"/>
          </a:xfrm>
          <a:prstGeom prst="rect">
            <a:avLst/>
          </a:prstGeom>
          <a:noFill/>
          <a:ln>
            <a:noFill/>
          </a:ln>
        </p:spPr>
      </p:pic>
      <p:pic>
        <p:nvPicPr>
          <p:cNvPr id="383" name="Google Shape;383;p36"/>
          <p:cNvPicPr preferRelativeResize="0"/>
          <p:nvPr/>
        </p:nvPicPr>
        <p:blipFill>
          <a:blip r:embed="rId6">
            <a:alphaModFix/>
          </a:blip>
          <a:stretch>
            <a:fillRect/>
          </a:stretch>
        </p:blipFill>
        <p:spPr>
          <a:xfrm>
            <a:off x="4835550" y="2937275"/>
            <a:ext cx="3650750" cy="2022500"/>
          </a:xfrm>
          <a:prstGeom prst="rect">
            <a:avLst/>
          </a:prstGeom>
          <a:noFill/>
          <a:ln>
            <a:noFill/>
          </a:ln>
        </p:spPr>
      </p:pic>
      <p:pic>
        <p:nvPicPr>
          <p:cNvPr id="384" name="Google Shape;384;p36"/>
          <p:cNvPicPr preferRelativeResize="0"/>
          <p:nvPr/>
        </p:nvPicPr>
        <p:blipFill>
          <a:blip r:embed="rId7">
            <a:alphaModFix/>
          </a:blip>
          <a:stretch>
            <a:fillRect/>
          </a:stretch>
        </p:blipFill>
        <p:spPr>
          <a:xfrm>
            <a:off x="4614200" y="1058400"/>
            <a:ext cx="416700" cy="283419"/>
          </a:xfrm>
          <a:prstGeom prst="rect">
            <a:avLst/>
          </a:prstGeom>
          <a:noFill/>
          <a:ln>
            <a:noFill/>
          </a:ln>
        </p:spPr>
      </p:pic>
      <p:pic>
        <p:nvPicPr>
          <p:cNvPr id="385" name="Google Shape;385;p36"/>
          <p:cNvPicPr preferRelativeResize="0"/>
          <p:nvPr/>
        </p:nvPicPr>
        <p:blipFill>
          <a:blip r:embed="rId7">
            <a:alphaModFix/>
          </a:blip>
          <a:stretch>
            <a:fillRect/>
          </a:stretch>
        </p:blipFill>
        <p:spPr>
          <a:xfrm>
            <a:off x="523475" y="3452100"/>
            <a:ext cx="416700" cy="283425"/>
          </a:xfrm>
          <a:prstGeom prst="rect">
            <a:avLst/>
          </a:prstGeom>
          <a:noFill/>
          <a:ln>
            <a:noFill/>
          </a:ln>
        </p:spPr>
      </p:pic>
      <p:pic>
        <p:nvPicPr>
          <p:cNvPr id="386" name="Google Shape;386;p36"/>
          <p:cNvPicPr preferRelativeResize="0"/>
          <p:nvPr/>
        </p:nvPicPr>
        <p:blipFill rotWithShape="1">
          <a:blip r:embed="rId8">
            <a:alphaModFix/>
          </a:blip>
          <a:srcRect b="12537" l="0" r="0" t="12432"/>
          <a:stretch/>
        </p:blipFill>
        <p:spPr>
          <a:xfrm>
            <a:off x="774947" y="669914"/>
            <a:ext cx="416700" cy="268736"/>
          </a:xfrm>
          <a:prstGeom prst="rect">
            <a:avLst/>
          </a:prstGeom>
          <a:noFill/>
          <a:ln>
            <a:noFill/>
          </a:ln>
        </p:spPr>
      </p:pic>
      <p:pic>
        <p:nvPicPr>
          <p:cNvPr id="387" name="Google Shape;387;p36"/>
          <p:cNvPicPr preferRelativeResize="0"/>
          <p:nvPr/>
        </p:nvPicPr>
        <p:blipFill rotWithShape="1">
          <a:blip r:embed="rId8">
            <a:alphaModFix/>
          </a:blip>
          <a:srcRect b="12537" l="0" r="0" t="12432"/>
          <a:stretch/>
        </p:blipFill>
        <p:spPr>
          <a:xfrm>
            <a:off x="607247" y="3020330"/>
            <a:ext cx="416700" cy="2687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ph type="title"/>
          </p:nvPr>
        </p:nvSpPr>
        <p:spPr>
          <a:xfrm>
            <a:off x="428600" y="160725"/>
            <a:ext cx="3360900" cy="70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5"/>
                </a:solidFill>
              </a:rPr>
              <a:t>Highest and Lowest Demand Cities</a:t>
            </a:r>
            <a:endParaRPr sz="2500">
              <a:solidFill>
                <a:schemeClr val="accent5"/>
              </a:solidFill>
            </a:endParaRPr>
          </a:p>
        </p:txBody>
      </p:sp>
      <p:sp>
        <p:nvSpPr>
          <p:cNvPr id="393" name="Google Shape;393;p37"/>
          <p:cNvSpPr txBox="1"/>
          <p:nvPr>
            <p:ph idx="1" type="body"/>
          </p:nvPr>
        </p:nvSpPr>
        <p:spPr>
          <a:xfrm>
            <a:off x="300050" y="739375"/>
            <a:ext cx="3216900" cy="33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Overlap of cities with previous years</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6 new cities with higher demand</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9 new cities  with declining demand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pic>
        <p:nvPicPr>
          <p:cNvPr id="394" name="Google Shape;394;p37"/>
          <p:cNvPicPr preferRelativeResize="0"/>
          <p:nvPr/>
        </p:nvPicPr>
        <p:blipFill>
          <a:blip r:embed="rId3">
            <a:alphaModFix/>
          </a:blip>
          <a:stretch>
            <a:fillRect/>
          </a:stretch>
        </p:blipFill>
        <p:spPr>
          <a:xfrm>
            <a:off x="4166525" y="76200"/>
            <a:ext cx="4704250" cy="2584350"/>
          </a:xfrm>
          <a:prstGeom prst="rect">
            <a:avLst/>
          </a:prstGeom>
          <a:noFill/>
          <a:ln>
            <a:noFill/>
          </a:ln>
        </p:spPr>
      </p:pic>
      <p:pic>
        <p:nvPicPr>
          <p:cNvPr id="395" name="Google Shape;395;p37"/>
          <p:cNvPicPr preferRelativeResize="0"/>
          <p:nvPr/>
        </p:nvPicPr>
        <p:blipFill>
          <a:blip r:embed="rId4">
            <a:alphaModFix/>
          </a:blip>
          <a:stretch>
            <a:fillRect/>
          </a:stretch>
        </p:blipFill>
        <p:spPr>
          <a:xfrm>
            <a:off x="4113550" y="2729800"/>
            <a:ext cx="4781425" cy="234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