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4785B-DBC3-1254-0854-B0E18A2EB046}" v="32" dt="2022-04-24T00:42:00.576"/>
    <p1510:client id="{3816BF54-4F85-53C1-32AC-29C401BD6EA3}" v="170" dt="2022-04-29T07:05:35.398"/>
    <p1510:client id="{3C61E45C-380A-CC0E-0AC7-3BCF2BEFEDF4}" v="16" dt="2022-05-02T09:59:44.459"/>
    <p1510:client id="{3E595C26-0F7D-2F77-A03C-38FD51451713}" v="813" dt="2022-04-16T05:27:14.469"/>
    <p1510:client id="{88326A50-C085-8401-9CF6-72BCC5C3398A}" v="1267" dt="2022-04-16T11:04:02.480"/>
    <p1510:client id="{B0F0C600-4F98-0A9C-F24D-59A8715F2D8B}" v="433" dt="2022-04-16T06:05:03.382"/>
    <p1510:client id="{CA88C17D-AECA-573A-3B5A-218BA50FEDE8}" v="177" dt="2022-04-28T10:56:49.292"/>
    <p1510:client id="{F2205FDA-F010-49BF-4505-0F3EAE55F8CD}" v="10" dt="2022-05-01T10:27:07.475"/>
    <p1510:client id="{FC3D1806-9A3E-7D22-EECD-10674130C0A3}" v="201" dt="2022-04-27T11:21:4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988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892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229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132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6872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7299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6724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7543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455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5949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4261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1B55-C998-4BE8-99E1-490FC3C6A313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066-EBCA-404B-997D-EC487611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Presented by: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253F-4F81-96E2-2310-9CDC9A90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u="sng" dirty="0">
                <a:ea typeface="+mn-lt"/>
                <a:cs typeface="+mn-lt"/>
              </a:rPr>
              <a:t>Name:</a:t>
            </a:r>
            <a:r>
              <a:rPr lang="en-US" sz="2000" dirty="0">
                <a:ea typeface="+mn-lt"/>
                <a:cs typeface="+mn-lt"/>
              </a:rPr>
              <a:t> Sok Hui "Stella" LIM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u="sng" dirty="0">
                <a:ea typeface="+mn-lt"/>
                <a:cs typeface="+mn-lt"/>
              </a:rPr>
              <a:t>Student ID:</a:t>
            </a:r>
            <a:r>
              <a:rPr lang="en-US" sz="2000" dirty="0">
                <a:ea typeface="+mn-lt"/>
                <a:cs typeface="+mn-lt"/>
              </a:rPr>
              <a:t> 45675414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ea typeface="+mn-lt"/>
                <a:cs typeface="+mn-lt"/>
              </a:rPr>
              <a:t>Duong, T.Y., Uy, S., Chheng, P., So, N., Tran, T.H.T., Nguyen, N.T.T., Pomeroy, R. and </a:t>
            </a:r>
            <a:r>
              <a:rPr lang="en-US" sz="1400" dirty="0" err="1">
                <a:ea typeface="+mn-lt"/>
                <a:cs typeface="+mn-lt"/>
              </a:rPr>
              <a:t>Egna</a:t>
            </a:r>
            <a:r>
              <a:rPr lang="en-US" sz="1400" dirty="0">
                <a:ea typeface="+mn-lt"/>
                <a:cs typeface="+mn-lt"/>
              </a:rPr>
              <a:t>, H., 2019. Genetic diversity and structure of striped snakehead (Channa striata) in the Lower Mekong Basin: Implications for aquaculture and fisheries management. </a:t>
            </a:r>
            <a:r>
              <a:rPr lang="en-US" sz="1400" i="1" dirty="0">
                <a:ea typeface="+mn-lt"/>
                <a:cs typeface="+mn-lt"/>
              </a:rPr>
              <a:t>Fisheries Research</a:t>
            </a:r>
            <a:r>
              <a:rPr lang="en-US" sz="1400" dirty="0">
                <a:ea typeface="+mn-lt"/>
                <a:cs typeface="+mn-lt"/>
              </a:rPr>
              <a:t>, </a:t>
            </a:r>
            <a:r>
              <a:rPr lang="en-US" sz="1400" i="1" dirty="0">
                <a:ea typeface="+mn-lt"/>
                <a:cs typeface="+mn-lt"/>
              </a:rPr>
              <a:t>218</a:t>
            </a:r>
            <a:r>
              <a:rPr lang="en-US" sz="1400" dirty="0">
                <a:ea typeface="+mn-lt"/>
                <a:cs typeface="+mn-lt"/>
              </a:rPr>
              <a:t>, pp.166-173.</a:t>
            </a:r>
            <a:endParaRPr lang="en-US" sz="1400" dirty="0">
              <a:cs typeface="Calibri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FDC1E3-E118-B4DD-B577-D1473296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78" y="350372"/>
            <a:ext cx="7219740" cy="6164446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D885-0F2E-6EB0-EE94-D7AE8E03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90057" y="6497864"/>
            <a:ext cx="2743200" cy="365125"/>
          </a:xfrm>
        </p:spPr>
        <p:txBody>
          <a:bodyPr/>
          <a:lstStyle/>
          <a:p>
            <a:fld id="{F697C930-85DF-414C-89AF-E43040EF4765}" type="slidenum">
              <a:rPr lang="en-AU" dirty="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Discussion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Genetic diversity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Different levels of genetic diversity in the wild can be related to: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Population sizes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Different pressures of exploitation (overfishing)</a:t>
            </a:r>
          </a:p>
          <a:p>
            <a:pPr marL="457200" lvl="1" indent="0">
              <a:buNone/>
            </a:pP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Founder effects in the Vietnamese domesticated population (small-scale farming)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17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Discussion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Genetic structure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Both F</a:t>
            </a:r>
            <a:r>
              <a:rPr lang="en-US" sz="2000" baseline="-25000" dirty="0">
                <a:ea typeface="+mn-lt"/>
                <a:cs typeface="+mn-lt"/>
              </a:rPr>
              <a:t>ST</a:t>
            </a:r>
            <a:r>
              <a:rPr lang="en-US" sz="2000" dirty="0">
                <a:ea typeface="+mn-lt"/>
                <a:cs typeface="+mn-lt"/>
              </a:rPr>
              <a:t> and AMOVA support that there is genetic structure by living environments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Migration capacity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Hydrological connectivity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Possible anthropogenic factors</a:t>
            </a: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Gene flow could be affected by transportation of striped snakehead from Vietnam to Cambodia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01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Discussion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43" y="1563776"/>
            <a:ext cx="10894628" cy="46131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Implications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Should NOT use Vietnamese </a:t>
            </a:r>
            <a:r>
              <a:rPr lang="en-US" sz="2000" dirty="0" err="1">
                <a:ea typeface="+mn-lt"/>
                <a:cs typeface="+mn-lt"/>
              </a:rPr>
              <a:t>broodstock</a:t>
            </a:r>
            <a:r>
              <a:rPr lang="en-US" sz="2000" dirty="0">
                <a:ea typeface="+mn-lt"/>
                <a:cs typeface="+mn-lt"/>
              </a:rPr>
              <a:t> for Cambodian domestication because of the low genetic diversity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Use Tonle Sap population</a:t>
            </a: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Genetic monitoring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Genetic improvement in Vietnam to prevent inbreeding depression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Supplement local wild individuals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Increase size of the breeding population</a:t>
            </a: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Should not translocate between the two countries (outbreeding depression)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Control fishing pressures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29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Similar studies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3" y="1411376"/>
            <a:ext cx="10864148" cy="4765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[1] </a:t>
            </a:r>
            <a:r>
              <a:rPr lang="en-US" sz="2000" b="1" u="sng" dirty="0" err="1">
                <a:ea typeface="+mn-lt"/>
                <a:cs typeface="+mn-lt"/>
              </a:rPr>
              <a:t>Boonkusol</a:t>
            </a:r>
            <a:r>
              <a:rPr lang="en-US" sz="2000" b="1" u="sng" dirty="0">
                <a:ea typeface="+mn-lt"/>
                <a:cs typeface="+mn-lt"/>
              </a:rPr>
              <a:t> and </a:t>
            </a:r>
            <a:r>
              <a:rPr lang="en-US" sz="2000" b="1" u="sng" dirty="0" err="1">
                <a:ea typeface="+mn-lt"/>
                <a:cs typeface="+mn-lt"/>
              </a:rPr>
              <a:t>Tongbai</a:t>
            </a:r>
            <a:r>
              <a:rPr lang="en-US" sz="2000" b="1" u="sng" dirty="0">
                <a:ea typeface="+mn-lt"/>
                <a:cs typeface="+mn-lt"/>
              </a:rPr>
              <a:t>, 2016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Striped snakehead populations in Central Thailand</a:t>
            </a:r>
          </a:p>
          <a:p>
            <a:r>
              <a:rPr lang="en-US" sz="2000" dirty="0">
                <a:ea typeface="+mn-lt"/>
                <a:cs typeface="+mn-lt"/>
              </a:rPr>
              <a:t>396 bp in mitochondria Cytochrome c oxidase subunit I </a:t>
            </a:r>
          </a:p>
          <a:p>
            <a:r>
              <a:rPr lang="en-US" sz="2000" dirty="0">
                <a:ea typeface="+mn-lt"/>
                <a:cs typeface="+mn-lt"/>
              </a:rPr>
              <a:t>Median-joining tree did not show that haplotype clades correspond to the geographic distribution </a:t>
            </a:r>
          </a:p>
          <a:p>
            <a:r>
              <a:rPr lang="en-US" sz="2000" dirty="0">
                <a:ea typeface="+mn-lt"/>
                <a:cs typeface="+mn-lt"/>
              </a:rPr>
              <a:t>Suggest a high genetic variation in this area – high gene flow between regional populations due to fish dispersal by flood and aquaculture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u="sng" dirty="0">
                <a:ea typeface="Calibri"/>
                <a:cs typeface="Calibri" panose="020F0502020204030204"/>
              </a:rPr>
              <a:t>[2] Hornick and Plough, 2021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Calibri"/>
                <a:cs typeface="Calibri" panose="020F0502020204030204"/>
              </a:rPr>
              <a:t>Chesapeake Bay eastern oysters (</a:t>
            </a:r>
            <a:r>
              <a:rPr lang="en-US" sz="2000" i="1" dirty="0">
                <a:ea typeface="Calibri"/>
                <a:cs typeface="Calibri" panose="020F0502020204030204"/>
              </a:rPr>
              <a:t>Crassostrea virginica)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Calibri"/>
                <a:cs typeface="Calibri" panose="020F0502020204030204"/>
              </a:rPr>
              <a:t>Investigated the broader genetic impacts of large-scale hatchery-based bivalve restoration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Calibri"/>
                <a:cs typeface="Calibri" panose="020F0502020204030204"/>
              </a:rPr>
              <a:t>Diversity increased when using large numbers of local, natural </a:t>
            </a:r>
            <a:r>
              <a:rPr lang="en-US" sz="2000" dirty="0" err="1">
                <a:ea typeface="Calibri"/>
                <a:cs typeface="Calibri" panose="020F0502020204030204"/>
              </a:rPr>
              <a:t>broodstock</a:t>
            </a:r>
            <a:r>
              <a:rPr lang="en-US" sz="2000" dirty="0">
                <a:ea typeface="Calibri"/>
                <a:cs typeface="Calibri" panose="020F0502020204030204"/>
              </a:rPr>
              <a:t> in hatchery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D947B-DF60-1811-AE6F-4CF2307F191C}"/>
              </a:ext>
            </a:extLst>
          </p:cNvPr>
          <p:cNvSpPr txBox="1"/>
          <p:nvPr/>
        </p:nvSpPr>
        <p:spPr>
          <a:xfrm>
            <a:off x="661670" y="5921163"/>
            <a:ext cx="108915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[1] </a:t>
            </a:r>
            <a:r>
              <a:rPr lang="en-US" sz="1400" dirty="0" err="1">
                <a:ea typeface="+mn-lt"/>
                <a:cs typeface="+mn-lt"/>
              </a:rPr>
              <a:t>Boonkusol</a:t>
            </a:r>
            <a:r>
              <a:rPr lang="en-US" sz="1400" dirty="0">
                <a:ea typeface="+mn-lt"/>
                <a:cs typeface="+mn-lt"/>
              </a:rPr>
              <a:t>, D. and </a:t>
            </a:r>
            <a:r>
              <a:rPr lang="en-US" sz="1400" dirty="0" err="1">
                <a:ea typeface="+mn-lt"/>
                <a:cs typeface="+mn-lt"/>
              </a:rPr>
              <a:t>Tongbai</a:t>
            </a:r>
            <a:r>
              <a:rPr lang="en-US" sz="1400" dirty="0">
                <a:ea typeface="+mn-lt"/>
                <a:cs typeface="+mn-lt"/>
              </a:rPr>
              <a:t>, W., 2016. Genetic variation of striped snakehead fish (Channa striata) in river basin of Central Thailand inferred from </a:t>
            </a:r>
            <a:r>
              <a:rPr lang="en-US" sz="1400" dirty="0" err="1">
                <a:ea typeface="+mn-lt"/>
                <a:cs typeface="+mn-lt"/>
              </a:rPr>
              <a:t>mtDNA</a:t>
            </a:r>
            <a:r>
              <a:rPr lang="en-US" sz="1400" dirty="0">
                <a:ea typeface="+mn-lt"/>
                <a:cs typeface="+mn-lt"/>
              </a:rPr>
              <a:t> COI gene sequences analysis.</a:t>
            </a:r>
          </a:p>
          <a:p>
            <a:r>
              <a:rPr lang="en-US" sz="1400" dirty="0">
                <a:ea typeface="+mn-lt"/>
                <a:cs typeface="+mn-lt"/>
              </a:rPr>
              <a:t>[2] </a:t>
            </a:r>
            <a:r>
              <a:rPr lang="en-US" sz="1400" dirty="0">
                <a:ea typeface="Calibri" panose="020F0502020204030204"/>
                <a:cs typeface="Calibri"/>
              </a:rPr>
              <a:t>Hornick, K.M. and Plough, L.V., 2021. Genome‐wide analysis of natural and restored eastern oyster populations reveals local adaptation and positive impacts of planting frequency and </a:t>
            </a:r>
            <a:r>
              <a:rPr lang="en-US" sz="1400" dirty="0" err="1">
                <a:ea typeface="Calibri" panose="020F0502020204030204"/>
                <a:cs typeface="Calibri"/>
              </a:rPr>
              <a:t>broodstock</a:t>
            </a:r>
            <a:r>
              <a:rPr lang="en-US" sz="1400" dirty="0">
                <a:ea typeface="Calibri" panose="020F0502020204030204"/>
                <a:cs typeface="Calibri"/>
              </a:rPr>
              <a:t> number. </a:t>
            </a:r>
            <a:r>
              <a:rPr lang="en-US" sz="1400" i="1" dirty="0">
                <a:ea typeface="Calibri" panose="020F0502020204030204"/>
                <a:cs typeface="Calibri"/>
              </a:rPr>
              <a:t>Evolutionary applications</a:t>
            </a:r>
            <a:r>
              <a:rPr lang="en-US" sz="1400" dirty="0">
                <a:ea typeface="Calibri" panose="020F0502020204030204"/>
                <a:cs typeface="Calibri"/>
              </a:rPr>
              <a:t>, </a:t>
            </a:r>
            <a:r>
              <a:rPr lang="en-US" sz="1400" i="1" dirty="0">
                <a:ea typeface="Calibri" panose="020F0502020204030204"/>
                <a:cs typeface="Calibri"/>
              </a:rPr>
              <a:t>15</a:t>
            </a:r>
            <a:r>
              <a:rPr lang="en-US" sz="1400" dirty="0">
                <a:ea typeface="Calibri" panose="020F0502020204030204"/>
                <a:cs typeface="Calibri"/>
              </a:rPr>
              <a:t>(1), pp.40-59.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8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Conclusion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3" y="3016656"/>
            <a:ext cx="10864148" cy="3160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It is a sound solution to use the Tonle Sap population for striped snakehead </a:t>
            </a:r>
            <a:r>
              <a:rPr lang="en-US" sz="2000" dirty="0" err="1">
                <a:ea typeface="+mn-lt"/>
                <a:cs typeface="+mn-lt"/>
              </a:rPr>
              <a:t>broodstock</a:t>
            </a:r>
            <a:r>
              <a:rPr lang="en-US" sz="2000" dirty="0">
                <a:ea typeface="+mn-lt"/>
                <a:cs typeface="+mn-lt"/>
              </a:rPr>
              <a:t> in Cambodia.</a:t>
            </a:r>
            <a:endParaRPr lang="en-US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05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C8219-0D21-C95F-92A4-0AE1B5A5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EB43-3D59-650F-7014-92A1C2A8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636845"/>
            <a:ext cx="4008384" cy="45401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900" dirty="0">
                <a:cs typeface="Calibri"/>
              </a:rPr>
              <a:t>Lower Mekong River region of focus – Cambodia and Vietnam</a:t>
            </a:r>
          </a:p>
          <a:p>
            <a:pPr marL="0" indent="0">
              <a:buNone/>
            </a:pPr>
            <a:endParaRPr lang="en-US" sz="1900" dirty="0">
              <a:ea typeface="+mn-lt"/>
              <a:cs typeface="+mn-lt"/>
            </a:endParaRPr>
          </a:p>
          <a:p>
            <a:r>
              <a:rPr lang="en-US" sz="1900" dirty="0">
                <a:ea typeface="+mn-lt"/>
                <a:cs typeface="+mn-lt"/>
              </a:rPr>
              <a:t>Striped snakehead (</a:t>
            </a:r>
            <a:r>
              <a:rPr lang="en-US" sz="1900" i="1" dirty="0">
                <a:cs typeface="Calibri"/>
              </a:rPr>
              <a:t>Channa striata</a:t>
            </a:r>
            <a:r>
              <a:rPr lang="en-US" sz="1900" dirty="0">
                <a:cs typeface="Calibri"/>
              </a:rPr>
              <a:t>)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900" dirty="0">
                <a:cs typeface="Calibri"/>
              </a:rPr>
              <a:t>Over-exploited for local consumption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900" dirty="0">
                <a:cs typeface="Calibri"/>
              </a:rPr>
              <a:t>Cultured in Vietnam since 1990s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900" dirty="0">
                <a:cs typeface="Calibri"/>
              </a:rPr>
              <a:t>Farming was banned in Cambodia in 2004 </a:t>
            </a:r>
            <a:r>
              <a:rPr lang="en-US" sz="1900" dirty="0">
                <a:ea typeface="+mn-lt"/>
                <a:cs typeface="+mn-lt"/>
              </a:rPr>
              <a:t>– illegal fishing of small fish for feed</a:t>
            </a:r>
            <a:r>
              <a:rPr lang="en-US" sz="1900" dirty="0">
                <a:cs typeface="Calibri"/>
              </a:rPr>
              <a:t> – ban lifted in 2016 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en-US" sz="1900" dirty="0">
              <a:cs typeface="Calibri"/>
            </a:endParaRPr>
          </a:p>
          <a:p>
            <a:r>
              <a:rPr lang="en-US" sz="1900" b="1" u="sng" dirty="0">
                <a:cs typeface="Calibri"/>
              </a:rPr>
              <a:t>Problem:</a:t>
            </a:r>
            <a:r>
              <a:rPr lang="en-US" sz="1900" dirty="0">
                <a:cs typeface="Calibri"/>
              </a:rPr>
              <a:t> need good </a:t>
            </a:r>
            <a:r>
              <a:rPr lang="en-US" sz="1900" dirty="0" err="1">
                <a:cs typeface="Calibri"/>
              </a:rPr>
              <a:t>broodstock</a:t>
            </a:r>
            <a:r>
              <a:rPr lang="en-US" sz="1900" dirty="0">
                <a:cs typeface="Calibri"/>
              </a:rPr>
              <a:t> sources with high genetic diversity for Cambodia!</a:t>
            </a:r>
            <a:endParaRPr lang="en-US" sz="1900" dirty="0">
              <a:ea typeface="Calibri"/>
              <a:cs typeface="Calibri"/>
            </a:endParaRPr>
          </a:p>
          <a:p>
            <a:pPr lvl="1"/>
            <a:endParaRPr lang="en-US" sz="190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https://inaturalist.ala.org.au/taxa/97280-Channa-striata">
            <a:extLst>
              <a:ext uri="{FF2B5EF4-FFF2-40B4-BE49-F238E27FC236}">
                <a16:creationId xmlns:a16="http://schemas.microsoft.com/office/drawing/2014/main" id="{138B6C2F-7F8C-7AD0-3A49-CB308632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6924"/>
            <a:ext cx="6253212" cy="417400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ADD948-5F49-D1F7-5C2D-3C2CFBE65D82}"/>
              </a:ext>
            </a:extLst>
          </p:cNvPr>
          <p:cNvSpPr txBox="1"/>
          <p:nvPr/>
        </p:nvSpPr>
        <p:spPr>
          <a:xfrm>
            <a:off x="5298510" y="5684729"/>
            <a:ext cx="6260925" cy="56015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 dirty="0">
                <a:solidFill>
                  <a:srgbClr val="000000"/>
                </a:solidFill>
                <a:ea typeface="+mn-lt"/>
                <a:cs typeface="+mn-lt"/>
              </a:rPr>
              <a:t>Fig.1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sz="1600" dirty="0">
                <a:ea typeface="+mn-lt"/>
                <a:cs typeface="+mn-lt"/>
              </a:rPr>
              <a:t>Striped snakehead (</a:t>
            </a:r>
            <a:r>
              <a:rPr lang="en-US" sz="1600" i="1" dirty="0">
                <a:ea typeface="+mn-lt"/>
                <a:cs typeface="+mn-lt"/>
              </a:rPr>
              <a:t>Channa striata</a:t>
            </a:r>
            <a:r>
              <a:rPr lang="en-US" sz="1600" dirty="0">
                <a:ea typeface="+mn-lt"/>
                <a:cs typeface="+mn-lt"/>
              </a:rPr>
              <a:t>) photo extracted from</a:t>
            </a:r>
            <a:endParaRPr lang="en-US"/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 https://inaturalist.ala.org.au/taxa/97280-Channa-striata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80D4-2691-A92E-9CE0-8E019451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C2A0F-F77C-4D9F-1D2C-8DBC02C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Materials &amp; Methods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B36A-78CC-0422-7DFF-35AC6127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cs typeface="Calibri"/>
              </a:rPr>
              <a:t>Sample collection:</a:t>
            </a:r>
            <a:endParaRPr lang="en-US"/>
          </a:p>
          <a:p>
            <a:pPr marL="0" indent="0">
              <a:buNone/>
            </a:pPr>
            <a:endParaRPr lang="en-US" sz="2000" b="1" u="sng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Cambodia: </a:t>
            </a:r>
            <a:r>
              <a:rPr lang="en-US" sz="2000" b="1" dirty="0">
                <a:solidFill>
                  <a:srgbClr val="0059FF"/>
                </a:solidFill>
                <a:cs typeface="Calibri"/>
              </a:rPr>
              <a:t>8</a:t>
            </a:r>
            <a:r>
              <a:rPr lang="en-US" sz="2000" dirty="0">
                <a:cs typeface="Calibri"/>
              </a:rPr>
              <a:t> wild populations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5</a:t>
            </a:r>
            <a:r>
              <a:rPr lang="en-US" dirty="0">
                <a:cs typeface="Calibri"/>
              </a:rPr>
              <a:t> Tonle Sap Lake population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3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Mekong River floodplain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Vietnam: </a:t>
            </a:r>
            <a:r>
              <a:rPr lang="en-US" sz="2000" b="1" dirty="0">
                <a:solidFill>
                  <a:srgbClr val="0059FF"/>
                </a:solidFill>
                <a:cs typeface="Calibri"/>
              </a:rPr>
              <a:t>6</a:t>
            </a:r>
            <a:r>
              <a:rPr lang="en-US" sz="2000" dirty="0">
                <a:cs typeface="Calibri"/>
              </a:rPr>
              <a:t> populations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3</a:t>
            </a:r>
            <a:r>
              <a:rPr lang="en-US" dirty="0">
                <a:cs typeface="Calibri"/>
              </a:rPr>
              <a:t> wild population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3</a:t>
            </a:r>
            <a:r>
              <a:rPr lang="en-US" dirty="0">
                <a:cs typeface="Calibri"/>
              </a:rPr>
              <a:t> domesticated population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2">
              <a:buNone/>
            </a:pPr>
            <a:endParaRPr lang="en-US"/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lvl="2"/>
            <a:endParaRPr lang="en-US"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93841833-3E85-B324-3A1F-4D237EF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12" y="1083751"/>
            <a:ext cx="7338801" cy="51549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6844-8E28-6277-9FF6-74DF61A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89442-9E47-0F0A-CB3C-BFBDB2BC1C91}"/>
              </a:ext>
            </a:extLst>
          </p:cNvPr>
          <p:cNvSpPr txBox="1"/>
          <p:nvPr/>
        </p:nvSpPr>
        <p:spPr>
          <a:xfrm>
            <a:off x="4588701" y="6237962"/>
            <a:ext cx="73465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ea typeface="+mn-lt"/>
                <a:cs typeface="+mn-lt"/>
              </a:rPr>
              <a:t>Fig. 2: </a:t>
            </a:r>
            <a:r>
              <a:rPr lang="en-US" sz="1600" dirty="0">
                <a:ea typeface="+mn-lt"/>
                <a:cs typeface="+mn-lt"/>
              </a:rPr>
              <a:t>Sampling locations for striped snakehead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5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Materials &amp; Methods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70469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u="sng" dirty="0">
                <a:ea typeface="+mn-lt"/>
                <a:cs typeface="+mn-lt"/>
              </a:rPr>
              <a:t>Genetic analysis:</a:t>
            </a:r>
            <a:endParaRPr lang="en-US" sz="2000" b="1" u="sng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Extracted DNA from 20 to 30 individuals of each population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Used two mitochondrial markers for DNA amplification:</a:t>
            </a:r>
          </a:p>
          <a:p>
            <a:pPr lvl="2"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Cytochrome b gene</a:t>
            </a:r>
            <a:endParaRPr lang="en-US">
              <a:ea typeface="+mn-lt"/>
              <a:cs typeface="+mn-lt"/>
            </a:endParaRPr>
          </a:p>
          <a:p>
            <a:pPr lvl="2">
              <a:spcBef>
                <a:spcPts val="0"/>
              </a:spcBef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D-loop</a:t>
            </a:r>
            <a:endParaRPr lang="en-US">
              <a:ea typeface="+mn-lt"/>
              <a:cs typeface="+mn-lt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Polymerase chain reaction (PCR)</a:t>
            </a:r>
          </a:p>
          <a:p>
            <a:pPr lvl="1"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Sent off for DNA sequencing</a:t>
            </a:r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cs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4</a:t>
            </a:fld>
            <a:endParaRPr lang="en-AU" dirty="0"/>
          </a:p>
        </p:txBody>
      </p:sp>
      <p:pic>
        <p:nvPicPr>
          <p:cNvPr id="6" name="Graphic 6" descr="DNA with solid fill">
            <a:extLst>
              <a:ext uri="{FF2B5EF4-FFF2-40B4-BE49-F238E27FC236}">
                <a16:creationId xmlns:a16="http://schemas.microsoft.com/office/drawing/2014/main" id="{D7585C0F-B0B8-C192-D068-FBF4765E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3300000">
            <a:off x="9386560" y="1864718"/>
            <a:ext cx="1540701" cy="15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Materials &amp; Methods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903455" cy="4748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u="sng" dirty="0">
                <a:ea typeface="+mn-lt"/>
                <a:cs typeface="+mn-lt"/>
              </a:rPr>
              <a:t>Data analysis:</a:t>
            </a:r>
            <a:endParaRPr lang="en-US"/>
          </a:p>
          <a:p>
            <a:pPr>
              <a:spcBef>
                <a:spcPts val="0"/>
              </a:spcBef>
            </a:pPr>
            <a:endParaRPr lang="en-US" sz="19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ea typeface="+mn-lt"/>
                <a:cs typeface="+mn-lt"/>
              </a:rPr>
              <a:t>Used bioinformatics software to:</a:t>
            </a:r>
          </a:p>
          <a:p>
            <a:pPr lvl="2"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900" dirty="0">
                <a:ea typeface="+mn-lt"/>
                <a:cs typeface="+mn-lt"/>
              </a:rPr>
              <a:t>align the sequences</a:t>
            </a:r>
          </a:p>
          <a:p>
            <a:pPr lvl="2"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900" dirty="0">
                <a:ea typeface="+mn-lt"/>
                <a:cs typeface="+mn-lt"/>
              </a:rPr>
              <a:t>estimate genetic diversity indices (GDI) – number of haplotypes, haplotype diversity, and nucleotide diversity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19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ea typeface="+mn-lt"/>
                <a:cs typeface="+mn-lt"/>
              </a:rPr>
              <a:t>Used non-parametric Kruskal-Wallis tests to compare GDI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9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ea typeface="+mn-lt"/>
                <a:cs typeface="+mn-lt"/>
              </a:rPr>
              <a:t>Constructed median-joining phylogenetic tree based on Tamura and Nei model with bootstrapping 1000 times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90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1900" dirty="0">
                <a:ea typeface="+mn-lt"/>
                <a:cs typeface="+mn-lt"/>
              </a:rPr>
              <a:t>Evaluate genetic structure based on genetic distances, genetic differences (F</a:t>
            </a:r>
            <a:r>
              <a:rPr lang="en-US" sz="1900" baseline="-25000" dirty="0">
                <a:ea typeface="+mn-lt"/>
                <a:cs typeface="+mn-lt"/>
              </a:rPr>
              <a:t>ST</a:t>
            </a:r>
            <a:r>
              <a:rPr lang="en-US" sz="1900" dirty="0">
                <a:ea typeface="+mn-lt"/>
                <a:cs typeface="+mn-lt"/>
              </a:rPr>
              <a:t>), and partitioning of genetic variation (AMOVA)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ea typeface="Calibri"/>
              <a:cs typeface="Calibri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5</a:t>
            </a:fld>
            <a:endParaRPr lang="en-AU" dirty="0"/>
          </a:p>
        </p:txBody>
      </p:sp>
      <p:pic>
        <p:nvPicPr>
          <p:cNvPr id="7" name="Graphic 7" descr="Research with solid fill">
            <a:extLst>
              <a:ext uri="{FF2B5EF4-FFF2-40B4-BE49-F238E27FC236}">
                <a16:creationId xmlns:a16="http://schemas.microsoft.com/office/drawing/2014/main" id="{26C40D55-8947-C53F-89B1-D9A66B0E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1622" y="508348"/>
            <a:ext cx="1331934" cy="13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6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Results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7" y="1173381"/>
            <a:ext cx="10864426" cy="43330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u="sng" dirty="0">
                <a:cs typeface="Calibri"/>
              </a:rPr>
              <a:t>Genetic diversity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Obtained 270 sequences</a:t>
            </a: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Cytochrome b generated 28 haplotypes and 26 polymorphic sites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cs typeface="Calibri"/>
              </a:rPr>
              <a:t>D-loop generated 128 haplotypes and 100 polymorphic sites</a:t>
            </a:r>
            <a:endParaRPr lang="en-US" sz="2000" dirty="0">
              <a:ea typeface="Calibri"/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55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Results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Genetic diversity</a:t>
            </a:r>
            <a:endParaRPr lang="en-US" dirty="0"/>
          </a:p>
          <a:p>
            <a:pPr marL="0" indent="0">
              <a:buNone/>
            </a:pPr>
            <a:endParaRPr lang="en-US" sz="2000" b="1" u="sng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Population GDI from highest to lowest:</a:t>
            </a:r>
            <a:endParaRPr lang="en-US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Tonle Sap lake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(haplotype diversity 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0.994 ± 0.004 and nucleotide diversity, 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0.0077 ± 0.0009)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Cambodian Mekong River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Hd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= 0.925 ± 0.097, 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0.0076 ± 0.0005)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Vietnamese wild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0.832 ± 0.152, 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0.0061 ± 0.0018)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Vietnamese domesticated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0.451 ± 0.198, 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= 0.0021 ± 0.0002)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Tonle Sap lake vs Vietnamese domesticated population differ significantly in all GDI (P = 0.017)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Overall, genetic diversity was high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0.955 ± 0.009 haplotype diversity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0.0077 ± 0.0002 nucleotide diversity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36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Results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Phylogeographic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Number of unique haplotypes: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highest in Tonle Sap group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cs typeface="Calibri"/>
              </a:rPr>
              <a:t>Lowest in Vietnamese domesticated group</a:t>
            </a:r>
            <a:endParaRPr lang="en-US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Only one haplotype shared among all populations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Phylogenetics showed no common haplotype among the 4 groups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Phylogenetically clustered by wild vs domesticated, not geography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8</a:t>
            </a:fld>
            <a:endParaRPr lang="en-AU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B7F44DA-1450-D2FE-8421-34310134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1" y="891710"/>
            <a:ext cx="6438377" cy="4730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7E91D-CB79-A3CA-B5B2-102E46EA4A02}"/>
              </a:ext>
            </a:extLst>
          </p:cNvPr>
          <p:cNvSpPr txBox="1"/>
          <p:nvPr/>
        </p:nvSpPr>
        <p:spPr>
          <a:xfrm>
            <a:off x="5298510" y="5632537"/>
            <a:ext cx="64383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ea typeface="+mn-lt"/>
                <a:cs typeface="+mn-lt"/>
              </a:rPr>
              <a:t>Fig. 3: </a:t>
            </a:r>
            <a:r>
              <a:rPr lang="en-US" sz="1600" dirty="0">
                <a:ea typeface="+mn-lt"/>
                <a:cs typeface="+mn-lt"/>
              </a:rPr>
              <a:t>Median-joining network of haplotypes of the striped snakehead groups. The size circles is proportional with the number of individuals. White dots represent median vectors (inferred and unsampled haplotypes).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36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75815-DBF5-0623-E10D-BA029B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Results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037-C3C6-C852-A00A-1B358C47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748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Genetic structure</a:t>
            </a:r>
          </a:p>
          <a:p>
            <a:pPr marL="0" indent="0">
              <a:buNone/>
            </a:pPr>
            <a:endParaRPr lang="en-US" sz="1700" b="1" u="sng">
              <a:ea typeface="+mn-lt"/>
              <a:cs typeface="+mn-lt"/>
            </a:endParaRPr>
          </a:p>
          <a:p>
            <a:r>
              <a:rPr lang="en-US" sz="2000" dirty="0">
                <a:ea typeface="Calibri"/>
                <a:cs typeface="Calibri"/>
              </a:rPr>
              <a:t>Low F</a:t>
            </a:r>
            <a:r>
              <a:rPr lang="en-US" sz="2000" baseline="-25000" dirty="0">
                <a:ea typeface="Calibri"/>
                <a:cs typeface="Calibri"/>
              </a:rPr>
              <a:t>ST</a:t>
            </a:r>
            <a:r>
              <a:rPr lang="en-US" sz="2000" dirty="0">
                <a:ea typeface="Calibri"/>
                <a:cs typeface="Calibri"/>
              </a:rPr>
              <a:t> within habitat group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Calibri"/>
                <a:cs typeface="Calibri"/>
              </a:rPr>
              <a:t>Moderate to high F</a:t>
            </a:r>
            <a:r>
              <a:rPr lang="en-US" sz="2000" baseline="-25000" dirty="0">
                <a:ea typeface="Calibri"/>
                <a:cs typeface="Calibri"/>
              </a:rPr>
              <a:t>ST</a:t>
            </a:r>
            <a:r>
              <a:rPr lang="en-US" sz="2000" dirty="0">
                <a:ea typeface="Calibri"/>
                <a:cs typeface="Calibri"/>
              </a:rPr>
              <a:t> among group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AMOVA showed that all fixation indices were significant (P &lt; 0.001)</a:t>
            </a:r>
            <a:endParaRPr lang="en-US" sz="2000" dirty="0"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cs typeface="Calibri"/>
              </a:rPr>
              <a:t>Majority of genetic variation was from sampling locations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The four groups had </a:t>
            </a:r>
            <a:r>
              <a:rPr lang="en-US" sz="2000" dirty="0">
                <a:ea typeface="+mn-lt"/>
                <a:cs typeface="+mn-lt"/>
              </a:rPr>
              <a:t>the lowest heterogeneity (6.9%) within groups and a relatively large variation among groups (12.5%)</a:t>
            </a:r>
          </a:p>
          <a:p>
            <a:r>
              <a:rPr lang="en-US" sz="2000" dirty="0">
                <a:cs typeface="Calibri" panose="020F0502020204030204"/>
              </a:rPr>
              <a:t>Pairwise populations among the two countries show genetic differences increase faster with the increase of hydrological distances </a:t>
            </a:r>
            <a:r>
              <a:rPr lang="en-US" sz="2000" dirty="0">
                <a:ea typeface="+mn-lt"/>
                <a:cs typeface="+mn-lt"/>
              </a:rPr>
              <a:t>→ limited gene flow</a:t>
            </a: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9B00763-3F15-585C-83FB-3100E551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10" y="2294460"/>
            <a:ext cx="4460048" cy="2622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C51A-24D8-E75A-94AA-EBEED763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97C930-85DF-414C-89AF-E43040EF4765}" type="slidenum">
              <a:rPr lang="en-AU" dirty="0" smtClean="0"/>
              <a:pPr>
                <a:spcAft>
                  <a:spcPts val="600"/>
                </a:spcAft>
              </a:pPr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B321B-1488-2403-C8BD-2197278CD111}"/>
              </a:ext>
            </a:extLst>
          </p:cNvPr>
          <p:cNvSpPr txBox="1"/>
          <p:nvPr/>
        </p:nvSpPr>
        <p:spPr>
          <a:xfrm>
            <a:off x="7918537" y="4912290"/>
            <a:ext cx="41106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cs typeface="Calibri"/>
              </a:rPr>
              <a:t>Fig. 4: </a:t>
            </a:r>
            <a:r>
              <a:rPr lang="en-US" sz="1600" dirty="0">
                <a:cs typeface="Calibri"/>
              </a:rPr>
              <a:t>Plot of genetic distance vs hydrological distance</a:t>
            </a:r>
          </a:p>
        </p:txBody>
      </p:sp>
    </p:spTree>
    <p:extLst>
      <p:ext uri="{BB962C8B-B14F-4D97-AF65-F5344CB8AC3E}">
        <p14:creationId xmlns:p14="http://schemas.microsoft.com/office/powerpoint/2010/main" val="204396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Presented by:</vt:lpstr>
      <vt:lpstr>Introduction</vt:lpstr>
      <vt:lpstr>Materials &amp; Methods</vt:lpstr>
      <vt:lpstr>Materials &amp; Methods</vt:lpstr>
      <vt:lpstr>Materials &amp; Methods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Similar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 Hui LIM</dc:creator>
  <cp:lastModifiedBy>Acer</cp:lastModifiedBy>
  <cp:revision>990</cp:revision>
  <dcterms:created xsi:type="dcterms:W3CDTF">2022-04-16T03:52:09Z</dcterms:created>
  <dcterms:modified xsi:type="dcterms:W3CDTF">2022-05-02T10:00:36Z</dcterms:modified>
</cp:coreProperties>
</file>