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1E95D8-7F7D-465A-9B46-0F7C23FA4A0C}" v="3" dt="2025-02-26T18:18:48.7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Michael" userId="b562746cb457afd1" providerId="LiveId" clId="{911E95D8-7F7D-465A-9B46-0F7C23FA4A0C}"/>
    <pc:docChg chg="modSld">
      <pc:chgData name="John Michael" userId="b562746cb457afd1" providerId="LiveId" clId="{911E95D8-7F7D-465A-9B46-0F7C23FA4A0C}" dt="2025-02-26T18:18:02.795" v="3"/>
      <pc:docMkLst>
        <pc:docMk/>
      </pc:docMkLst>
      <pc:sldChg chg="modSp mod">
        <pc:chgData name="John Michael" userId="b562746cb457afd1" providerId="LiveId" clId="{911E95D8-7F7D-465A-9B46-0F7C23FA4A0C}" dt="2025-02-26T18:18:02.795" v="3"/>
        <pc:sldMkLst>
          <pc:docMk/>
          <pc:sldMk cId="2230664768" sldId="2146847061"/>
        </pc:sldMkLst>
        <pc:spChg chg="mod">
          <ac:chgData name="John Michael" userId="b562746cb457afd1" providerId="LiveId" clId="{911E95D8-7F7D-465A-9B46-0F7C23FA4A0C}" dt="2025-02-26T18:18:02.795" v="3"/>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tellamercy/Stegolock.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2800" b="1" dirty="0">
                <a:solidFill>
                  <a:schemeClr val="accent1"/>
                </a:solidFill>
                <a:latin typeface="Times" pitchFamily="2" charset="0"/>
                <a:cs typeface="Arial" panose="020B0604020202020204" pitchFamily="34" charset="0"/>
              </a:rPr>
              <a:t>Secure data hiding in image using steganography</a:t>
            </a:r>
          </a:p>
        </p:txBody>
      </p:sp>
      <p:sp>
        <p:nvSpPr>
          <p:cNvPr id="3" name="TextBox 2"/>
          <p:cNvSpPr txBox="1"/>
          <p:nvPr/>
        </p:nvSpPr>
        <p:spPr>
          <a:xfrm>
            <a:off x="-432216" y="104971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pitchFamily="2" charset="0"/>
                <a:cs typeface="Arial"/>
              </a:rPr>
              <a:t>CAPSTONE PROJECT</a:t>
            </a:r>
          </a:p>
        </p:txBody>
      </p:sp>
      <p:sp>
        <p:nvSpPr>
          <p:cNvPr id="4" name="TextBox 3"/>
          <p:cNvSpPr txBox="1"/>
          <p:nvPr/>
        </p:nvSpPr>
        <p:spPr>
          <a:xfrm>
            <a:off x="2039837" y="4058588"/>
            <a:ext cx="8112325"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pitchFamily="2" charset="0"/>
                <a:cs typeface="Arial" pitchFamily="34" charset="0"/>
              </a:rPr>
              <a:t>Presented by</a:t>
            </a:r>
          </a:p>
          <a:p>
            <a:r>
              <a:rPr lang="en-US" sz="2000" b="1" dirty="0">
                <a:solidFill>
                  <a:schemeClr val="accent1">
                    <a:lumMod val="75000"/>
                  </a:schemeClr>
                </a:solidFill>
                <a:latin typeface="Times" pitchFamily="2" charset="0"/>
                <a:cs typeface="Arial"/>
              </a:rPr>
              <a:t>Student Name : P Stella Mercy</a:t>
            </a:r>
          </a:p>
          <a:p>
            <a:r>
              <a:rPr lang="en-US" sz="2000" b="1" dirty="0">
                <a:solidFill>
                  <a:schemeClr val="accent1">
                    <a:lumMod val="75000"/>
                  </a:schemeClr>
                </a:solidFill>
                <a:latin typeface="Times" pitchFamily="2" charset="0"/>
                <a:cs typeface="Arial"/>
              </a:rPr>
              <a:t>College Name &amp; Department : Symbiosis Institute of Technology, </a:t>
            </a:r>
            <a:r>
              <a:rPr lang="en-US" sz="2000" b="1" dirty="0" err="1">
                <a:solidFill>
                  <a:schemeClr val="accent1">
                    <a:lumMod val="75000"/>
                  </a:schemeClr>
                </a:solidFill>
                <a:latin typeface="Times" pitchFamily="2" charset="0"/>
                <a:cs typeface="Arial"/>
              </a:rPr>
              <a:t>EnTC</a:t>
            </a:r>
            <a:endParaRPr lang="en-US" sz="2000" b="1" dirty="0">
              <a:solidFill>
                <a:schemeClr val="accent1">
                  <a:lumMod val="75000"/>
                </a:schemeClr>
              </a:solidFill>
              <a:latin typeface="Times" pitchFamily="2" charset="0"/>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dirty="0">
                <a:solidFill>
                  <a:schemeClr val="tx1"/>
                </a:solidFill>
                <a:latin typeface="Times" pitchFamily="2" charset="0"/>
              </a:rPr>
              <a:t>This project has great potential for further improvements, including:</a:t>
            </a:r>
          </a:p>
          <a:p>
            <a:pPr>
              <a:buFont typeface="Arial" panose="020B0604020202020204" pitchFamily="34" charset="0"/>
              <a:buChar char="•"/>
            </a:pPr>
            <a:r>
              <a:rPr lang="en-IN" dirty="0">
                <a:solidFill>
                  <a:schemeClr val="tx1"/>
                </a:solidFill>
                <a:latin typeface="Times" pitchFamily="2" charset="0"/>
              </a:rPr>
              <a:t>Support for More File Types: Expanding to hide audio, video, and documents inside images.</a:t>
            </a:r>
          </a:p>
          <a:p>
            <a:pPr>
              <a:buFont typeface="Arial" panose="020B0604020202020204" pitchFamily="34" charset="0"/>
              <a:buChar char="•"/>
            </a:pPr>
            <a:r>
              <a:rPr lang="en-IN" dirty="0">
                <a:solidFill>
                  <a:schemeClr val="tx1"/>
                </a:solidFill>
                <a:latin typeface="Times" pitchFamily="2" charset="0"/>
              </a:rPr>
              <a:t>Stronger Security: Adding multi-layer encryption and making hidden data even harder to detect.</a:t>
            </a:r>
          </a:p>
          <a:p>
            <a:pPr>
              <a:buFont typeface="Arial" panose="020B0604020202020204" pitchFamily="34" charset="0"/>
              <a:buChar char="•"/>
            </a:pPr>
            <a:r>
              <a:rPr lang="en-IN" dirty="0">
                <a:solidFill>
                  <a:schemeClr val="tx1"/>
                </a:solidFill>
                <a:latin typeface="Times" pitchFamily="2" charset="0"/>
              </a:rPr>
              <a:t>Cross-Platform Compatibility: Optimizing for Linux, macOS, and mobile devices.</a:t>
            </a:r>
          </a:p>
          <a:p>
            <a:pPr>
              <a:buFont typeface="Arial" panose="020B0604020202020204" pitchFamily="34" charset="0"/>
              <a:buChar char="•"/>
            </a:pPr>
            <a:r>
              <a:rPr lang="en-IN" dirty="0">
                <a:solidFill>
                  <a:schemeClr val="tx1"/>
                </a:solidFill>
                <a:latin typeface="Times" pitchFamily="2" charset="0"/>
              </a:rPr>
              <a:t>Cloud Integration: Allowing secure upload and sharing of encrypted images.</a:t>
            </a:r>
          </a:p>
          <a:p>
            <a:pPr>
              <a:buFont typeface="Arial" panose="020B0604020202020204" pitchFamily="34" charset="0"/>
              <a:buChar char="•"/>
            </a:pPr>
            <a:r>
              <a:rPr lang="en-IN" dirty="0">
                <a:solidFill>
                  <a:schemeClr val="tx1"/>
                </a:solidFill>
                <a:latin typeface="Times" pitchFamily="2" charset="0"/>
              </a:rPr>
              <a:t>Stealth Mode: Making encryption less detectable for extra privacy.</a:t>
            </a:r>
          </a:p>
          <a:p>
            <a:pPr marL="0" indent="0">
              <a:buNone/>
            </a:pPr>
            <a:r>
              <a:rPr lang="en-IN" dirty="0">
                <a:solidFill>
                  <a:schemeClr val="tx1"/>
                </a:solidFill>
                <a:latin typeface="Times" pitchFamily="2" charset="0"/>
              </a:rPr>
              <a:t>These enhancements can make the project more advanced, secure, and accessible in the future.</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solidFill>
                <a:latin typeface="Times" pitchFamily="2" charset="0"/>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chor="ctr">
            <a:normAutofit/>
          </a:bodyPr>
          <a:lstStyle/>
          <a:p>
            <a:pPr algn="ctr"/>
            <a:r>
              <a:rPr lang="en-US" sz="4000" b="1" dirty="0">
                <a:solidFill>
                  <a:srgbClr val="002060"/>
                </a:solidFill>
                <a:latin typeface="Times" pitchFamily="2"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chor="ctr"/>
          <a:lstStyle/>
          <a:p>
            <a:r>
              <a:rPr lang="en-US" b="1" dirty="0">
                <a:solidFill>
                  <a:srgbClr val="002060"/>
                </a:solidFill>
                <a:latin typeface="Times" pitchFamily="2"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365308"/>
            <a:ext cx="8250043" cy="4577385"/>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pitchFamily="2" charset="0"/>
                <a:ea typeface="+mn-lt"/>
                <a:cs typeface="Arial"/>
              </a:rPr>
              <a:t>Problem Statement </a:t>
            </a:r>
          </a:p>
          <a:p>
            <a:pPr marL="305435" indent="-305435"/>
            <a:r>
              <a:rPr lang="en-US" sz="2000" b="1" dirty="0">
                <a:latin typeface="Times" pitchFamily="2" charset="0"/>
                <a:ea typeface="+mn-lt"/>
                <a:cs typeface="Arial"/>
              </a:rPr>
              <a:t>Technology used</a:t>
            </a:r>
            <a:endParaRPr lang="en-US" b="1" dirty="0">
              <a:latin typeface="Times" pitchFamily="2" charset="0"/>
              <a:cs typeface="Arial"/>
            </a:endParaRPr>
          </a:p>
          <a:p>
            <a:pPr marL="305435" indent="-305435"/>
            <a:r>
              <a:rPr lang="en-US" sz="2000" b="1" dirty="0">
                <a:latin typeface="Times" pitchFamily="2" charset="0"/>
                <a:ea typeface="+mn-lt"/>
                <a:cs typeface="+mn-lt"/>
              </a:rPr>
              <a:t>Wow factor </a:t>
            </a:r>
          </a:p>
          <a:p>
            <a:pPr marL="305435" indent="-305435"/>
            <a:r>
              <a:rPr lang="en-US" sz="2000" b="1" dirty="0">
                <a:latin typeface="Times" pitchFamily="2" charset="0"/>
                <a:ea typeface="+mn-lt"/>
                <a:cs typeface="+mn-lt"/>
              </a:rPr>
              <a:t>End users</a:t>
            </a:r>
          </a:p>
          <a:p>
            <a:pPr marL="305435" indent="-305435"/>
            <a:r>
              <a:rPr lang="en-US" sz="2000" b="1" dirty="0">
                <a:latin typeface="Times" pitchFamily="2" charset="0"/>
                <a:ea typeface="+mn-lt"/>
                <a:cs typeface="+mn-lt"/>
              </a:rPr>
              <a:t>Result</a:t>
            </a:r>
          </a:p>
          <a:p>
            <a:pPr marL="305435" indent="-305435"/>
            <a:r>
              <a:rPr lang="en-US" sz="2000" b="1" dirty="0">
                <a:latin typeface="Times" pitchFamily="2" charset="0"/>
                <a:ea typeface="+mn-lt"/>
                <a:cs typeface="+mn-lt"/>
              </a:rPr>
              <a:t>Conclusion</a:t>
            </a:r>
          </a:p>
          <a:p>
            <a:pPr marL="305435" indent="-305435"/>
            <a:r>
              <a:rPr lang="en-US" sz="2000" b="1" dirty="0">
                <a:latin typeface="Times" pitchFamily="2" charset="0"/>
                <a:ea typeface="+mn-lt"/>
                <a:cs typeface="+mn-lt"/>
              </a:rPr>
              <a:t>Git-hub Link</a:t>
            </a:r>
          </a:p>
          <a:p>
            <a:pPr marL="305435" indent="-305435"/>
            <a:r>
              <a:rPr lang="en-US" sz="2000" b="1" dirty="0">
                <a:latin typeface="Times" pitchFamily="2" charset="0"/>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803259"/>
          </a:xfrm>
        </p:spPr>
        <p:txBody>
          <a:bodyPr>
            <a:normAutofit/>
          </a:bodyPr>
          <a:lstStyle/>
          <a:p>
            <a:r>
              <a:rPr lang="en-US" b="1" dirty="0">
                <a:solidFill>
                  <a:schemeClr val="accent1"/>
                </a:solidFill>
                <a:latin typeface="Times" pitchFamily="2" charset="0"/>
                <a:cs typeface="Arial" panose="020B0604020202020204" pitchFamily="34" charset="0"/>
              </a:rPr>
              <a:t>Problem Statement</a:t>
            </a:r>
            <a:endParaRPr lang="en-US" dirty="0">
              <a:latin typeface="Times" pitchFamily="2"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dirty="0">
                <a:solidFill>
                  <a:schemeClr val="tx1"/>
                </a:solidFill>
                <a:latin typeface="Times" pitchFamily="2" charset="0"/>
              </a:rPr>
              <a:t>Secure communication often requires hiding sensitive data in a way that prevents unauthorized access. Traditional encryption methods can make the presence of hidden data obvious, making them susceptible to detection.</a:t>
            </a:r>
          </a:p>
          <a:p>
            <a:pPr marL="0" indent="0">
              <a:buNone/>
            </a:pPr>
            <a:r>
              <a:rPr lang="en-IN" dirty="0">
                <a:solidFill>
                  <a:schemeClr val="tx1"/>
                </a:solidFill>
                <a:latin typeface="Times" pitchFamily="2" charset="0"/>
              </a:rPr>
              <a:t>So,</a:t>
            </a:r>
            <a:r>
              <a:rPr lang="en-IN" b="1" dirty="0">
                <a:solidFill>
                  <a:schemeClr val="tx1"/>
                </a:solidFill>
                <a:latin typeface="Times" pitchFamily="2" charset="0"/>
              </a:rPr>
              <a:t> </a:t>
            </a:r>
            <a:r>
              <a:rPr lang="en-IN" dirty="0">
                <a:solidFill>
                  <a:schemeClr val="tx1"/>
                </a:solidFill>
                <a:latin typeface="Times" pitchFamily="2" charset="0"/>
              </a:rPr>
              <a:t>this project utilizes steganography to encrypt and conceal data within an image. The image is protected with a password, ensuring that only the intended recipient, who possesses the correct password, can decrypt and access the hidden information. The embedded data can be of any type, including secret messages or even potentially harmful files, emphasizing the need for secure handling and transmission.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b="1" dirty="0">
                <a:solidFill>
                  <a:schemeClr val="accent1"/>
                </a:solidFill>
                <a:latin typeface="Times" pitchFamily="2" charset="0"/>
                <a:cs typeface="Arial" panose="020B0604020202020204" pitchFamily="34" charset="0"/>
              </a:rPr>
              <a:t>Technology  used</a:t>
            </a:r>
            <a:endParaRPr lang="en-US" dirty="0">
              <a:latin typeface="Times" pitchFamily="2"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237600"/>
            <a:ext cx="11613485" cy="5140898"/>
          </a:xfrm>
        </p:spPr>
        <p:txBody>
          <a:bodyPr vert="horz" lIns="91440" tIns="45720" rIns="91440" bIns="45720" rtlCol="0" anchor="ctr">
            <a:noAutofit/>
          </a:bodyPr>
          <a:lstStyle/>
          <a:p>
            <a:pPr marL="0" indent="0">
              <a:buNone/>
            </a:pPr>
            <a:r>
              <a:rPr lang="en-IN" dirty="0">
                <a:solidFill>
                  <a:schemeClr val="tx1"/>
                </a:solidFill>
                <a:latin typeface="Times" pitchFamily="2" charset="0"/>
              </a:rPr>
              <a:t>This project was developed on a </a:t>
            </a:r>
            <a:r>
              <a:rPr lang="en-IN" u="sng" dirty="0">
                <a:solidFill>
                  <a:schemeClr val="tx1"/>
                </a:solidFill>
                <a:latin typeface="Times" pitchFamily="2" charset="0"/>
              </a:rPr>
              <a:t>Windows 11</a:t>
            </a:r>
            <a:r>
              <a:rPr lang="en-IN" dirty="0">
                <a:solidFill>
                  <a:schemeClr val="tx1"/>
                </a:solidFill>
                <a:latin typeface="Times" pitchFamily="2" charset="0"/>
              </a:rPr>
              <a:t> computer using </a:t>
            </a:r>
            <a:r>
              <a:rPr lang="en-IN" u="sng" dirty="0">
                <a:solidFill>
                  <a:schemeClr val="tx1"/>
                </a:solidFill>
                <a:latin typeface="Times" pitchFamily="2" charset="0"/>
              </a:rPr>
              <a:t>Python</a:t>
            </a:r>
            <a:r>
              <a:rPr lang="en-IN" dirty="0">
                <a:solidFill>
                  <a:schemeClr val="tx1"/>
                </a:solidFill>
                <a:latin typeface="Times" pitchFamily="2" charset="0"/>
              </a:rPr>
              <a:t> as the core programming language. Below are the libraries I have used in this project :</a:t>
            </a:r>
          </a:p>
          <a:p>
            <a:pPr marL="342900" indent="-342900">
              <a:buFont typeface="+mj-lt"/>
              <a:buAutoNum type="arabicPeriod"/>
            </a:pPr>
            <a:r>
              <a:rPr lang="en-IN" b="1" dirty="0">
                <a:solidFill>
                  <a:schemeClr val="tx1"/>
                </a:solidFill>
                <a:latin typeface="Times" pitchFamily="2" charset="0"/>
              </a:rPr>
              <a:t>cv2 (OpenCV):</a:t>
            </a:r>
            <a:r>
              <a:rPr lang="en-IN" dirty="0">
                <a:solidFill>
                  <a:schemeClr val="tx1"/>
                </a:solidFill>
                <a:latin typeface="Times" pitchFamily="2" charset="0"/>
              </a:rPr>
              <a:t> For image processing and manipulation.</a:t>
            </a:r>
          </a:p>
          <a:p>
            <a:pPr marL="342900" indent="-342900">
              <a:buFont typeface="+mj-lt"/>
              <a:buAutoNum type="arabicPeriod"/>
            </a:pPr>
            <a:r>
              <a:rPr lang="en-IN" b="1" dirty="0">
                <a:solidFill>
                  <a:schemeClr val="tx1"/>
                </a:solidFill>
                <a:latin typeface="Times" pitchFamily="2" charset="0"/>
              </a:rPr>
              <a:t>NumPy:</a:t>
            </a:r>
            <a:r>
              <a:rPr lang="en-IN" dirty="0">
                <a:solidFill>
                  <a:schemeClr val="tx1"/>
                </a:solidFill>
                <a:latin typeface="Times" pitchFamily="2" charset="0"/>
              </a:rPr>
              <a:t> For efficient data handling and processing.</a:t>
            </a:r>
          </a:p>
          <a:p>
            <a:pPr marL="342900" indent="-342900">
              <a:buFont typeface="+mj-lt"/>
              <a:buAutoNum type="arabicPeriod"/>
            </a:pPr>
            <a:r>
              <a:rPr lang="en-IN" b="1" dirty="0">
                <a:solidFill>
                  <a:schemeClr val="tx1"/>
                </a:solidFill>
                <a:latin typeface="Times" pitchFamily="2" charset="0"/>
              </a:rPr>
              <a:t>Tkinter:</a:t>
            </a:r>
            <a:r>
              <a:rPr lang="en-IN" dirty="0">
                <a:solidFill>
                  <a:schemeClr val="tx1"/>
                </a:solidFill>
                <a:latin typeface="Times" pitchFamily="2" charset="0"/>
              </a:rPr>
              <a:t> For building a user-friendly graphical interface.</a:t>
            </a:r>
          </a:p>
          <a:p>
            <a:pPr marL="342900" indent="-342900">
              <a:buFont typeface="+mj-lt"/>
              <a:buAutoNum type="arabicPeriod"/>
            </a:pPr>
            <a:r>
              <a:rPr lang="en-IN" b="1" dirty="0">
                <a:solidFill>
                  <a:schemeClr val="tx1"/>
                </a:solidFill>
                <a:latin typeface="Times" pitchFamily="2" charset="0"/>
              </a:rPr>
              <a:t>ttk (from Tkinter):</a:t>
            </a:r>
            <a:r>
              <a:rPr lang="en-IN" dirty="0">
                <a:solidFill>
                  <a:schemeClr val="tx1"/>
                </a:solidFill>
                <a:latin typeface="Times" pitchFamily="2" charset="0"/>
              </a:rPr>
              <a:t> For advanced GUI styling and widgets.</a:t>
            </a:r>
          </a:p>
          <a:p>
            <a:pPr marL="342900" indent="-342900">
              <a:buFont typeface="+mj-lt"/>
              <a:buAutoNum type="arabicPeriod"/>
            </a:pPr>
            <a:r>
              <a:rPr lang="en-IN" b="1" dirty="0">
                <a:solidFill>
                  <a:schemeClr val="tx1"/>
                </a:solidFill>
                <a:latin typeface="Times" pitchFamily="2" charset="0"/>
              </a:rPr>
              <a:t>filedialog (from Tkinter):</a:t>
            </a:r>
            <a:r>
              <a:rPr lang="en-IN" dirty="0">
                <a:solidFill>
                  <a:schemeClr val="tx1"/>
                </a:solidFill>
                <a:latin typeface="Times" pitchFamily="2" charset="0"/>
              </a:rPr>
              <a:t> For file selection and management.</a:t>
            </a:r>
          </a:p>
          <a:p>
            <a:pPr marL="342900" indent="-342900">
              <a:buFont typeface="+mj-lt"/>
              <a:buAutoNum type="arabicPeriod"/>
            </a:pPr>
            <a:r>
              <a:rPr lang="en-IN" b="1" dirty="0">
                <a:solidFill>
                  <a:schemeClr val="tx1"/>
                </a:solidFill>
                <a:latin typeface="Times" pitchFamily="2" charset="0"/>
              </a:rPr>
              <a:t>messagebox (from Tkinter):</a:t>
            </a:r>
            <a:r>
              <a:rPr lang="en-IN" dirty="0">
                <a:solidFill>
                  <a:schemeClr val="tx1"/>
                </a:solidFill>
                <a:latin typeface="Times" pitchFamily="2" charset="0"/>
              </a:rPr>
              <a:t> For displaying alerts and messages to users.</a:t>
            </a:r>
          </a:p>
          <a:p>
            <a:pPr marL="342900" indent="-342900">
              <a:buFont typeface="+mj-lt"/>
              <a:buAutoNum type="arabicPeriod"/>
            </a:pPr>
            <a:r>
              <a:rPr lang="en-IN" b="1" dirty="0">
                <a:solidFill>
                  <a:schemeClr val="tx1"/>
                </a:solidFill>
                <a:latin typeface="Times" pitchFamily="2" charset="0"/>
              </a:rPr>
              <a:t>TkinterDnD (from tkinterdnd2):</a:t>
            </a:r>
            <a:r>
              <a:rPr lang="en-IN" dirty="0">
                <a:solidFill>
                  <a:schemeClr val="tx1"/>
                </a:solidFill>
                <a:latin typeface="Times" pitchFamily="2" charset="0"/>
              </a:rPr>
              <a:t> For enabling drag-and-drop functionality.</a:t>
            </a:r>
          </a:p>
          <a:p>
            <a:pPr marL="342900" indent="-342900">
              <a:buFont typeface="+mj-lt"/>
              <a:buAutoNum type="arabicPeriod"/>
            </a:pPr>
            <a:r>
              <a:rPr lang="en-IN" b="1" dirty="0">
                <a:solidFill>
                  <a:schemeClr val="tx1"/>
                </a:solidFill>
                <a:latin typeface="Times" pitchFamily="2" charset="0"/>
              </a:rPr>
              <a:t>os:</a:t>
            </a:r>
            <a:r>
              <a:rPr lang="en-IN" dirty="0">
                <a:solidFill>
                  <a:schemeClr val="tx1"/>
                </a:solidFill>
                <a:latin typeface="Times" pitchFamily="2" charset="0"/>
              </a:rPr>
              <a:t> For interacting with the operating system, such as file handling.</a:t>
            </a:r>
          </a:p>
          <a:p>
            <a:pPr marL="342900" indent="-342900">
              <a:buFont typeface="+mj-lt"/>
              <a:buAutoNum type="arabicPeriod"/>
            </a:pPr>
            <a:r>
              <a:rPr lang="en-IN" b="1" dirty="0">
                <a:solidFill>
                  <a:schemeClr val="tx1"/>
                </a:solidFill>
                <a:latin typeface="Times" pitchFamily="2" charset="0"/>
              </a:rPr>
              <a:t>time:</a:t>
            </a:r>
            <a:r>
              <a:rPr lang="en-IN" dirty="0">
                <a:solidFill>
                  <a:schemeClr val="tx1"/>
                </a:solidFill>
                <a:latin typeface="Times" pitchFamily="2" charset="0"/>
              </a:rPr>
              <a:t> For adding delays and managing time-based functions.</a:t>
            </a:r>
          </a:p>
          <a:p>
            <a:pPr marL="0" indent="0">
              <a:buNone/>
            </a:pPr>
            <a:r>
              <a:rPr lang="en-IN" dirty="0">
                <a:solidFill>
                  <a:schemeClr val="tx1"/>
                </a:solidFill>
                <a:latin typeface="Times" pitchFamily="2" charset="0"/>
              </a:rPr>
              <a:t>I have integrated these technologies so that the project ensures smooth and secure encryption and decryption of hidden data while providing a user-friendly experience.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b="1" dirty="0">
                <a:solidFill>
                  <a:schemeClr val="accent1"/>
                </a:solidFill>
                <a:latin typeface="Times" pitchFamily="2" charset="0"/>
                <a:ea typeface="+mj-lt"/>
                <a:cs typeface="Arial"/>
              </a:rPr>
              <a:t>Wow factors</a:t>
            </a:r>
            <a:endParaRPr lang="en-US" dirty="0">
              <a:solidFill>
                <a:schemeClr val="accent1"/>
              </a:solidFill>
              <a:latin typeface="Times" pitchFamily="2" charset="0"/>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412946"/>
            <a:ext cx="11029615" cy="4673324"/>
          </a:xfrm>
        </p:spPr>
        <p:txBody>
          <a:bodyPr>
            <a:normAutofit fontScale="92500" lnSpcReduction="20000"/>
          </a:bodyPr>
          <a:lstStyle/>
          <a:p>
            <a:pPr marL="0" indent="0">
              <a:buNone/>
            </a:pPr>
            <a:r>
              <a:rPr lang="en-IN" sz="1800" b="1" dirty="0">
                <a:solidFill>
                  <a:srgbClr val="0F0F0F"/>
                </a:solidFill>
                <a:latin typeface="Times" pitchFamily="2" charset="0"/>
              </a:rPr>
              <a:t>Here’s how I made my project unique :</a:t>
            </a:r>
          </a:p>
          <a:p>
            <a:pPr marL="0" indent="0">
              <a:buNone/>
            </a:pPr>
            <a:r>
              <a:rPr lang="en-IN" sz="1800" dirty="0">
                <a:solidFill>
                  <a:srgbClr val="0F0F0F"/>
                </a:solidFill>
                <a:latin typeface="Times" pitchFamily="2" charset="0"/>
              </a:rPr>
              <a:t>To make it a user-friendly experience, I have created a GUI using python. </a:t>
            </a:r>
          </a:p>
          <a:p>
            <a:pPr marL="0" indent="0">
              <a:buNone/>
            </a:pPr>
            <a:r>
              <a:rPr lang="en-IN" sz="1800" dirty="0">
                <a:solidFill>
                  <a:srgbClr val="0F0F0F"/>
                </a:solidFill>
                <a:latin typeface="Times" pitchFamily="2" charset="0"/>
              </a:rPr>
              <a:t>Special features in the GUI include – </a:t>
            </a:r>
          </a:p>
          <a:p>
            <a:pPr marL="400050" indent="-400050">
              <a:buFont typeface="+mj-lt"/>
              <a:buAutoNum type="romanLcPeriod"/>
            </a:pPr>
            <a:r>
              <a:rPr lang="en-IN" sz="1800" dirty="0">
                <a:solidFill>
                  <a:srgbClr val="0F0F0F"/>
                </a:solidFill>
                <a:latin typeface="Times" pitchFamily="2" charset="0"/>
              </a:rPr>
              <a:t>Drag and Drop feature: no need to browse manually for your image, just easy drag and drop.</a:t>
            </a:r>
          </a:p>
          <a:p>
            <a:pPr marL="400050" indent="-400050">
              <a:buFont typeface="+mj-lt"/>
              <a:buAutoNum type="romanLcPeriod"/>
            </a:pPr>
            <a:r>
              <a:rPr lang="en-IN" sz="1800" dirty="0">
                <a:solidFill>
                  <a:srgbClr val="0F0F0F"/>
                </a:solidFill>
                <a:latin typeface="Times" pitchFamily="2" charset="0"/>
              </a:rPr>
              <a:t>Encryption and Decryption: buttons for all the necessary actions, so it’s just one click away.</a:t>
            </a:r>
          </a:p>
          <a:p>
            <a:pPr marL="400050" indent="-400050">
              <a:buFont typeface="+mj-lt"/>
              <a:buAutoNum type="romanLcPeriod"/>
            </a:pPr>
            <a:r>
              <a:rPr lang="en-IN" sz="1800" dirty="0">
                <a:solidFill>
                  <a:srgbClr val="0F0F0F"/>
                </a:solidFill>
                <a:latin typeface="Times" pitchFamily="2" charset="0"/>
              </a:rPr>
              <a:t>Clear button: to reset the program easily instead of restarting the program all over again.</a:t>
            </a:r>
          </a:p>
          <a:p>
            <a:pPr marL="400050" indent="-400050">
              <a:buFont typeface="+mj-lt"/>
              <a:buAutoNum type="romanLcPeriod"/>
            </a:pPr>
            <a:r>
              <a:rPr lang="en-IN" sz="1800" dirty="0">
                <a:solidFill>
                  <a:srgbClr val="0F0F0F"/>
                </a:solidFill>
                <a:latin typeface="Times" pitchFamily="2" charset="0"/>
              </a:rPr>
              <a:t>Progress bar: to show real-time processing time of the encryption and decryption.</a:t>
            </a:r>
          </a:p>
          <a:p>
            <a:pPr marL="400050" indent="-400050">
              <a:buFont typeface="+mj-lt"/>
              <a:buAutoNum type="romanLcPeriod"/>
            </a:pPr>
            <a:r>
              <a:rPr lang="en-IN" sz="1800" dirty="0">
                <a:solidFill>
                  <a:srgbClr val="0F0F0F"/>
                </a:solidFill>
                <a:latin typeface="Times" pitchFamily="2" charset="0"/>
              </a:rPr>
              <a:t>Message box alerts: message pop-ups for confirmation, errors and warnings so trouble-shooting is made easier.</a:t>
            </a:r>
          </a:p>
          <a:p>
            <a:pPr marL="400050" indent="-400050">
              <a:buFont typeface="+mj-lt"/>
              <a:buAutoNum type="romanLcPeriod"/>
            </a:pPr>
            <a:r>
              <a:rPr lang="en-IN" sz="1800" dirty="0">
                <a:solidFill>
                  <a:srgbClr val="0F0F0F"/>
                </a:solidFill>
                <a:latin typeface="Times" pitchFamily="2" charset="0"/>
              </a:rPr>
              <a:t>File handling: this GUI also supports file dialog browsing for anyone who doesn’t want to use drag and drop.</a:t>
            </a:r>
          </a:p>
          <a:p>
            <a:pPr marL="400050" indent="-400050">
              <a:buFont typeface="+mj-lt"/>
              <a:buAutoNum type="romanLcPeriod"/>
            </a:pPr>
            <a:r>
              <a:rPr lang="en-IN" sz="1800" dirty="0">
                <a:solidFill>
                  <a:srgbClr val="0F0F0F"/>
                </a:solidFill>
                <a:latin typeface="Times" pitchFamily="2" charset="0"/>
              </a:rPr>
              <a:t>This program takes the least amount of space and runs on any system and integrates OpenCv and NumPy for efficient handling of image and data.</a:t>
            </a:r>
          </a:p>
          <a:p>
            <a:pPr marL="400050" indent="-400050">
              <a:buFont typeface="+mj-lt"/>
              <a:buAutoNum type="romanLcPeriod"/>
            </a:pPr>
            <a:r>
              <a:rPr lang="en-IN" sz="1800" dirty="0">
                <a:solidFill>
                  <a:srgbClr val="0F0F0F"/>
                </a:solidFill>
                <a:latin typeface="Times" pitchFamily="2" charset="0"/>
              </a:rPr>
              <a:t>Data type: supports all kinds of files(.png, .jpg, .jpeg) and can hide all kinds too (text, files, images, even malware for testing purposes).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b="1" dirty="0">
                <a:solidFill>
                  <a:schemeClr val="accent1"/>
                </a:solidFill>
                <a:latin typeface="Times" pitchFamily="2"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dirty="0">
                <a:solidFill>
                  <a:schemeClr val="tx1"/>
                </a:solidFill>
                <a:latin typeface="Times" pitchFamily="2" charset="0"/>
              </a:rPr>
              <a:t>Steganography is used for both good as well as bad purposes. Legitimate users can be – </a:t>
            </a:r>
          </a:p>
          <a:p>
            <a:pPr>
              <a:buFont typeface="Arial" panose="020B0604020202020204" pitchFamily="34" charset="0"/>
              <a:buChar char="•"/>
            </a:pPr>
            <a:r>
              <a:rPr lang="en-IN" dirty="0">
                <a:solidFill>
                  <a:schemeClr val="tx1"/>
                </a:solidFill>
                <a:latin typeface="Times" pitchFamily="2" charset="0"/>
              </a:rPr>
              <a:t>the Military and Government officials </a:t>
            </a:r>
          </a:p>
          <a:p>
            <a:pPr>
              <a:buFont typeface="Arial" panose="020B0604020202020204" pitchFamily="34" charset="0"/>
              <a:buChar char="•"/>
            </a:pPr>
            <a:r>
              <a:rPr lang="en-IN" dirty="0">
                <a:solidFill>
                  <a:schemeClr val="tx1"/>
                </a:solidFill>
                <a:latin typeface="Times" pitchFamily="2" charset="0"/>
              </a:rPr>
              <a:t>Cyber security Professionals </a:t>
            </a:r>
          </a:p>
          <a:p>
            <a:pPr>
              <a:buFont typeface="Arial" panose="020B0604020202020204" pitchFamily="34" charset="0"/>
              <a:buChar char="•"/>
            </a:pPr>
            <a:r>
              <a:rPr lang="en-IN" dirty="0">
                <a:solidFill>
                  <a:schemeClr val="tx1"/>
                </a:solidFill>
                <a:latin typeface="Times" pitchFamily="2" charset="0"/>
              </a:rPr>
              <a:t>Journalists/Whistle Blowers </a:t>
            </a:r>
          </a:p>
          <a:p>
            <a:pPr>
              <a:buFont typeface="Arial" panose="020B0604020202020204" pitchFamily="34" charset="0"/>
              <a:buChar char="•"/>
            </a:pPr>
            <a:r>
              <a:rPr lang="en-IN" dirty="0">
                <a:solidFill>
                  <a:schemeClr val="tx1"/>
                </a:solidFill>
                <a:latin typeface="Times" pitchFamily="2" charset="0"/>
              </a:rPr>
              <a:t>Intelligence agencies(CIA/NSA/RAW/IB/DIA)</a:t>
            </a:r>
          </a:p>
          <a:p>
            <a:pPr>
              <a:buFont typeface="Arial" panose="020B0604020202020204" pitchFamily="34" charset="0"/>
              <a:buChar char="•"/>
            </a:pPr>
            <a:r>
              <a:rPr lang="en-IN" dirty="0">
                <a:solidFill>
                  <a:schemeClr val="tx1"/>
                </a:solidFill>
                <a:latin typeface="Times" pitchFamily="2" charset="0"/>
              </a:rPr>
              <a:t>Corporate companies for trademarking and copyright protection.</a:t>
            </a:r>
          </a:p>
          <a:p>
            <a:pPr marL="0" indent="0">
              <a:buNone/>
            </a:pPr>
            <a:r>
              <a:rPr lang="en-IN" dirty="0">
                <a:solidFill>
                  <a:schemeClr val="tx1"/>
                </a:solidFill>
                <a:latin typeface="Times" pitchFamily="2" charset="0"/>
              </a:rPr>
              <a:t>Malicious users can be – </a:t>
            </a:r>
          </a:p>
          <a:p>
            <a:pPr>
              <a:buFont typeface="Arial" panose="020B0604020202020204" pitchFamily="34" charset="0"/>
              <a:buChar char="•"/>
            </a:pPr>
            <a:r>
              <a:rPr lang="en-IN" dirty="0">
                <a:solidFill>
                  <a:schemeClr val="tx1"/>
                </a:solidFill>
                <a:latin typeface="Times" pitchFamily="2" charset="0"/>
              </a:rPr>
              <a:t>Hackers and cyber criminals</a:t>
            </a:r>
          </a:p>
          <a:p>
            <a:pPr>
              <a:buFont typeface="Arial" panose="020B0604020202020204" pitchFamily="34" charset="0"/>
              <a:buChar char="•"/>
            </a:pPr>
            <a:r>
              <a:rPr lang="en-IN" dirty="0">
                <a:solidFill>
                  <a:schemeClr val="tx1"/>
                </a:solidFill>
                <a:latin typeface="Times" pitchFamily="2" charset="0"/>
              </a:rPr>
              <a:t>Terrorists</a:t>
            </a:r>
          </a:p>
          <a:p>
            <a:pPr>
              <a:buFont typeface="Arial" panose="020B0604020202020204" pitchFamily="34" charset="0"/>
              <a:buChar char="•"/>
            </a:pPr>
            <a:r>
              <a:rPr lang="en-IN" dirty="0">
                <a:solidFill>
                  <a:schemeClr val="tx1"/>
                </a:solidFill>
                <a:latin typeface="Times" pitchFamily="2" charset="0"/>
              </a:rPr>
              <a:t>Dark-web users for trading illegal stuff</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b="1" dirty="0">
                <a:solidFill>
                  <a:schemeClr val="accent1"/>
                </a:solidFill>
                <a:latin typeface="Times" pitchFamily="2" charset="0"/>
              </a:rPr>
              <a:t>Results</a:t>
            </a:r>
          </a:p>
        </p:txBody>
      </p:sp>
      <p:pic>
        <p:nvPicPr>
          <p:cNvPr id="17" name="Content Placeholder 16" descr="A screenshot of a computer&#10;&#10;Description automatically generated">
            <a:extLst>
              <a:ext uri="{FF2B5EF4-FFF2-40B4-BE49-F238E27FC236}">
                <a16:creationId xmlns:a16="http://schemas.microsoft.com/office/drawing/2014/main" id="{51F8BBF6-3891-E361-F673-FC7CD7F9A928}"/>
              </a:ext>
            </a:extLst>
          </p:cNvPr>
          <p:cNvPicPr>
            <a:picLocks noGrp="1" noChangeAspect="1"/>
          </p:cNvPicPr>
          <p:nvPr>
            <p:ph idx="1"/>
          </p:nvPr>
        </p:nvPicPr>
        <p:blipFill rotWithShape="1">
          <a:blip r:embed="rId2"/>
          <a:srcRect r="12551"/>
          <a:stretch/>
        </p:blipFill>
        <p:spPr>
          <a:xfrm>
            <a:off x="391277" y="1232452"/>
            <a:ext cx="5883139" cy="3718812"/>
          </a:xfrm>
        </p:spPr>
      </p:pic>
      <p:pic>
        <p:nvPicPr>
          <p:cNvPr id="21" name="Picture 20" descr="A screen shot of a computer error&#10;&#10;Description automatically generated">
            <a:extLst>
              <a:ext uri="{FF2B5EF4-FFF2-40B4-BE49-F238E27FC236}">
                <a16:creationId xmlns:a16="http://schemas.microsoft.com/office/drawing/2014/main" id="{ED654D57-C06D-A449-6F94-F13BEEC673AA}"/>
              </a:ext>
            </a:extLst>
          </p:cNvPr>
          <p:cNvPicPr>
            <a:picLocks noChangeAspect="1"/>
          </p:cNvPicPr>
          <p:nvPr/>
        </p:nvPicPr>
        <p:blipFill>
          <a:blip r:embed="rId3"/>
          <a:stretch>
            <a:fillRect/>
          </a:stretch>
        </p:blipFill>
        <p:spPr>
          <a:xfrm>
            <a:off x="4790232" y="5044925"/>
            <a:ext cx="2611536" cy="1595069"/>
          </a:xfrm>
          <a:prstGeom prst="rect">
            <a:avLst/>
          </a:prstGeom>
        </p:spPr>
      </p:pic>
      <p:pic>
        <p:nvPicPr>
          <p:cNvPr id="25" name="Picture 24" descr="A screenshot of a computer&#10;&#10;Description automatically generated">
            <a:extLst>
              <a:ext uri="{FF2B5EF4-FFF2-40B4-BE49-F238E27FC236}">
                <a16:creationId xmlns:a16="http://schemas.microsoft.com/office/drawing/2014/main" id="{A7BCA4FA-C8DC-0D22-A1B3-4D07B40ECCE3}"/>
              </a:ext>
            </a:extLst>
          </p:cNvPr>
          <p:cNvPicPr>
            <a:picLocks noChangeAspect="1"/>
          </p:cNvPicPr>
          <p:nvPr/>
        </p:nvPicPr>
        <p:blipFill rotWithShape="1">
          <a:blip r:embed="rId4"/>
          <a:srcRect b="33911"/>
          <a:stretch/>
        </p:blipFill>
        <p:spPr>
          <a:xfrm>
            <a:off x="6376449" y="1232452"/>
            <a:ext cx="5234359" cy="371881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b="1" dirty="0">
                <a:solidFill>
                  <a:schemeClr val="accent1"/>
                </a:solidFill>
                <a:latin typeface="Times" pitchFamily="2"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IN" dirty="0">
                <a:solidFill>
                  <a:schemeClr val="tx1"/>
                </a:solidFill>
                <a:latin typeface="Times" pitchFamily="2" charset="0"/>
              </a:rPr>
              <a:t>Steganography is a powerful and efficient way to hide data within images, ensuring security while keeping the information discreet. This project simplifies the process with password protection, an intuitive GUI, and drag-and-drop functionality, making encryption both seamless and effective. While steganography has valuable applications in cybersecurity and privacy, it also highlights the risks associated with hidden data.</a:t>
            </a:r>
          </a:p>
          <a:p>
            <a:pPr marL="0" indent="0">
              <a:buNone/>
            </a:pPr>
            <a:r>
              <a:rPr lang="en-IN" dirty="0">
                <a:solidFill>
                  <a:schemeClr val="tx1"/>
                </a:solidFill>
                <a:latin typeface="Times" pitchFamily="2" charset="0"/>
              </a:rPr>
              <a:t>Overall, this project demonstrates how steganography can be used responsibly and efficiently, combining security with ease of use.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latin typeface="Times" pitchFamily="2"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latin typeface="Times" pitchFamily="2" charset="0"/>
              </a:rPr>
              <a:t>Here’s my GitHub link :</a:t>
            </a:r>
          </a:p>
          <a:p>
            <a:pPr marL="0" indent="0">
              <a:buNone/>
            </a:pPr>
            <a:r>
              <a:rPr lang="en-IN" dirty="0">
                <a:hlinkClick r:id="rId2"/>
              </a:rPr>
              <a:t>https://github.com/stellamercy/Stegolock.git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1284</TotalTime>
  <Words>780</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Franklin Gothic Book</vt:lpstr>
      <vt:lpstr>Franklin Gothic Demi</vt:lpstr>
      <vt:lpstr>Times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John Michael</cp:lastModifiedBy>
  <cp:revision>26</cp:revision>
  <cp:lastPrinted>2025-02-26T08:12:04Z</cp:lastPrinted>
  <dcterms:created xsi:type="dcterms:W3CDTF">2021-05-26T16:50:10Z</dcterms:created>
  <dcterms:modified xsi:type="dcterms:W3CDTF">2025-02-26T18:18:48Z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