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7BEE8-34EE-4F9B-AC2D-7AB218E94E49}"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78A6B-0DA2-4773-B3A1-45824A72491F}" type="slidenum">
              <a:rPr lang="en-US" smtClean="0"/>
              <a:t>‹#›</a:t>
            </a:fld>
            <a:endParaRPr lang="en-US"/>
          </a:p>
        </p:txBody>
      </p:sp>
    </p:spTree>
    <p:extLst>
      <p:ext uri="{BB962C8B-B14F-4D97-AF65-F5344CB8AC3E}">
        <p14:creationId xmlns:p14="http://schemas.microsoft.com/office/powerpoint/2010/main" val="258682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a:defRPr/>
            </a:pPr>
            <a:fld id="{2AE7350B-F3B8-4F7E-90C1-BE51300A4628}" type="slidenum">
              <a:rPr lang="en-US">
                <a:solidFill>
                  <a:prstClr val="black"/>
                </a:solidFill>
                <a:latin typeface="Calibri" panose="020F0502020204030204"/>
              </a:rPr>
              <a:pPr defTabSz="931774">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135069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C41520-0E43-4601-87FA-E1684F51FD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C1392-564F-4A8C-8A56-5D9A632E4368}" type="slidenum">
              <a:rPr lang="en-US" smtClean="0"/>
              <a:t>‹#›</a:t>
            </a:fld>
            <a:endParaRPr lang="en-US"/>
          </a:p>
        </p:txBody>
      </p:sp>
    </p:spTree>
    <p:extLst>
      <p:ext uri="{BB962C8B-B14F-4D97-AF65-F5344CB8AC3E}">
        <p14:creationId xmlns:p14="http://schemas.microsoft.com/office/powerpoint/2010/main" val="3352797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41520-0E43-4601-87FA-E1684F51FD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C1392-564F-4A8C-8A56-5D9A632E4368}" type="slidenum">
              <a:rPr lang="en-US" smtClean="0"/>
              <a:t>‹#›</a:t>
            </a:fld>
            <a:endParaRPr lang="en-US"/>
          </a:p>
        </p:txBody>
      </p:sp>
    </p:spTree>
    <p:extLst>
      <p:ext uri="{BB962C8B-B14F-4D97-AF65-F5344CB8AC3E}">
        <p14:creationId xmlns:p14="http://schemas.microsoft.com/office/powerpoint/2010/main" val="192327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41520-0E43-4601-87FA-E1684F51FD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C1392-564F-4A8C-8A56-5D9A632E4368}" type="slidenum">
              <a:rPr lang="en-US" smtClean="0"/>
              <a:t>‹#›</a:t>
            </a:fld>
            <a:endParaRPr lang="en-US"/>
          </a:p>
        </p:txBody>
      </p:sp>
    </p:spTree>
    <p:extLst>
      <p:ext uri="{BB962C8B-B14F-4D97-AF65-F5344CB8AC3E}">
        <p14:creationId xmlns:p14="http://schemas.microsoft.com/office/powerpoint/2010/main" val="164572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41520-0E43-4601-87FA-E1684F51FD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C1392-564F-4A8C-8A56-5D9A632E4368}" type="slidenum">
              <a:rPr lang="en-US" smtClean="0"/>
              <a:t>‹#›</a:t>
            </a:fld>
            <a:endParaRPr lang="en-US"/>
          </a:p>
        </p:txBody>
      </p:sp>
    </p:spTree>
    <p:extLst>
      <p:ext uri="{BB962C8B-B14F-4D97-AF65-F5344CB8AC3E}">
        <p14:creationId xmlns:p14="http://schemas.microsoft.com/office/powerpoint/2010/main" val="215096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C41520-0E43-4601-87FA-E1684F51FD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C1392-564F-4A8C-8A56-5D9A632E4368}" type="slidenum">
              <a:rPr lang="en-US" smtClean="0"/>
              <a:t>‹#›</a:t>
            </a:fld>
            <a:endParaRPr lang="en-US"/>
          </a:p>
        </p:txBody>
      </p:sp>
    </p:spTree>
    <p:extLst>
      <p:ext uri="{BB962C8B-B14F-4D97-AF65-F5344CB8AC3E}">
        <p14:creationId xmlns:p14="http://schemas.microsoft.com/office/powerpoint/2010/main" val="400008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C41520-0E43-4601-87FA-E1684F51FD99}"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C1392-564F-4A8C-8A56-5D9A632E4368}" type="slidenum">
              <a:rPr lang="en-US" smtClean="0"/>
              <a:t>‹#›</a:t>
            </a:fld>
            <a:endParaRPr lang="en-US"/>
          </a:p>
        </p:txBody>
      </p:sp>
    </p:spTree>
    <p:extLst>
      <p:ext uri="{BB962C8B-B14F-4D97-AF65-F5344CB8AC3E}">
        <p14:creationId xmlns:p14="http://schemas.microsoft.com/office/powerpoint/2010/main" val="3491799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C41520-0E43-4601-87FA-E1684F51FD99}"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8C1392-564F-4A8C-8A56-5D9A632E4368}" type="slidenum">
              <a:rPr lang="en-US" smtClean="0"/>
              <a:t>‹#›</a:t>
            </a:fld>
            <a:endParaRPr lang="en-US"/>
          </a:p>
        </p:txBody>
      </p:sp>
    </p:spTree>
    <p:extLst>
      <p:ext uri="{BB962C8B-B14F-4D97-AF65-F5344CB8AC3E}">
        <p14:creationId xmlns:p14="http://schemas.microsoft.com/office/powerpoint/2010/main" val="765630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C41520-0E43-4601-87FA-E1684F51FD99}"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8C1392-564F-4A8C-8A56-5D9A632E4368}" type="slidenum">
              <a:rPr lang="en-US" smtClean="0"/>
              <a:t>‹#›</a:t>
            </a:fld>
            <a:endParaRPr lang="en-US"/>
          </a:p>
        </p:txBody>
      </p:sp>
    </p:spTree>
    <p:extLst>
      <p:ext uri="{BB962C8B-B14F-4D97-AF65-F5344CB8AC3E}">
        <p14:creationId xmlns:p14="http://schemas.microsoft.com/office/powerpoint/2010/main" val="205375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41520-0E43-4601-87FA-E1684F51FD99}"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8C1392-564F-4A8C-8A56-5D9A632E4368}" type="slidenum">
              <a:rPr lang="en-US" smtClean="0"/>
              <a:t>‹#›</a:t>
            </a:fld>
            <a:endParaRPr lang="en-US"/>
          </a:p>
        </p:txBody>
      </p:sp>
    </p:spTree>
    <p:extLst>
      <p:ext uri="{BB962C8B-B14F-4D97-AF65-F5344CB8AC3E}">
        <p14:creationId xmlns:p14="http://schemas.microsoft.com/office/powerpoint/2010/main" val="337244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C41520-0E43-4601-87FA-E1684F51FD99}"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C1392-564F-4A8C-8A56-5D9A632E4368}" type="slidenum">
              <a:rPr lang="en-US" smtClean="0"/>
              <a:t>‹#›</a:t>
            </a:fld>
            <a:endParaRPr lang="en-US"/>
          </a:p>
        </p:txBody>
      </p:sp>
    </p:spTree>
    <p:extLst>
      <p:ext uri="{BB962C8B-B14F-4D97-AF65-F5344CB8AC3E}">
        <p14:creationId xmlns:p14="http://schemas.microsoft.com/office/powerpoint/2010/main" val="223663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C41520-0E43-4601-87FA-E1684F51FD99}"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C1392-564F-4A8C-8A56-5D9A632E4368}" type="slidenum">
              <a:rPr lang="en-US" smtClean="0"/>
              <a:t>‹#›</a:t>
            </a:fld>
            <a:endParaRPr lang="en-US"/>
          </a:p>
        </p:txBody>
      </p:sp>
    </p:spTree>
    <p:extLst>
      <p:ext uri="{BB962C8B-B14F-4D97-AF65-F5344CB8AC3E}">
        <p14:creationId xmlns:p14="http://schemas.microsoft.com/office/powerpoint/2010/main" val="37449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41520-0E43-4601-87FA-E1684F51FD99}" type="datetimeFigureOut">
              <a:rPr lang="en-US" smtClean="0"/>
              <a:t>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C1392-564F-4A8C-8A56-5D9A632E4368}" type="slidenum">
              <a:rPr lang="en-US" smtClean="0"/>
              <a:t>‹#›</a:t>
            </a:fld>
            <a:endParaRPr lang="en-US"/>
          </a:p>
        </p:txBody>
      </p:sp>
    </p:spTree>
    <p:extLst>
      <p:ext uri="{BB962C8B-B14F-4D97-AF65-F5344CB8AC3E}">
        <p14:creationId xmlns:p14="http://schemas.microsoft.com/office/powerpoint/2010/main" val="2712063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pandas.pydata.org/pandas-docs/stable/user_guide/text.html"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4897465"/>
            <a:ext cx="12192000" cy="1658318"/>
          </a:xfrm>
          <a:prstGeom prst="rect">
            <a:avLst/>
          </a:prstGeom>
          <a:solidFill>
            <a:schemeClr val="bg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itle 1"/>
          <p:cNvSpPr txBox="1">
            <a:spLocks/>
          </p:cNvSpPr>
          <p:nvPr/>
        </p:nvSpPr>
        <p:spPr>
          <a:xfrm>
            <a:off x="672662" y="1024759"/>
            <a:ext cx="10846676" cy="3579897"/>
          </a:xfrm>
          <a:prstGeom prst="rect">
            <a:avLst/>
          </a:prstGeom>
        </p:spPr>
        <p:txBody>
          <a:bodyPr/>
          <a:lstStyle>
            <a:lvl1pPr algn="ctr" defTabSz="457200" rtl="0" eaLnBrk="1" fontAlgn="base" hangingPunct="1">
              <a:spcBef>
                <a:spcPct val="0"/>
              </a:spcBef>
              <a:spcAft>
                <a:spcPct val="0"/>
              </a:spcAft>
              <a:defRPr sz="4400" kern="1200">
                <a:solidFill>
                  <a:schemeClr val="bg1"/>
                </a:solidFill>
                <a:latin typeface="+mj-lt"/>
                <a:ea typeface="ＭＳ Ｐゴシック" panose="020B0600070205080204" pitchFamily="34" charset="-128"/>
                <a:cs typeface="ＭＳ Ｐゴシック" charset="0"/>
              </a:defRPr>
            </a:lvl1pPr>
            <a:lvl2pPr algn="ctr" defTabSz="457200" rtl="0" eaLnBrk="1" fontAlgn="base" hangingPunct="1">
              <a:spcBef>
                <a:spcPct val="0"/>
              </a:spcBef>
              <a:spcAft>
                <a:spcPct val="0"/>
              </a:spcAft>
              <a:defRPr sz="4400">
                <a:solidFill>
                  <a:schemeClr val="bg1"/>
                </a:solidFill>
                <a:latin typeface="Calibri" charset="0"/>
                <a:ea typeface="ＭＳ Ｐゴシック" panose="020B0600070205080204" pitchFamily="34" charset="-128"/>
                <a:cs typeface="ＭＳ Ｐゴシック" charset="0"/>
              </a:defRPr>
            </a:lvl2pPr>
            <a:lvl3pPr algn="ctr" defTabSz="457200" rtl="0" eaLnBrk="1" fontAlgn="base" hangingPunct="1">
              <a:spcBef>
                <a:spcPct val="0"/>
              </a:spcBef>
              <a:spcAft>
                <a:spcPct val="0"/>
              </a:spcAft>
              <a:defRPr sz="4400">
                <a:solidFill>
                  <a:schemeClr val="bg1"/>
                </a:solidFill>
                <a:latin typeface="Calibri" charset="0"/>
                <a:ea typeface="ＭＳ Ｐゴシック" panose="020B0600070205080204" pitchFamily="34" charset="-128"/>
                <a:cs typeface="ＭＳ Ｐゴシック" charset="0"/>
              </a:defRPr>
            </a:lvl3pPr>
            <a:lvl4pPr algn="ctr" defTabSz="457200" rtl="0" eaLnBrk="1" fontAlgn="base" hangingPunct="1">
              <a:spcBef>
                <a:spcPct val="0"/>
              </a:spcBef>
              <a:spcAft>
                <a:spcPct val="0"/>
              </a:spcAft>
              <a:defRPr sz="4400">
                <a:solidFill>
                  <a:schemeClr val="bg1"/>
                </a:solidFill>
                <a:latin typeface="Calibri" charset="0"/>
                <a:ea typeface="ＭＳ Ｐゴシック" panose="020B0600070205080204" pitchFamily="34" charset="-128"/>
                <a:cs typeface="ＭＳ Ｐゴシック" charset="0"/>
              </a:defRPr>
            </a:lvl4pPr>
            <a:lvl5pPr algn="ctr" defTabSz="457200" rtl="0" eaLnBrk="1" fontAlgn="base" hangingPunct="1">
              <a:spcBef>
                <a:spcPct val="0"/>
              </a:spcBef>
              <a:spcAft>
                <a:spcPct val="0"/>
              </a:spcAft>
              <a:defRPr sz="4400">
                <a:solidFill>
                  <a:schemeClr val="bg1"/>
                </a:solidFill>
                <a:latin typeface="Calibri" charset="0"/>
                <a:ea typeface="ＭＳ Ｐゴシック" panose="020B0600070205080204" pitchFamily="34" charset="-128"/>
                <a:cs typeface="ＭＳ Ｐゴシック" charset="0"/>
              </a:defRPr>
            </a:lvl5pPr>
            <a:lvl6pPr marL="457200" algn="ctr" defTabSz="457200" rtl="0" eaLnBrk="1" fontAlgn="base" hangingPunct="1">
              <a:spcBef>
                <a:spcPct val="0"/>
              </a:spcBef>
              <a:spcAft>
                <a:spcPct val="0"/>
              </a:spcAft>
              <a:defRPr sz="4400">
                <a:solidFill>
                  <a:schemeClr val="bg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bg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bg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bg1"/>
                </a:solidFill>
                <a:latin typeface="Calibri" charset="0"/>
                <a:ea typeface="ＭＳ Ｐゴシック" charset="0"/>
                <a:cs typeface="ＭＳ Ｐゴシック"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2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Calibri"/>
              </a:rPr>
              <a:t>BAS 250 – Lab #2</a:t>
            </a:r>
          </a:p>
          <a:p>
            <a:pPr marL="0" marR="0" lvl="0" indent="0" algn="ctr" defTabSz="457200" rtl="0" eaLnBrk="1" fontAlgn="base" latinLnBrk="0" hangingPunct="1">
              <a:lnSpc>
                <a:spcPct val="100000"/>
              </a:lnSpc>
              <a:spcBef>
                <a:spcPct val="0"/>
              </a:spcBef>
              <a:spcAft>
                <a:spcPct val="0"/>
              </a:spcAft>
              <a:buClrTx/>
              <a:buSzTx/>
              <a:buFontTx/>
              <a:buNone/>
              <a:tabLst/>
              <a:defRPr/>
            </a:pPr>
            <a:r>
              <a:rPr lang="en-US" sz="6000" noProof="0" dirty="0" smtClean="0">
                <a:solidFill>
                  <a:schemeClr val="tx1"/>
                </a:solidFill>
                <a:effectLst>
                  <a:outerShdw blurRad="38100" dist="38100" dir="2700000" algn="tl">
                    <a:srgbClr val="000000">
                      <a:alpha val="43137"/>
                    </a:srgbClr>
                  </a:outerShdw>
                </a:effectLst>
                <a:latin typeface="Calibri"/>
              </a:rPr>
              <a:t>Data Transformation</a:t>
            </a:r>
            <a:endParaRPr kumimoji="0" lang="en-US" sz="80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libri"/>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556" y="5094452"/>
            <a:ext cx="2988888" cy="1264347"/>
          </a:xfrm>
          <a:prstGeom prst="rect">
            <a:avLst/>
          </a:prstGeom>
        </p:spPr>
      </p:pic>
      <p:sp>
        <p:nvSpPr>
          <p:cNvPr id="5" name="Slide Number Placeholder 4"/>
          <p:cNvSpPr>
            <a:spLocks noGrp="1"/>
          </p:cNvSpPr>
          <p:nvPr>
            <p:ph type="sldNum" sz="quarter" idx="12"/>
          </p:nvPr>
        </p:nvSpPr>
        <p:spPr/>
        <p:txBody>
          <a:bodyPr/>
          <a:lstStyle/>
          <a:p>
            <a:pPr>
              <a:defRPr/>
            </a:pPr>
            <a:fld id="{C6383304-37B6-430B-A3AD-7B0ADF72DC93}" type="slidenum">
              <a:rPr lang="en-US" altLang="en-US" smtClean="0"/>
              <a:pPr>
                <a:defRPr/>
              </a:pPr>
              <a:t>1</a:t>
            </a:fld>
            <a:endParaRPr lang="en-US" altLang="en-US" dirty="0"/>
          </a:p>
        </p:txBody>
      </p:sp>
    </p:spTree>
    <p:extLst>
      <p:ext uri="{BB962C8B-B14F-4D97-AF65-F5344CB8AC3E}">
        <p14:creationId xmlns:p14="http://schemas.microsoft.com/office/powerpoint/2010/main" val="3640857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56"/>
            <a:ext cx="10515600" cy="690591"/>
          </a:xfrm>
        </p:spPr>
        <p:txBody>
          <a:bodyPr>
            <a:normAutofit fontScale="90000"/>
          </a:bodyPr>
          <a:lstStyle/>
          <a:p>
            <a:pPr algn="ctr"/>
            <a:r>
              <a:rPr lang="en-US" b="1" dirty="0" smtClean="0"/>
              <a:t>Conditionals (1)</a:t>
            </a:r>
            <a:endParaRPr lang="en-US" b="1" dirty="0"/>
          </a:p>
        </p:txBody>
      </p:sp>
      <p:sp>
        <p:nvSpPr>
          <p:cNvPr id="3" name="Slide Number Placeholder 2"/>
          <p:cNvSpPr>
            <a:spLocks noGrp="1"/>
          </p:cNvSpPr>
          <p:nvPr>
            <p:ph type="sldNum" sz="quarter" idx="12"/>
          </p:nvPr>
        </p:nvSpPr>
        <p:spPr/>
        <p:txBody>
          <a:bodyPr/>
          <a:lstStyle/>
          <a:p>
            <a:fld id="{7E72315A-0C61-4554-9167-9FF1E12B4C65}" type="slidenum">
              <a:rPr lang="en-US" smtClean="0"/>
              <a:t>10</a:t>
            </a:fld>
            <a:endParaRPr lang="en-US" dirty="0"/>
          </a:p>
        </p:txBody>
      </p:sp>
      <p:sp>
        <p:nvSpPr>
          <p:cNvPr id="7" name="TextBox 6"/>
          <p:cNvSpPr txBox="1"/>
          <p:nvPr/>
        </p:nvSpPr>
        <p:spPr>
          <a:xfrm>
            <a:off x="371611" y="1131547"/>
            <a:ext cx="5131526" cy="1815882"/>
          </a:xfrm>
          <a:prstGeom prst="rect">
            <a:avLst/>
          </a:prstGeom>
          <a:noFill/>
        </p:spPr>
        <p:txBody>
          <a:bodyPr wrap="square" rtlCol="0">
            <a:spAutoFit/>
          </a:bodyPr>
          <a:lstStyle/>
          <a:p>
            <a:r>
              <a:rPr lang="en-US" sz="1600" dirty="0" smtClean="0">
                <a:cs typeface="Courier New" panose="02070309020205020404" pitchFamily="49" charset="0"/>
              </a:rPr>
              <a:t>There are a few ways to create a new variable with a conditional (if/then/else) formula. For new variables with only two possible values, the best way is to use the lambda() function.</a:t>
            </a:r>
          </a:p>
          <a:p>
            <a:endParaRPr lang="en-US" sz="1600" dirty="0">
              <a:cs typeface="Courier New" panose="02070309020205020404" pitchFamily="49" charset="0"/>
            </a:endParaRPr>
          </a:p>
          <a:p>
            <a:pPr marL="342900" indent="-342900">
              <a:buFont typeface="+mj-lt"/>
              <a:buAutoNum type="arabicPeriod"/>
            </a:pPr>
            <a:r>
              <a:rPr lang="en-US" sz="1600" dirty="0" smtClean="0">
                <a:cs typeface="Courier New" panose="02070309020205020404" pitchFamily="49" charset="0"/>
              </a:rPr>
              <a:t>Run the following code to create a new </a:t>
            </a:r>
            <a:r>
              <a:rPr lang="en-US" sz="1600" dirty="0" err="1" smtClean="0">
                <a:cs typeface="Courier New" panose="02070309020205020404" pitchFamily="49" charset="0"/>
              </a:rPr>
              <a:t>DataFrame</a:t>
            </a:r>
            <a:r>
              <a:rPr lang="en-US" sz="1600" dirty="0" smtClean="0">
                <a:cs typeface="Courier New" panose="02070309020205020404" pitchFamily="49" charset="0"/>
              </a:rPr>
              <a:t> with 3 columns from the char_rev3 </a:t>
            </a:r>
            <a:r>
              <a:rPr lang="en-US" sz="1600" dirty="0" err="1" smtClean="0">
                <a:cs typeface="Courier New" panose="02070309020205020404" pitchFamily="49" charset="0"/>
              </a:rPr>
              <a:t>DataFrame</a:t>
            </a:r>
            <a:r>
              <a:rPr lang="en-US" sz="1600" dirty="0" smtClean="0">
                <a:cs typeface="Courier New" panose="02070309020205020404" pitchFamily="49" charset="0"/>
              </a:rPr>
              <a:t>:</a:t>
            </a:r>
          </a:p>
        </p:txBody>
      </p:sp>
      <p:sp>
        <p:nvSpPr>
          <p:cNvPr id="9" name="TextBox 8"/>
          <p:cNvSpPr txBox="1"/>
          <p:nvPr/>
        </p:nvSpPr>
        <p:spPr>
          <a:xfrm>
            <a:off x="6505301" y="1131547"/>
            <a:ext cx="5486402" cy="5262979"/>
          </a:xfrm>
          <a:prstGeom prst="rect">
            <a:avLst/>
          </a:prstGeom>
          <a:noFill/>
        </p:spPr>
        <p:txBody>
          <a:bodyPr wrap="square" rtlCol="0">
            <a:spAutoFit/>
          </a:bodyPr>
          <a:lstStyle/>
          <a:p>
            <a:r>
              <a:rPr lang="en-US" sz="1600" dirty="0" smtClean="0"/>
              <a:t>We want to build a new variable called </a:t>
            </a:r>
            <a:r>
              <a:rPr lang="en-US" sz="1600" dirty="0" smtClean="0">
                <a:latin typeface="Courier New" panose="02070309020205020404" pitchFamily="49" charset="0"/>
                <a:cs typeface="Courier New" panose="02070309020205020404" pitchFamily="49" charset="0"/>
              </a:rPr>
              <a:t>rating</a:t>
            </a:r>
            <a:r>
              <a:rPr lang="en-US" sz="1600" dirty="0" smtClean="0"/>
              <a:t> on the </a:t>
            </a:r>
            <a:r>
              <a:rPr lang="en-US" sz="1600" dirty="0" err="1" smtClean="0"/>
              <a:t>user_stars</a:t>
            </a:r>
            <a:r>
              <a:rPr lang="en-US" sz="1600" dirty="0" smtClean="0"/>
              <a:t> </a:t>
            </a:r>
            <a:r>
              <a:rPr lang="en-US" sz="1600" dirty="0" err="1" smtClean="0"/>
              <a:t>DataFrame</a:t>
            </a:r>
            <a:r>
              <a:rPr lang="en-US" sz="1600" dirty="0" smtClean="0"/>
              <a:t> that contains two values: ‘Good’ if stars is greater than or equal to 3, and ‘Bad’ if the review is a 1 or 2. </a:t>
            </a:r>
          </a:p>
          <a:p>
            <a:pPr marL="342900" indent="-342900">
              <a:buFont typeface="+mj-lt"/>
              <a:buAutoNum type="arabicPeriod" startAt="2"/>
            </a:pPr>
            <a:endParaRPr lang="en-US" sz="1600" dirty="0"/>
          </a:p>
          <a:p>
            <a:pPr marL="342900" indent="-342900">
              <a:buFont typeface="+mj-lt"/>
              <a:buAutoNum type="arabicPeriod" startAt="2"/>
            </a:pPr>
            <a:r>
              <a:rPr lang="en-US" sz="1600" dirty="0" smtClean="0"/>
              <a:t>Run the following code:</a:t>
            </a:r>
          </a:p>
          <a:p>
            <a:pPr marL="342900" indent="-342900">
              <a:buFont typeface="+mj-lt"/>
              <a:buAutoNum type="arabicPeriod" startAt="2"/>
            </a:pPr>
            <a:endParaRPr lang="en-US" sz="1600" dirty="0"/>
          </a:p>
          <a:p>
            <a:pPr marL="342900" indent="-342900">
              <a:buFont typeface="+mj-lt"/>
              <a:buAutoNum type="arabicPeriod" startAt="2"/>
            </a:pPr>
            <a:endParaRPr lang="en-US" sz="1600" dirty="0" smtClean="0"/>
          </a:p>
          <a:p>
            <a:r>
              <a:rPr lang="en-US" sz="1600" dirty="0" smtClean="0"/>
              <a:t>This is called a </a:t>
            </a:r>
            <a:r>
              <a:rPr lang="en-US" sz="1600" b="1" dirty="0" smtClean="0"/>
              <a:t>lambda function</a:t>
            </a:r>
            <a:r>
              <a:rPr lang="en-US" sz="1600" dirty="0" smtClean="0"/>
              <a:t>, and will run the logic that we define for every value that passes through it. Note that </a:t>
            </a:r>
            <a:r>
              <a:rPr lang="en-US" sz="1600" dirty="0" smtClean="0">
                <a:latin typeface="Courier New" panose="02070309020205020404" pitchFamily="49" charset="0"/>
                <a:cs typeface="Courier New" panose="02070309020205020404" pitchFamily="49" charset="0"/>
              </a:rPr>
              <a:t>x</a:t>
            </a:r>
            <a:r>
              <a:rPr lang="en-US" sz="1600" dirty="0" smtClean="0"/>
              <a:t> is called a “</a:t>
            </a:r>
            <a:r>
              <a:rPr lang="en-US" sz="1600" b="1" dirty="0" smtClean="0"/>
              <a:t>local variable</a:t>
            </a:r>
            <a:r>
              <a:rPr lang="en-US" sz="1600" dirty="0" smtClean="0"/>
              <a:t>,” which means it will only be used within the function (that is, you can’t refer to </a:t>
            </a:r>
            <a:r>
              <a:rPr lang="en-US" sz="1600" dirty="0" smtClean="0">
                <a:latin typeface="Courier New" panose="02070309020205020404" pitchFamily="49" charset="0"/>
                <a:cs typeface="Courier New" panose="02070309020205020404" pitchFamily="49" charset="0"/>
              </a:rPr>
              <a:t>x</a:t>
            </a:r>
            <a:r>
              <a:rPr lang="en-US" sz="1600" dirty="0" smtClean="0"/>
              <a:t> in another line of code and expect the program to know what you’re referring to).</a:t>
            </a:r>
            <a:endParaRPr lang="en-US" sz="1600" b="1" dirty="0" smtClean="0"/>
          </a:p>
          <a:p>
            <a:endParaRPr lang="en-US" sz="1600" dirty="0" smtClean="0"/>
          </a:p>
          <a:p>
            <a:pPr marL="342900" indent="-342900">
              <a:buFont typeface="+mj-lt"/>
              <a:buAutoNum type="arabicPeriod" startAt="3"/>
            </a:pPr>
            <a:r>
              <a:rPr lang="en-US" sz="1600" dirty="0" smtClean="0"/>
              <a:t>Create the new variable by calling the lambda function using the </a:t>
            </a:r>
            <a:r>
              <a:rPr lang="en-US" sz="1600" dirty="0" smtClean="0">
                <a:latin typeface="Courier New" panose="02070309020205020404" pitchFamily="49" charset="0"/>
                <a:cs typeface="Courier New" panose="02070309020205020404" pitchFamily="49" charset="0"/>
              </a:rPr>
              <a:t>apply()</a:t>
            </a:r>
            <a:r>
              <a:rPr lang="en-US" sz="1600" dirty="0" smtClean="0"/>
              <a:t> function: </a:t>
            </a:r>
          </a:p>
          <a:p>
            <a:pPr marL="342900" indent="-342900">
              <a:buFont typeface="+mj-lt"/>
              <a:buAutoNum type="arabicPeriod" startAt="3"/>
            </a:pPr>
            <a:endParaRPr lang="en-US" sz="1600" dirty="0"/>
          </a:p>
          <a:p>
            <a:pPr marL="342900" indent="-342900">
              <a:buFont typeface="+mj-lt"/>
              <a:buAutoNum type="arabicPeriod" startAt="3"/>
            </a:pPr>
            <a:endParaRPr lang="en-US" sz="1600" dirty="0" smtClean="0"/>
          </a:p>
          <a:p>
            <a:endParaRPr lang="en-US" sz="1600" dirty="0"/>
          </a:p>
          <a:p>
            <a:r>
              <a:rPr lang="en-US" sz="1600" dirty="0" smtClean="0"/>
              <a:t>Note that steps 2 and 3 can be combined (and you’ll most likely see other people write lambda functions in this way):</a:t>
            </a:r>
            <a:endParaRPr lang="en-US" sz="1600" dirty="0"/>
          </a:p>
          <a:p>
            <a:pPr marL="342900" indent="-342900">
              <a:buFont typeface="+mj-lt"/>
              <a:buAutoNum type="arabicPeriod" startAt="3"/>
            </a:pPr>
            <a:endParaRPr lang="en-US" sz="1600" dirty="0"/>
          </a:p>
        </p:txBody>
      </p:sp>
      <p:pic>
        <p:nvPicPr>
          <p:cNvPr id="10" name="Picture 9"/>
          <p:cNvPicPr>
            <a:picLocks noChangeAspect="1"/>
          </p:cNvPicPr>
          <p:nvPr/>
        </p:nvPicPr>
        <p:blipFill>
          <a:blip r:embed="rId2"/>
          <a:stretch>
            <a:fillRect/>
          </a:stretch>
        </p:blipFill>
        <p:spPr>
          <a:xfrm>
            <a:off x="160836" y="2864308"/>
            <a:ext cx="5553075" cy="2514600"/>
          </a:xfrm>
          <a:prstGeom prst="rect">
            <a:avLst/>
          </a:prstGeom>
        </p:spPr>
      </p:pic>
      <p:pic>
        <p:nvPicPr>
          <p:cNvPr id="13" name="Picture 12"/>
          <p:cNvPicPr>
            <a:picLocks noChangeAspect="1"/>
          </p:cNvPicPr>
          <p:nvPr/>
        </p:nvPicPr>
        <p:blipFill>
          <a:blip r:embed="rId3"/>
          <a:stretch>
            <a:fillRect/>
          </a:stretch>
        </p:blipFill>
        <p:spPr>
          <a:xfrm>
            <a:off x="6975565" y="2500020"/>
            <a:ext cx="4534989" cy="301614"/>
          </a:xfrm>
          <a:prstGeom prst="rect">
            <a:avLst/>
          </a:prstGeom>
        </p:spPr>
      </p:pic>
      <p:pic>
        <p:nvPicPr>
          <p:cNvPr id="15" name="Picture 14"/>
          <p:cNvPicPr>
            <a:picLocks noChangeAspect="1"/>
          </p:cNvPicPr>
          <p:nvPr/>
        </p:nvPicPr>
        <p:blipFill>
          <a:blip r:embed="rId4"/>
          <a:stretch>
            <a:fillRect/>
          </a:stretch>
        </p:blipFill>
        <p:spPr>
          <a:xfrm>
            <a:off x="6814184" y="4878010"/>
            <a:ext cx="4857750" cy="390525"/>
          </a:xfrm>
          <a:prstGeom prst="rect">
            <a:avLst/>
          </a:prstGeom>
        </p:spPr>
      </p:pic>
      <p:pic>
        <p:nvPicPr>
          <p:cNvPr id="16" name="Picture 15"/>
          <p:cNvPicPr>
            <a:picLocks noChangeAspect="1"/>
          </p:cNvPicPr>
          <p:nvPr/>
        </p:nvPicPr>
        <p:blipFill>
          <a:blip r:embed="rId5"/>
          <a:stretch>
            <a:fillRect/>
          </a:stretch>
        </p:blipFill>
        <p:spPr>
          <a:xfrm>
            <a:off x="4343128" y="6114104"/>
            <a:ext cx="7648575" cy="266700"/>
          </a:xfrm>
          <a:prstGeom prst="rect">
            <a:avLst/>
          </a:prstGeom>
        </p:spPr>
      </p:pic>
      <p:sp>
        <p:nvSpPr>
          <p:cNvPr id="17" name="Rectangle 16"/>
          <p:cNvSpPr/>
          <p:nvPr/>
        </p:nvSpPr>
        <p:spPr>
          <a:xfrm>
            <a:off x="76129" y="5334376"/>
            <a:ext cx="3921105" cy="1387099"/>
          </a:xfrm>
          <a:prstGeom prst="rect">
            <a:avLst/>
          </a:prstGeom>
        </p:spPr>
        <p:txBody>
          <a:bodyPr wrap="square">
            <a:spAutoFit/>
          </a:bodyPr>
          <a:lstStyle/>
          <a:p>
            <a:r>
              <a:rPr lang="en-US" sz="1400" dirty="0">
                <a:cs typeface="Courier New" panose="02070309020205020404" pitchFamily="49" charset="0"/>
              </a:rPr>
              <a:t>Note that we can have multiple lines of code in each cell of our notebook. So far, we’ve only used one line at a time to make it easier to troubleshoot. But as you get better, you can combine multiple lines into one cell, or merge cells (on the top menu, click Edit -&gt; Merge Cell Above/Below).</a:t>
            </a:r>
            <a:endParaRPr lang="en-US" sz="1400" dirty="0"/>
          </a:p>
        </p:txBody>
      </p:sp>
    </p:spTree>
    <p:extLst>
      <p:ext uri="{BB962C8B-B14F-4D97-AF65-F5344CB8AC3E}">
        <p14:creationId xmlns:p14="http://schemas.microsoft.com/office/powerpoint/2010/main" val="1364245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56"/>
            <a:ext cx="10515600" cy="690591"/>
          </a:xfrm>
        </p:spPr>
        <p:txBody>
          <a:bodyPr>
            <a:normAutofit fontScale="90000"/>
          </a:bodyPr>
          <a:lstStyle/>
          <a:p>
            <a:pPr algn="ctr"/>
            <a:r>
              <a:rPr lang="en-US" b="1" dirty="0" smtClean="0"/>
              <a:t>Conditionals (2)</a:t>
            </a:r>
            <a:endParaRPr lang="en-US" b="1" dirty="0"/>
          </a:p>
        </p:txBody>
      </p:sp>
      <p:sp>
        <p:nvSpPr>
          <p:cNvPr id="3" name="Slide Number Placeholder 2"/>
          <p:cNvSpPr>
            <a:spLocks noGrp="1"/>
          </p:cNvSpPr>
          <p:nvPr>
            <p:ph type="sldNum" sz="quarter" idx="12"/>
          </p:nvPr>
        </p:nvSpPr>
        <p:spPr/>
        <p:txBody>
          <a:bodyPr/>
          <a:lstStyle/>
          <a:p>
            <a:fld id="{7E72315A-0C61-4554-9167-9FF1E12B4C65}" type="slidenum">
              <a:rPr lang="en-US" smtClean="0"/>
              <a:t>11</a:t>
            </a:fld>
            <a:endParaRPr lang="en-US" dirty="0"/>
          </a:p>
        </p:txBody>
      </p:sp>
      <p:sp>
        <p:nvSpPr>
          <p:cNvPr id="7" name="TextBox 6"/>
          <p:cNvSpPr txBox="1"/>
          <p:nvPr/>
        </p:nvSpPr>
        <p:spPr>
          <a:xfrm>
            <a:off x="371611" y="1131547"/>
            <a:ext cx="5131526" cy="1077218"/>
          </a:xfrm>
          <a:prstGeom prst="rect">
            <a:avLst/>
          </a:prstGeom>
          <a:noFill/>
        </p:spPr>
        <p:txBody>
          <a:bodyPr wrap="square" rtlCol="0">
            <a:spAutoFit/>
          </a:bodyPr>
          <a:lstStyle/>
          <a:p>
            <a:r>
              <a:rPr lang="en-US" sz="1600" dirty="0" smtClean="0">
                <a:cs typeface="Courier New" panose="02070309020205020404" pitchFamily="49" charset="0"/>
              </a:rPr>
              <a:t>If you want to create a variable with more than two values, the best way is to create a user-defined function. </a:t>
            </a:r>
          </a:p>
          <a:p>
            <a:endParaRPr lang="en-US" sz="1600" dirty="0">
              <a:cs typeface="Courier New" panose="02070309020205020404" pitchFamily="49" charset="0"/>
            </a:endParaRPr>
          </a:p>
          <a:p>
            <a:pPr marL="342900" indent="-342900">
              <a:buFont typeface="+mj-lt"/>
              <a:buAutoNum type="arabicPeriod"/>
            </a:pPr>
            <a:r>
              <a:rPr lang="en-US" sz="1600" dirty="0" smtClean="0">
                <a:cs typeface="Courier New" panose="02070309020205020404" pitchFamily="49" charset="0"/>
              </a:rPr>
              <a:t>Run the following code:</a:t>
            </a:r>
          </a:p>
        </p:txBody>
      </p:sp>
      <p:sp>
        <p:nvSpPr>
          <p:cNvPr id="9" name="TextBox 8"/>
          <p:cNvSpPr txBox="1"/>
          <p:nvPr/>
        </p:nvSpPr>
        <p:spPr>
          <a:xfrm>
            <a:off x="6446388" y="1131546"/>
            <a:ext cx="5545315" cy="5755422"/>
          </a:xfrm>
          <a:prstGeom prst="rect">
            <a:avLst/>
          </a:prstGeom>
          <a:noFill/>
        </p:spPr>
        <p:txBody>
          <a:bodyPr wrap="square" rtlCol="0">
            <a:spAutoFit/>
          </a:bodyPr>
          <a:lstStyle/>
          <a:p>
            <a:pPr marL="342900" indent="-342900">
              <a:buFont typeface="+mj-lt"/>
              <a:buAutoNum type="arabicPeriod" startAt="2"/>
            </a:pPr>
            <a:r>
              <a:rPr lang="en-US" sz="1600" dirty="0" smtClean="0"/>
              <a:t>Run the following code to create the new variable:</a:t>
            </a:r>
          </a:p>
          <a:p>
            <a:pPr marL="342900" indent="-342900">
              <a:buFont typeface="+mj-lt"/>
              <a:buAutoNum type="arabicPeriod" startAt="2"/>
            </a:pPr>
            <a:endParaRPr lang="en-US" sz="1600" dirty="0"/>
          </a:p>
          <a:p>
            <a:pPr marL="342900" indent="-342900">
              <a:buFont typeface="+mj-lt"/>
              <a:buAutoNum type="arabicPeriod" startAt="2"/>
            </a:pPr>
            <a:endParaRPr lang="en-US" sz="1600" dirty="0" smtClean="0"/>
          </a:p>
          <a:p>
            <a:pPr marL="342900" indent="-342900">
              <a:buFont typeface="+mj-lt"/>
              <a:buAutoNum type="arabicPeriod" startAt="2"/>
            </a:pPr>
            <a:endParaRPr lang="en-US" sz="1600" dirty="0"/>
          </a:p>
          <a:p>
            <a:pPr marL="342900" indent="-342900">
              <a:buFont typeface="+mj-lt"/>
              <a:buAutoNum type="arabicPeriod" startAt="2"/>
            </a:pPr>
            <a:endParaRPr lang="en-US" sz="1600" dirty="0" smtClean="0"/>
          </a:p>
          <a:p>
            <a:pPr marL="342900" indent="-342900">
              <a:buFont typeface="+mj-lt"/>
              <a:buAutoNum type="arabicPeriod" startAt="2"/>
            </a:pPr>
            <a:endParaRPr lang="en-US" sz="1600" dirty="0"/>
          </a:p>
          <a:p>
            <a:pPr marL="342900" indent="-342900">
              <a:buFont typeface="+mj-lt"/>
              <a:buAutoNum type="arabicPeriod" startAt="2"/>
            </a:pPr>
            <a:endParaRPr lang="en-US" sz="1600" dirty="0" smtClean="0"/>
          </a:p>
          <a:p>
            <a:endParaRPr lang="en-US" sz="1600" dirty="0" smtClean="0"/>
          </a:p>
          <a:p>
            <a:r>
              <a:rPr lang="en-US" sz="1600" dirty="0" smtClean="0"/>
              <a:t>If we want to use multiple variables in our condition, then we can create a function that will be applied at the </a:t>
            </a:r>
            <a:r>
              <a:rPr lang="en-US" sz="1600" dirty="0" err="1" smtClean="0"/>
              <a:t>DataFrame</a:t>
            </a:r>
            <a:r>
              <a:rPr lang="en-US" sz="1600" dirty="0" smtClean="0"/>
              <a:t> level. </a:t>
            </a:r>
          </a:p>
          <a:p>
            <a:endParaRPr lang="en-US" sz="1600" dirty="0"/>
          </a:p>
          <a:p>
            <a:pPr marL="342900" indent="-342900">
              <a:buFont typeface="+mj-lt"/>
              <a:buAutoNum type="arabicPeriod" startAt="3"/>
            </a:pPr>
            <a:r>
              <a:rPr lang="en-US" sz="1600" dirty="0" smtClean="0"/>
              <a:t>Run the following code to create a function that takes a </a:t>
            </a:r>
            <a:r>
              <a:rPr lang="en-US" sz="1600" dirty="0" err="1" smtClean="0"/>
              <a:t>DataFrame</a:t>
            </a:r>
            <a:r>
              <a:rPr lang="en-US" sz="1600" dirty="0" smtClean="0"/>
              <a:t> as a parameter (we use </a:t>
            </a:r>
            <a:r>
              <a:rPr lang="en-US" sz="1600" dirty="0" err="1" smtClean="0"/>
              <a:t>df</a:t>
            </a:r>
            <a:r>
              <a:rPr lang="en-US" sz="1600" dirty="0" smtClean="0"/>
              <a:t> instead of x so we remember:</a:t>
            </a:r>
          </a:p>
          <a:p>
            <a:pPr marL="342900" indent="-342900">
              <a:buFont typeface="+mj-lt"/>
              <a:buAutoNum type="arabicPeriod" startAt="3"/>
            </a:pPr>
            <a:endParaRPr lang="en-US" sz="1600" dirty="0"/>
          </a:p>
          <a:p>
            <a:pPr marL="342900" indent="-342900">
              <a:buFont typeface="+mj-lt"/>
              <a:buAutoNum type="arabicPeriod" startAt="3"/>
            </a:pPr>
            <a:endParaRPr lang="en-US" sz="1600" dirty="0" smtClean="0"/>
          </a:p>
          <a:p>
            <a:pPr marL="342900" indent="-342900">
              <a:buFont typeface="+mj-lt"/>
              <a:buAutoNum type="arabicPeriod" startAt="3"/>
            </a:pPr>
            <a:endParaRPr lang="en-US" sz="1600" dirty="0"/>
          </a:p>
          <a:p>
            <a:pPr marL="342900" indent="-342900">
              <a:buFont typeface="+mj-lt"/>
              <a:buAutoNum type="arabicPeriod" startAt="3"/>
            </a:pPr>
            <a:endParaRPr lang="en-US" sz="1600" dirty="0" smtClean="0"/>
          </a:p>
          <a:p>
            <a:pPr marL="342900" indent="-342900">
              <a:buFont typeface="+mj-lt"/>
              <a:buAutoNum type="arabicPeriod" startAt="3"/>
            </a:pPr>
            <a:endParaRPr lang="en-US" sz="1600" dirty="0"/>
          </a:p>
          <a:p>
            <a:pPr marL="342900" indent="-342900">
              <a:buFont typeface="+mj-lt"/>
              <a:buAutoNum type="arabicPeriod" startAt="3"/>
            </a:pPr>
            <a:r>
              <a:rPr lang="en-US" sz="1600" dirty="0" smtClean="0"/>
              <a:t>Run the following code to create the </a:t>
            </a:r>
            <a:r>
              <a:rPr lang="en-US" sz="1600" dirty="0" smtClean="0">
                <a:latin typeface="Courier New" panose="02070309020205020404" pitchFamily="49" charset="0"/>
                <a:cs typeface="Courier New" panose="02070309020205020404" pitchFamily="49" charset="0"/>
              </a:rPr>
              <a:t>rating3</a:t>
            </a:r>
            <a:r>
              <a:rPr lang="en-US" sz="1600" dirty="0" smtClean="0"/>
              <a:t> variable:</a:t>
            </a:r>
          </a:p>
          <a:p>
            <a:pPr marL="342900" indent="-342900">
              <a:buFont typeface="+mj-lt"/>
              <a:buAutoNum type="arabicPeriod" startAt="3"/>
            </a:pPr>
            <a:endParaRPr lang="en-US" sz="1600" dirty="0"/>
          </a:p>
          <a:p>
            <a:pPr marL="342900" indent="-342900">
              <a:buFont typeface="+mj-lt"/>
              <a:buAutoNum type="arabicPeriod" startAt="3"/>
            </a:pPr>
            <a:endParaRPr lang="en-US" sz="1600" dirty="0" smtClean="0"/>
          </a:p>
          <a:p>
            <a:r>
              <a:rPr lang="en-US" sz="1600" dirty="0" smtClean="0">
                <a:latin typeface="Courier New" panose="02070309020205020404" pitchFamily="49" charset="0"/>
                <a:cs typeface="Courier New" panose="02070309020205020404" pitchFamily="49" charset="0"/>
              </a:rPr>
              <a:t>(axis=1</a:t>
            </a:r>
            <a:r>
              <a:rPr lang="en-US" sz="1600" dirty="0" smtClean="0"/>
              <a:t> tells it to apply the function on each row)</a:t>
            </a:r>
          </a:p>
        </p:txBody>
      </p:sp>
      <p:pic>
        <p:nvPicPr>
          <p:cNvPr id="4" name="Picture 3"/>
          <p:cNvPicPr>
            <a:picLocks noChangeAspect="1"/>
          </p:cNvPicPr>
          <p:nvPr/>
        </p:nvPicPr>
        <p:blipFill>
          <a:blip r:embed="rId2"/>
          <a:stretch>
            <a:fillRect/>
          </a:stretch>
        </p:blipFill>
        <p:spPr>
          <a:xfrm>
            <a:off x="2003652" y="3577335"/>
            <a:ext cx="2219325" cy="1333500"/>
          </a:xfrm>
          <a:prstGeom prst="rect">
            <a:avLst/>
          </a:prstGeom>
        </p:spPr>
      </p:pic>
      <p:sp>
        <p:nvSpPr>
          <p:cNvPr id="5" name="TextBox 4"/>
          <p:cNvSpPr txBox="1"/>
          <p:nvPr/>
        </p:nvSpPr>
        <p:spPr>
          <a:xfrm>
            <a:off x="277041" y="3558643"/>
            <a:ext cx="1528353" cy="1403687"/>
          </a:xfrm>
          <a:prstGeom prst="rect">
            <a:avLst/>
          </a:prstGeom>
          <a:noFill/>
        </p:spPr>
        <p:txBody>
          <a:bodyPr wrap="square" rtlCol="0">
            <a:spAutoFit/>
          </a:bodyPr>
          <a:lstStyle/>
          <a:p>
            <a:r>
              <a:rPr lang="en-US" sz="1400" dirty="0" smtClean="0"/>
              <a:t>The </a:t>
            </a:r>
            <a:r>
              <a:rPr lang="en-US" sz="1400" dirty="0" err="1" smtClean="0">
                <a:latin typeface="Courier New" panose="02070309020205020404" pitchFamily="49" charset="0"/>
                <a:cs typeface="Courier New" panose="02070309020205020404" pitchFamily="49" charset="0"/>
              </a:rPr>
              <a:t>def</a:t>
            </a:r>
            <a:r>
              <a:rPr lang="en-US" sz="1400" dirty="0" smtClean="0"/>
              <a:t> keyword tells Python that this is a function (note the green text denotes Python keywords)</a:t>
            </a:r>
            <a:endParaRPr lang="en-US" sz="1400" dirty="0"/>
          </a:p>
        </p:txBody>
      </p:sp>
      <p:sp>
        <p:nvSpPr>
          <p:cNvPr id="14" name="TextBox 13"/>
          <p:cNvSpPr txBox="1"/>
          <p:nvPr/>
        </p:nvSpPr>
        <p:spPr>
          <a:xfrm>
            <a:off x="1995623" y="2525295"/>
            <a:ext cx="2235382" cy="738664"/>
          </a:xfrm>
          <a:prstGeom prst="rect">
            <a:avLst/>
          </a:prstGeom>
          <a:noFill/>
        </p:spPr>
        <p:txBody>
          <a:bodyPr wrap="square" rtlCol="0">
            <a:spAutoFit/>
          </a:bodyPr>
          <a:lstStyle/>
          <a:p>
            <a:r>
              <a:rPr lang="en-US" sz="1400" dirty="0" smtClean="0"/>
              <a:t>The blue text </a:t>
            </a:r>
            <a:r>
              <a:rPr lang="en-US" sz="1400" dirty="0" smtClean="0">
                <a:latin typeface="Courier New" panose="02070309020205020404" pitchFamily="49" charset="0"/>
                <a:cs typeface="Courier New" panose="02070309020205020404" pitchFamily="49" charset="0"/>
              </a:rPr>
              <a:t>func2</a:t>
            </a:r>
            <a:r>
              <a:rPr lang="en-US" sz="1400" dirty="0" smtClean="0"/>
              <a:t> is what our function is called. You can name it anything.</a:t>
            </a:r>
            <a:endParaRPr lang="en-US" sz="1400" dirty="0"/>
          </a:p>
        </p:txBody>
      </p:sp>
      <p:sp>
        <p:nvSpPr>
          <p:cNvPr id="18" name="TextBox 17"/>
          <p:cNvSpPr txBox="1"/>
          <p:nvPr/>
        </p:nvSpPr>
        <p:spPr>
          <a:xfrm>
            <a:off x="4398784" y="3261251"/>
            <a:ext cx="1988954" cy="2031325"/>
          </a:xfrm>
          <a:prstGeom prst="rect">
            <a:avLst/>
          </a:prstGeom>
          <a:noFill/>
        </p:spPr>
        <p:txBody>
          <a:bodyPr wrap="square" rtlCol="0">
            <a:spAutoFit/>
          </a:bodyPr>
          <a:lstStyle/>
          <a:p>
            <a:r>
              <a:rPr lang="en-US" sz="1400" dirty="0" smtClean="0">
                <a:latin typeface="Courier New" panose="02070309020205020404" pitchFamily="49" charset="0"/>
                <a:cs typeface="Courier New" panose="02070309020205020404" pitchFamily="49" charset="0"/>
              </a:rPr>
              <a:t>x</a:t>
            </a:r>
            <a:r>
              <a:rPr lang="en-US" sz="1400" dirty="0" smtClean="0"/>
              <a:t> is the parameter that our function will use, similar to the local variable in the lambda function on the previous slide. You can have multiple parameters within the parentheses separated by commas</a:t>
            </a:r>
            <a:endParaRPr lang="en-US" sz="1400" dirty="0"/>
          </a:p>
        </p:txBody>
      </p:sp>
      <p:sp>
        <p:nvSpPr>
          <p:cNvPr id="19" name="TextBox 18"/>
          <p:cNvSpPr txBox="1"/>
          <p:nvPr/>
        </p:nvSpPr>
        <p:spPr>
          <a:xfrm>
            <a:off x="277041" y="5231629"/>
            <a:ext cx="3214552" cy="1169551"/>
          </a:xfrm>
          <a:prstGeom prst="rect">
            <a:avLst/>
          </a:prstGeom>
          <a:noFill/>
        </p:spPr>
        <p:txBody>
          <a:bodyPr wrap="square" rtlCol="0">
            <a:spAutoFit/>
          </a:bodyPr>
          <a:lstStyle/>
          <a:p>
            <a:r>
              <a:rPr lang="en-US" sz="1400" dirty="0" smtClean="0"/>
              <a:t>Note that after you type the colon : and press enter, Python automatically indents the next line by 4 spaces. This spacing is how Python knows the line is “within” the previous line of code.</a:t>
            </a:r>
            <a:endParaRPr lang="en-US" sz="1400" dirty="0"/>
          </a:p>
        </p:txBody>
      </p:sp>
      <p:sp>
        <p:nvSpPr>
          <p:cNvPr id="20" name="TextBox 19"/>
          <p:cNvSpPr txBox="1"/>
          <p:nvPr/>
        </p:nvSpPr>
        <p:spPr>
          <a:xfrm>
            <a:off x="3491593" y="5767368"/>
            <a:ext cx="1697081" cy="954107"/>
          </a:xfrm>
          <a:prstGeom prst="rect">
            <a:avLst/>
          </a:prstGeom>
          <a:noFill/>
        </p:spPr>
        <p:txBody>
          <a:bodyPr wrap="square" rtlCol="0">
            <a:spAutoFit/>
          </a:bodyPr>
          <a:lstStyle/>
          <a:p>
            <a:r>
              <a:rPr lang="en-US" sz="1400" dirty="0" smtClean="0"/>
              <a:t>The </a:t>
            </a:r>
            <a:r>
              <a:rPr lang="en-US" sz="1400" dirty="0" smtClean="0">
                <a:latin typeface="Courier New" panose="02070309020205020404" pitchFamily="49" charset="0"/>
                <a:cs typeface="Courier New" panose="02070309020205020404" pitchFamily="49" charset="0"/>
              </a:rPr>
              <a:t>return</a:t>
            </a:r>
            <a:r>
              <a:rPr lang="en-US" sz="1400" dirty="0" smtClean="0"/>
              <a:t> keyword denotes the output of the function</a:t>
            </a:r>
            <a:endParaRPr lang="en-US" sz="1400" dirty="0"/>
          </a:p>
        </p:txBody>
      </p:sp>
      <p:cxnSp>
        <p:nvCxnSpPr>
          <p:cNvPr id="8" name="Straight Arrow Connector 7"/>
          <p:cNvCxnSpPr>
            <a:stCxn id="14" idx="2"/>
          </p:cNvCxnSpPr>
          <p:nvPr/>
        </p:nvCxnSpPr>
        <p:spPr>
          <a:xfrm flipH="1">
            <a:off x="2717074" y="3263959"/>
            <a:ext cx="396240" cy="313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flipV="1">
            <a:off x="1805394" y="3837511"/>
            <a:ext cx="198258" cy="42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0"/>
          </p:cNvCxnSpPr>
          <p:nvPr/>
        </p:nvCxnSpPr>
        <p:spPr>
          <a:xfrm flipH="1" flipV="1">
            <a:off x="3304903" y="4861690"/>
            <a:ext cx="1035231" cy="90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a:off x="6857728" y="1579858"/>
            <a:ext cx="5133975" cy="1428750"/>
          </a:xfrm>
          <a:prstGeom prst="rect">
            <a:avLst/>
          </a:prstGeom>
        </p:spPr>
      </p:pic>
      <p:pic>
        <p:nvPicPr>
          <p:cNvPr id="30" name="Picture 29"/>
          <p:cNvPicPr>
            <a:picLocks noChangeAspect="1"/>
          </p:cNvPicPr>
          <p:nvPr/>
        </p:nvPicPr>
        <p:blipFill>
          <a:blip r:embed="rId4"/>
          <a:stretch>
            <a:fillRect/>
          </a:stretch>
        </p:blipFill>
        <p:spPr>
          <a:xfrm>
            <a:off x="8034065" y="4452918"/>
            <a:ext cx="2781300" cy="1314450"/>
          </a:xfrm>
          <a:prstGeom prst="rect">
            <a:avLst/>
          </a:prstGeom>
        </p:spPr>
      </p:pic>
      <p:pic>
        <p:nvPicPr>
          <p:cNvPr id="32" name="Picture 31"/>
          <p:cNvPicPr>
            <a:picLocks noChangeAspect="1"/>
          </p:cNvPicPr>
          <p:nvPr/>
        </p:nvPicPr>
        <p:blipFill rotWithShape="1">
          <a:blip r:embed="rId5"/>
          <a:srcRect b="42860"/>
          <a:stretch/>
        </p:blipFill>
        <p:spPr>
          <a:xfrm>
            <a:off x="6426655" y="6152617"/>
            <a:ext cx="5562600" cy="261246"/>
          </a:xfrm>
          <a:prstGeom prst="rect">
            <a:avLst/>
          </a:prstGeom>
        </p:spPr>
      </p:pic>
    </p:spTree>
    <p:extLst>
      <p:ext uri="{BB962C8B-B14F-4D97-AF65-F5344CB8AC3E}">
        <p14:creationId xmlns:p14="http://schemas.microsoft.com/office/powerpoint/2010/main" val="1935759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56"/>
            <a:ext cx="10515600" cy="690591"/>
          </a:xfrm>
        </p:spPr>
        <p:txBody>
          <a:bodyPr>
            <a:normAutofit fontScale="90000"/>
          </a:bodyPr>
          <a:lstStyle/>
          <a:p>
            <a:pPr algn="ctr"/>
            <a:r>
              <a:rPr lang="en-US" b="1" dirty="0" smtClean="0"/>
              <a:t>Crosstabs</a:t>
            </a:r>
            <a:endParaRPr lang="en-US" b="1" dirty="0"/>
          </a:p>
        </p:txBody>
      </p:sp>
      <p:sp>
        <p:nvSpPr>
          <p:cNvPr id="3" name="Slide Number Placeholder 2"/>
          <p:cNvSpPr>
            <a:spLocks noGrp="1"/>
          </p:cNvSpPr>
          <p:nvPr>
            <p:ph type="sldNum" sz="quarter" idx="12"/>
          </p:nvPr>
        </p:nvSpPr>
        <p:spPr/>
        <p:txBody>
          <a:bodyPr/>
          <a:lstStyle/>
          <a:p>
            <a:fld id="{7E72315A-0C61-4554-9167-9FF1E12B4C65}" type="slidenum">
              <a:rPr lang="en-US" smtClean="0"/>
              <a:t>12</a:t>
            </a:fld>
            <a:endParaRPr lang="en-US" dirty="0"/>
          </a:p>
        </p:txBody>
      </p:sp>
      <p:sp>
        <p:nvSpPr>
          <p:cNvPr id="7" name="TextBox 6"/>
          <p:cNvSpPr txBox="1"/>
          <p:nvPr/>
        </p:nvSpPr>
        <p:spPr>
          <a:xfrm>
            <a:off x="371611" y="1131546"/>
            <a:ext cx="4976948" cy="5060247"/>
          </a:xfrm>
          <a:prstGeom prst="rect">
            <a:avLst/>
          </a:prstGeom>
          <a:noFill/>
        </p:spPr>
        <p:txBody>
          <a:bodyPr wrap="square" rtlCol="0">
            <a:spAutoFit/>
          </a:bodyPr>
          <a:lstStyle/>
          <a:p>
            <a:r>
              <a:rPr lang="en-US" sz="1600" dirty="0" smtClean="0">
                <a:cs typeface="Courier New" panose="02070309020205020404" pitchFamily="49" charset="0"/>
              </a:rPr>
              <a:t>Let’s finish up the data transformations in this lab with one final step. Let’s remove any reviews by users with only a few reviews, or by any users who only post good or bad reviews.</a:t>
            </a:r>
          </a:p>
          <a:p>
            <a:endParaRPr lang="en-US" sz="1600" dirty="0">
              <a:cs typeface="Courier New" panose="02070309020205020404" pitchFamily="49" charset="0"/>
            </a:endParaRPr>
          </a:p>
          <a:p>
            <a:pPr marL="342900" indent="-342900">
              <a:buFont typeface="+mj-lt"/>
              <a:buAutoNum type="arabicPeriod"/>
            </a:pPr>
            <a:r>
              <a:rPr lang="en-US" sz="1600" dirty="0" smtClean="0">
                <a:cs typeface="Courier New" panose="02070309020205020404" pitchFamily="49" charset="0"/>
              </a:rPr>
              <a:t>Run the following code:</a:t>
            </a:r>
          </a:p>
          <a:p>
            <a:pPr marL="342900" indent="-342900">
              <a:buFont typeface="+mj-lt"/>
              <a:buAutoNum type="arabicPeriod"/>
            </a:pPr>
            <a:endParaRPr lang="en-US" sz="1600" dirty="0">
              <a:cs typeface="Courier New" panose="02070309020205020404" pitchFamily="49" charset="0"/>
            </a:endParaRPr>
          </a:p>
          <a:p>
            <a:pPr marL="342900" indent="-342900">
              <a:buFont typeface="+mj-lt"/>
              <a:buAutoNum type="arabicPeriod"/>
            </a:pPr>
            <a:endParaRPr lang="en-US" sz="1600" dirty="0" smtClean="0">
              <a:cs typeface="Courier New" panose="02070309020205020404" pitchFamily="49" charset="0"/>
            </a:endParaRPr>
          </a:p>
          <a:p>
            <a:r>
              <a:rPr lang="en-US" sz="1600" dirty="0" smtClean="0">
                <a:cs typeface="Courier New" panose="02070309020205020404" pitchFamily="49" charset="0"/>
              </a:rPr>
              <a:t>Note that we can aggregate by multiple variables by putting the variable names in a list.</a:t>
            </a:r>
          </a:p>
          <a:p>
            <a:endParaRPr lang="en-US" sz="1600" dirty="0">
              <a:cs typeface="Courier New" panose="02070309020205020404" pitchFamily="49" charset="0"/>
            </a:endParaRPr>
          </a:p>
          <a:p>
            <a:pPr marL="342900" indent="-342900">
              <a:buFont typeface="+mj-lt"/>
              <a:buAutoNum type="arabicPeriod" startAt="2"/>
            </a:pPr>
            <a:r>
              <a:rPr lang="en-US" sz="1600" dirty="0" smtClean="0">
                <a:cs typeface="Courier New" panose="02070309020205020404" pitchFamily="49" charset="0"/>
              </a:rPr>
              <a:t>Count the number of reviews for each user/rating combo. Reset the index on the same line of code:</a:t>
            </a:r>
          </a:p>
          <a:p>
            <a:pPr marL="342900" indent="-342900">
              <a:buFont typeface="+mj-lt"/>
              <a:buAutoNum type="arabicPeriod" startAt="2"/>
            </a:pPr>
            <a:endParaRPr lang="en-US" sz="1600" dirty="0">
              <a:cs typeface="Courier New" panose="02070309020205020404" pitchFamily="49" charset="0"/>
            </a:endParaRPr>
          </a:p>
          <a:p>
            <a:pPr marL="342900" indent="-342900">
              <a:buFont typeface="+mj-lt"/>
              <a:buAutoNum type="arabicPeriod" startAt="2"/>
            </a:pPr>
            <a:endParaRPr lang="en-US" sz="1600" dirty="0" smtClean="0">
              <a:cs typeface="Courier New" panose="02070309020205020404" pitchFamily="49" charset="0"/>
            </a:endParaRPr>
          </a:p>
          <a:p>
            <a:pPr marL="342900" indent="-342900">
              <a:buFont typeface="+mj-lt"/>
              <a:buAutoNum type="arabicPeriod" startAt="2"/>
            </a:pPr>
            <a:r>
              <a:rPr lang="en-US" sz="1600" dirty="0">
                <a:cs typeface="Courier New" panose="02070309020205020404" pitchFamily="49" charset="0"/>
              </a:rPr>
              <a:t> </a:t>
            </a:r>
            <a:r>
              <a:rPr lang="en-US" sz="1600" dirty="0" smtClean="0">
                <a:cs typeface="Courier New" panose="02070309020205020404" pitchFamily="49" charset="0"/>
              </a:rPr>
              <a:t>Use the </a:t>
            </a:r>
            <a:r>
              <a:rPr lang="en-US" sz="1600" dirty="0" err="1" smtClean="0">
                <a:latin typeface="Courier New" panose="02070309020205020404" pitchFamily="49" charset="0"/>
                <a:cs typeface="Courier New" panose="02070309020205020404" pitchFamily="49" charset="0"/>
              </a:rPr>
              <a:t>pivot_table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function to build a crosstab. Note there is also a </a:t>
            </a:r>
            <a:r>
              <a:rPr lang="en-US" sz="1600" dirty="0" smtClean="0">
                <a:latin typeface="Courier New" panose="02070309020205020404" pitchFamily="49" charset="0"/>
                <a:cs typeface="Courier New" panose="02070309020205020404" pitchFamily="49" charset="0"/>
              </a:rPr>
              <a:t>crosstab()</a:t>
            </a:r>
            <a:r>
              <a:rPr lang="en-US" sz="1600" dirty="0" smtClean="0">
                <a:cs typeface="Courier New" panose="02070309020205020404" pitchFamily="49" charset="0"/>
              </a:rPr>
              <a:t> function in pandas</a:t>
            </a:r>
            <a:endParaRPr lang="en-US" sz="1600" dirty="0">
              <a:cs typeface="Courier New" panose="02070309020205020404" pitchFamily="49" charset="0"/>
            </a:endParaRPr>
          </a:p>
          <a:p>
            <a:pPr marL="342900" indent="-342900">
              <a:buFont typeface="+mj-lt"/>
              <a:buAutoNum type="arabicPeriod" startAt="2"/>
            </a:pPr>
            <a:endParaRPr lang="en-US" sz="1600" dirty="0" smtClean="0">
              <a:cs typeface="Courier New" panose="02070309020205020404" pitchFamily="49" charset="0"/>
            </a:endParaRPr>
          </a:p>
          <a:p>
            <a:pPr marL="342900" indent="-342900">
              <a:buFont typeface="+mj-lt"/>
              <a:buAutoNum type="arabicPeriod" startAt="2"/>
            </a:pPr>
            <a:endParaRPr lang="en-US" sz="1600" dirty="0" smtClean="0">
              <a:cs typeface="Courier New" panose="02070309020205020404" pitchFamily="49" charset="0"/>
            </a:endParaRPr>
          </a:p>
        </p:txBody>
      </p:sp>
      <p:sp>
        <p:nvSpPr>
          <p:cNvPr id="9" name="TextBox 8"/>
          <p:cNvSpPr txBox="1"/>
          <p:nvPr/>
        </p:nvSpPr>
        <p:spPr>
          <a:xfrm>
            <a:off x="6446388" y="1131546"/>
            <a:ext cx="5545315" cy="5755422"/>
          </a:xfrm>
          <a:prstGeom prst="rect">
            <a:avLst/>
          </a:prstGeom>
          <a:noFill/>
        </p:spPr>
        <p:txBody>
          <a:bodyPr wrap="square" rtlCol="0">
            <a:spAutoFit/>
          </a:bodyPr>
          <a:lstStyle/>
          <a:p>
            <a:pPr marL="342900" indent="-342900">
              <a:buFont typeface="+mj-lt"/>
              <a:buAutoNum type="arabicPeriod" startAt="4"/>
            </a:pPr>
            <a:r>
              <a:rPr lang="en-US" sz="1600" dirty="0" smtClean="0"/>
              <a:t>Run the following code to subset the </a:t>
            </a:r>
            <a:r>
              <a:rPr lang="en-US" sz="1600" dirty="0" smtClean="0">
                <a:latin typeface="Courier New" panose="02070309020205020404" pitchFamily="49" charset="0"/>
                <a:cs typeface="Courier New" panose="02070309020205020404" pitchFamily="49" charset="0"/>
              </a:rPr>
              <a:t>users_agg2</a:t>
            </a:r>
            <a:r>
              <a:rPr lang="en-US" sz="1600" dirty="0" smtClean="0"/>
              <a:t> table (we created this table in step #5 of slide #9 </a:t>
            </a:r>
            <a:r>
              <a:rPr lang="en-US" sz="1600" i="1" dirty="0" smtClean="0"/>
              <a:t>Aggregation (2)</a:t>
            </a:r>
            <a:r>
              <a:rPr lang="en-US" sz="1600" dirty="0" smtClean="0"/>
              <a:t>):</a:t>
            </a:r>
          </a:p>
          <a:p>
            <a:pPr marL="342900" indent="-342900">
              <a:buFont typeface="+mj-lt"/>
              <a:buAutoNum type="arabicPeriod" startAt="4"/>
            </a:pPr>
            <a:endParaRPr lang="en-US" sz="1600" i="1" dirty="0"/>
          </a:p>
          <a:p>
            <a:pPr marL="342900" indent="-342900">
              <a:buFont typeface="+mj-lt"/>
              <a:buAutoNum type="arabicPeriod" startAt="4"/>
            </a:pPr>
            <a:endParaRPr lang="en-US" sz="1600" i="1" dirty="0" smtClean="0"/>
          </a:p>
          <a:p>
            <a:pPr marL="342900" indent="-342900">
              <a:buFont typeface="+mj-lt"/>
              <a:buAutoNum type="arabicPeriod" startAt="4"/>
            </a:pPr>
            <a:r>
              <a:rPr lang="en-US" sz="1600" dirty="0" smtClean="0"/>
              <a:t>Join </a:t>
            </a:r>
            <a:r>
              <a:rPr lang="en-US" sz="1600" dirty="0" smtClean="0">
                <a:latin typeface="Courier New" panose="02070309020205020404" pitchFamily="49" charset="0"/>
                <a:cs typeface="Courier New" panose="02070309020205020404" pitchFamily="49" charset="0"/>
              </a:rPr>
              <a:t>user_stars3</a:t>
            </a:r>
            <a:r>
              <a:rPr lang="en-US" sz="1600" dirty="0" smtClean="0"/>
              <a:t> onto </a:t>
            </a:r>
            <a:r>
              <a:rPr lang="en-US" sz="1600" dirty="0" smtClean="0">
                <a:latin typeface="Courier New" panose="02070309020205020404" pitchFamily="49" charset="0"/>
                <a:cs typeface="Courier New" panose="02070309020205020404" pitchFamily="49" charset="0"/>
              </a:rPr>
              <a:t>users_agg3</a:t>
            </a:r>
            <a:r>
              <a:rPr lang="en-US" sz="1600" dirty="0" smtClean="0">
                <a:cs typeface="Courier New" panose="02070309020205020404" pitchFamily="49" charset="0"/>
              </a:rPr>
              <a:t>, naming the resulting output </a:t>
            </a:r>
            <a:r>
              <a:rPr lang="en-US" sz="1600" dirty="0" smtClean="0">
                <a:latin typeface="Courier New" panose="02070309020205020404" pitchFamily="49" charset="0"/>
                <a:cs typeface="Courier New" panose="02070309020205020404" pitchFamily="49" charset="0"/>
              </a:rPr>
              <a:t>users_agg4</a:t>
            </a:r>
            <a:r>
              <a:rPr lang="en-US" sz="1600" dirty="0" smtClean="0"/>
              <a:t>. You may want to review slide #5 </a:t>
            </a:r>
            <a:r>
              <a:rPr lang="en-US" sz="1600" i="1" dirty="0" smtClean="0"/>
              <a:t>Joins </a:t>
            </a:r>
            <a:r>
              <a:rPr lang="en-US" sz="1600" dirty="0" smtClean="0"/>
              <a:t>if you need to refresh your memory. </a:t>
            </a:r>
            <a:endParaRPr lang="en-US" sz="1600" i="1" dirty="0"/>
          </a:p>
          <a:p>
            <a:pPr marL="342900" indent="-342900">
              <a:buFont typeface="+mj-lt"/>
              <a:buAutoNum type="arabicPeriod" startAt="4"/>
            </a:pPr>
            <a:r>
              <a:rPr lang="en-US" sz="1600" dirty="0" smtClean="0"/>
              <a:t>Create a new variable to find the percent of reviews each user gave with 4 or 5 stars.</a:t>
            </a:r>
          </a:p>
          <a:p>
            <a:pPr marL="342900" indent="-342900">
              <a:buFont typeface="+mj-lt"/>
              <a:buAutoNum type="arabicPeriod" startAt="4"/>
            </a:pPr>
            <a:endParaRPr lang="en-US" sz="1600" dirty="0"/>
          </a:p>
          <a:p>
            <a:pPr marL="342900" indent="-342900">
              <a:buFont typeface="+mj-lt"/>
              <a:buAutoNum type="arabicPeriod" startAt="4"/>
            </a:pPr>
            <a:endParaRPr lang="en-US" sz="1600" dirty="0" smtClean="0"/>
          </a:p>
          <a:p>
            <a:pPr marL="342900" indent="-342900">
              <a:buFont typeface="+mj-lt"/>
              <a:buAutoNum type="arabicPeriod" startAt="4"/>
            </a:pPr>
            <a:r>
              <a:rPr lang="en-US" sz="1600" dirty="0" smtClean="0"/>
              <a:t>Filter the </a:t>
            </a:r>
            <a:r>
              <a:rPr lang="en-US" sz="1600" dirty="0" smtClean="0">
                <a:latin typeface="Courier New" panose="02070309020205020404" pitchFamily="49" charset="0"/>
                <a:cs typeface="Courier New" panose="02070309020205020404" pitchFamily="49" charset="0"/>
              </a:rPr>
              <a:t>users_agg4</a:t>
            </a:r>
            <a:r>
              <a:rPr lang="en-US" sz="1600" dirty="0" smtClean="0"/>
              <a:t> </a:t>
            </a:r>
            <a:r>
              <a:rPr lang="en-US" sz="1600" dirty="0" err="1" smtClean="0"/>
              <a:t>DataFrame</a:t>
            </a:r>
            <a:r>
              <a:rPr lang="en-US" sz="1600" dirty="0" smtClean="0"/>
              <a:t> to remove any users with a </a:t>
            </a:r>
            <a:r>
              <a:rPr lang="en-US" sz="1600" dirty="0" err="1" smtClean="0">
                <a:latin typeface="Courier New" panose="02070309020205020404" pitchFamily="49" charset="0"/>
                <a:cs typeface="Courier New" panose="02070309020205020404" pitchFamily="49" charset="0"/>
              </a:rPr>
              <a:t>good_pct</a:t>
            </a:r>
            <a:r>
              <a:rPr lang="en-US" sz="1600" dirty="0" smtClean="0"/>
              <a:t> less than 10% or greater than 90%</a:t>
            </a:r>
          </a:p>
          <a:p>
            <a:pPr marL="342900" indent="-342900">
              <a:buFont typeface="+mj-lt"/>
              <a:buAutoNum type="arabicPeriod" startAt="8"/>
            </a:pPr>
            <a:r>
              <a:rPr lang="en-US" sz="1600" dirty="0" smtClean="0">
                <a:cs typeface="Courier New" panose="02070309020205020404" pitchFamily="49" charset="0"/>
              </a:rPr>
              <a:t>Reset </a:t>
            </a:r>
            <a:r>
              <a:rPr lang="en-US" sz="1600" dirty="0" smtClean="0"/>
              <a:t>the index for </a:t>
            </a:r>
            <a:r>
              <a:rPr lang="en-US" sz="1600" dirty="0" smtClean="0">
                <a:latin typeface="Courier New" panose="02070309020205020404" pitchFamily="49" charset="0"/>
                <a:cs typeface="Courier New" panose="02070309020205020404" pitchFamily="49" charset="0"/>
              </a:rPr>
              <a:t>users_agg4</a:t>
            </a:r>
          </a:p>
          <a:p>
            <a:pPr marL="342900" indent="-342900">
              <a:buFont typeface="+mj-lt"/>
              <a:buAutoNum type="arabicPeriod" startAt="8"/>
            </a:pPr>
            <a:r>
              <a:rPr lang="en-US" sz="1600" dirty="0" smtClean="0"/>
              <a:t>To filter the </a:t>
            </a:r>
            <a:r>
              <a:rPr lang="en-US" sz="1600" dirty="0" smtClean="0">
                <a:latin typeface="Courier New" panose="02070309020205020404" pitchFamily="49" charset="0"/>
                <a:cs typeface="Courier New" panose="02070309020205020404" pitchFamily="49" charset="0"/>
              </a:rPr>
              <a:t>char_rev3</a:t>
            </a:r>
            <a:r>
              <a:rPr lang="en-US" sz="1600" dirty="0" smtClean="0"/>
              <a:t> </a:t>
            </a:r>
            <a:r>
              <a:rPr lang="en-US" sz="1600" dirty="0" err="1" smtClean="0"/>
              <a:t>DataFrame</a:t>
            </a:r>
            <a:r>
              <a:rPr lang="en-US" sz="1600" dirty="0" smtClean="0"/>
              <a:t> to only include reviews by users in the </a:t>
            </a:r>
            <a:r>
              <a:rPr lang="en-US" sz="1600" dirty="0" smtClean="0">
                <a:latin typeface="Courier New" panose="02070309020205020404" pitchFamily="49" charset="0"/>
                <a:cs typeface="Courier New" panose="02070309020205020404" pitchFamily="49" charset="0"/>
              </a:rPr>
              <a:t>users_agg4</a:t>
            </a:r>
            <a:r>
              <a:rPr lang="en-US" sz="1600" dirty="0" smtClean="0"/>
              <a:t> </a:t>
            </a:r>
            <a:r>
              <a:rPr lang="en-US" sz="1600" dirty="0" err="1" smtClean="0"/>
              <a:t>DataFrame</a:t>
            </a:r>
            <a:r>
              <a:rPr lang="en-US" sz="1600" dirty="0" smtClean="0"/>
              <a:t>, you can specify only one column in the merge code:</a:t>
            </a:r>
          </a:p>
          <a:p>
            <a:pPr marL="342900" indent="-342900">
              <a:buFont typeface="+mj-lt"/>
              <a:buAutoNum type="arabicPeriod" startAt="8"/>
            </a:pPr>
            <a:endParaRPr lang="en-US" sz="1600" dirty="0" smtClean="0"/>
          </a:p>
          <a:p>
            <a:pPr marL="342900" indent="-342900">
              <a:buFont typeface="+mj-lt"/>
              <a:buAutoNum type="arabicPeriod" startAt="8"/>
            </a:pPr>
            <a:endParaRPr lang="en-US" sz="1600" dirty="0" smtClean="0"/>
          </a:p>
          <a:p>
            <a:pPr marL="342900" indent="-342900">
              <a:buFont typeface="+mj-lt"/>
              <a:buAutoNum type="arabicPeriod" startAt="8"/>
            </a:pPr>
            <a:r>
              <a:rPr lang="en-US" sz="1600" dirty="0" smtClean="0"/>
              <a:t>Output the </a:t>
            </a:r>
            <a:r>
              <a:rPr lang="en-US" sz="1600" dirty="0" err="1" smtClean="0"/>
              <a:t>DataFrame</a:t>
            </a:r>
            <a:r>
              <a:rPr lang="en-US" sz="1600" dirty="0" smtClean="0"/>
              <a:t> to the path we defined on slide #2:</a:t>
            </a:r>
          </a:p>
          <a:p>
            <a:pPr marL="342900" indent="-342900">
              <a:buFont typeface="+mj-lt"/>
              <a:buAutoNum type="arabicPeriod" startAt="4"/>
            </a:pPr>
            <a:endParaRPr lang="en-US" sz="1600" dirty="0" smtClean="0"/>
          </a:p>
          <a:p>
            <a:pPr marL="342900" indent="-342900">
              <a:buFont typeface="+mj-lt"/>
              <a:buAutoNum type="arabicPeriod" startAt="4"/>
            </a:pPr>
            <a:endParaRPr lang="en-US" sz="1600" dirty="0"/>
          </a:p>
          <a:p>
            <a:pPr marL="342900" indent="-342900">
              <a:buFont typeface="+mj-lt"/>
              <a:buAutoNum type="arabicPeriod" startAt="4"/>
            </a:pPr>
            <a:endParaRPr lang="en-US" sz="1600" dirty="0" smtClean="0"/>
          </a:p>
        </p:txBody>
      </p:sp>
      <p:pic>
        <p:nvPicPr>
          <p:cNvPr id="6" name="Picture 5"/>
          <p:cNvPicPr>
            <a:picLocks noChangeAspect="1"/>
          </p:cNvPicPr>
          <p:nvPr/>
        </p:nvPicPr>
        <p:blipFill>
          <a:blip r:embed="rId2"/>
          <a:stretch>
            <a:fillRect/>
          </a:stretch>
        </p:blipFill>
        <p:spPr>
          <a:xfrm>
            <a:off x="233634" y="2701207"/>
            <a:ext cx="5114925" cy="257175"/>
          </a:xfrm>
          <a:prstGeom prst="rect">
            <a:avLst/>
          </a:prstGeom>
        </p:spPr>
      </p:pic>
      <p:pic>
        <p:nvPicPr>
          <p:cNvPr id="10" name="Picture 9"/>
          <p:cNvPicPr>
            <a:picLocks noChangeAspect="1"/>
          </p:cNvPicPr>
          <p:nvPr/>
        </p:nvPicPr>
        <p:blipFill>
          <a:blip r:embed="rId3"/>
          <a:stretch>
            <a:fillRect/>
          </a:stretch>
        </p:blipFill>
        <p:spPr>
          <a:xfrm>
            <a:off x="71714" y="4389929"/>
            <a:ext cx="6257925" cy="276225"/>
          </a:xfrm>
          <a:prstGeom prst="rect">
            <a:avLst/>
          </a:prstGeom>
        </p:spPr>
      </p:pic>
      <p:pic>
        <p:nvPicPr>
          <p:cNvPr id="11" name="Picture 10"/>
          <p:cNvPicPr>
            <a:picLocks noChangeAspect="1"/>
          </p:cNvPicPr>
          <p:nvPr/>
        </p:nvPicPr>
        <p:blipFill>
          <a:blip r:embed="rId4"/>
          <a:stretch>
            <a:fillRect/>
          </a:stretch>
        </p:blipFill>
        <p:spPr>
          <a:xfrm>
            <a:off x="371611" y="5693680"/>
            <a:ext cx="5038725" cy="771525"/>
          </a:xfrm>
          <a:prstGeom prst="rect">
            <a:avLst/>
          </a:prstGeom>
        </p:spPr>
      </p:pic>
      <p:pic>
        <p:nvPicPr>
          <p:cNvPr id="13" name="Picture 12"/>
          <p:cNvPicPr>
            <a:picLocks noChangeAspect="1"/>
          </p:cNvPicPr>
          <p:nvPr/>
        </p:nvPicPr>
        <p:blipFill>
          <a:blip r:embed="rId5"/>
          <a:stretch>
            <a:fillRect/>
          </a:stretch>
        </p:blipFill>
        <p:spPr>
          <a:xfrm>
            <a:off x="6446388" y="1793265"/>
            <a:ext cx="5381625" cy="266700"/>
          </a:xfrm>
          <a:prstGeom prst="rect">
            <a:avLst/>
          </a:prstGeom>
        </p:spPr>
      </p:pic>
      <p:pic>
        <p:nvPicPr>
          <p:cNvPr id="16" name="Picture 15"/>
          <p:cNvPicPr>
            <a:picLocks noChangeAspect="1"/>
          </p:cNvPicPr>
          <p:nvPr/>
        </p:nvPicPr>
        <p:blipFill rotWithShape="1">
          <a:blip r:embed="rId6"/>
          <a:srcRect b="52170"/>
          <a:stretch/>
        </p:blipFill>
        <p:spPr>
          <a:xfrm>
            <a:off x="5486536" y="3447546"/>
            <a:ext cx="6724650" cy="214123"/>
          </a:xfrm>
          <a:prstGeom prst="rect">
            <a:avLst/>
          </a:prstGeom>
        </p:spPr>
      </p:pic>
      <p:pic>
        <p:nvPicPr>
          <p:cNvPr id="25" name="Picture 24"/>
          <p:cNvPicPr>
            <a:picLocks noChangeAspect="1"/>
          </p:cNvPicPr>
          <p:nvPr/>
        </p:nvPicPr>
        <p:blipFill>
          <a:blip r:embed="rId7"/>
          <a:stretch>
            <a:fillRect/>
          </a:stretch>
        </p:blipFill>
        <p:spPr>
          <a:xfrm>
            <a:off x="5846313" y="5359022"/>
            <a:ext cx="5981700" cy="276225"/>
          </a:xfrm>
          <a:prstGeom prst="rect">
            <a:avLst/>
          </a:prstGeom>
        </p:spPr>
      </p:pic>
      <p:pic>
        <p:nvPicPr>
          <p:cNvPr id="26" name="Picture 25"/>
          <p:cNvPicPr>
            <a:picLocks noChangeAspect="1"/>
          </p:cNvPicPr>
          <p:nvPr/>
        </p:nvPicPr>
        <p:blipFill>
          <a:blip r:embed="rId8"/>
          <a:stretch>
            <a:fillRect/>
          </a:stretch>
        </p:blipFill>
        <p:spPr>
          <a:xfrm>
            <a:off x="7015162" y="6144667"/>
            <a:ext cx="3629025" cy="276225"/>
          </a:xfrm>
          <a:prstGeom prst="rect">
            <a:avLst/>
          </a:prstGeom>
        </p:spPr>
      </p:pic>
    </p:spTree>
    <p:extLst>
      <p:ext uri="{BB962C8B-B14F-4D97-AF65-F5344CB8AC3E}">
        <p14:creationId xmlns:p14="http://schemas.microsoft.com/office/powerpoint/2010/main" val="4171203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56"/>
            <a:ext cx="10515600" cy="690591"/>
          </a:xfrm>
        </p:spPr>
        <p:txBody>
          <a:bodyPr>
            <a:normAutofit fontScale="90000"/>
          </a:bodyPr>
          <a:lstStyle/>
          <a:p>
            <a:pPr algn="ctr"/>
            <a:r>
              <a:rPr lang="en-US" b="1" dirty="0" smtClean="0"/>
              <a:t>Review from Lab #1</a:t>
            </a:r>
            <a:endParaRPr lang="en-US" b="1" dirty="0"/>
          </a:p>
        </p:txBody>
      </p:sp>
      <p:sp>
        <p:nvSpPr>
          <p:cNvPr id="3" name="Slide Number Placeholder 2"/>
          <p:cNvSpPr>
            <a:spLocks noGrp="1"/>
          </p:cNvSpPr>
          <p:nvPr>
            <p:ph type="sldNum" sz="quarter" idx="12"/>
          </p:nvPr>
        </p:nvSpPr>
        <p:spPr/>
        <p:txBody>
          <a:bodyPr/>
          <a:lstStyle/>
          <a:p>
            <a:fld id="{7E72315A-0C61-4554-9167-9FF1E12B4C65}" type="slidenum">
              <a:rPr lang="en-US" smtClean="0"/>
              <a:t>2</a:t>
            </a:fld>
            <a:endParaRPr lang="en-US"/>
          </a:p>
        </p:txBody>
      </p:sp>
      <p:sp>
        <p:nvSpPr>
          <p:cNvPr id="8" name="TextBox 7"/>
          <p:cNvSpPr txBox="1"/>
          <p:nvPr/>
        </p:nvSpPr>
        <p:spPr>
          <a:xfrm>
            <a:off x="3292384" y="1184841"/>
            <a:ext cx="6517822" cy="4801314"/>
          </a:xfrm>
          <a:prstGeom prst="rect">
            <a:avLst/>
          </a:prstGeom>
          <a:noFill/>
        </p:spPr>
        <p:txBody>
          <a:bodyPr wrap="square" rtlCol="0">
            <a:spAutoFit/>
          </a:bodyPr>
          <a:lstStyle/>
          <a:p>
            <a:pPr marL="342900" indent="-342900">
              <a:buFont typeface="+mj-lt"/>
              <a:buAutoNum type="arabicPeriod"/>
            </a:pPr>
            <a:r>
              <a:rPr lang="en-US" dirty="0" smtClean="0"/>
              <a:t>Download the Yelp data onto your computer</a:t>
            </a:r>
          </a:p>
          <a:p>
            <a:pPr marL="342900" indent="-342900">
              <a:buFont typeface="+mj-lt"/>
              <a:buAutoNum type="arabicPeriod"/>
            </a:pPr>
            <a:r>
              <a:rPr lang="en-US" dirty="0" smtClean="0"/>
              <a:t>Import </a:t>
            </a:r>
            <a:r>
              <a:rPr lang="en-US" dirty="0" smtClean="0">
                <a:latin typeface="Courier New" panose="02070309020205020404" pitchFamily="49" charset="0"/>
                <a:cs typeface="Courier New" panose="02070309020205020404" pitchFamily="49" charset="0"/>
              </a:rPr>
              <a:t>pandas as </a:t>
            </a:r>
            <a:r>
              <a:rPr lang="en-US" dirty="0" err="1" smtClean="0">
                <a:latin typeface="Courier New" panose="02070309020205020404" pitchFamily="49" charset="0"/>
                <a:cs typeface="Courier New" panose="02070309020205020404" pitchFamily="49" charset="0"/>
              </a:rPr>
              <a:t>pd</a:t>
            </a:r>
            <a:endParaRPr lang="en-US" dirty="0"/>
          </a:p>
          <a:p>
            <a:pPr marL="342900" indent="-342900">
              <a:buFont typeface="+mj-lt"/>
              <a:buAutoNum type="arabicPeriod"/>
            </a:pPr>
            <a:r>
              <a:rPr lang="en-US" dirty="0" smtClean="0"/>
              <a:t>Create a variable named </a:t>
            </a:r>
            <a:r>
              <a:rPr lang="en-US" dirty="0" smtClean="0">
                <a:latin typeface="Courier New" panose="02070309020205020404" pitchFamily="49" charset="0"/>
                <a:cs typeface="Courier New" panose="02070309020205020404" pitchFamily="49" charset="0"/>
              </a:rPr>
              <a:t>path</a:t>
            </a:r>
            <a:r>
              <a:rPr lang="en-US" dirty="0" smtClean="0"/>
              <a:t> that contains the directory with the Yelp data</a:t>
            </a:r>
          </a:p>
          <a:p>
            <a:pPr marL="342900" indent="-342900">
              <a:buFont typeface="+mj-lt"/>
              <a:buAutoNum type="arabicPeriod"/>
            </a:pPr>
            <a:r>
              <a:rPr lang="en-US" dirty="0" smtClean="0"/>
              <a:t>Read the file yelp_business.csv into a </a:t>
            </a:r>
            <a:r>
              <a:rPr lang="en-US" dirty="0" err="1" smtClean="0"/>
              <a:t>DataFrame</a:t>
            </a:r>
            <a:r>
              <a:rPr lang="en-US" dirty="0" smtClean="0"/>
              <a:t> named </a:t>
            </a:r>
            <a:r>
              <a:rPr lang="en-US" dirty="0" smtClean="0">
                <a:latin typeface="Courier New" panose="02070309020205020404" pitchFamily="49" charset="0"/>
                <a:cs typeface="Courier New" panose="02070309020205020404" pitchFamily="49" charset="0"/>
              </a:rPr>
              <a:t>bus1</a:t>
            </a:r>
          </a:p>
          <a:p>
            <a:pPr marL="342900" indent="-342900">
              <a:buFont typeface="+mj-lt"/>
              <a:buAutoNum type="arabicPeriod"/>
            </a:pPr>
            <a:r>
              <a:rPr lang="en-US" dirty="0" smtClean="0">
                <a:cs typeface="Courier New" panose="02070309020205020404" pitchFamily="49" charset="0"/>
              </a:rPr>
              <a:t>Look at a sample of </a:t>
            </a:r>
            <a:r>
              <a:rPr lang="en-US" dirty="0" smtClean="0">
                <a:latin typeface="Courier New" panose="02070309020205020404" pitchFamily="49" charset="0"/>
                <a:cs typeface="Courier New" panose="02070309020205020404" pitchFamily="49" charset="0"/>
              </a:rPr>
              <a:t>bus1 </a:t>
            </a:r>
          </a:p>
          <a:p>
            <a:pPr marL="342900" indent="-342900">
              <a:buFont typeface="+mj-lt"/>
              <a:buAutoNum type="arabicPeriod"/>
            </a:pPr>
            <a:r>
              <a:rPr lang="en-US" dirty="0" smtClean="0">
                <a:cs typeface="Courier New" panose="02070309020205020404" pitchFamily="49" charset="0"/>
              </a:rPr>
              <a:t>Examine the variable types</a:t>
            </a:r>
          </a:p>
          <a:p>
            <a:pPr marL="342900" indent="-342900">
              <a:buFont typeface="+mj-lt"/>
              <a:buAutoNum type="arabicPeriod"/>
            </a:pPr>
            <a:r>
              <a:rPr lang="en-US" dirty="0" smtClean="0">
                <a:cs typeface="Courier New" panose="02070309020205020404" pitchFamily="49" charset="0"/>
              </a:rPr>
              <a:t>How many rows and columns are in the </a:t>
            </a:r>
            <a:r>
              <a:rPr lang="en-US" dirty="0" err="1" smtClean="0">
                <a:cs typeface="Courier New" panose="02070309020205020404" pitchFamily="49" charset="0"/>
              </a:rPr>
              <a:t>DataFrame</a:t>
            </a:r>
            <a:r>
              <a:rPr lang="en-US" dirty="0" smtClean="0">
                <a:cs typeface="Courier New" panose="02070309020205020404" pitchFamily="49" charset="0"/>
              </a:rPr>
              <a:t>?</a:t>
            </a:r>
          </a:p>
          <a:p>
            <a:pPr marL="342900" indent="-342900">
              <a:buFont typeface="+mj-lt"/>
              <a:buAutoNum type="arabicPeriod"/>
            </a:pPr>
            <a:r>
              <a:rPr lang="en-US" dirty="0" smtClean="0">
                <a:cs typeface="Courier New" panose="02070309020205020404" pitchFamily="49" charset="0"/>
              </a:rPr>
              <a:t>What are the top 5 cities by record count?</a:t>
            </a:r>
            <a:endParaRPr lang="en-US" dirty="0" smtClean="0">
              <a:latin typeface="Courier New" panose="02070309020205020404" pitchFamily="49" charset="0"/>
              <a:cs typeface="Courier New" panose="02070309020205020404" pitchFamily="49" charset="0"/>
            </a:endParaRPr>
          </a:p>
          <a:p>
            <a:pPr marL="342900" indent="-342900">
              <a:buFont typeface="+mj-lt"/>
              <a:buAutoNum type="arabicPeriod"/>
            </a:pPr>
            <a:r>
              <a:rPr lang="en-US" dirty="0" smtClean="0">
                <a:cs typeface="Courier New" panose="02070309020205020404" pitchFamily="49" charset="0"/>
              </a:rPr>
              <a:t>Subset (filter) the </a:t>
            </a:r>
            <a:r>
              <a:rPr lang="en-US" dirty="0" err="1" smtClean="0">
                <a:cs typeface="Courier New" panose="02070309020205020404" pitchFamily="49" charset="0"/>
              </a:rPr>
              <a:t>DataFrame</a:t>
            </a:r>
            <a:r>
              <a:rPr lang="en-US" dirty="0" smtClean="0">
                <a:cs typeface="Courier New" panose="02070309020205020404" pitchFamily="49" charset="0"/>
              </a:rPr>
              <a:t> to only include records where City == ‘Charlotte’. Call this table </a:t>
            </a:r>
            <a:r>
              <a:rPr lang="en-US" dirty="0" smtClean="0">
                <a:latin typeface="Courier New" panose="02070309020205020404" pitchFamily="49" charset="0"/>
                <a:cs typeface="Courier New" panose="02070309020205020404" pitchFamily="49" charset="0"/>
              </a:rPr>
              <a:t>char_bus1.</a:t>
            </a:r>
          </a:p>
          <a:p>
            <a:pPr marL="342900" indent="-342900">
              <a:buFont typeface="+mj-lt"/>
              <a:buAutoNum type="arabicPeriod"/>
            </a:pPr>
            <a:r>
              <a:rPr lang="en-US" dirty="0" smtClean="0">
                <a:cs typeface="Courier New" panose="02070309020205020404" pitchFamily="49" charset="0"/>
              </a:rPr>
              <a:t>How many rows and columns are in </a:t>
            </a:r>
            <a:r>
              <a:rPr lang="en-US" dirty="0" smtClean="0">
                <a:latin typeface="Courier New" panose="02070309020205020404" pitchFamily="49" charset="0"/>
                <a:cs typeface="Courier New" panose="02070309020205020404" pitchFamily="49" charset="0"/>
              </a:rPr>
              <a:t>char_bus1</a:t>
            </a:r>
            <a:r>
              <a:rPr lang="en-US" dirty="0" smtClean="0">
                <a:cs typeface="Courier New" panose="02070309020205020404" pitchFamily="49" charset="0"/>
              </a:rPr>
              <a:t>? The rows should match the output in step #6 above.</a:t>
            </a:r>
          </a:p>
          <a:p>
            <a:pPr marL="342900" indent="-342900">
              <a:buFont typeface="+mj-lt"/>
              <a:buAutoNum type="arabicPeriod"/>
            </a:pPr>
            <a:r>
              <a:rPr lang="en-US" dirty="0" smtClean="0">
                <a:cs typeface="Courier New" panose="02070309020205020404" pitchFamily="49" charset="0"/>
              </a:rPr>
              <a:t>Keep only these columns: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business_id</a:t>
            </a:r>
            <a:r>
              <a:rPr lang="en-US" dirty="0" smtClean="0">
                <a:latin typeface="Courier New" panose="02070309020205020404" pitchFamily="49" charset="0"/>
                <a:cs typeface="Courier New" panose="02070309020205020404" pitchFamily="49" charset="0"/>
              </a:rPr>
              <a:t>', 'name', 'neighborhood', ‘</a:t>
            </a:r>
            <a:r>
              <a:rPr lang="en-US" dirty="0" err="1" smtClean="0">
                <a:latin typeface="Courier New" panose="02070309020205020404" pitchFamily="49" charset="0"/>
                <a:cs typeface="Courier New" panose="02070309020205020404" pitchFamily="49" charset="0"/>
              </a:rPr>
              <a:t>postal_code</a:t>
            </a:r>
            <a:r>
              <a:rPr lang="en-US" dirty="0" smtClean="0">
                <a:latin typeface="Courier New" panose="02070309020205020404" pitchFamily="49" charset="0"/>
                <a:cs typeface="Courier New" panose="02070309020205020404" pitchFamily="49" charset="0"/>
              </a:rPr>
              <a:t>’, 'latitude', 'longitude‘, '</a:t>
            </a:r>
            <a:r>
              <a:rPr lang="en-US" dirty="0" err="1" smtClean="0">
                <a:latin typeface="Courier New" panose="02070309020205020404" pitchFamily="49" charset="0"/>
                <a:cs typeface="Courier New" panose="02070309020205020404" pitchFamily="49" charset="0"/>
              </a:rPr>
              <a:t>is_open</a:t>
            </a:r>
            <a:r>
              <a:rPr lang="en-US" dirty="0" smtClean="0">
                <a:latin typeface="Courier New" panose="02070309020205020404" pitchFamily="49" charset="0"/>
                <a:cs typeface="Courier New" panose="02070309020205020404" pitchFamily="49" charset="0"/>
              </a:rPr>
              <a:t>', 'categories‘</a:t>
            </a:r>
            <a:endParaRPr lang="en-US" dirty="0" smtClean="0">
              <a:cs typeface="Courier New" panose="02070309020205020404" pitchFamily="49" charset="0"/>
            </a:endParaRPr>
          </a:p>
          <a:p>
            <a:pPr marL="342900" indent="-342900">
              <a:buFont typeface="+mj-lt"/>
              <a:buAutoNum type="arabicPeriod"/>
            </a:pPr>
            <a:r>
              <a:rPr lang="en-US" dirty="0" smtClean="0">
                <a:cs typeface="Courier New" panose="02070309020205020404" pitchFamily="49" charset="0"/>
              </a:rPr>
              <a:t>Rename </a:t>
            </a:r>
            <a:r>
              <a:rPr lang="en-US" dirty="0" smtClean="0">
                <a:latin typeface="Courier New" panose="02070309020205020404" pitchFamily="49" charset="0"/>
                <a:cs typeface="Courier New" panose="02070309020205020404" pitchFamily="49" charset="0"/>
              </a:rPr>
              <a:t>‘name’</a:t>
            </a:r>
            <a:r>
              <a:rPr lang="en-US" dirty="0" smtClean="0">
                <a:cs typeface="Courier New" panose="02070309020205020404" pitchFamily="49" charset="0"/>
              </a:rPr>
              <a:t> to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business_name</a:t>
            </a:r>
            <a:r>
              <a:rPr lang="en-US" dirty="0" smtClean="0">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841872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56"/>
            <a:ext cx="10515600" cy="690591"/>
          </a:xfrm>
        </p:spPr>
        <p:txBody>
          <a:bodyPr>
            <a:normAutofit fontScale="90000"/>
          </a:bodyPr>
          <a:lstStyle/>
          <a:p>
            <a:pPr algn="ctr"/>
            <a:r>
              <a:rPr lang="en-US" b="1" dirty="0" smtClean="0"/>
              <a:t>Importing Large Datasets (1)</a:t>
            </a:r>
            <a:endParaRPr lang="en-US" b="1" dirty="0"/>
          </a:p>
        </p:txBody>
      </p:sp>
      <p:sp>
        <p:nvSpPr>
          <p:cNvPr id="3" name="Slide Number Placeholder 2"/>
          <p:cNvSpPr>
            <a:spLocks noGrp="1"/>
          </p:cNvSpPr>
          <p:nvPr>
            <p:ph type="sldNum" sz="quarter" idx="12"/>
          </p:nvPr>
        </p:nvSpPr>
        <p:spPr/>
        <p:txBody>
          <a:bodyPr/>
          <a:lstStyle/>
          <a:p>
            <a:fld id="{7E72315A-0C61-4554-9167-9FF1E12B4C65}" type="slidenum">
              <a:rPr lang="en-US" smtClean="0"/>
              <a:t>3</a:t>
            </a:fld>
            <a:endParaRPr lang="en-US"/>
          </a:p>
        </p:txBody>
      </p:sp>
      <p:sp>
        <p:nvSpPr>
          <p:cNvPr id="7" name="TextBox 6"/>
          <p:cNvSpPr txBox="1"/>
          <p:nvPr/>
        </p:nvSpPr>
        <p:spPr>
          <a:xfrm>
            <a:off x="838201" y="1148519"/>
            <a:ext cx="5131526" cy="4524315"/>
          </a:xfrm>
          <a:prstGeom prst="rect">
            <a:avLst/>
          </a:prstGeom>
          <a:noFill/>
        </p:spPr>
        <p:txBody>
          <a:bodyPr wrap="square" rtlCol="0">
            <a:spAutoFit/>
          </a:bodyPr>
          <a:lstStyle/>
          <a:p>
            <a:r>
              <a:rPr lang="en-US" sz="1600" dirty="0" smtClean="0"/>
              <a:t>For the next two files, we’re going to have to be careful: both are extremely large! If we try to read them in normally, it could take a really long time, and it could lock up our computer. Also, working with a huge table means we’ll have to wait a long time for each cell to process.</a:t>
            </a:r>
          </a:p>
          <a:p>
            <a:endParaRPr lang="en-US" sz="1600" dirty="0"/>
          </a:p>
          <a:p>
            <a:r>
              <a:rPr lang="en-US" sz="1600" dirty="0" smtClean="0"/>
              <a:t>Our strategy will always be: use a sample to develop our code, then run our code on the full dataset only after we have tested it.</a:t>
            </a:r>
          </a:p>
          <a:p>
            <a:endParaRPr lang="en-US" sz="1600" dirty="0"/>
          </a:p>
          <a:p>
            <a:r>
              <a:rPr lang="en-US" sz="1600" dirty="0" smtClean="0"/>
              <a:t>We can take two approaches: 1) use all of the columns, and a sample of the rows, or 2) remove columns that have too much data, and try to use all of the rows.</a:t>
            </a:r>
          </a:p>
          <a:p>
            <a:endParaRPr lang="en-US" sz="1600" dirty="0"/>
          </a:p>
          <a:p>
            <a:r>
              <a:rPr lang="en-US" sz="1600" dirty="0" smtClean="0"/>
              <a:t>The </a:t>
            </a:r>
            <a:r>
              <a:rPr lang="en-US" sz="1600" dirty="0" err="1" smtClean="0">
                <a:latin typeface="Courier New" panose="02070309020205020404" pitchFamily="49" charset="0"/>
                <a:cs typeface="Courier New" panose="02070309020205020404" pitchFamily="49" charset="0"/>
              </a:rPr>
              <a:t>read_csv</a:t>
            </a:r>
            <a:r>
              <a:rPr lang="en-US" sz="1600" dirty="0" smtClean="0">
                <a:latin typeface="Courier New" panose="02070309020205020404" pitchFamily="49" charset="0"/>
                <a:cs typeface="Courier New" panose="02070309020205020404" pitchFamily="49" charset="0"/>
              </a:rPr>
              <a:t>()</a:t>
            </a:r>
            <a:r>
              <a:rPr lang="en-US" sz="1600" dirty="0" smtClean="0"/>
              <a:t> function has a couple parameters we can use, the most important being </a:t>
            </a:r>
            <a:r>
              <a:rPr lang="en-US" sz="1600" dirty="0" err="1" smtClean="0">
                <a:latin typeface="Courier New" panose="02070309020205020404" pitchFamily="49" charset="0"/>
                <a:cs typeface="Courier New" panose="02070309020205020404" pitchFamily="49" charset="0"/>
              </a:rPr>
              <a:t>nrows</a:t>
            </a:r>
            <a:r>
              <a:rPr lang="en-US" sz="1600" dirty="0" smtClean="0"/>
              <a:t>.</a:t>
            </a:r>
          </a:p>
          <a:p>
            <a:endParaRPr lang="en-US" sz="1600" dirty="0"/>
          </a:p>
          <a:p>
            <a:pPr marL="342900" indent="-342900">
              <a:buFont typeface="+mj-lt"/>
              <a:buAutoNum type="arabicPeriod"/>
            </a:pPr>
            <a:r>
              <a:rPr lang="en-US" sz="1600" dirty="0" smtClean="0"/>
              <a:t>Read in a sample of the reviews dataset and inspect it:</a:t>
            </a:r>
          </a:p>
        </p:txBody>
      </p:sp>
      <p:pic>
        <p:nvPicPr>
          <p:cNvPr id="5" name="Picture 4"/>
          <p:cNvPicPr>
            <a:picLocks noChangeAspect="1"/>
          </p:cNvPicPr>
          <p:nvPr/>
        </p:nvPicPr>
        <p:blipFill>
          <a:blip r:embed="rId2"/>
          <a:stretch>
            <a:fillRect/>
          </a:stretch>
        </p:blipFill>
        <p:spPr>
          <a:xfrm>
            <a:off x="227119" y="5725659"/>
            <a:ext cx="5742608" cy="630691"/>
          </a:xfrm>
          <a:prstGeom prst="rect">
            <a:avLst/>
          </a:prstGeom>
        </p:spPr>
      </p:pic>
      <p:sp>
        <p:nvSpPr>
          <p:cNvPr id="9" name="TextBox 8"/>
          <p:cNvSpPr txBox="1"/>
          <p:nvPr/>
        </p:nvSpPr>
        <p:spPr>
          <a:xfrm>
            <a:off x="6766560" y="1148518"/>
            <a:ext cx="4587240" cy="4524315"/>
          </a:xfrm>
          <a:prstGeom prst="rect">
            <a:avLst/>
          </a:prstGeom>
          <a:noFill/>
        </p:spPr>
        <p:txBody>
          <a:bodyPr wrap="square" rtlCol="0">
            <a:spAutoFit/>
          </a:bodyPr>
          <a:lstStyle/>
          <a:p>
            <a:r>
              <a:rPr lang="en-US" sz="1600" dirty="0" smtClean="0"/>
              <a:t>Note that only one column has values with an ellipsis (…) – text. The ellipsis tells us that there is more data to be displayed.</a:t>
            </a:r>
          </a:p>
          <a:p>
            <a:endParaRPr lang="en-US" sz="1600" dirty="0"/>
          </a:p>
          <a:p>
            <a:pPr marL="342900" indent="-342900">
              <a:buFont typeface="+mj-lt"/>
              <a:buAutoNum type="arabicPeriod" startAt="2"/>
            </a:pPr>
            <a:r>
              <a:rPr lang="en-US" sz="1600" dirty="0" smtClean="0"/>
              <a:t>To see the entire value of a particular cell for one column, use the following syntax:</a:t>
            </a:r>
          </a:p>
          <a:p>
            <a:pPr marL="342900" indent="-342900">
              <a:buFont typeface="+mj-lt"/>
              <a:buAutoNum type="arabicPeriod" startAt="2"/>
            </a:pPr>
            <a:endParaRPr lang="en-US" sz="1600" dirty="0"/>
          </a:p>
          <a:p>
            <a:pPr marL="342900" indent="-342900">
              <a:buFont typeface="+mj-lt"/>
              <a:buAutoNum type="arabicPeriod" startAt="2"/>
            </a:pPr>
            <a:endParaRPr lang="en-US" sz="1600" dirty="0" smtClean="0"/>
          </a:p>
          <a:p>
            <a:pPr marL="342900" indent="-342900">
              <a:buFont typeface="+mj-lt"/>
              <a:buAutoNum type="arabicPeriod" startAt="2"/>
            </a:pPr>
            <a:endParaRPr lang="en-US" sz="1600" dirty="0"/>
          </a:p>
          <a:p>
            <a:pPr marL="342900" indent="-342900">
              <a:buFont typeface="+mj-lt"/>
              <a:buAutoNum type="arabicPeriod" startAt="2"/>
            </a:pPr>
            <a:endParaRPr lang="en-US" sz="1600" dirty="0" smtClean="0"/>
          </a:p>
          <a:p>
            <a:pPr marL="342900" indent="-342900">
              <a:buFont typeface="+mj-lt"/>
              <a:buAutoNum type="arabicPeriod" startAt="2"/>
            </a:pPr>
            <a:endParaRPr lang="en-US" sz="1600" dirty="0"/>
          </a:p>
          <a:p>
            <a:pPr marL="342900" indent="-342900">
              <a:buFont typeface="+mj-lt"/>
              <a:buAutoNum type="arabicPeriod" startAt="2"/>
            </a:pPr>
            <a:endParaRPr lang="en-US" sz="1600" dirty="0" smtClean="0"/>
          </a:p>
          <a:p>
            <a:pPr marL="342900" indent="-342900">
              <a:buFont typeface="+mj-lt"/>
              <a:buAutoNum type="arabicPeriod" startAt="2"/>
            </a:pPr>
            <a:endParaRPr lang="en-US" sz="1600" dirty="0"/>
          </a:p>
          <a:p>
            <a:pPr marL="342900" indent="-342900">
              <a:buFont typeface="+mj-lt"/>
              <a:buAutoNum type="arabicPeriod" startAt="2"/>
            </a:pPr>
            <a:endParaRPr lang="en-US" sz="1600" dirty="0" smtClean="0"/>
          </a:p>
          <a:p>
            <a:pPr marL="342900" indent="-342900">
              <a:buFont typeface="+mj-lt"/>
              <a:buAutoNum type="arabicPeriod" startAt="2"/>
            </a:pPr>
            <a:r>
              <a:rPr lang="en-US" sz="1600" dirty="0" smtClean="0"/>
              <a:t>Now, we can see that the first value contains a long, user-written review. This is likely why our file is so large. But how many characters? Use the </a:t>
            </a:r>
            <a:r>
              <a:rPr lang="en-US" sz="1600" dirty="0" err="1" smtClean="0">
                <a:latin typeface="Courier New" panose="02070309020205020404" pitchFamily="49" charset="0"/>
                <a:cs typeface="Courier New" panose="02070309020205020404" pitchFamily="49" charset="0"/>
              </a:rPr>
              <a:t>len</a:t>
            </a:r>
            <a:r>
              <a:rPr lang="en-US" sz="1600" dirty="0" smtClean="0">
                <a:latin typeface="Courier New" panose="02070309020205020404" pitchFamily="49" charset="0"/>
                <a:cs typeface="Courier New" panose="02070309020205020404" pitchFamily="49" charset="0"/>
              </a:rPr>
              <a:t>()</a:t>
            </a:r>
            <a:r>
              <a:rPr lang="en-US" sz="1600" dirty="0" smtClean="0"/>
              <a:t> function to find out:</a:t>
            </a:r>
          </a:p>
        </p:txBody>
      </p:sp>
      <p:pic>
        <p:nvPicPr>
          <p:cNvPr id="6" name="Picture 5"/>
          <p:cNvPicPr>
            <a:picLocks noChangeAspect="1"/>
          </p:cNvPicPr>
          <p:nvPr/>
        </p:nvPicPr>
        <p:blipFill>
          <a:blip r:embed="rId3"/>
          <a:stretch>
            <a:fillRect/>
          </a:stretch>
        </p:blipFill>
        <p:spPr>
          <a:xfrm>
            <a:off x="8370541" y="3242764"/>
            <a:ext cx="1379277" cy="335824"/>
          </a:xfrm>
          <a:prstGeom prst="rect">
            <a:avLst/>
          </a:prstGeom>
        </p:spPr>
      </p:pic>
      <p:sp>
        <p:nvSpPr>
          <p:cNvPr id="10" name="TextBox 9"/>
          <p:cNvSpPr txBox="1"/>
          <p:nvPr/>
        </p:nvSpPr>
        <p:spPr>
          <a:xfrm>
            <a:off x="6537781" y="3036684"/>
            <a:ext cx="1025024" cy="307777"/>
          </a:xfrm>
          <a:prstGeom prst="rect">
            <a:avLst/>
          </a:prstGeom>
          <a:noFill/>
        </p:spPr>
        <p:txBody>
          <a:bodyPr wrap="none" rtlCol="0">
            <a:spAutoFit/>
          </a:bodyPr>
          <a:lstStyle/>
          <a:p>
            <a:r>
              <a:rPr lang="en-US" sz="1400" dirty="0" smtClean="0"/>
              <a:t>Table name</a:t>
            </a:r>
            <a:endParaRPr lang="en-US" sz="1400" dirty="0"/>
          </a:p>
        </p:txBody>
      </p:sp>
      <p:sp>
        <p:nvSpPr>
          <p:cNvPr id="11" name="TextBox 10"/>
          <p:cNvSpPr txBox="1"/>
          <p:nvPr/>
        </p:nvSpPr>
        <p:spPr>
          <a:xfrm>
            <a:off x="8270786" y="3956405"/>
            <a:ext cx="1234249" cy="307777"/>
          </a:xfrm>
          <a:prstGeom prst="rect">
            <a:avLst/>
          </a:prstGeom>
          <a:noFill/>
        </p:spPr>
        <p:txBody>
          <a:bodyPr wrap="none" rtlCol="0">
            <a:spAutoFit/>
          </a:bodyPr>
          <a:lstStyle/>
          <a:p>
            <a:r>
              <a:rPr lang="en-US" sz="1400" dirty="0" smtClean="0"/>
              <a:t>Variable name</a:t>
            </a:r>
            <a:endParaRPr lang="en-US" sz="1400" dirty="0"/>
          </a:p>
        </p:txBody>
      </p:sp>
      <p:sp>
        <p:nvSpPr>
          <p:cNvPr id="12" name="TextBox 11"/>
          <p:cNvSpPr txBox="1"/>
          <p:nvPr/>
        </p:nvSpPr>
        <p:spPr>
          <a:xfrm>
            <a:off x="10570028" y="3052220"/>
            <a:ext cx="1119665" cy="307777"/>
          </a:xfrm>
          <a:prstGeom prst="rect">
            <a:avLst/>
          </a:prstGeom>
          <a:noFill/>
        </p:spPr>
        <p:txBody>
          <a:bodyPr wrap="none" rtlCol="0">
            <a:spAutoFit/>
          </a:bodyPr>
          <a:lstStyle/>
          <a:p>
            <a:r>
              <a:rPr lang="en-US" sz="1400" dirty="0" smtClean="0"/>
              <a:t>Row number</a:t>
            </a:r>
            <a:endParaRPr lang="en-US" sz="1400" dirty="0"/>
          </a:p>
        </p:txBody>
      </p:sp>
      <p:cxnSp>
        <p:nvCxnSpPr>
          <p:cNvPr id="14" name="Straight Arrow Connector 13"/>
          <p:cNvCxnSpPr>
            <a:stCxn id="10" idx="3"/>
            <a:endCxn id="6" idx="1"/>
          </p:cNvCxnSpPr>
          <p:nvPr/>
        </p:nvCxnSpPr>
        <p:spPr>
          <a:xfrm>
            <a:off x="7562805" y="3190573"/>
            <a:ext cx="807736" cy="220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6" idx="2"/>
          </p:cNvCxnSpPr>
          <p:nvPr/>
        </p:nvCxnSpPr>
        <p:spPr>
          <a:xfrm flipV="1">
            <a:off x="8887911" y="3578588"/>
            <a:ext cx="172269" cy="377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1"/>
            <a:endCxn id="6" idx="3"/>
          </p:cNvCxnSpPr>
          <p:nvPr/>
        </p:nvCxnSpPr>
        <p:spPr>
          <a:xfrm flipH="1">
            <a:off x="9749818" y="3206109"/>
            <a:ext cx="820210" cy="204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4"/>
          <a:stretch>
            <a:fillRect/>
          </a:stretch>
        </p:blipFill>
        <p:spPr>
          <a:xfrm>
            <a:off x="8148747" y="5725024"/>
            <a:ext cx="1822866" cy="740194"/>
          </a:xfrm>
          <a:prstGeom prst="rect">
            <a:avLst/>
          </a:prstGeom>
        </p:spPr>
      </p:pic>
    </p:spTree>
    <p:extLst>
      <p:ext uri="{BB962C8B-B14F-4D97-AF65-F5344CB8AC3E}">
        <p14:creationId xmlns:p14="http://schemas.microsoft.com/office/powerpoint/2010/main" val="279587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56"/>
            <a:ext cx="10515600" cy="690591"/>
          </a:xfrm>
        </p:spPr>
        <p:txBody>
          <a:bodyPr>
            <a:normAutofit fontScale="90000"/>
          </a:bodyPr>
          <a:lstStyle/>
          <a:p>
            <a:pPr algn="ctr"/>
            <a:r>
              <a:rPr lang="en-US" b="1" dirty="0" smtClean="0"/>
              <a:t>Importing Large Datasets (2)</a:t>
            </a:r>
            <a:endParaRPr lang="en-US" b="1" dirty="0"/>
          </a:p>
        </p:txBody>
      </p:sp>
      <p:sp>
        <p:nvSpPr>
          <p:cNvPr id="3" name="Slide Number Placeholder 2"/>
          <p:cNvSpPr>
            <a:spLocks noGrp="1"/>
          </p:cNvSpPr>
          <p:nvPr>
            <p:ph type="sldNum" sz="quarter" idx="12"/>
          </p:nvPr>
        </p:nvSpPr>
        <p:spPr/>
        <p:txBody>
          <a:bodyPr/>
          <a:lstStyle/>
          <a:p>
            <a:fld id="{7E72315A-0C61-4554-9167-9FF1E12B4C65}" type="slidenum">
              <a:rPr lang="en-US" smtClean="0"/>
              <a:t>4</a:t>
            </a:fld>
            <a:endParaRPr lang="en-US"/>
          </a:p>
        </p:txBody>
      </p:sp>
      <p:sp>
        <p:nvSpPr>
          <p:cNvPr id="7" name="TextBox 6"/>
          <p:cNvSpPr txBox="1"/>
          <p:nvPr/>
        </p:nvSpPr>
        <p:spPr>
          <a:xfrm>
            <a:off x="838201" y="1148519"/>
            <a:ext cx="5131526" cy="4524315"/>
          </a:xfrm>
          <a:prstGeom prst="rect">
            <a:avLst/>
          </a:prstGeom>
          <a:noFill/>
        </p:spPr>
        <p:txBody>
          <a:bodyPr wrap="square" rtlCol="0">
            <a:spAutoFit/>
          </a:bodyPr>
          <a:lstStyle/>
          <a:p>
            <a:pPr marL="342900" indent="-342900">
              <a:buFont typeface="+mj-lt"/>
              <a:buAutoNum type="arabicPeriod" startAt="4"/>
            </a:pPr>
            <a:r>
              <a:rPr lang="en-US" sz="1600" dirty="0" smtClean="0"/>
              <a:t>In the last cell (from step #3 on the previous slide), change the 0 to a 1, then to a 2, to see how the length of the </a:t>
            </a:r>
            <a:r>
              <a:rPr lang="en-US" sz="1600" dirty="0" smtClean="0">
                <a:latin typeface="Courier New" panose="02070309020205020404" pitchFamily="49" charset="0"/>
                <a:cs typeface="Courier New" panose="02070309020205020404" pitchFamily="49" charset="0"/>
              </a:rPr>
              <a:t>text</a:t>
            </a:r>
            <a:r>
              <a:rPr lang="en-US" sz="1600" dirty="0" smtClean="0"/>
              <a:t> column varies by row. </a:t>
            </a:r>
          </a:p>
          <a:p>
            <a:pPr marL="342900" indent="-342900">
              <a:buFont typeface="+mj-lt"/>
              <a:buAutoNum type="arabicPeriod" startAt="4"/>
            </a:pPr>
            <a:endParaRPr lang="en-US" sz="1600" dirty="0"/>
          </a:p>
          <a:p>
            <a:r>
              <a:rPr lang="en-US" sz="1600" dirty="0" smtClean="0"/>
              <a:t>If we wanted, we could make a new variable that contains the length of each review. But for now, we’ll just delete the column altogether. However, instead of importing all the data and then dropping the column, we’ll use the </a:t>
            </a:r>
            <a:r>
              <a:rPr lang="en-US" sz="1600" dirty="0" err="1" smtClean="0">
                <a:latin typeface="Courier New" panose="02070309020205020404" pitchFamily="49" charset="0"/>
                <a:cs typeface="Courier New" panose="02070309020205020404" pitchFamily="49" charset="0"/>
              </a:rPr>
              <a:t>usecols</a:t>
            </a:r>
            <a:r>
              <a:rPr lang="en-US" sz="1600" dirty="0" smtClean="0"/>
              <a:t> parameter in the </a:t>
            </a:r>
            <a:r>
              <a:rPr lang="en-US" sz="1600" dirty="0" err="1" smtClean="0">
                <a:latin typeface="Courier New" panose="02070309020205020404" pitchFamily="49" charset="0"/>
                <a:cs typeface="Courier New" panose="02070309020205020404" pitchFamily="49" charset="0"/>
              </a:rPr>
              <a:t>read_csv</a:t>
            </a:r>
            <a:r>
              <a:rPr lang="en-US" sz="1600" dirty="0" smtClean="0">
                <a:latin typeface="Courier New" panose="02070309020205020404" pitchFamily="49" charset="0"/>
                <a:cs typeface="Courier New" panose="02070309020205020404" pitchFamily="49" charset="0"/>
              </a:rPr>
              <a:t>()</a:t>
            </a:r>
            <a:r>
              <a:rPr lang="en-US" sz="1600" dirty="0" smtClean="0"/>
              <a:t> function to ignore the column when importing the data. </a:t>
            </a:r>
          </a:p>
          <a:p>
            <a:endParaRPr lang="en-US" sz="1600" dirty="0" smtClean="0"/>
          </a:p>
          <a:p>
            <a:pPr marL="342900" indent="-342900">
              <a:buFont typeface="+mj-lt"/>
              <a:buAutoNum type="arabicPeriod" startAt="5"/>
            </a:pPr>
            <a:r>
              <a:rPr lang="en-US" sz="1600" dirty="0" smtClean="0"/>
              <a:t>Type </a:t>
            </a:r>
            <a:r>
              <a:rPr lang="en-US" sz="1600" dirty="0" err="1" smtClean="0">
                <a:latin typeface="Courier New" panose="02070309020205020404" pitchFamily="49" charset="0"/>
                <a:cs typeface="Courier New" panose="02070309020205020404" pitchFamily="49" charset="0"/>
              </a:rPr>
              <a:t>pd.read_csv</a:t>
            </a:r>
            <a:r>
              <a:rPr lang="en-US" sz="1600" dirty="0" smtClean="0">
                <a:latin typeface="Courier New" panose="02070309020205020404" pitchFamily="49" charset="0"/>
                <a:cs typeface="Courier New" panose="02070309020205020404" pitchFamily="49" charset="0"/>
              </a:rPr>
              <a:t>?</a:t>
            </a:r>
            <a:r>
              <a:rPr lang="en-US" sz="1600" dirty="0" smtClean="0"/>
              <a:t> to inspect the </a:t>
            </a:r>
            <a:r>
              <a:rPr lang="en-US" sz="1600" dirty="0" err="1" smtClean="0">
                <a:latin typeface="Courier New" panose="02070309020205020404" pitchFamily="49" charset="0"/>
                <a:cs typeface="Courier New" panose="02070309020205020404" pitchFamily="49" charset="0"/>
              </a:rPr>
              <a:t>usecols</a:t>
            </a:r>
            <a:r>
              <a:rPr lang="en-US" sz="1600" dirty="0" smtClean="0"/>
              <a:t> parameter, and notice that we’ll need a list of columns</a:t>
            </a:r>
          </a:p>
          <a:p>
            <a:pPr marL="342900" indent="-342900">
              <a:buFont typeface="+mj-lt"/>
              <a:buAutoNum type="arabicPeriod" startAt="5"/>
            </a:pPr>
            <a:r>
              <a:rPr lang="en-US" sz="1600" dirty="0" smtClean="0"/>
              <a:t>The easiest way to get this list of columns is to type </a:t>
            </a:r>
            <a:r>
              <a:rPr lang="en-US" sz="1600" dirty="0" smtClean="0">
                <a:latin typeface="Courier New" panose="02070309020205020404" pitchFamily="49" charset="0"/>
                <a:cs typeface="Courier New" panose="02070309020205020404" pitchFamily="49" charset="0"/>
              </a:rPr>
              <a:t>rev1.columns</a:t>
            </a:r>
            <a:r>
              <a:rPr lang="en-US" sz="1600" dirty="0" smtClean="0"/>
              <a:t>, then copy and paste the list of columns into our cell. While we’re at it, let’s also ignore importing the </a:t>
            </a:r>
            <a:r>
              <a:rPr lang="en-US" sz="1600" dirty="0" smtClean="0">
                <a:latin typeface="Courier New" panose="02070309020205020404" pitchFamily="49" charset="0"/>
                <a:cs typeface="Courier New" panose="02070309020205020404" pitchFamily="49" charset="0"/>
              </a:rPr>
              <a:t>useful</a:t>
            </a:r>
            <a:r>
              <a:rPr lang="en-US" sz="1600" dirty="0" smtClean="0"/>
              <a:t>, </a:t>
            </a:r>
            <a:r>
              <a:rPr lang="en-US" sz="1600" dirty="0" smtClean="0">
                <a:latin typeface="Courier New" panose="02070309020205020404" pitchFamily="49" charset="0"/>
                <a:cs typeface="Courier New" panose="02070309020205020404" pitchFamily="49" charset="0"/>
              </a:rPr>
              <a:t>funny</a:t>
            </a:r>
            <a:r>
              <a:rPr lang="en-US" sz="1600" dirty="0" smtClean="0"/>
              <a:t>, and </a:t>
            </a:r>
            <a:r>
              <a:rPr lang="en-US" sz="1600" dirty="0" smtClean="0">
                <a:latin typeface="Courier New" panose="02070309020205020404" pitchFamily="49" charset="0"/>
                <a:cs typeface="Courier New" panose="02070309020205020404" pitchFamily="49" charset="0"/>
              </a:rPr>
              <a:t>cool</a:t>
            </a:r>
            <a:r>
              <a:rPr lang="en-US" sz="1600" dirty="0" smtClean="0"/>
              <a:t> columns:</a:t>
            </a:r>
          </a:p>
          <a:p>
            <a:pPr marL="342900" indent="-342900">
              <a:buFont typeface="+mj-lt"/>
              <a:buAutoNum type="arabicPeriod" startAt="5"/>
            </a:pPr>
            <a:endParaRPr lang="en-US" sz="1600" dirty="0" smtClean="0"/>
          </a:p>
        </p:txBody>
      </p:sp>
      <p:sp>
        <p:nvSpPr>
          <p:cNvPr id="9" name="TextBox 8"/>
          <p:cNvSpPr txBox="1"/>
          <p:nvPr/>
        </p:nvSpPr>
        <p:spPr>
          <a:xfrm>
            <a:off x="6505301" y="1131547"/>
            <a:ext cx="5425441" cy="5509200"/>
          </a:xfrm>
          <a:prstGeom prst="rect">
            <a:avLst/>
          </a:prstGeom>
          <a:noFill/>
        </p:spPr>
        <p:txBody>
          <a:bodyPr wrap="square" rtlCol="0">
            <a:spAutoFit/>
          </a:bodyPr>
          <a:lstStyle/>
          <a:p>
            <a:pPr marL="342900" indent="-342900">
              <a:buFont typeface="+mj-lt"/>
              <a:buAutoNum type="arabicPeriod" startAt="7"/>
            </a:pPr>
            <a:r>
              <a:rPr lang="en-US" sz="1600" dirty="0" smtClean="0"/>
              <a:t>Next, let’s slowly increment our </a:t>
            </a:r>
            <a:r>
              <a:rPr lang="en-US" sz="1600" dirty="0" err="1" smtClean="0">
                <a:latin typeface="Courier New" panose="02070309020205020404" pitchFamily="49" charset="0"/>
                <a:cs typeface="Courier New" panose="02070309020205020404" pitchFamily="49" charset="0"/>
              </a:rPr>
              <a:t>nrows</a:t>
            </a:r>
            <a:r>
              <a:rPr lang="en-US" sz="1600" dirty="0" smtClean="0"/>
              <a:t> parameter, first to 1000, then 10000, etc. Each time, run this code and notice how long it takes. There will be an asterisk (*) inside the square brackets [] next to your code that indicates the code is running: </a:t>
            </a:r>
          </a:p>
          <a:p>
            <a:pPr marL="342900" indent="-342900">
              <a:buFont typeface="+mj-lt"/>
              <a:buAutoNum type="arabicPeriod" startAt="7"/>
            </a:pPr>
            <a:endParaRPr lang="en-US" sz="1600" dirty="0"/>
          </a:p>
          <a:p>
            <a:pPr marL="342900" indent="-342900">
              <a:buFont typeface="+mj-lt"/>
              <a:buAutoNum type="arabicPeriod" startAt="7"/>
            </a:pPr>
            <a:r>
              <a:rPr lang="en-US" sz="1600" dirty="0" smtClean="0"/>
              <a:t>Run </a:t>
            </a:r>
            <a:r>
              <a:rPr lang="en-US" sz="1600" dirty="0" smtClean="0">
                <a:latin typeface="Courier New" panose="02070309020205020404" pitchFamily="49" charset="0"/>
                <a:cs typeface="Courier New" panose="02070309020205020404" pitchFamily="49" charset="0"/>
              </a:rPr>
              <a:t>rev1.shape</a:t>
            </a:r>
            <a:r>
              <a:rPr lang="en-US" sz="1600" dirty="0" smtClean="0"/>
              <a:t> to make sure that your number of records does not equal the value you’ve put in the </a:t>
            </a:r>
            <a:r>
              <a:rPr lang="en-US" sz="1600" dirty="0" err="1" smtClean="0">
                <a:latin typeface="Courier New" panose="02070309020205020404" pitchFamily="49" charset="0"/>
                <a:cs typeface="Courier New" panose="02070309020205020404" pitchFamily="49" charset="0"/>
              </a:rPr>
              <a:t>nrows</a:t>
            </a:r>
            <a:r>
              <a:rPr lang="en-US" sz="1600" dirty="0" smtClean="0"/>
              <a:t> parameter (there are 5.26 million rows in this table).</a:t>
            </a:r>
          </a:p>
          <a:p>
            <a:pPr marL="342900" indent="-342900">
              <a:buFont typeface="+mj-lt"/>
              <a:buAutoNum type="arabicPeriod" startAt="7"/>
            </a:pPr>
            <a:r>
              <a:rPr lang="en-US" sz="1600" dirty="0" smtClean="0"/>
              <a:t>Run </a:t>
            </a:r>
            <a:r>
              <a:rPr lang="en-US" sz="1600" dirty="0" smtClean="0">
                <a:latin typeface="Courier New" panose="02070309020205020404" pitchFamily="49" charset="0"/>
                <a:cs typeface="Courier New" panose="02070309020205020404" pitchFamily="49" charset="0"/>
              </a:rPr>
              <a:t>rev1.head()</a:t>
            </a:r>
            <a:r>
              <a:rPr lang="en-US" sz="1600" dirty="0" smtClean="0"/>
              <a:t> to check your work:</a:t>
            </a:r>
          </a:p>
          <a:p>
            <a:pPr marL="342900" indent="-342900">
              <a:buFont typeface="+mj-lt"/>
              <a:buAutoNum type="arabicPeriod" startAt="7"/>
            </a:pPr>
            <a:endParaRPr lang="en-US" sz="1600" dirty="0" smtClean="0"/>
          </a:p>
          <a:p>
            <a:pPr marL="342900" indent="-342900">
              <a:buFont typeface="+mj-lt"/>
              <a:buAutoNum type="arabicPeriod" startAt="7"/>
            </a:pPr>
            <a:endParaRPr lang="en-US" sz="1600" dirty="0"/>
          </a:p>
          <a:p>
            <a:pPr marL="342900" indent="-342900">
              <a:buFont typeface="+mj-lt"/>
              <a:buAutoNum type="arabicPeriod" startAt="7"/>
            </a:pPr>
            <a:endParaRPr lang="en-US" sz="1600" dirty="0" smtClean="0"/>
          </a:p>
          <a:p>
            <a:pPr marL="342900" indent="-342900">
              <a:buFont typeface="+mj-lt"/>
              <a:buAutoNum type="arabicPeriod" startAt="7"/>
            </a:pPr>
            <a:endParaRPr lang="en-US" sz="1600" dirty="0"/>
          </a:p>
          <a:p>
            <a:pPr marL="342900" indent="-342900">
              <a:buFont typeface="+mj-lt"/>
              <a:buAutoNum type="arabicPeriod" startAt="7"/>
            </a:pPr>
            <a:endParaRPr lang="en-US" sz="1600" dirty="0" smtClean="0"/>
          </a:p>
          <a:p>
            <a:pPr marL="342900" indent="-342900">
              <a:buFont typeface="+mj-lt"/>
              <a:buAutoNum type="arabicPeriod" startAt="7"/>
            </a:pPr>
            <a:endParaRPr lang="en-US" sz="1600" dirty="0"/>
          </a:p>
          <a:p>
            <a:pPr marL="342900" indent="-342900">
              <a:buFont typeface="+mj-lt"/>
              <a:buAutoNum type="arabicPeriod" startAt="7"/>
            </a:pPr>
            <a:endParaRPr lang="en-US" sz="1600" dirty="0" smtClean="0"/>
          </a:p>
          <a:p>
            <a:pPr marL="342900" indent="-342900">
              <a:buFont typeface="+mj-lt"/>
              <a:buAutoNum type="arabicPeriod" startAt="7"/>
            </a:pPr>
            <a:r>
              <a:rPr lang="en-US" sz="1600" dirty="0" smtClean="0"/>
              <a:t>Practice all of the prior steps (#1 - #9) to import these columns from the </a:t>
            </a:r>
            <a:r>
              <a:rPr lang="en-US" sz="1600" dirty="0" smtClean="0">
                <a:cs typeface="Courier New" panose="02070309020205020404" pitchFamily="49" charset="0"/>
              </a:rPr>
              <a:t>yelp_user.csv file</a:t>
            </a:r>
            <a:r>
              <a:rPr lang="en-US" sz="1600" dirty="0" smtClean="0"/>
              <a:t> into a table called </a:t>
            </a:r>
            <a:r>
              <a:rPr lang="en-US" sz="1600" dirty="0" smtClean="0">
                <a:latin typeface="Courier New" panose="02070309020205020404" pitchFamily="49" charset="0"/>
                <a:cs typeface="Courier New" panose="02070309020205020404" pitchFamily="49" charset="0"/>
              </a:rPr>
              <a:t>users1</a:t>
            </a:r>
            <a:r>
              <a:rPr lang="en-US" sz="1600" dirty="0" smtClean="0"/>
              <a:t>: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user_id</a:t>
            </a:r>
            <a:r>
              <a:rPr lang="en-US" sz="1600" dirty="0" smtClean="0">
                <a:latin typeface="Courier New" panose="02070309020205020404" pitchFamily="49" charset="0"/>
                <a:cs typeface="Courier New" panose="02070309020205020404" pitchFamily="49" charset="0"/>
              </a:rPr>
              <a:t>', 'name', '</a:t>
            </a:r>
            <a:r>
              <a:rPr lang="en-US" sz="1600" dirty="0" err="1" smtClean="0">
                <a:latin typeface="Courier New" panose="02070309020205020404" pitchFamily="49" charset="0"/>
                <a:cs typeface="Courier New" panose="02070309020205020404" pitchFamily="49" charset="0"/>
              </a:rPr>
              <a:t>review_count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yelping_since</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average_stars</a:t>
            </a:r>
            <a:r>
              <a:rPr lang="en-US" sz="1600" dirty="0" smtClean="0">
                <a:latin typeface="Courier New" panose="02070309020205020404" pitchFamily="49" charset="0"/>
                <a:cs typeface="Courier New" panose="02070309020205020404" pitchFamily="49" charset="0"/>
              </a:rPr>
              <a:t>']</a:t>
            </a:r>
          </a:p>
        </p:txBody>
      </p:sp>
      <p:pic>
        <p:nvPicPr>
          <p:cNvPr id="13" name="Picture 12"/>
          <p:cNvPicPr>
            <a:picLocks noChangeAspect="1"/>
          </p:cNvPicPr>
          <p:nvPr/>
        </p:nvPicPr>
        <p:blipFill>
          <a:blip r:embed="rId2"/>
          <a:stretch>
            <a:fillRect/>
          </a:stretch>
        </p:blipFill>
        <p:spPr>
          <a:xfrm>
            <a:off x="106725" y="5523682"/>
            <a:ext cx="6092690" cy="966048"/>
          </a:xfrm>
          <a:prstGeom prst="rect">
            <a:avLst/>
          </a:prstGeom>
        </p:spPr>
      </p:pic>
      <p:pic>
        <p:nvPicPr>
          <p:cNvPr id="15" name="Picture 14"/>
          <p:cNvPicPr>
            <a:picLocks noChangeAspect="1"/>
          </p:cNvPicPr>
          <p:nvPr/>
        </p:nvPicPr>
        <p:blipFill rotWithShape="1">
          <a:blip r:embed="rId3"/>
          <a:srcRect t="22523" b="17849"/>
          <a:stretch/>
        </p:blipFill>
        <p:spPr>
          <a:xfrm>
            <a:off x="10022144" y="2226238"/>
            <a:ext cx="1034809" cy="287384"/>
          </a:xfrm>
          <a:prstGeom prst="rect">
            <a:avLst/>
          </a:prstGeom>
        </p:spPr>
      </p:pic>
      <p:pic>
        <p:nvPicPr>
          <p:cNvPr id="17" name="Picture 16"/>
          <p:cNvPicPr>
            <a:picLocks noChangeAspect="1"/>
          </p:cNvPicPr>
          <p:nvPr/>
        </p:nvPicPr>
        <p:blipFill>
          <a:blip r:embed="rId4"/>
          <a:stretch>
            <a:fillRect/>
          </a:stretch>
        </p:blipFill>
        <p:spPr>
          <a:xfrm>
            <a:off x="6361609" y="3639902"/>
            <a:ext cx="5712823" cy="1590167"/>
          </a:xfrm>
          <a:prstGeom prst="rect">
            <a:avLst/>
          </a:prstGeom>
        </p:spPr>
      </p:pic>
    </p:spTree>
    <p:extLst>
      <p:ext uri="{BB962C8B-B14F-4D97-AF65-F5344CB8AC3E}">
        <p14:creationId xmlns:p14="http://schemas.microsoft.com/office/powerpoint/2010/main" val="3795454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56"/>
            <a:ext cx="10515600" cy="690591"/>
          </a:xfrm>
        </p:spPr>
        <p:txBody>
          <a:bodyPr>
            <a:normAutofit fontScale="90000"/>
          </a:bodyPr>
          <a:lstStyle/>
          <a:p>
            <a:pPr algn="ctr"/>
            <a:r>
              <a:rPr lang="en-US" b="1" dirty="0" smtClean="0"/>
              <a:t>Joins</a:t>
            </a:r>
            <a:endParaRPr lang="en-US" b="1" dirty="0"/>
          </a:p>
        </p:txBody>
      </p:sp>
      <p:sp>
        <p:nvSpPr>
          <p:cNvPr id="3" name="Slide Number Placeholder 2"/>
          <p:cNvSpPr>
            <a:spLocks noGrp="1"/>
          </p:cNvSpPr>
          <p:nvPr>
            <p:ph type="sldNum" sz="quarter" idx="12"/>
          </p:nvPr>
        </p:nvSpPr>
        <p:spPr/>
        <p:txBody>
          <a:bodyPr/>
          <a:lstStyle/>
          <a:p>
            <a:fld id="{7E72315A-0C61-4554-9167-9FF1E12B4C65}" type="slidenum">
              <a:rPr lang="en-US" smtClean="0"/>
              <a:t>5</a:t>
            </a:fld>
            <a:endParaRPr lang="en-US"/>
          </a:p>
        </p:txBody>
      </p:sp>
      <p:sp>
        <p:nvSpPr>
          <p:cNvPr id="7" name="TextBox 6"/>
          <p:cNvSpPr txBox="1"/>
          <p:nvPr/>
        </p:nvSpPr>
        <p:spPr>
          <a:xfrm>
            <a:off x="838201" y="1148519"/>
            <a:ext cx="5131526" cy="5016758"/>
          </a:xfrm>
          <a:prstGeom prst="rect">
            <a:avLst/>
          </a:prstGeom>
          <a:noFill/>
        </p:spPr>
        <p:txBody>
          <a:bodyPr wrap="square" rtlCol="0">
            <a:spAutoFit/>
          </a:bodyPr>
          <a:lstStyle/>
          <a:p>
            <a:r>
              <a:rPr lang="en-US" sz="1600" dirty="0" smtClean="0"/>
              <a:t>To join data in Python, there are two functions we can use: </a:t>
            </a:r>
            <a:r>
              <a:rPr lang="en-US" sz="1600" dirty="0" smtClean="0">
                <a:latin typeface="Courier New" panose="02070309020205020404" pitchFamily="49" charset="0"/>
                <a:cs typeface="Courier New" panose="02070309020205020404" pitchFamily="49" charset="0"/>
              </a:rPr>
              <a:t>join()</a:t>
            </a:r>
            <a:r>
              <a:rPr lang="en-US" sz="1600" dirty="0" smtClean="0"/>
              <a:t> or </a:t>
            </a:r>
            <a:r>
              <a:rPr lang="en-US" sz="1600" dirty="0" smtClean="0">
                <a:latin typeface="Courier New" panose="02070309020205020404" pitchFamily="49" charset="0"/>
                <a:cs typeface="Courier New" panose="02070309020205020404" pitchFamily="49" charset="0"/>
              </a:rPr>
              <a:t>merge()</a:t>
            </a:r>
            <a:r>
              <a:rPr lang="en-US" sz="1600" dirty="0" smtClean="0">
                <a:cs typeface="Courier New" panose="02070309020205020404" pitchFamily="49" charset="0"/>
              </a:rPr>
              <a:t>. We will cover the </a:t>
            </a:r>
            <a:r>
              <a:rPr lang="en-US" sz="1600" dirty="0" smtClean="0">
                <a:latin typeface="Courier New" panose="02070309020205020404" pitchFamily="49" charset="0"/>
                <a:cs typeface="Courier New" panose="02070309020205020404" pitchFamily="49" charset="0"/>
              </a:rPr>
              <a:t>merge()</a:t>
            </a:r>
            <a:r>
              <a:rPr lang="en-US" sz="1600" dirty="0" smtClean="0">
                <a:cs typeface="Courier New" panose="02070309020205020404" pitchFamily="49" charset="0"/>
              </a:rPr>
              <a:t> function only, as the syntax differs for </a:t>
            </a:r>
            <a:r>
              <a:rPr lang="en-US" sz="1600" dirty="0" smtClean="0">
                <a:latin typeface="Courier New" panose="02070309020205020404" pitchFamily="49" charset="0"/>
                <a:cs typeface="Courier New" panose="02070309020205020404" pitchFamily="49" charset="0"/>
              </a:rPr>
              <a:t>join()</a:t>
            </a:r>
            <a:r>
              <a:rPr lang="en-US" sz="1600" dirty="0" smtClean="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342900" indent="-342900">
              <a:buFont typeface="+mj-lt"/>
              <a:buAutoNum type="arabicPeriod"/>
            </a:pPr>
            <a:endParaRPr lang="en-US" sz="1600" dirty="0" smtClean="0"/>
          </a:p>
          <a:p>
            <a:pPr marL="342900" indent="-342900">
              <a:buFont typeface="+mj-lt"/>
              <a:buAutoNum type="arabicPeriod"/>
            </a:pPr>
            <a:r>
              <a:rPr lang="en-US" sz="1600" dirty="0" smtClean="0"/>
              <a:t>Run </a:t>
            </a:r>
            <a:r>
              <a:rPr lang="en-US" sz="1600" dirty="0" err="1" smtClean="0">
                <a:latin typeface="Courier New" panose="02070309020205020404" pitchFamily="49" charset="0"/>
                <a:cs typeface="Courier New" panose="02070309020205020404" pitchFamily="49" charset="0"/>
              </a:rPr>
              <a:t>pd.merge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and review the documentation </a:t>
            </a:r>
          </a:p>
          <a:p>
            <a:pPr marL="342900" indent="-342900">
              <a:buFont typeface="+mj-lt"/>
              <a:buAutoNum type="arabicPeriod"/>
            </a:pPr>
            <a:endParaRPr lang="en-US" sz="1600" dirty="0">
              <a:cs typeface="Courier New" panose="02070309020205020404" pitchFamily="49" charset="0"/>
            </a:endParaRPr>
          </a:p>
          <a:p>
            <a:r>
              <a:rPr lang="en-US" sz="1600" dirty="0" smtClean="0">
                <a:cs typeface="Courier New" panose="02070309020205020404" pitchFamily="49" charset="0"/>
              </a:rPr>
              <a:t>Note that the default join type (</a:t>
            </a:r>
            <a:r>
              <a:rPr lang="en-US" sz="1600" dirty="0" smtClean="0">
                <a:latin typeface="Courier New" panose="02070309020205020404" pitchFamily="49" charset="0"/>
                <a:cs typeface="Courier New" panose="02070309020205020404" pitchFamily="49" charset="0"/>
              </a:rPr>
              <a:t>how=</a:t>
            </a:r>
            <a:r>
              <a:rPr lang="en-US" sz="1600" dirty="0" smtClean="0">
                <a:cs typeface="Courier New" panose="02070309020205020404" pitchFamily="49" charset="0"/>
              </a:rPr>
              <a:t>) is an inner join. This means that only rows with matches in both tables will be included in the joined table. This works well for us, as we want to create a table that contains only reviews for Charlotte.</a:t>
            </a:r>
          </a:p>
          <a:p>
            <a:endParaRPr lang="en-US" sz="1600" dirty="0">
              <a:cs typeface="Courier New" panose="02070309020205020404" pitchFamily="49" charset="0"/>
            </a:endParaRPr>
          </a:p>
          <a:p>
            <a:pPr marL="342900" indent="-342900">
              <a:buFont typeface="+mj-lt"/>
              <a:buAutoNum type="arabicPeriod" startAt="2"/>
            </a:pPr>
            <a:r>
              <a:rPr lang="en-US" sz="1600" dirty="0" smtClean="0">
                <a:cs typeface="Courier New" panose="02070309020205020404" pitchFamily="49" charset="0"/>
              </a:rPr>
              <a:t>Run the following code:</a:t>
            </a:r>
          </a:p>
          <a:p>
            <a:pPr marL="342900" indent="-342900">
              <a:buFont typeface="+mj-lt"/>
              <a:buAutoNum type="arabicPeriod" startAt="2"/>
            </a:pPr>
            <a:endParaRPr lang="en-US" sz="1600" dirty="0">
              <a:cs typeface="Courier New" panose="02070309020205020404" pitchFamily="49" charset="0"/>
            </a:endParaRPr>
          </a:p>
          <a:p>
            <a:pPr marL="342900" indent="-342900">
              <a:buFont typeface="+mj-lt"/>
              <a:buAutoNum type="arabicPeriod" startAt="2"/>
            </a:pPr>
            <a:endParaRPr lang="en-US" sz="1600" dirty="0" smtClean="0">
              <a:cs typeface="Courier New" panose="02070309020205020404" pitchFamily="49" charset="0"/>
            </a:endParaRPr>
          </a:p>
          <a:p>
            <a:pPr marL="342900" indent="-342900">
              <a:buFont typeface="+mj-lt"/>
              <a:buAutoNum type="arabicPeriod" startAt="2"/>
            </a:pPr>
            <a:endParaRPr lang="en-US" sz="1600" dirty="0">
              <a:cs typeface="Courier New" panose="02070309020205020404" pitchFamily="49" charset="0"/>
            </a:endParaRPr>
          </a:p>
          <a:p>
            <a:pPr marL="342900" indent="-342900">
              <a:buFont typeface="+mj-lt"/>
              <a:buAutoNum type="arabicPeriod" startAt="2"/>
            </a:pPr>
            <a:endParaRPr lang="en-US" sz="1600" dirty="0" smtClean="0">
              <a:cs typeface="Courier New" panose="02070309020205020404" pitchFamily="49" charset="0"/>
            </a:endParaRPr>
          </a:p>
          <a:p>
            <a:pPr marL="342900" indent="-342900">
              <a:buFont typeface="+mj-lt"/>
              <a:buAutoNum type="arabicPeriod" startAt="2"/>
            </a:pPr>
            <a:endParaRPr lang="en-US" sz="1600" dirty="0" smtClean="0">
              <a:cs typeface="Courier New" panose="02070309020205020404" pitchFamily="49" charset="0"/>
            </a:endParaRPr>
          </a:p>
          <a:p>
            <a:pPr marL="342900" indent="-342900">
              <a:buFont typeface="+mj-lt"/>
              <a:buAutoNum type="arabicPeriod" startAt="2"/>
            </a:pPr>
            <a:endParaRPr lang="en-US" sz="1600" dirty="0">
              <a:latin typeface="Courier New" panose="02070309020205020404" pitchFamily="49" charset="0"/>
              <a:cs typeface="Courier New" panose="02070309020205020404" pitchFamily="49" charset="0"/>
            </a:endParaRPr>
          </a:p>
          <a:p>
            <a:pPr marL="342900" indent="-342900">
              <a:buFont typeface="+mj-lt"/>
              <a:buAutoNum type="arabicPeriod" startAt="5"/>
            </a:pPr>
            <a:endParaRPr lang="en-US" sz="1600" dirty="0" smtClean="0"/>
          </a:p>
        </p:txBody>
      </p:sp>
      <p:sp>
        <p:nvSpPr>
          <p:cNvPr id="9" name="TextBox 8"/>
          <p:cNvSpPr txBox="1"/>
          <p:nvPr/>
        </p:nvSpPr>
        <p:spPr>
          <a:xfrm>
            <a:off x="6505301" y="1131547"/>
            <a:ext cx="5425441" cy="5755422"/>
          </a:xfrm>
          <a:prstGeom prst="rect">
            <a:avLst/>
          </a:prstGeom>
          <a:noFill/>
        </p:spPr>
        <p:txBody>
          <a:bodyPr wrap="square" rtlCol="0">
            <a:spAutoFit/>
          </a:bodyPr>
          <a:lstStyle/>
          <a:p>
            <a:pPr marL="342900" indent="-342900">
              <a:buFont typeface="+mj-lt"/>
              <a:buAutoNum type="arabicPeriod" startAt="3"/>
            </a:pPr>
            <a:r>
              <a:rPr lang="en-US" sz="1600" dirty="0" smtClean="0"/>
              <a:t>Run </a:t>
            </a:r>
            <a:r>
              <a:rPr lang="en-US" sz="1600" dirty="0" smtClean="0">
                <a:latin typeface="Courier New" panose="02070309020205020404" pitchFamily="49" charset="0"/>
                <a:cs typeface="Courier New" panose="02070309020205020404" pitchFamily="49" charset="0"/>
              </a:rPr>
              <a:t>char_rev1.shape</a:t>
            </a:r>
            <a:r>
              <a:rPr lang="en-US" sz="1600" dirty="0" smtClean="0"/>
              <a:t> to ensure that your new </a:t>
            </a:r>
            <a:r>
              <a:rPr lang="en-US" sz="1600" dirty="0" err="1" smtClean="0"/>
              <a:t>DataFrame</a:t>
            </a:r>
            <a:r>
              <a:rPr lang="en-US" sz="1600" dirty="0" smtClean="0"/>
              <a:t> has 237,308 rows and 12 columns</a:t>
            </a:r>
          </a:p>
          <a:p>
            <a:pPr marL="342900" indent="-342900">
              <a:buFont typeface="+mj-lt"/>
              <a:buAutoNum type="arabicPeriod" startAt="3"/>
            </a:pPr>
            <a:r>
              <a:rPr lang="en-US" sz="1600" dirty="0" smtClean="0"/>
              <a:t>Create </a:t>
            </a:r>
            <a:r>
              <a:rPr lang="en-US" sz="1600" dirty="0" smtClean="0">
                <a:latin typeface="Courier New" panose="02070309020205020404" pitchFamily="49" charset="0"/>
                <a:cs typeface="Courier New" panose="02070309020205020404" pitchFamily="49" charset="0"/>
              </a:rPr>
              <a:t>char_rev2</a:t>
            </a:r>
            <a:r>
              <a:rPr lang="en-US" sz="1600" dirty="0" smtClean="0"/>
              <a:t> by joining </a:t>
            </a:r>
            <a:r>
              <a:rPr lang="en-US" sz="1600" dirty="0" smtClean="0">
                <a:latin typeface="Courier New" panose="02070309020205020404" pitchFamily="49" charset="0"/>
                <a:cs typeface="Courier New" panose="02070309020205020404" pitchFamily="49" charset="0"/>
              </a:rPr>
              <a:t>char_rev1</a:t>
            </a:r>
            <a:r>
              <a:rPr lang="en-US" sz="1600" dirty="0" smtClean="0"/>
              <a:t> with </a:t>
            </a:r>
            <a:r>
              <a:rPr lang="en-US" sz="1600" dirty="0" smtClean="0">
                <a:latin typeface="Courier New" panose="02070309020205020404" pitchFamily="49" charset="0"/>
                <a:cs typeface="Courier New" panose="02070309020205020404" pitchFamily="49" charset="0"/>
              </a:rPr>
              <a:t>users1</a:t>
            </a:r>
            <a:endParaRPr lang="en-US" sz="1600" dirty="0" smtClean="0"/>
          </a:p>
          <a:p>
            <a:pPr marL="342900" indent="-342900">
              <a:buFont typeface="+mj-lt"/>
              <a:buAutoNum type="arabicPeriod" startAt="3"/>
            </a:pPr>
            <a:r>
              <a:rPr lang="en-US" sz="1600" dirty="0" smtClean="0"/>
              <a:t>Run </a:t>
            </a:r>
            <a:r>
              <a:rPr lang="en-US" sz="1600" dirty="0" smtClean="0">
                <a:latin typeface="Courier New" panose="02070309020205020404" pitchFamily="49" charset="0"/>
                <a:cs typeface="Courier New" panose="02070309020205020404" pitchFamily="49" charset="0"/>
              </a:rPr>
              <a:t>char_rev2.shape</a:t>
            </a:r>
            <a:r>
              <a:rPr lang="en-US" sz="1600" dirty="0" smtClean="0"/>
              <a:t> to ensure that your new </a:t>
            </a:r>
            <a:r>
              <a:rPr lang="en-US" sz="1600" dirty="0" err="1" smtClean="0"/>
              <a:t>DataFrame</a:t>
            </a:r>
            <a:r>
              <a:rPr lang="en-US" sz="1600" dirty="0" smtClean="0"/>
              <a:t> has 237,308 rows and 16 columns</a:t>
            </a:r>
          </a:p>
          <a:p>
            <a:pPr marL="342900" indent="-342900">
              <a:buFont typeface="+mj-lt"/>
              <a:buAutoNum type="arabicPeriod" startAt="3"/>
            </a:pPr>
            <a:r>
              <a:rPr lang="en-US" sz="1600" dirty="0" smtClean="0"/>
              <a:t>Run </a:t>
            </a:r>
            <a:r>
              <a:rPr lang="en-US" sz="1600" dirty="0" smtClean="0">
                <a:latin typeface="Courier New" panose="02070309020205020404" pitchFamily="49" charset="0"/>
                <a:cs typeface="Courier New" panose="02070309020205020404" pitchFamily="49" charset="0"/>
              </a:rPr>
              <a:t>char_rev2.dtypes</a:t>
            </a:r>
            <a:r>
              <a:rPr lang="en-US" sz="1600" dirty="0" smtClean="0"/>
              <a:t> to review the variable types</a:t>
            </a:r>
          </a:p>
          <a:p>
            <a:pPr marL="342900" indent="-342900">
              <a:buFont typeface="+mj-lt"/>
              <a:buAutoNum type="arabicPeriod" startAt="3"/>
            </a:pPr>
            <a:r>
              <a:rPr lang="en-US" sz="1600" dirty="0" smtClean="0"/>
              <a:t>Change the variable types for the two date variables (</a:t>
            </a:r>
            <a:r>
              <a:rPr lang="en-US" sz="1600" dirty="0" smtClean="0">
                <a:latin typeface="Courier New" panose="02070309020205020404" pitchFamily="49" charset="0"/>
                <a:cs typeface="Courier New" panose="02070309020205020404" pitchFamily="49" charset="0"/>
              </a:rPr>
              <a:t>date</a:t>
            </a:r>
            <a:r>
              <a:rPr lang="en-US" sz="1600" dirty="0" smtClean="0"/>
              <a:t> and </a:t>
            </a:r>
            <a:r>
              <a:rPr lang="en-US" sz="1600" dirty="0" err="1" smtClean="0">
                <a:latin typeface="Courier New" panose="02070309020205020404" pitchFamily="49" charset="0"/>
                <a:cs typeface="Courier New" panose="02070309020205020404" pitchFamily="49" charset="0"/>
              </a:rPr>
              <a:t>yelping_since</a:t>
            </a:r>
            <a:r>
              <a:rPr lang="en-US" sz="1600" dirty="0" smtClean="0"/>
              <a:t>) from object to </a:t>
            </a:r>
            <a:r>
              <a:rPr lang="en-US" sz="1600" dirty="0" err="1" smtClean="0"/>
              <a:t>datetime</a:t>
            </a:r>
            <a:r>
              <a:rPr lang="en-US" sz="1600" dirty="0"/>
              <a:t> </a:t>
            </a:r>
            <a:r>
              <a:rPr lang="en-US" sz="1600" dirty="0" smtClean="0"/>
              <a:t>(review slide #10 </a:t>
            </a:r>
            <a:r>
              <a:rPr lang="en-US" sz="1600" i="1" dirty="0" smtClean="0"/>
              <a:t>Changing Variable Types</a:t>
            </a:r>
            <a:r>
              <a:rPr lang="en-US" sz="1600" dirty="0" smtClean="0"/>
              <a:t> of Lab #1). Make sure each variable keeps its original name (you can either overwrite the original names when changing the variable types, or, like in Lab #1, drop the original variables after changing the variable types and then rename the new variables to the original names).</a:t>
            </a:r>
          </a:p>
          <a:p>
            <a:pPr marL="342900" indent="-342900">
              <a:buFont typeface="+mj-lt"/>
              <a:buAutoNum type="arabicPeriod" startAt="3"/>
            </a:pPr>
            <a:r>
              <a:rPr lang="en-US" sz="1600" dirty="0" smtClean="0"/>
              <a:t>Run </a:t>
            </a:r>
            <a:r>
              <a:rPr lang="en-US" sz="1600" dirty="0" smtClean="0">
                <a:latin typeface="Courier New" panose="02070309020205020404" pitchFamily="49" charset="0"/>
                <a:cs typeface="Courier New" panose="02070309020205020404" pitchFamily="49" charset="0"/>
              </a:rPr>
              <a:t>char_rev2.head()</a:t>
            </a:r>
            <a:r>
              <a:rPr lang="en-US" sz="1600" dirty="0" smtClean="0"/>
              <a:t> to see a sample of the joined </a:t>
            </a:r>
            <a:r>
              <a:rPr lang="en-US" sz="1600" dirty="0" err="1" smtClean="0"/>
              <a:t>DataFrame</a:t>
            </a:r>
            <a:r>
              <a:rPr lang="en-US" sz="1600" dirty="0" smtClean="0"/>
              <a:t>. Notice the scroll bar that appears when you have a lot of columns. To view all columns at once, you can swap rows and columns using </a:t>
            </a:r>
            <a:r>
              <a:rPr lang="en-US" sz="1600" dirty="0" smtClean="0">
                <a:latin typeface="Courier New" panose="02070309020205020404" pitchFamily="49" charset="0"/>
                <a:cs typeface="Courier New" panose="02070309020205020404" pitchFamily="49" charset="0"/>
              </a:rPr>
              <a:t>.T</a:t>
            </a:r>
            <a:r>
              <a:rPr lang="en-US" sz="1600" dirty="0" smtClean="0"/>
              <a:t> at the end of the </a:t>
            </a:r>
            <a:r>
              <a:rPr lang="en-US" sz="1600" dirty="0" err="1" smtClean="0"/>
              <a:t>DataFrame</a:t>
            </a:r>
            <a:r>
              <a:rPr lang="en-US" sz="1600" dirty="0" smtClean="0"/>
              <a:t>:</a:t>
            </a:r>
          </a:p>
          <a:p>
            <a:pPr marL="342900" indent="-342900">
              <a:buFont typeface="+mj-lt"/>
              <a:buAutoNum type="arabicPeriod" startAt="3"/>
            </a:pPr>
            <a:endParaRPr lang="en-US" sz="1600" dirty="0" smtClean="0"/>
          </a:p>
          <a:p>
            <a:pPr marL="342900" indent="-342900">
              <a:buFont typeface="+mj-lt"/>
              <a:buAutoNum type="arabicPeriod" startAt="3"/>
            </a:pPr>
            <a:endParaRPr lang="en-US" sz="1600" dirty="0" smtClean="0"/>
          </a:p>
          <a:p>
            <a:pPr marL="342900" indent="-342900">
              <a:buFont typeface="+mj-lt"/>
              <a:buAutoNum type="arabicPeriod" startAt="3"/>
            </a:pPr>
            <a:endParaRPr lang="en-US" sz="1600" dirty="0" smtClean="0"/>
          </a:p>
          <a:p>
            <a:pPr marL="342900" indent="-342900">
              <a:buFont typeface="+mj-lt"/>
              <a:buAutoNum type="arabicPeriod" startAt="3"/>
            </a:pPr>
            <a:endParaRPr lang="en-US" sz="1600" dirty="0"/>
          </a:p>
        </p:txBody>
      </p:sp>
      <p:pic>
        <p:nvPicPr>
          <p:cNvPr id="4" name="Picture 3"/>
          <p:cNvPicPr>
            <a:picLocks noChangeAspect="1"/>
          </p:cNvPicPr>
          <p:nvPr/>
        </p:nvPicPr>
        <p:blipFill rotWithShape="1">
          <a:blip r:embed="rId2"/>
          <a:srcRect b="16367"/>
          <a:stretch/>
        </p:blipFill>
        <p:spPr>
          <a:xfrm>
            <a:off x="119747" y="4919632"/>
            <a:ext cx="5849980" cy="300151"/>
          </a:xfrm>
          <a:prstGeom prst="rect">
            <a:avLst/>
          </a:prstGeom>
        </p:spPr>
      </p:pic>
      <p:sp>
        <p:nvSpPr>
          <p:cNvPr id="5" name="TextBox 4"/>
          <p:cNvSpPr txBox="1"/>
          <p:nvPr/>
        </p:nvSpPr>
        <p:spPr>
          <a:xfrm>
            <a:off x="1372056" y="5707543"/>
            <a:ext cx="1304075" cy="307777"/>
          </a:xfrm>
          <a:prstGeom prst="rect">
            <a:avLst/>
          </a:prstGeom>
          <a:noFill/>
        </p:spPr>
        <p:txBody>
          <a:bodyPr wrap="none" rtlCol="0">
            <a:spAutoFit/>
          </a:bodyPr>
          <a:lstStyle/>
          <a:p>
            <a:r>
              <a:rPr lang="en-US" sz="1400" dirty="0" smtClean="0"/>
              <a:t>Left </a:t>
            </a:r>
            <a:r>
              <a:rPr lang="en-US" sz="1400" dirty="0" err="1" smtClean="0"/>
              <a:t>DataFrame</a:t>
            </a:r>
            <a:endParaRPr lang="en-US" sz="1400" dirty="0"/>
          </a:p>
        </p:txBody>
      </p:sp>
      <p:sp>
        <p:nvSpPr>
          <p:cNvPr id="11" name="TextBox 10"/>
          <p:cNvSpPr txBox="1"/>
          <p:nvPr/>
        </p:nvSpPr>
        <p:spPr>
          <a:xfrm>
            <a:off x="4233198" y="4277983"/>
            <a:ext cx="1403398" cy="307777"/>
          </a:xfrm>
          <a:prstGeom prst="rect">
            <a:avLst/>
          </a:prstGeom>
          <a:noFill/>
        </p:spPr>
        <p:txBody>
          <a:bodyPr wrap="none" rtlCol="0">
            <a:spAutoFit/>
          </a:bodyPr>
          <a:lstStyle/>
          <a:p>
            <a:r>
              <a:rPr lang="en-US" sz="1400" dirty="0" smtClean="0"/>
              <a:t>Right </a:t>
            </a:r>
            <a:r>
              <a:rPr lang="en-US" sz="1400" dirty="0" err="1" smtClean="0"/>
              <a:t>DataFrame</a:t>
            </a:r>
            <a:endParaRPr lang="en-US" sz="1400" dirty="0"/>
          </a:p>
        </p:txBody>
      </p:sp>
      <p:cxnSp>
        <p:nvCxnSpPr>
          <p:cNvPr id="8" name="Straight Arrow Connector 7"/>
          <p:cNvCxnSpPr>
            <a:stCxn id="5" idx="0"/>
          </p:cNvCxnSpPr>
          <p:nvPr/>
        </p:nvCxnSpPr>
        <p:spPr>
          <a:xfrm flipV="1">
            <a:off x="2024094" y="5241003"/>
            <a:ext cx="615060" cy="46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59837" y="5707543"/>
            <a:ext cx="2550119" cy="523220"/>
          </a:xfrm>
          <a:prstGeom prst="rect">
            <a:avLst/>
          </a:prstGeom>
          <a:noFill/>
        </p:spPr>
        <p:txBody>
          <a:bodyPr wrap="square" rtlCol="0">
            <a:spAutoFit/>
          </a:bodyPr>
          <a:lstStyle/>
          <a:p>
            <a:r>
              <a:rPr lang="en-US" sz="1400" dirty="0" smtClean="0"/>
              <a:t>Key – the variable common to both </a:t>
            </a:r>
            <a:r>
              <a:rPr lang="en-US" sz="1400" dirty="0" err="1" smtClean="0"/>
              <a:t>DataFrames</a:t>
            </a:r>
            <a:endParaRPr lang="en-US" sz="1400" dirty="0"/>
          </a:p>
        </p:txBody>
      </p:sp>
      <p:cxnSp>
        <p:nvCxnSpPr>
          <p:cNvPr id="22" name="Straight Arrow Connector 21"/>
          <p:cNvCxnSpPr>
            <a:stCxn id="11" idx="1"/>
          </p:cNvCxnSpPr>
          <p:nvPr/>
        </p:nvCxnSpPr>
        <p:spPr>
          <a:xfrm flipH="1">
            <a:off x="3687395" y="4431872"/>
            <a:ext cx="545803" cy="487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4820194" y="5253504"/>
            <a:ext cx="114703" cy="454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8168958" y="5898856"/>
            <a:ext cx="2098126" cy="331907"/>
          </a:xfrm>
          <a:prstGeom prst="rect">
            <a:avLst/>
          </a:prstGeom>
        </p:spPr>
      </p:pic>
    </p:spTree>
    <p:extLst>
      <p:ext uri="{BB962C8B-B14F-4D97-AF65-F5344CB8AC3E}">
        <p14:creationId xmlns:p14="http://schemas.microsoft.com/office/powerpoint/2010/main" val="1861931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56"/>
            <a:ext cx="10515600" cy="690591"/>
          </a:xfrm>
        </p:spPr>
        <p:txBody>
          <a:bodyPr>
            <a:normAutofit fontScale="90000"/>
          </a:bodyPr>
          <a:lstStyle/>
          <a:p>
            <a:pPr algn="ctr"/>
            <a:r>
              <a:rPr lang="en-US" b="1" dirty="0" smtClean="0"/>
              <a:t>String Manipulations</a:t>
            </a:r>
            <a:endParaRPr lang="en-US" b="1" dirty="0"/>
          </a:p>
        </p:txBody>
      </p:sp>
      <p:sp>
        <p:nvSpPr>
          <p:cNvPr id="3" name="Slide Number Placeholder 2"/>
          <p:cNvSpPr>
            <a:spLocks noGrp="1"/>
          </p:cNvSpPr>
          <p:nvPr>
            <p:ph type="sldNum" sz="quarter" idx="12"/>
          </p:nvPr>
        </p:nvSpPr>
        <p:spPr/>
        <p:txBody>
          <a:bodyPr/>
          <a:lstStyle/>
          <a:p>
            <a:fld id="{7E72315A-0C61-4554-9167-9FF1E12B4C65}" type="slidenum">
              <a:rPr lang="en-US" smtClean="0"/>
              <a:t>6</a:t>
            </a:fld>
            <a:endParaRPr lang="en-US" dirty="0"/>
          </a:p>
        </p:txBody>
      </p:sp>
      <p:sp>
        <p:nvSpPr>
          <p:cNvPr id="7" name="TextBox 6"/>
          <p:cNvSpPr txBox="1"/>
          <p:nvPr/>
        </p:nvSpPr>
        <p:spPr>
          <a:xfrm>
            <a:off x="371611" y="1131547"/>
            <a:ext cx="5131526" cy="4524315"/>
          </a:xfrm>
          <a:prstGeom prst="rect">
            <a:avLst/>
          </a:prstGeom>
          <a:noFill/>
        </p:spPr>
        <p:txBody>
          <a:bodyPr wrap="square" rtlCol="0">
            <a:spAutoFit/>
          </a:bodyPr>
          <a:lstStyle/>
          <a:p>
            <a:r>
              <a:rPr lang="en-US" sz="1600" dirty="0" smtClean="0"/>
              <a:t>Review the pandas documentation </a:t>
            </a:r>
            <a:r>
              <a:rPr lang="en-US" sz="1600" dirty="0" smtClean="0">
                <a:hlinkClick r:id="rId2"/>
              </a:rPr>
              <a:t>Working with text data</a:t>
            </a:r>
            <a:r>
              <a:rPr lang="en-US" sz="1600" dirty="0" smtClean="0"/>
              <a:t>. Note that the methods available are accessed using the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str</a:t>
            </a:r>
            <a:r>
              <a:rPr lang="en-US" sz="1600" dirty="0" smtClean="0"/>
              <a:t> attribute, and the full list is at the end of the documentation. We will only cover a few of these.</a:t>
            </a:r>
          </a:p>
          <a:p>
            <a:endParaRPr lang="en-US" sz="1600" dirty="0"/>
          </a:p>
          <a:p>
            <a:r>
              <a:rPr lang="en-US" sz="1600" dirty="0" smtClean="0"/>
              <a:t>There are two text variables that we’ll need to fix before we can move forward with an analysis. Note that there are quotes in each value for </a:t>
            </a:r>
            <a:r>
              <a:rPr lang="en-US" sz="1600" dirty="0" err="1" smtClean="0">
                <a:latin typeface="Courier New" panose="02070309020205020404" pitchFamily="49" charset="0"/>
                <a:cs typeface="Courier New" panose="02070309020205020404" pitchFamily="49" charset="0"/>
              </a:rPr>
              <a:t>business_name</a:t>
            </a:r>
            <a:r>
              <a:rPr lang="en-US" sz="1600" dirty="0"/>
              <a:t> </a:t>
            </a:r>
            <a:r>
              <a:rPr lang="en-US" sz="1600" dirty="0" smtClean="0"/>
              <a:t>and the </a:t>
            </a:r>
            <a:r>
              <a:rPr lang="en-US" sz="1600" dirty="0" smtClean="0">
                <a:latin typeface="Courier New" panose="02070309020205020404" pitchFamily="49" charset="0"/>
                <a:cs typeface="Courier New" panose="02070309020205020404" pitchFamily="49" charset="0"/>
              </a:rPr>
              <a:t>categories</a:t>
            </a:r>
            <a:r>
              <a:rPr lang="en-US" sz="1600" dirty="0" smtClean="0"/>
              <a:t> variable has multiple categories.</a:t>
            </a:r>
          </a:p>
          <a:p>
            <a:endParaRPr lang="en-US" sz="1600" dirty="0">
              <a:cs typeface="Courier New" panose="02070309020205020404" pitchFamily="49" charset="0"/>
            </a:endParaRPr>
          </a:p>
          <a:p>
            <a:pPr marL="342900" indent="-342900">
              <a:buFont typeface="+mj-lt"/>
              <a:buAutoNum type="arabicPeriod"/>
            </a:pPr>
            <a:r>
              <a:rPr lang="en-US" sz="1600" dirty="0" smtClean="0">
                <a:cs typeface="Courier New" panose="02070309020205020404" pitchFamily="49" charset="0"/>
              </a:rPr>
              <a:t>Use the </a:t>
            </a:r>
            <a:r>
              <a:rPr lang="en-US" sz="1600" dirty="0" smtClean="0">
                <a:latin typeface="Courier New" panose="02070309020205020404" pitchFamily="49" charset="0"/>
                <a:cs typeface="Courier New" panose="02070309020205020404" pitchFamily="49" charset="0"/>
              </a:rPr>
              <a:t>strip()</a:t>
            </a:r>
            <a:r>
              <a:rPr lang="en-US" sz="1600" dirty="0" smtClean="0">
                <a:cs typeface="Courier New" panose="02070309020205020404" pitchFamily="49" charset="0"/>
              </a:rPr>
              <a:t> function to remove all double-quotes from the </a:t>
            </a:r>
            <a:r>
              <a:rPr lang="en-US" sz="1600" dirty="0" err="1" smtClean="0">
                <a:latin typeface="Courier New" panose="02070309020205020404" pitchFamily="49" charset="0"/>
                <a:cs typeface="Courier New" panose="02070309020205020404" pitchFamily="49" charset="0"/>
              </a:rPr>
              <a:t>business_name</a:t>
            </a:r>
            <a:r>
              <a:rPr lang="en-US" sz="1600" dirty="0" smtClean="0">
                <a:cs typeface="Courier New" panose="02070309020205020404" pitchFamily="49" charset="0"/>
              </a:rPr>
              <a:t> variable:</a:t>
            </a:r>
            <a:endParaRPr lang="en-US" sz="1600" dirty="0">
              <a:cs typeface="Courier New" panose="02070309020205020404" pitchFamily="49" charset="0"/>
            </a:endParaRPr>
          </a:p>
          <a:p>
            <a:pPr marL="342900" indent="-342900">
              <a:buFont typeface="+mj-lt"/>
              <a:buAutoNum type="arabicPeriod" startAt="2"/>
            </a:pPr>
            <a:endParaRPr lang="en-US" sz="1600" dirty="0" smtClean="0">
              <a:cs typeface="Courier New" panose="02070309020205020404" pitchFamily="49" charset="0"/>
            </a:endParaRPr>
          </a:p>
          <a:p>
            <a:pPr marL="342900" indent="-342900">
              <a:buFont typeface="+mj-lt"/>
              <a:buAutoNum type="arabicPeriod" startAt="2"/>
            </a:pPr>
            <a:endParaRPr lang="en-US" sz="1600" dirty="0">
              <a:cs typeface="Courier New" panose="02070309020205020404" pitchFamily="49" charset="0"/>
            </a:endParaRPr>
          </a:p>
          <a:p>
            <a:pPr marL="342900" indent="-342900">
              <a:buFont typeface="+mj-lt"/>
              <a:buAutoNum type="arabicPeriod" startAt="2"/>
            </a:pPr>
            <a:endParaRPr lang="en-US" sz="1600" dirty="0" smtClean="0">
              <a:cs typeface="Courier New" panose="02070309020205020404" pitchFamily="49" charset="0"/>
            </a:endParaRPr>
          </a:p>
          <a:p>
            <a:pPr marL="342900" indent="-342900">
              <a:buFont typeface="+mj-lt"/>
              <a:buAutoNum type="arabicPeriod" startAt="2"/>
            </a:pPr>
            <a:r>
              <a:rPr lang="en-US" sz="1600" dirty="0" smtClean="0">
                <a:cs typeface="Courier New" panose="02070309020205020404" pitchFamily="49" charset="0"/>
              </a:rPr>
              <a:t>Look at the top values for the </a:t>
            </a:r>
            <a:r>
              <a:rPr lang="en-US" sz="1600" dirty="0" smtClean="0">
                <a:latin typeface="Courier New" panose="02070309020205020404" pitchFamily="49" charset="0"/>
                <a:cs typeface="Courier New" panose="02070309020205020404" pitchFamily="49" charset="0"/>
              </a:rPr>
              <a:t>categories</a:t>
            </a:r>
            <a:r>
              <a:rPr lang="en-US" sz="1600" dirty="0" smtClean="0">
                <a:cs typeface="Courier New" panose="02070309020205020404" pitchFamily="49" charset="0"/>
              </a:rPr>
              <a:t> variable (you’ve done this before, in slide #12 </a:t>
            </a:r>
            <a:r>
              <a:rPr lang="en-US" sz="1600" i="1" dirty="0" smtClean="0">
                <a:cs typeface="Courier New" panose="02070309020205020404" pitchFamily="49" charset="0"/>
              </a:rPr>
              <a:t>Categorical Variables (2) </a:t>
            </a:r>
            <a:r>
              <a:rPr lang="en-US" sz="1600" dirty="0" smtClean="0">
                <a:cs typeface="Courier New" panose="02070309020205020404" pitchFamily="49" charset="0"/>
              </a:rPr>
              <a:t>of Lab #1)</a:t>
            </a:r>
          </a:p>
        </p:txBody>
      </p:sp>
      <p:sp>
        <p:nvSpPr>
          <p:cNvPr id="9" name="TextBox 8"/>
          <p:cNvSpPr txBox="1"/>
          <p:nvPr/>
        </p:nvSpPr>
        <p:spPr>
          <a:xfrm>
            <a:off x="6505301" y="1131547"/>
            <a:ext cx="5425441" cy="4770537"/>
          </a:xfrm>
          <a:prstGeom prst="rect">
            <a:avLst/>
          </a:prstGeom>
          <a:noFill/>
        </p:spPr>
        <p:txBody>
          <a:bodyPr wrap="square" rtlCol="0">
            <a:spAutoFit/>
          </a:bodyPr>
          <a:lstStyle/>
          <a:p>
            <a:pPr marL="342900" indent="-342900">
              <a:buFont typeface="+mj-lt"/>
              <a:buAutoNum type="arabicPeriod" startAt="3"/>
            </a:pPr>
            <a:r>
              <a:rPr lang="en-US" sz="1600" dirty="0" smtClean="0"/>
              <a:t>Let’s look at only restaurants by using the </a:t>
            </a:r>
            <a:r>
              <a:rPr lang="en-US" sz="1600" dirty="0" smtClean="0">
                <a:latin typeface="Courier New" panose="02070309020205020404" pitchFamily="49" charset="0"/>
                <a:cs typeface="Courier New" panose="02070309020205020404" pitchFamily="49" charset="0"/>
              </a:rPr>
              <a:t>contains()</a:t>
            </a:r>
            <a:r>
              <a:rPr lang="en-US" sz="1600" dirty="0" smtClean="0"/>
              <a:t> method:</a:t>
            </a:r>
          </a:p>
          <a:p>
            <a:pPr marL="342900" indent="-342900">
              <a:buFont typeface="+mj-lt"/>
              <a:buAutoNum type="arabicPeriod" startAt="3"/>
            </a:pPr>
            <a:endParaRPr lang="en-US" sz="1600" dirty="0"/>
          </a:p>
          <a:p>
            <a:pPr marL="342900" indent="-342900">
              <a:buFont typeface="+mj-lt"/>
              <a:buAutoNum type="arabicPeriod" startAt="3"/>
            </a:pPr>
            <a:endParaRPr lang="en-US" sz="1600" dirty="0" smtClean="0"/>
          </a:p>
          <a:p>
            <a:pPr marL="342900" indent="-342900">
              <a:buFont typeface="+mj-lt"/>
              <a:buAutoNum type="arabicPeriod" startAt="3"/>
            </a:pPr>
            <a:endParaRPr lang="en-US" sz="1600" dirty="0" smtClean="0"/>
          </a:p>
          <a:p>
            <a:pPr marL="342900" indent="-342900">
              <a:buFont typeface="+mj-lt"/>
              <a:buAutoNum type="arabicPeriod" startAt="3"/>
            </a:pPr>
            <a:r>
              <a:rPr lang="en-US" sz="1600" dirty="0" smtClean="0"/>
              <a:t>Notice that it returns a list of Booleans. We can assign that code to a variable called </a:t>
            </a:r>
            <a:r>
              <a:rPr lang="en-US" sz="1600" dirty="0" err="1" smtClean="0">
                <a:latin typeface="Courier New" panose="02070309020205020404" pitchFamily="49" charset="0"/>
                <a:cs typeface="Courier New" panose="02070309020205020404" pitchFamily="49" charset="0"/>
              </a:rPr>
              <a:t>rest_filter</a:t>
            </a:r>
            <a:r>
              <a:rPr lang="en-US" sz="1600" dirty="0" smtClean="0"/>
              <a:t>:</a:t>
            </a:r>
          </a:p>
          <a:p>
            <a:pPr marL="342900" indent="-342900">
              <a:buFont typeface="+mj-lt"/>
              <a:buAutoNum type="arabicPeriod" startAt="3"/>
            </a:pPr>
            <a:endParaRPr lang="en-US" sz="1600" dirty="0"/>
          </a:p>
          <a:p>
            <a:pPr marL="342900" indent="-342900">
              <a:buFont typeface="+mj-lt"/>
              <a:buAutoNum type="arabicPeriod" startAt="3"/>
            </a:pPr>
            <a:endParaRPr lang="en-US" sz="1600" dirty="0" smtClean="0"/>
          </a:p>
          <a:p>
            <a:pPr marL="342900" indent="-342900">
              <a:buFont typeface="+mj-lt"/>
              <a:buAutoNum type="arabicPeriod" startAt="3"/>
            </a:pPr>
            <a:endParaRPr lang="en-US" sz="1600" dirty="0"/>
          </a:p>
          <a:p>
            <a:pPr marL="342900" indent="-342900">
              <a:buFont typeface="+mj-lt"/>
              <a:buAutoNum type="arabicPeriod" startAt="3"/>
            </a:pPr>
            <a:r>
              <a:rPr lang="en-US" sz="1600" dirty="0" smtClean="0"/>
              <a:t>And then use that filter to subset our data into a new </a:t>
            </a:r>
            <a:r>
              <a:rPr lang="en-US" sz="1600" dirty="0" err="1" smtClean="0"/>
              <a:t>DataFrame</a:t>
            </a:r>
            <a:r>
              <a:rPr lang="en-US" sz="1600" dirty="0" smtClean="0"/>
              <a:t>:</a:t>
            </a:r>
          </a:p>
          <a:p>
            <a:pPr marL="342900" indent="-342900">
              <a:buFont typeface="+mj-lt"/>
              <a:buAutoNum type="arabicPeriod" startAt="3"/>
            </a:pPr>
            <a:endParaRPr lang="en-US" sz="1600" dirty="0"/>
          </a:p>
          <a:p>
            <a:pPr marL="342900" indent="-342900">
              <a:buFont typeface="+mj-lt"/>
              <a:buAutoNum type="arabicPeriod" startAt="3"/>
            </a:pPr>
            <a:endParaRPr lang="en-US" sz="1600" dirty="0" smtClean="0"/>
          </a:p>
          <a:p>
            <a:pPr marL="342900" indent="-342900">
              <a:buFont typeface="+mj-lt"/>
              <a:buAutoNum type="arabicPeriod" startAt="3"/>
            </a:pPr>
            <a:endParaRPr lang="en-US" sz="1600" dirty="0" smtClean="0"/>
          </a:p>
          <a:p>
            <a:r>
              <a:rPr lang="en-US" sz="1600" dirty="0" smtClean="0"/>
              <a:t>Steps 4 and 5 can be combined into one line of code:</a:t>
            </a:r>
          </a:p>
          <a:p>
            <a:endParaRPr lang="en-US" sz="1600" dirty="0"/>
          </a:p>
          <a:p>
            <a:endParaRPr lang="en-US" sz="1600" dirty="0" smtClean="0"/>
          </a:p>
          <a:p>
            <a:endParaRPr lang="en-US" sz="1600" dirty="0"/>
          </a:p>
        </p:txBody>
      </p:sp>
      <p:pic>
        <p:nvPicPr>
          <p:cNvPr id="6" name="Picture 5"/>
          <p:cNvPicPr>
            <a:picLocks noChangeAspect="1"/>
          </p:cNvPicPr>
          <p:nvPr/>
        </p:nvPicPr>
        <p:blipFill>
          <a:blip r:embed="rId3"/>
          <a:stretch>
            <a:fillRect/>
          </a:stretch>
        </p:blipFill>
        <p:spPr>
          <a:xfrm>
            <a:off x="112941" y="4239740"/>
            <a:ext cx="6392360" cy="289154"/>
          </a:xfrm>
          <a:prstGeom prst="rect">
            <a:avLst/>
          </a:prstGeom>
        </p:spPr>
      </p:pic>
      <p:pic>
        <p:nvPicPr>
          <p:cNvPr id="13" name="Picture 12"/>
          <p:cNvPicPr>
            <a:picLocks noChangeAspect="1"/>
          </p:cNvPicPr>
          <p:nvPr/>
        </p:nvPicPr>
        <p:blipFill rotWithShape="1">
          <a:blip r:embed="rId4"/>
          <a:srcRect t="8119"/>
          <a:stretch/>
        </p:blipFill>
        <p:spPr>
          <a:xfrm>
            <a:off x="4686979" y="5787282"/>
            <a:ext cx="1876425" cy="700133"/>
          </a:xfrm>
          <a:prstGeom prst="rect">
            <a:avLst/>
          </a:prstGeom>
        </p:spPr>
      </p:pic>
      <p:sp>
        <p:nvSpPr>
          <p:cNvPr id="14" name="Rectangle 13"/>
          <p:cNvSpPr/>
          <p:nvPr/>
        </p:nvSpPr>
        <p:spPr>
          <a:xfrm>
            <a:off x="371611" y="5675487"/>
            <a:ext cx="4315368" cy="830997"/>
          </a:xfrm>
          <a:prstGeom prst="rect">
            <a:avLst/>
          </a:prstGeom>
        </p:spPr>
        <p:txBody>
          <a:bodyPr wrap="square">
            <a:spAutoFit/>
          </a:bodyPr>
          <a:lstStyle/>
          <a:p>
            <a:r>
              <a:rPr lang="en-US" sz="1600" dirty="0" smtClean="0">
                <a:cs typeface="Courier New" panose="02070309020205020404" pitchFamily="49" charset="0"/>
              </a:rPr>
              <a:t>Notice </a:t>
            </a:r>
            <a:r>
              <a:rPr lang="en-US" sz="1600" dirty="0">
                <a:cs typeface="Courier New" panose="02070309020205020404" pitchFamily="49" charset="0"/>
              </a:rPr>
              <a:t>in the output that the top two categories are both Mexican Restaurants, but they are treated </a:t>
            </a:r>
            <a:r>
              <a:rPr lang="en-US" sz="1600" dirty="0" smtClean="0">
                <a:cs typeface="Courier New" panose="02070309020205020404" pitchFamily="49" charset="0"/>
              </a:rPr>
              <a:t>as separate because the order is different</a:t>
            </a:r>
            <a:endParaRPr lang="en-US" sz="1600" dirty="0">
              <a:cs typeface="Courier New" panose="02070309020205020404" pitchFamily="49" charset="0"/>
            </a:endParaRPr>
          </a:p>
        </p:txBody>
      </p:sp>
      <p:pic>
        <p:nvPicPr>
          <p:cNvPr id="15" name="Picture 14"/>
          <p:cNvPicPr>
            <a:picLocks noChangeAspect="1"/>
          </p:cNvPicPr>
          <p:nvPr/>
        </p:nvPicPr>
        <p:blipFill rotWithShape="1">
          <a:blip r:embed="rId5"/>
          <a:srcRect l="17305" t="6941" b="12356"/>
          <a:stretch/>
        </p:blipFill>
        <p:spPr>
          <a:xfrm>
            <a:off x="6720943" y="1828747"/>
            <a:ext cx="4994156" cy="261258"/>
          </a:xfrm>
          <a:prstGeom prst="rect">
            <a:avLst/>
          </a:prstGeom>
        </p:spPr>
      </p:pic>
      <p:pic>
        <p:nvPicPr>
          <p:cNvPr id="18" name="Picture 17"/>
          <p:cNvPicPr>
            <a:picLocks noChangeAspect="1"/>
          </p:cNvPicPr>
          <p:nvPr/>
        </p:nvPicPr>
        <p:blipFill>
          <a:blip r:embed="rId6"/>
          <a:stretch>
            <a:fillRect/>
          </a:stretch>
        </p:blipFill>
        <p:spPr>
          <a:xfrm>
            <a:off x="6318340" y="3074328"/>
            <a:ext cx="5843451" cy="295227"/>
          </a:xfrm>
          <a:prstGeom prst="rect">
            <a:avLst/>
          </a:prstGeom>
        </p:spPr>
      </p:pic>
      <p:pic>
        <p:nvPicPr>
          <p:cNvPr id="21" name="Picture 20"/>
          <p:cNvPicPr>
            <a:picLocks noChangeAspect="1"/>
          </p:cNvPicPr>
          <p:nvPr/>
        </p:nvPicPr>
        <p:blipFill>
          <a:blip r:embed="rId7"/>
          <a:stretch>
            <a:fillRect/>
          </a:stretch>
        </p:blipFill>
        <p:spPr>
          <a:xfrm>
            <a:off x="5847803" y="5190141"/>
            <a:ext cx="6305550" cy="285750"/>
          </a:xfrm>
          <a:prstGeom prst="rect">
            <a:avLst/>
          </a:prstGeom>
        </p:spPr>
      </p:pic>
      <p:pic>
        <p:nvPicPr>
          <p:cNvPr id="26" name="Picture 25"/>
          <p:cNvPicPr>
            <a:picLocks noChangeAspect="1"/>
          </p:cNvPicPr>
          <p:nvPr/>
        </p:nvPicPr>
        <p:blipFill>
          <a:blip r:embed="rId8"/>
          <a:stretch>
            <a:fillRect/>
          </a:stretch>
        </p:blipFill>
        <p:spPr>
          <a:xfrm>
            <a:off x="7274713" y="4252516"/>
            <a:ext cx="3930703" cy="276378"/>
          </a:xfrm>
          <a:prstGeom prst="rect">
            <a:avLst/>
          </a:prstGeom>
        </p:spPr>
      </p:pic>
    </p:spTree>
    <p:extLst>
      <p:ext uri="{BB962C8B-B14F-4D97-AF65-F5344CB8AC3E}">
        <p14:creationId xmlns:p14="http://schemas.microsoft.com/office/powerpoint/2010/main" val="1864460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56"/>
            <a:ext cx="10515600" cy="690591"/>
          </a:xfrm>
        </p:spPr>
        <p:txBody>
          <a:bodyPr>
            <a:normAutofit fontScale="90000"/>
          </a:bodyPr>
          <a:lstStyle/>
          <a:p>
            <a:pPr algn="ctr"/>
            <a:r>
              <a:rPr lang="en-US" b="1" dirty="0" smtClean="0"/>
              <a:t>What is an Index?</a:t>
            </a:r>
            <a:endParaRPr lang="en-US" b="1" dirty="0"/>
          </a:p>
        </p:txBody>
      </p:sp>
      <p:sp>
        <p:nvSpPr>
          <p:cNvPr id="3" name="Slide Number Placeholder 2"/>
          <p:cNvSpPr>
            <a:spLocks noGrp="1"/>
          </p:cNvSpPr>
          <p:nvPr>
            <p:ph type="sldNum" sz="quarter" idx="12"/>
          </p:nvPr>
        </p:nvSpPr>
        <p:spPr/>
        <p:txBody>
          <a:bodyPr/>
          <a:lstStyle/>
          <a:p>
            <a:fld id="{7E72315A-0C61-4554-9167-9FF1E12B4C65}" type="slidenum">
              <a:rPr lang="en-US" smtClean="0"/>
              <a:t>7</a:t>
            </a:fld>
            <a:endParaRPr lang="en-US" dirty="0"/>
          </a:p>
        </p:txBody>
      </p:sp>
      <p:sp>
        <p:nvSpPr>
          <p:cNvPr id="7" name="TextBox 6"/>
          <p:cNvSpPr txBox="1"/>
          <p:nvPr/>
        </p:nvSpPr>
        <p:spPr>
          <a:xfrm>
            <a:off x="371611" y="1131547"/>
            <a:ext cx="5131526" cy="2308324"/>
          </a:xfrm>
          <a:prstGeom prst="rect">
            <a:avLst/>
          </a:prstGeom>
          <a:noFill/>
        </p:spPr>
        <p:txBody>
          <a:bodyPr wrap="square" rtlCol="0">
            <a:spAutoFit/>
          </a:bodyPr>
          <a:lstStyle/>
          <a:p>
            <a:pPr marL="342900" indent="-342900">
              <a:buFont typeface="+mj-lt"/>
              <a:buAutoNum type="arabicPeriod"/>
            </a:pPr>
            <a:r>
              <a:rPr lang="en-US" sz="1600" dirty="0" smtClean="0"/>
              <a:t>Compare the output of </a:t>
            </a:r>
            <a:r>
              <a:rPr lang="en-US" sz="1600" dirty="0" smtClean="0">
                <a:latin typeface="Courier New" panose="02070309020205020404" pitchFamily="49" charset="0"/>
                <a:cs typeface="Courier New" panose="02070309020205020404" pitchFamily="49" charset="0"/>
              </a:rPr>
              <a:t>char_rev2.head()</a:t>
            </a:r>
            <a:r>
              <a:rPr lang="en-US" sz="1600" dirty="0" smtClean="0"/>
              <a:t> with </a:t>
            </a:r>
            <a:r>
              <a:rPr lang="en-US" sz="1600" dirty="0" smtClean="0">
                <a:latin typeface="Courier New" panose="02070309020205020404" pitchFamily="49" charset="0"/>
                <a:cs typeface="Courier New" panose="02070309020205020404" pitchFamily="49" charset="0"/>
              </a:rPr>
              <a:t>char_rev3.head()</a:t>
            </a:r>
            <a:r>
              <a:rPr lang="en-US" sz="1600" dirty="0" smtClean="0"/>
              <a:t>. Remember that </a:t>
            </a:r>
            <a:r>
              <a:rPr lang="en-US" sz="1600" dirty="0" smtClean="0">
                <a:latin typeface="Courier New" panose="02070309020205020404" pitchFamily="49" charset="0"/>
                <a:cs typeface="Courier New" panose="02070309020205020404" pitchFamily="49" charset="0"/>
              </a:rPr>
              <a:t>char_rev2</a:t>
            </a:r>
            <a:r>
              <a:rPr lang="en-US" sz="1600" dirty="0" smtClean="0"/>
              <a:t> contains all reviews for Charlotte businesses, while </a:t>
            </a:r>
            <a:r>
              <a:rPr lang="en-US" sz="1600" dirty="0" smtClean="0">
                <a:latin typeface="Courier New" panose="02070309020205020404" pitchFamily="49" charset="0"/>
                <a:cs typeface="Courier New" panose="02070309020205020404" pitchFamily="49" charset="0"/>
              </a:rPr>
              <a:t>char_rev3</a:t>
            </a:r>
            <a:r>
              <a:rPr lang="en-US" sz="1600" dirty="0" smtClean="0"/>
              <a:t> contains only the reviews for Charlotte restaurants. </a:t>
            </a:r>
          </a:p>
          <a:p>
            <a:pPr marL="342900" indent="-342900">
              <a:buFont typeface="+mj-lt"/>
              <a:buAutoNum type="arabicPeriod"/>
            </a:pPr>
            <a:r>
              <a:rPr lang="en-US" sz="1600" dirty="0" smtClean="0">
                <a:cs typeface="Courier New" panose="02070309020205020404" pitchFamily="49" charset="0"/>
              </a:rPr>
              <a:t>Notice the numbers in bold on the left side of the </a:t>
            </a:r>
            <a:r>
              <a:rPr lang="en-US" sz="1600" dirty="0" err="1" smtClean="0">
                <a:cs typeface="Courier New" panose="02070309020205020404" pitchFamily="49" charset="0"/>
              </a:rPr>
              <a:t>DataFrame</a:t>
            </a:r>
            <a:r>
              <a:rPr lang="en-US" sz="1600" dirty="0" smtClean="0">
                <a:cs typeface="Courier New" panose="02070309020205020404" pitchFamily="49" charset="0"/>
              </a:rPr>
              <a:t>. This is called the index. Until now, we’ve ignored this, but it is very important when working with data in Python.</a:t>
            </a:r>
          </a:p>
        </p:txBody>
      </p:sp>
      <p:sp>
        <p:nvSpPr>
          <p:cNvPr id="9" name="TextBox 8"/>
          <p:cNvSpPr txBox="1"/>
          <p:nvPr/>
        </p:nvSpPr>
        <p:spPr>
          <a:xfrm>
            <a:off x="6505301" y="1131547"/>
            <a:ext cx="5425441" cy="5509200"/>
          </a:xfrm>
          <a:prstGeom prst="rect">
            <a:avLst/>
          </a:prstGeom>
          <a:noFill/>
        </p:spPr>
        <p:txBody>
          <a:bodyPr wrap="square" rtlCol="0">
            <a:spAutoFit/>
          </a:bodyPr>
          <a:lstStyle/>
          <a:p>
            <a:r>
              <a:rPr lang="en-US" sz="1600" dirty="0" smtClean="0"/>
              <a:t>Usually, using an integer as the index will be fine. However, we can also use a column (or multiple columns) in our </a:t>
            </a:r>
            <a:r>
              <a:rPr lang="en-US" sz="1600" dirty="0" err="1" smtClean="0"/>
              <a:t>DataFrame</a:t>
            </a:r>
            <a:r>
              <a:rPr lang="en-US" sz="1600" dirty="0" smtClean="0"/>
              <a:t> as an index. If we’re going to do this, we need to make sure that the column we use (or combination of columns) has no duplicate values. In the Yelp data, a good candidate for a unique identifier is </a:t>
            </a:r>
            <a:r>
              <a:rPr lang="en-US" sz="1600" dirty="0" err="1" smtClean="0">
                <a:latin typeface="Courier New" panose="02070309020205020404" pitchFamily="49" charset="0"/>
                <a:cs typeface="Courier New" panose="02070309020205020404" pitchFamily="49" charset="0"/>
              </a:rPr>
              <a:t>review_id</a:t>
            </a:r>
            <a:r>
              <a:rPr lang="en-US" sz="1600" dirty="0" smtClean="0"/>
              <a:t>. But let’s verify this:</a:t>
            </a:r>
          </a:p>
          <a:p>
            <a:endParaRPr lang="en-US" sz="1600" dirty="0"/>
          </a:p>
          <a:p>
            <a:pPr marL="342900" indent="-342900">
              <a:buFont typeface="+mj-lt"/>
              <a:buAutoNum type="arabicPeriod" startAt="3"/>
            </a:pPr>
            <a:r>
              <a:rPr lang="en-US" sz="1600" dirty="0" smtClean="0"/>
              <a:t>Count the number of rows in </a:t>
            </a:r>
            <a:r>
              <a:rPr lang="en-US" sz="1600" dirty="0" smtClean="0">
                <a:latin typeface="Courier New" panose="02070309020205020404" pitchFamily="49" charset="0"/>
                <a:cs typeface="Courier New" panose="02070309020205020404" pitchFamily="49" charset="0"/>
              </a:rPr>
              <a:t>char_rev3 </a:t>
            </a:r>
            <a:endParaRPr lang="en-US" sz="1600" dirty="0" smtClean="0">
              <a:cs typeface="Courier New" panose="02070309020205020404" pitchFamily="49" charset="0"/>
            </a:endParaRPr>
          </a:p>
          <a:p>
            <a:pPr marL="342900" indent="-342900">
              <a:buFont typeface="+mj-lt"/>
              <a:buAutoNum type="arabicPeriod" startAt="3"/>
            </a:pPr>
            <a:r>
              <a:rPr lang="en-US" sz="1600" dirty="0" smtClean="0">
                <a:cs typeface="Courier New" panose="02070309020205020404" pitchFamily="49" charset="0"/>
              </a:rPr>
              <a:t>Find the number of unique values of </a:t>
            </a:r>
            <a:r>
              <a:rPr lang="en-US" sz="1600" dirty="0" err="1" smtClean="0">
                <a:latin typeface="Courier New" panose="02070309020205020404" pitchFamily="49" charset="0"/>
                <a:cs typeface="Courier New" panose="02070309020205020404" pitchFamily="49" charset="0"/>
              </a:rPr>
              <a:t>review_id</a:t>
            </a:r>
            <a:r>
              <a:rPr lang="en-US" sz="1600" dirty="0" smtClean="0">
                <a:cs typeface="Courier New" panose="02070309020205020404" pitchFamily="49" charset="0"/>
              </a:rPr>
              <a:t>:</a:t>
            </a:r>
          </a:p>
          <a:p>
            <a:pPr marL="342900" indent="-342900">
              <a:buFont typeface="+mj-lt"/>
              <a:buAutoNum type="arabicPeriod" startAt="3"/>
            </a:pPr>
            <a:endParaRPr lang="en-US" sz="1600" dirty="0" smtClean="0"/>
          </a:p>
          <a:p>
            <a:pPr marL="342900" indent="-342900">
              <a:buFont typeface="+mj-lt"/>
              <a:buAutoNum type="arabicPeriod" startAt="3"/>
            </a:pPr>
            <a:endParaRPr lang="en-US" sz="1600" dirty="0"/>
          </a:p>
          <a:p>
            <a:pPr marL="342900" indent="-342900">
              <a:buFont typeface="+mj-lt"/>
              <a:buAutoNum type="arabicPeriod" startAt="3"/>
            </a:pPr>
            <a:r>
              <a:rPr lang="en-US" sz="1600" dirty="0" smtClean="0"/>
              <a:t>Since the number of rows equals the number of unique values, we can set </a:t>
            </a:r>
            <a:r>
              <a:rPr lang="en-US" sz="1600" dirty="0" err="1" smtClean="0">
                <a:latin typeface="Courier New" panose="02070309020205020404" pitchFamily="49" charset="0"/>
                <a:cs typeface="Courier New" panose="02070309020205020404" pitchFamily="49" charset="0"/>
              </a:rPr>
              <a:t>review_id</a:t>
            </a:r>
            <a:r>
              <a:rPr lang="en-US" sz="1600" dirty="0" smtClean="0"/>
              <a:t> as the index:</a:t>
            </a:r>
          </a:p>
          <a:p>
            <a:pPr marL="342900" indent="-342900">
              <a:buFont typeface="+mj-lt"/>
              <a:buAutoNum type="arabicPeriod" startAt="3"/>
            </a:pPr>
            <a:endParaRPr lang="en-US" sz="1600" dirty="0"/>
          </a:p>
          <a:p>
            <a:pPr marL="342900" indent="-342900">
              <a:buFont typeface="+mj-lt"/>
              <a:buAutoNum type="arabicPeriod" startAt="3"/>
            </a:pPr>
            <a:endParaRPr lang="en-US" sz="1600" dirty="0" smtClean="0"/>
          </a:p>
          <a:p>
            <a:pPr marL="342900" indent="-342900">
              <a:buFont typeface="+mj-lt"/>
              <a:buAutoNum type="arabicPeriod" startAt="3"/>
            </a:pPr>
            <a:r>
              <a:rPr lang="en-US" sz="1600" dirty="0" smtClean="0"/>
              <a:t>Look at a sample of the new </a:t>
            </a:r>
            <a:r>
              <a:rPr lang="en-US" sz="1600" dirty="0" err="1" smtClean="0"/>
              <a:t>DataFrame</a:t>
            </a:r>
            <a:r>
              <a:rPr lang="en-US" sz="1600" dirty="0" smtClean="0"/>
              <a:t> to see how </a:t>
            </a:r>
            <a:r>
              <a:rPr lang="en-US" sz="1600" dirty="0" err="1" smtClean="0">
                <a:latin typeface="Courier New" panose="02070309020205020404" pitchFamily="49" charset="0"/>
                <a:cs typeface="Courier New" panose="02070309020205020404" pitchFamily="49" charset="0"/>
              </a:rPr>
              <a:t>review_id</a:t>
            </a:r>
            <a:r>
              <a:rPr lang="en-US" sz="1600" dirty="0" smtClean="0"/>
              <a:t> is now in bold. </a:t>
            </a:r>
          </a:p>
          <a:p>
            <a:pPr marL="342900" indent="-342900">
              <a:buFont typeface="+mj-lt"/>
              <a:buAutoNum type="arabicPeriod" startAt="3"/>
            </a:pPr>
            <a:r>
              <a:rPr lang="en-US" sz="1600" dirty="0" smtClean="0"/>
              <a:t>You can no longer call </a:t>
            </a:r>
            <a:r>
              <a:rPr lang="en-US" sz="1600" dirty="0" smtClean="0">
                <a:latin typeface="Courier New" panose="02070309020205020404" pitchFamily="49" charset="0"/>
                <a:cs typeface="Courier New" panose="02070309020205020404" pitchFamily="49" charset="0"/>
              </a:rPr>
              <a:t>char_rev3.review_id</a:t>
            </a:r>
            <a:r>
              <a:rPr lang="en-US" sz="1600" dirty="0" smtClean="0"/>
              <a:t>, you must use </a:t>
            </a:r>
            <a:r>
              <a:rPr lang="en-US" sz="1600" dirty="0" smtClean="0">
                <a:latin typeface="Courier New" panose="02070309020205020404" pitchFamily="49" charset="0"/>
                <a:cs typeface="Courier New" panose="02070309020205020404" pitchFamily="49" charset="0"/>
              </a:rPr>
              <a:t>char_rev3.index</a:t>
            </a:r>
          </a:p>
          <a:p>
            <a:pPr marL="342900" indent="-342900">
              <a:buFont typeface="+mj-lt"/>
              <a:buAutoNum type="arabicPeriod" startAt="3"/>
            </a:pPr>
            <a:r>
              <a:rPr lang="en-US" sz="1600" dirty="0" smtClean="0">
                <a:cs typeface="Courier New" panose="02070309020205020404" pitchFamily="49" charset="0"/>
              </a:rPr>
              <a:t>Remove the index:</a:t>
            </a:r>
          </a:p>
          <a:p>
            <a:pPr marL="342900" indent="-342900">
              <a:buFont typeface="+mj-lt"/>
              <a:buAutoNum type="arabicPeriod" startAt="3"/>
            </a:pPr>
            <a:r>
              <a:rPr lang="en-US" sz="1600" dirty="0" smtClean="0">
                <a:cs typeface="Courier New" panose="02070309020205020404" pitchFamily="49" charset="0"/>
              </a:rPr>
              <a:t>View a sample of the dataset, and notice how the integers have been reset (they no longer skip numbers).</a:t>
            </a:r>
            <a:endParaRPr lang="en-US" sz="1600" dirty="0"/>
          </a:p>
        </p:txBody>
      </p:sp>
      <p:pic>
        <p:nvPicPr>
          <p:cNvPr id="4" name="Picture 3"/>
          <p:cNvPicPr>
            <a:picLocks noChangeAspect="1"/>
          </p:cNvPicPr>
          <p:nvPr/>
        </p:nvPicPr>
        <p:blipFill>
          <a:blip r:embed="rId2"/>
          <a:stretch>
            <a:fillRect/>
          </a:stretch>
        </p:blipFill>
        <p:spPr>
          <a:xfrm>
            <a:off x="834053" y="3715268"/>
            <a:ext cx="1009650" cy="2800350"/>
          </a:xfrm>
          <a:prstGeom prst="rect">
            <a:avLst/>
          </a:prstGeom>
        </p:spPr>
      </p:pic>
      <p:pic>
        <p:nvPicPr>
          <p:cNvPr id="5" name="Picture 4"/>
          <p:cNvPicPr>
            <a:picLocks noChangeAspect="1"/>
          </p:cNvPicPr>
          <p:nvPr/>
        </p:nvPicPr>
        <p:blipFill>
          <a:blip r:embed="rId3"/>
          <a:stretch>
            <a:fillRect/>
          </a:stretch>
        </p:blipFill>
        <p:spPr>
          <a:xfrm>
            <a:off x="2499224" y="3715268"/>
            <a:ext cx="876300" cy="2638425"/>
          </a:xfrm>
          <a:prstGeom prst="rect">
            <a:avLst/>
          </a:prstGeom>
        </p:spPr>
      </p:pic>
      <p:sp>
        <p:nvSpPr>
          <p:cNvPr id="8" name="Rectangle 7"/>
          <p:cNvSpPr/>
          <p:nvPr/>
        </p:nvSpPr>
        <p:spPr>
          <a:xfrm>
            <a:off x="691104" y="3587494"/>
            <a:ext cx="1295547" cy="338554"/>
          </a:xfrm>
          <a:prstGeom prst="rect">
            <a:avLst/>
          </a:prstGeom>
        </p:spPr>
        <p:txBody>
          <a:bodyPr wrap="none">
            <a:spAutoFit/>
          </a:bodyPr>
          <a:lstStyle/>
          <a:p>
            <a:r>
              <a:rPr lang="en-US" sz="1600" dirty="0">
                <a:latin typeface="Courier New" panose="02070309020205020404" pitchFamily="49" charset="0"/>
                <a:cs typeface="Courier New" panose="02070309020205020404" pitchFamily="49" charset="0"/>
              </a:rPr>
              <a:t>char_rev2</a:t>
            </a:r>
            <a:endParaRPr lang="en-US" sz="1600" dirty="0"/>
          </a:p>
        </p:txBody>
      </p:sp>
      <p:sp>
        <p:nvSpPr>
          <p:cNvPr id="16" name="Rectangle 15"/>
          <p:cNvSpPr/>
          <p:nvPr/>
        </p:nvSpPr>
        <p:spPr>
          <a:xfrm>
            <a:off x="2314887" y="3587494"/>
            <a:ext cx="1295547" cy="338554"/>
          </a:xfrm>
          <a:prstGeom prst="rect">
            <a:avLst/>
          </a:prstGeom>
        </p:spPr>
        <p:txBody>
          <a:bodyPr wrap="none">
            <a:spAutoFit/>
          </a:bodyPr>
          <a:lstStyle/>
          <a:p>
            <a:r>
              <a:rPr lang="en-US" sz="1600" dirty="0" smtClean="0">
                <a:latin typeface="Courier New" panose="02070309020205020404" pitchFamily="49" charset="0"/>
                <a:cs typeface="Courier New" panose="02070309020205020404" pitchFamily="49" charset="0"/>
              </a:rPr>
              <a:t>char_rev3</a:t>
            </a:r>
            <a:endParaRPr lang="en-US" sz="1600" dirty="0"/>
          </a:p>
        </p:txBody>
      </p:sp>
      <p:sp>
        <p:nvSpPr>
          <p:cNvPr id="10" name="Rectangle 9"/>
          <p:cNvSpPr/>
          <p:nvPr/>
        </p:nvSpPr>
        <p:spPr>
          <a:xfrm>
            <a:off x="3962400" y="4399215"/>
            <a:ext cx="1815057" cy="1594380"/>
          </a:xfrm>
          <a:prstGeom prst="rect">
            <a:avLst/>
          </a:prstGeom>
        </p:spPr>
        <p:txBody>
          <a:bodyPr wrap="square">
            <a:spAutoFit/>
          </a:bodyPr>
          <a:lstStyle/>
          <a:p>
            <a:r>
              <a:rPr lang="en-US" sz="1600" dirty="0" smtClean="0">
                <a:cs typeface="Courier New" panose="02070309020205020404" pitchFamily="49" charset="0"/>
              </a:rPr>
              <a:t>Rows 1 and 2 are not included in </a:t>
            </a:r>
            <a:r>
              <a:rPr lang="en-US" sz="1600" dirty="0" smtClean="0">
                <a:latin typeface="Courier New" panose="02070309020205020404" pitchFamily="49" charset="0"/>
                <a:cs typeface="Courier New" panose="02070309020205020404" pitchFamily="49" charset="0"/>
              </a:rPr>
              <a:t>char_rev3</a:t>
            </a:r>
            <a:r>
              <a:rPr lang="en-US" sz="1600" dirty="0" smtClean="0">
                <a:cs typeface="Courier New" panose="02070309020205020404" pitchFamily="49" charset="0"/>
              </a:rPr>
              <a:t> because these businesses are not restaurants.</a:t>
            </a:r>
            <a:endParaRPr lang="en-US" dirty="0">
              <a:cs typeface="Courier New" panose="02070309020205020404" pitchFamily="49" charset="0"/>
            </a:endParaRPr>
          </a:p>
        </p:txBody>
      </p:sp>
      <p:pic>
        <p:nvPicPr>
          <p:cNvPr id="11" name="Picture 10"/>
          <p:cNvPicPr>
            <a:picLocks noChangeAspect="1"/>
          </p:cNvPicPr>
          <p:nvPr/>
        </p:nvPicPr>
        <p:blipFill>
          <a:blip r:embed="rId4"/>
          <a:stretch>
            <a:fillRect/>
          </a:stretch>
        </p:blipFill>
        <p:spPr>
          <a:xfrm>
            <a:off x="7652588" y="3486972"/>
            <a:ext cx="3130866" cy="288826"/>
          </a:xfrm>
          <a:prstGeom prst="rect">
            <a:avLst/>
          </a:prstGeom>
        </p:spPr>
      </p:pic>
      <p:pic>
        <p:nvPicPr>
          <p:cNvPr id="17" name="Picture 16"/>
          <p:cNvPicPr>
            <a:picLocks noChangeAspect="1"/>
          </p:cNvPicPr>
          <p:nvPr/>
        </p:nvPicPr>
        <p:blipFill>
          <a:blip r:embed="rId5"/>
          <a:stretch>
            <a:fillRect/>
          </a:stretch>
        </p:blipFill>
        <p:spPr>
          <a:xfrm>
            <a:off x="6904873" y="4399215"/>
            <a:ext cx="4626295" cy="299544"/>
          </a:xfrm>
          <a:prstGeom prst="rect">
            <a:avLst/>
          </a:prstGeom>
        </p:spPr>
      </p:pic>
      <p:pic>
        <p:nvPicPr>
          <p:cNvPr id="19" name="Picture 18"/>
          <p:cNvPicPr>
            <a:picLocks noChangeAspect="1"/>
          </p:cNvPicPr>
          <p:nvPr/>
        </p:nvPicPr>
        <p:blipFill>
          <a:blip r:embed="rId6"/>
          <a:stretch>
            <a:fillRect/>
          </a:stretch>
        </p:blipFill>
        <p:spPr>
          <a:xfrm>
            <a:off x="8610600" y="5782319"/>
            <a:ext cx="3519676" cy="300460"/>
          </a:xfrm>
          <a:prstGeom prst="rect">
            <a:avLst/>
          </a:prstGeom>
        </p:spPr>
      </p:pic>
    </p:spTree>
    <p:extLst>
      <p:ext uri="{BB962C8B-B14F-4D97-AF65-F5344CB8AC3E}">
        <p14:creationId xmlns:p14="http://schemas.microsoft.com/office/powerpoint/2010/main" val="2360028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56"/>
            <a:ext cx="10515600" cy="690591"/>
          </a:xfrm>
        </p:spPr>
        <p:txBody>
          <a:bodyPr>
            <a:normAutofit fontScale="90000"/>
          </a:bodyPr>
          <a:lstStyle/>
          <a:p>
            <a:pPr algn="ctr"/>
            <a:r>
              <a:rPr lang="en-US" b="1" dirty="0" smtClean="0"/>
              <a:t>Aggregation (1)</a:t>
            </a:r>
            <a:endParaRPr lang="en-US" b="1" dirty="0"/>
          </a:p>
        </p:txBody>
      </p:sp>
      <p:sp>
        <p:nvSpPr>
          <p:cNvPr id="3" name="Slide Number Placeholder 2"/>
          <p:cNvSpPr>
            <a:spLocks noGrp="1"/>
          </p:cNvSpPr>
          <p:nvPr>
            <p:ph type="sldNum" sz="quarter" idx="12"/>
          </p:nvPr>
        </p:nvSpPr>
        <p:spPr/>
        <p:txBody>
          <a:bodyPr/>
          <a:lstStyle/>
          <a:p>
            <a:fld id="{7E72315A-0C61-4554-9167-9FF1E12B4C65}" type="slidenum">
              <a:rPr lang="en-US" smtClean="0"/>
              <a:t>8</a:t>
            </a:fld>
            <a:endParaRPr lang="en-US" dirty="0"/>
          </a:p>
        </p:txBody>
      </p:sp>
      <p:sp>
        <p:nvSpPr>
          <p:cNvPr id="7" name="TextBox 6"/>
          <p:cNvSpPr txBox="1"/>
          <p:nvPr/>
        </p:nvSpPr>
        <p:spPr>
          <a:xfrm>
            <a:off x="371611" y="1131547"/>
            <a:ext cx="5131526" cy="5509200"/>
          </a:xfrm>
          <a:prstGeom prst="rect">
            <a:avLst/>
          </a:prstGeom>
          <a:noFill/>
        </p:spPr>
        <p:txBody>
          <a:bodyPr wrap="square" rtlCol="0">
            <a:spAutoFit/>
          </a:bodyPr>
          <a:lstStyle/>
          <a:p>
            <a:r>
              <a:rPr lang="en-US" sz="1600" dirty="0" smtClean="0">
                <a:cs typeface="Courier New" panose="02070309020205020404" pitchFamily="49" charset="0"/>
              </a:rPr>
              <a:t>We’ve already done aggregation using the </a:t>
            </a:r>
            <a:r>
              <a:rPr lang="en-US" sz="1600" dirty="0" err="1" smtClean="0">
                <a:latin typeface="Courier New" panose="02070309020205020404" pitchFamily="49" charset="0"/>
                <a:cs typeface="Courier New" panose="02070309020205020404" pitchFamily="49" charset="0"/>
              </a:rPr>
              <a:t>value_counts</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function. Let’s review this and put the output in a </a:t>
            </a:r>
            <a:r>
              <a:rPr lang="en-US" sz="1600" dirty="0" err="1" smtClean="0">
                <a:cs typeface="Courier New" panose="02070309020205020404" pitchFamily="49" charset="0"/>
              </a:rPr>
              <a:t>DataFrame</a:t>
            </a:r>
            <a:r>
              <a:rPr lang="en-US" sz="1600" dirty="0" smtClean="0">
                <a:cs typeface="Courier New" panose="02070309020205020404" pitchFamily="49" charset="0"/>
              </a:rPr>
              <a:t>:</a:t>
            </a:r>
          </a:p>
          <a:p>
            <a:endParaRPr lang="en-US" sz="1600" dirty="0">
              <a:cs typeface="Courier New" panose="02070309020205020404" pitchFamily="49" charset="0"/>
            </a:endParaRPr>
          </a:p>
          <a:p>
            <a:pPr marL="342900" indent="-342900">
              <a:buFont typeface="+mj-lt"/>
              <a:buAutoNum type="arabicPeriod"/>
            </a:pPr>
            <a:r>
              <a:rPr lang="en-US" sz="1600" dirty="0" smtClean="0">
                <a:cs typeface="Courier New" panose="02070309020205020404" pitchFamily="49" charset="0"/>
              </a:rPr>
              <a:t>Run this code to quickly see the number of times each </a:t>
            </a:r>
            <a:r>
              <a:rPr lang="en-US" sz="1600" dirty="0" err="1" smtClean="0">
                <a:latin typeface="Courier New" panose="02070309020205020404" pitchFamily="49" charset="0"/>
                <a:cs typeface="Courier New" panose="02070309020205020404" pitchFamily="49" charset="0"/>
              </a:rPr>
              <a:t>business_name</a:t>
            </a:r>
            <a:r>
              <a:rPr lang="en-US" sz="1600" dirty="0" smtClean="0">
                <a:cs typeface="Courier New" panose="02070309020205020404" pitchFamily="49" charset="0"/>
              </a:rPr>
              <a:t> appears in the </a:t>
            </a:r>
            <a:r>
              <a:rPr lang="en-US" sz="1600" dirty="0" err="1" smtClean="0">
                <a:cs typeface="Courier New" panose="02070309020205020404" pitchFamily="49" charset="0"/>
              </a:rPr>
              <a:t>DataFrame</a:t>
            </a:r>
            <a:r>
              <a:rPr lang="en-US" sz="1600" dirty="0" smtClean="0">
                <a:cs typeface="Courier New" panose="02070309020205020404" pitchFamily="49" charset="0"/>
              </a:rPr>
              <a:t>:</a:t>
            </a:r>
          </a:p>
          <a:p>
            <a:pPr marL="342900" indent="-342900">
              <a:buFont typeface="+mj-lt"/>
              <a:buAutoNum type="arabicPeriod"/>
            </a:pPr>
            <a:endParaRPr lang="en-US" sz="1600" dirty="0">
              <a:cs typeface="Courier New" panose="02070309020205020404" pitchFamily="49" charset="0"/>
            </a:endParaRPr>
          </a:p>
          <a:p>
            <a:pPr marL="342900" indent="-342900">
              <a:buFont typeface="+mj-lt"/>
              <a:buAutoNum type="arabicPeriod"/>
            </a:pPr>
            <a:endParaRPr lang="en-US" sz="1600" dirty="0" smtClean="0">
              <a:cs typeface="Courier New" panose="02070309020205020404" pitchFamily="49" charset="0"/>
            </a:endParaRPr>
          </a:p>
          <a:p>
            <a:pPr marL="342900" indent="-342900">
              <a:buFont typeface="+mj-lt"/>
              <a:buAutoNum type="arabicPeriod"/>
            </a:pPr>
            <a:r>
              <a:rPr lang="en-US" sz="1600" dirty="0" smtClean="0">
                <a:cs typeface="Courier New" panose="02070309020205020404" pitchFamily="49" charset="0"/>
              </a:rPr>
              <a:t>Notice the output looks like data, but not the normal output from a </a:t>
            </a:r>
            <a:r>
              <a:rPr lang="en-US" sz="1600" dirty="0" err="1" smtClean="0">
                <a:cs typeface="Courier New" panose="02070309020205020404" pitchFamily="49" charset="0"/>
              </a:rPr>
              <a:t>DataFrame</a:t>
            </a:r>
            <a:r>
              <a:rPr lang="en-US" sz="1600" dirty="0" smtClean="0">
                <a:cs typeface="Courier New" panose="02070309020205020404" pitchFamily="49" charset="0"/>
              </a:rPr>
              <a:t>:</a:t>
            </a:r>
          </a:p>
          <a:p>
            <a:pPr marL="342900" indent="-342900">
              <a:buFont typeface="+mj-lt"/>
              <a:buAutoNum type="arabicPeriod"/>
            </a:pPr>
            <a:endParaRPr lang="en-US" sz="1600" dirty="0">
              <a:cs typeface="Courier New" panose="02070309020205020404" pitchFamily="49" charset="0"/>
            </a:endParaRPr>
          </a:p>
          <a:p>
            <a:pPr marL="342900" indent="-342900">
              <a:buFont typeface="+mj-lt"/>
              <a:buAutoNum type="arabicPeriod"/>
            </a:pPr>
            <a:endParaRPr lang="en-US" sz="1600" dirty="0" smtClean="0">
              <a:cs typeface="Courier New" panose="02070309020205020404" pitchFamily="49" charset="0"/>
            </a:endParaRPr>
          </a:p>
          <a:p>
            <a:pPr marL="342900" indent="-342900">
              <a:buFont typeface="+mj-lt"/>
              <a:buAutoNum type="arabicPeriod"/>
            </a:pPr>
            <a:endParaRPr lang="en-US" sz="1600" dirty="0">
              <a:cs typeface="Courier New" panose="02070309020205020404" pitchFamily="49" charset="0"/>
            </a:endParaRPr>
          </a:p>
          <a:p>
            <a:pPr marL="342900" indent="-342900">
              <a:buFont typeface="+mj-lt"/>
              <a:buAutoNum type="arabicPeriod"/>
            </a:pPr>
            <a:r>
              <a:rPr lang="en-US" sz="1600" dirty="0" smtClean="0">
                <a:cs typeface="Courier New" panose="02070309020205020404" pitchFamily="49" charset="0"/>
              </a:rPr>
              <a:t>We can easily make it into a pandas </a:t>
            </a:r>
            <a:r>
              <a:rPr lang="en-US" sz="1600" dirty="0" err="1" smtClean="0">
                <a:cs typeface="Courier New" panose="02070309020205020404" pitchFamily="49" charset="0"/>
              </a:rPr>
              <a:t>DataFrame</a:t>
            </a:r>
            <a:r>
              <a:rPr lang="en-US" sz="1600" dirty="0" smtClean="0">
                <a:cs typeface="Courier New" panose="02070309020205020404" pitchFamily="49" charset="0"/>
              </a:rPr>
              <a:t> by putting the code inside of the </a:t>
            </a:r>
            <a:r>
              <a:rPr lang="en-US" sz="1600" dirty="0" err="1" smtClean="0">
                <a:latin typeface="Courier New" panose="02070309020205020404" pitchFamily="49" charset="0"/>
                <a:cs typeface="Courier New" panose="02070309020205020404" pitchFamily="49" charset="0"/>
              </a:rPr>
              <a:t>pd.DataFrame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function:</a:t>
            </a:r>
          </a:p>
          <a:p>
            <a:pPr marL="342900" indent="-342900">
              <a:buFont typeface="+mj-lt"/>
              <a:buAutoNum type="arabicPeriod"/>
            </a:pPr>
            <a:endParaRPr lang="en-US" sz="1600" dirty="0">
              <a:cs typeface="Courier New" panose="02070309020205020404" pitchFamily="49" charset="0"/>
            </a:endParaRPr>
          </a:p>
          <a:p>
            <a:pPr marL="342900" indent="-342900">
              <a:buFont typeface="+mj-lt"/>
              <a:buAutoNum type="arabicPeriod"/>
            </a:pPr>
            <a:endParaRPr lang="en-US" sz="1600" dirty="0" smtClean="0">
              <a:cs typeface="Courier New" panose="02070309020205020404" pitchFamily="49" charset="0"/>
            </a:endParaRPr>
          </a:p>
          <a:p>
            <a:pPr marL="342900" indent="-342900">
              <a:buFont typeface="+mj-lt"/>
              <a:buAutoNum type="arabicPeriod"/>
            </a:pPr>
            <a:r>
              <a:rPr lang="en-US" sz="1600" dirty="0" smtClean="0">
                <a:cs typeface="Courier New" panose="02070309020205020404" pitchFamily="49" charset="0"/>
              </a:rPr>
              <a:t>Note how the </a:t>
            </a:r>
            <a:r>
              <a:rPr lang="en-US" sz="1600" dirty="0" err="1" smtClean="0">
                <a:cs typeface="Courier New" panose="02070309020205020404" pitchFamily="49" charset="0"/>
              </a:rPr>
              <a:t>DataFrame</a:t>
            </a:r>
            <a:r>
              <a:rPr lang="en-US" sz="1600" dirty="0">
                <a:cs typeface="Courier New" panose="02070309020205020404" pitchFamily="49" charset="0"/>
              </a:rPr>
              <a:t> </a:t>
            </a:r>
            <a:r>
              <a:rPr lang="en-US" sz="1600" dirty="0" smtClean="0">
                <a:cs typeface="Courier New" panose="02070309020205020404" pitchFamily="49" charset="0"/>
              </a:rPr>
              <a:t>has </a:t>
            </a:r>
            <a:r>
              <a:rPr lang="en-US" sz="1600" dirty="0" err="1" smtClean="0">
                <a:latin typeface="Courier New" panose="02070309020205020404" pitchFamily="49" charset="0"/>
                <a:cs typeface="Courier New" panose="02070309020205020404" pitchFamily="49" charset="0"/>
              </a:rPr>
              <a:t>business_name</a:t>
            </a:r>
            <a:r>
              <a:rPr lang="en-US" sz="1600" dirty="0" smtClean="0">
                <a:cs typeface="Courier New" panose="02070309020205020404" pitchFamily="49" charset="0"/>
              </a:rPr>
              <a:t> as an index, with one column that contains the count.</a:t>
            </a:r>
          </a:p>
          <a:p>
            <a:pPr marL="342900" indent="-342900">
              <a:buFont typeface="+mj-lt"/>
              <a:buAutoNum type="arabicPeriod"/>
            </a:pPr>
            <a:r>
              <a:rPr lang="en-US" sz="1600" dirty="0" smtClean="0">
                <a:cs typeface="Courier New" panose="02070309020205020404" pitchFamily="49" charset="0"/>
              </a:rPr>
              <a:t>Assign this code to a new </a:t>
            </a:r>
            <a:r>
              <a:rPr lang="en-US" sz="1600" dirty="0" err="1" smtClean="0">
                <a:cs typeface="Courier New" panose="02070309020205020404" pitchFamily="49" charset="0"/>
              </a:rPr>
              <a:t>DataFrame</a:t>
            </a:r>
            <a:r>
              <a:rPr lang="en-US" sz="1600" dirty="0" smtClean="0">
                <a:cs typeface="Courier New" panose="02070309020205020404" pitchFamily="49" charset="0"/>
              </a:rPr>
              <a:t> called </a:t>
            </a:r>
            <a:r>
              <a:rPr lang="en-US" sz="1600" dirty="0" err="1" smtClean="0">
                <a:latin typeface="Courier New" panose="02070309020205020404" pitchFamily="49" charset="0"/>
                <a:cs typeface="Courier New" panose="02070309020205020404" pitchFamily="49" charset="0"/>
              </a:rPr>
              <a:t>review_count</a:t>
            </a:r>
            <a:r>
              <a:rPr lang="en-US" sz="1600" dirty="0" smtClean="0">
                <a:latin typeface="Courier New" panose="02070309020205020404" pitchFamily="49" charset="0"/>
                <a:cs typeface="Courier New" panose="02070309020205020404" pitchFamily="49" charset="0"/>
              </a:rPr>
              <a:t> </a:t>
            </a:r>
            <a:r>
              <a:rPr lang="en-US" sz="1600" dirty="0" smtClean="0">
                <a:cs typeface="Courier New" panose="02070309020205020404" pitchFamily="49" charset="0"/>
              </a:rPr>
              <a:t>and reset the index</a:t>
            </a:r>
          </a:p>
        </p:txBody>
      </p:sp>
      <p:sp>
        <p:nvSpPr>
          <p:cNvPr id="9" name="TextBox 8"/>
          <p:cNvSpPr txBox="1"/>
          <p:nvPr/>
        </p:nvSpPr>
        <p:spPr>
          <a:xfrm>
            <a:off x="6505301" y="1131547"/>
            <a:ext cx="5425441" cy="6740307"/>
          </a:xfrm>
          <a:prstGeom prst="rect">
            <a:avLst/>
          </a:prstGeom>
          <a:noFill/>
        </p:spPr>
        <p:txBody>
          <a:bodyPr wrap="square" rtlCol="0">
            <a:spAutoFit/>
          </a:bodyPr>
          <a:lstStyle/>
          <a:p>
            <a:r>
              <a:rPr lang="en-US" sz="1600" dirty="0" smtClean="0"/>
              <a:t>For more complex aggregation, we’ll use the </a:t>
            </a:r>
            <a:r>
              <a:rPr lang="en-US" sz="1600" dirty="0" err="1" smtClean="0">
                <a:latin typeface="Courier New" panose="02070309020205020404" pitchFamily="49" charset="0"/>
                <a:cs typeface="Courier New" panose="02070309020205020404" pitchFamily="49" charset="0"/>
              </a:rPr>
              <a:t>groupby</a:t>
            </a:r>
            <a:r>
              <a:rPr lang="en-US" sz="1600" dirty="0" smtClean="0">
                <a:latin typeface="Courier New" panose="02070309020205020404" pitchFamily="49" charset="0"/>
                <a:cs typeface="Courier New" panose="02070309020205020404" pitchFamily="49" charset="0"/>
              </a:rPr>
              <a:t>()</a:t>
            </a:r>
            <a:r>
              <a:rPr lang="en-US" sz="1600" dirty="0" smtClean="0"/>
              <a:t> function. This function returns a “</a:t>
            </a:r>
            <a:r>
              <a:rPr lang="en-US" sz="1600" dirty="0" err="1" smtClean="0"/>
              <a:t>GroupBy</a:t>
            </a:r>
            <a:r>
              <a:rPr lang="en-US" sz="1600" dirty="0" smtClean="0"/>
              <a:t> object”:</a:t>
            </a:r>
          </a:p>
          <a:p>
            <a:endParaRPr lang="en-US" sz="1600" dirty="0"/>
          </a:p>
          <a:p>
            <a:pPr marL="342900" indent="-342900">
              <a:buFont typeface="+mj-lt"/>
              <a:buAutoNum type="arabicPeriod" startAt="6"/>
            </a:pPr>
            <a:r>
              <a:rPr lang="en-US" sz="1600" dirty="0" smtClean="0"/>
              <a:t>Run this code:</a:t>
            </a:r>
          </a:p>
          <a:p>
            <a:pPr marL="342900" indent="-342900">
              <a:buFont typeface="+mj-lt"/>
              <a:buAutoNum type="arabicPeriod" startAt="6"/>
            </a:pPr>
            <a:endParaRPr lang="en-US" sz="1600" dirty="0"/>
          </a:p>
          <a:p>
            <a:pPr marL="342900" indent="-342900">
              <a:buFont typeface="+mj-lt"/>
              <a:buAutoNum type="arabicPeriod" startAt="6"/>
            </a:pPr>
            <a:endParaRPr lang="en-US" sz="1600" dirty="0" smtClean="0"/>
          </a:p>
          <a:p>
            <a:r>
              <a:rPr lang="en-US" sz="1600" dirty="0" smtClean="0"/>
              <a:t>To return a </a:t>
            </a:r>
            <a:r>
              <a:rPr lang="en-US" sz="1600" dirty="0" err="1" smtClean="0"/>
              <a:t>DataFrame</a:t>
            </a:r>
            <a:r>
              <a:rPr lang="en-US" sz="1600" dirty="0" smtClean="0"/>
              <a:t> with metrics (like we would with a pivot table in Excel), we’ll need more code.</a:t>
            </a:r>
          </a:p>
          <a:p>
            <a:endParaRPr lang="en-US" sz="1600" dirty="0"/>
          </a:p>
          <a:p>
            <a:pPr marL="342900" indent="-342900">
              <a:buFont typeface="+mj-lt"/>
              <a:buAutoNum type="arabicPeriod" startAt="7"/>
            </a:pPr>
            <a:r>
              <a:rPr lang="en-US" sz="1600" dirty="0" smtClean="0"/>
              <a:t>Assign the code in the previous step to a variable called </a:t>
            </a:r>
            <a:r>
              <a:rPr lang="en-US" sz="1600" dirty="0" smtClean="0">
                <a:latin typeface="Courier New" panose="02070309020205020404" pitchFamily="49" charset="0"/>
                <a:cs typeface="Courier New" panose="02070309020205020404" pitchFamily="49" charset="0"/>
              </a:rPr>
              <a:t>group1</a:t>
            </a:r>
            <a:r>
              <a:rPr lang="en-US" sz="1600" dirty="0" smtClean="0"/>
              <a:t>, and in the following cell, type </a:t>
            </a:r>
            <a:r>
              <a:rPr lang="en-US" sz="1600" dirty="0" smtClean="0">
                <a:latin typeface="Courier New" panose="02070309020205020404" pitchFamily="49" charset="0"/>
                <a:cs typeface="Courier New" panose="02070309020205020404" pitchFamily="49" charset="0"/>
              </a:rPr>
              <a:t>group1.</a:t>
            </a:r>
            <a:r>
              <a:rPr lang="en-US" sz="1600" dirty="0" smtClean="0"/>
              <a:t> and press tab:</a:t>
            </a:r>
          </a:p>
          <a:p>
            <a:pPr marL="342900" indent="-342900">
              <a:buFont typeface="+mj-lt"/>
              <a:buAutoNum type="arabicPeriod" startAt="7"/>
            </a:pPr>
            <a:endParaRPr lang="en-US" sz="1600" dirty="0"/>
          </a:p>
          <a:p>
            <a:pPr marL="342900" indent="-342900">
              <a:buFont typeface="+mj-lt"/>
              <a:buAutoNum type="arabicPeriod" startAt="7"/>
            </a:pPr>
            <a:endParaRPr lang="en-US" sz="1600" dirty="0" smtClean="0"/>
          </a:p>
          <a:p>
            <a:pPr marL="342900" indent="-342900">
              <a:buFont typeface="+mj-lt"/>
              <a:buAutoNum type="arabicPeriod" startAt="7"/>
            </a:pPr>
            <a:endParaRPr lang="en-US" sz="1600" dirty="0"/>
          </a:p>
          <a:p>
            <a:pPr marL="342900" indent="-342900">
              <a:buFont typeface="+mj-lt"/>
              <a:buAutoNum type="arabicPeriod" startAt="7"/>
            </a:pPr>
            <a:endParaRPr lang="en-US" sz="1600" dirty="0" smtClean="0"/>
          </a:p>
          <a:p>
            <a:pPr marL="342900" indent="-342900">
              <a:buFont typeface="+mj-lt"/>
              <a:buAutoNum type="arabicPeriod" startAt="7"/>
            </a:pPr>
            <a:endParaRPr lang="en-US" sz="1600" dirty="0"/>
          </a:p>
          <a:p>
            <a:endParaRPr lang="en-US" sz="1600" dirty="0" smtClean="0"/>
          </a:p>
          <a:p>
            <a:pPr marL="342900" indent="-342900">
              <a:buFont typeface="+mj-lt"/>
              <a:buAutoNum type="arabicPeriod" startAt="8"/>
            </a:pPr>
            <a:r>
              <a:rPr lang="en-US" sz="1600" dirty="0" smtClean="0"/>
              <a:t>Now, we can see all of the functions we can use. You’ll notice there are sum, mean, count, and others, but using these applies to all numeric variables. Run </a:t>
            </a:r>
            <a:r>
              <a:rPr lang="en-US" sz="1600" dirty="0" smtClean="0">
                <a:latin typeface="Courier New" panose="02070309020205020404" pitchFamily="49" charset="0"/>
                <a:cs typeface="Courier New" panose="02070309020205020404" pitchFamily="49" charset="0"/>
              </a:rPr>
              <a:t>group1.mean()</a:t>
            </a:r>
            <a:r>
              <a:rPr lang="en-US" sz="1600" dirty="0" smtClean="0">
                <a:cs typeface="Courier New" panose="02070309020205020404" pitchFamily="49" charset="0"/>
              </a:rPr>
              <a:t> to see the output</a:t>
            </a:r>
            <a:endParaRPr lang="en-US" sz="1600" dirty="0" smtClean="0">
              <a:latin typeface="Courier New" panose="02070309020205020404" pitchFamily="49" charset="0"/>
              <a:cs typeface="Courier New" panose="02070309020205020404" pitchFamily="49" charset="0"/>
            </a:endParaRPr>
          </a:p>
          <a:p>
            <a:endParaRPr lang="en-US" sz="1600" dirty="0" smtClean="0"/>
          </a:p>
          <a:p>
            <a:endParaRPr lang="en-US" sz="1600" dirty="0"/>
          </a:p>
          <a:p>
            <a:endParaRPr lang="en-US" sz="1600" dirty="0" smtClean="0"/>
          </a:p>
          <a:p>
            <a:endParaRPr lang="en-US" sz="1600" dirty="0"/>
          </a:p>
        </p:txBody>
      </p:sp>
      <p:pic>
        <p:nvPicPr>
          <p:cNvPr id="6" name="Picture 5"/>
          <p:cNvPicPr>
            <a:picLocks noChangeAspect="1"/>
          </p:cNvPicPr>
          <p:nvPr/>
        </p:nvPicPr>
        <p:blipFill>
          <a:blip r:embed="rId2"/>
          <a:stretch>
            <a:fillRect/>
          </a:stretch>
        </p:blipFill>
        <p:spPr>
          <a:xfrm>
            <a:off x="1055710" y="2701207"/>
            <a:ext cx="3763327" cy="307427"/>
          </a:xfrm>
          <a:prstGeom prst="rect">
            <a:avLst/>
          </a:prstGeom>
        </p:spPr>
      </p:pic>
      <p:pic>
        <p:nvPicPr>
          <p:cNvPr id="13" name="Picture 12"/>
          <p:cNvPicPr>
            <a:picLocks noChangeAspect="1"/>
          </p:cNvPicPr>
          <p:nvPr/>
        </p:nvPicPr>
        <p:blipFill>
          <a:blip r:embed="rId3"/>
          <a:stretch>
            <a:fillRect/>
          </a:stretch>
        </p:blipFill>
        <p:spPr>
          <a:xfrm>
            <a:off x="894260" y="3686092"/>
            <a:ext cx="4086225" cy="590550"/>
          </a:xfrm>
          <a:prstGeom prst="rect">
            <a:avLst/>
          </a:prstGeom>
        </p:spPr>
      </p:pic>
      <p:pic>
        <p:nvPicPr>
          <p:cNvPr id="14" name="Picture 13"/>
          <p:cNvPicPr>
            <a:picLocks noChangeAspect="1"/>
          </p:cNvPicPr>
          <p:nvPr/>
        </p:nvPicPr>
        <p:blipFill>
          <a:blip r:embed="rId4"/>
          <a:stretch>
            <a:fillRect/>
          </a:stretch>
        </p:blipFill>
        <p:spPr>
          <a:xfrm>
            <a:off x="189886" y="5169729"/>
            <a:ext cx="5205073" cy="310591"/>
          </a:xfrm>
          <a:prstGeom prst="rect">
            <a:avLst/>
          </a:prstGeom>
        </p:spPr>
      </p:pic>
      <p:pic>
        <p:nvPicPr>
          <p:cNvPr id="15" name="Picture 14"/>
          <p:cNvPicPr>
            <a:picLocks noChangeAspect="1"/>
          </p:cNvPicPr>
          <p:nvPr/>
        </p:nvPicPr>
        <p:blipFill>
          <a:blip r:embed="rId5"/>
          <a:stretch>
            <a:fillRect/>
          </a:stretch>
        </p:blipFill>
        <p:spPr>
          <a:xfrm>
            <a:off x="7467600" y="2248246"/>
            <a:ext cx="2514600" cy="266700"/>
          </a:xfrm>
          <a:prstGeom prst="rect">
            <a:avLst/>
          </a:prstGeom>
        </p:spPr>
      </p:pic>
      <p:pic>
        <p:nvPicPr>
          <p:cNvPr id="17" name="Picture 16"/>
          <p:cNvPicPr>
            <a:picLocks noChangeAspect="1"/>
          </p:cNvPicPr>
          <p:nvPr/>
        </p:nvPicPr>
        <p:blipFill>
          <a:blip r:embed="rId6"/>
          <a:stretch>
            <a:fillRect/>
          </a:stretch>
        </p:blipFill>
        <p:spPr>
          <a:xfrm>
            <a:off x="6915150" y="4169985"/>
            <a:ext cx="3619500" cy="1209675"/>
          </a:xfrm>
          <a:prstGeom prst="rect">
            <a:avLst/>
          </a:prstGeom>
        </p:spPr>
      </p:pic>
    </p:spTree>
    <p:extLst>
      <p:ext uri="{BB962C8B-B14F-4D97-AF65-F5344CB8AC3E}">
        <p14:creationId xmlns:p14="http://schemas.microsoft.com/office/powerpoint/2010/main" val="687445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56"/>
            <a:ext cx="10515600" cy="690591"/>
          </a:xfrm>
        </p:spPr>
        <p:txBody>
          <a:bodyPr>
            <a:normAutofit fontScale="90000"/>
          </a:bodyPr>
          <a:lstStyle/>
          <a:p>
            <a:pPr algn="ctr"/>
            <a:r>
              <a:rPr lang="en-US" b="1" dirty="0" smtClean="0"/>
              <a:t>Aggregation (2)</a:t>
            </a:r>
            <a:endParaRPr lang="en-US" b="1" dirty="0"/>
          </a:p>
        </p:txBody>
      </p:sp>
      <p:sp>
        <p:nvSpPr>
          <p:cNvPr id="3" name="Slide Number Placeholder 2"/>
          <p:cNvSpPr>
            <a:spLocks noGrp="1"/>
          </p:cNvSpPr>
          <p:nvPr>
            <p:ph type="sldNum" sz="quarter" idx="12"/>
          </p:nvPr>
        </p:nvSpPr>
        <p:spPr/>
        <p:txBody>
          <a:bodyPr/>
          <a:lstStyle/>
          <a:p>
            <a:fld id="{7E72315A-0C61-4554-9167-9FF1E12B4C65}" type="slidenum">
              <a:rPr lang="en-US" smtClean="0"/>
              <a:t>9</a:t>
            </a:fld>
            <a:endParaRPr lang="en-US" dirty="0"/>
          </a:p>
        </p:txBody>
      </p:sp>
      <p:sp>
        <p:nvSpPr>
          <p:cNvPr id="7" name="TextBox 6"/>
          <p:cNvSpPr txBox="1"/>
          <p:nvPr/>
        </p:nvSpPr>
        <p:spPr>
          <a:xfrm>
            <a:off x="371611" y="1131547"/>
            <a:ext cx="5131526" cy="5509200"/>
          </a:xfrm>
          <a:prstGeom prst="rect">
            <a:avLst/>
          </a:prstGeom>
          <a:noFill/>
        </p:spPr>
        <p:txBody>
          <a:bodyPr wrap="square" rtlCol="0">
            <a:spAutoFit/>
          </a:bodyPr>
          <a:lstStyle/>
          <a:p>
            <a:r>
              <a:rPr lang="en-US" sz="1600" dirty="0" smtClean="0">
                <a:cs typeface="Courier New" panose="02070309020205020404" pitchFamily="49" charset="0"/>
              </a:rPr>
              <a:t>Our main tool for aggregating in Python will be the </a:t>
            </a:r>
            <a:r>
              <a:rPr lang="en-US" sz="1600" dirty="0" err="1" smtClean="0">
                <a:latin typeface="Courier New" panose="02070309020205020404" pitchFamily="49" charset="0"/>
                <a:cs typeface="Courier New" panose="02070309020205020404" pitchFamily="49" charset="0"/>
              </a:rPr>
              <a:t>agg</a:t>
            </a:r>
            <a:r>
              <a:rPr lang="en-US" sz="1600" dirty="0" smtClean="0">
                <a:latin typeface="Courier New" panose="02070309020205020404" pitchFamily="49" charset="0"/>
                <a:cs typeface="Courier New" panose="02070309020205020404" pitchFamily="49" charset="0"/>
              </a:rPr>
              <a:t>() </a:t>
            </a:r>
            <a:r>
              <a:rPr lang="en-US" sz="1600" dirty="0" smtClean="0">
                <a:cs typeface="Courier New" panose="02070309020205020404" pitchFamily="49" charset="0"/>
              </a:rPr>
              <a:t>function. This will allow us to specify all of the columns we want in our resulting </a:t>
            </a:r>
            <a:r>
              <a:rPr lang="en-US" sz="1600" dirty="0" err="1" smtClean="0">
                <a:cs typeface="Courier New" panose="02070309020205020404" pitchFamily="49" charset="0"/>
              </a:rPr>
              <a:t>DataFrame</a:t>
            </a:r>
            <a:r>
              <a:rPr lang="en-US" sz="1600" dirty="0" smtClean="0">
                <a:cs typeface="Courier New" panose="02070309020205020404" pitchFamily="49" charset="0"/>
              </a:rPr>
              <a:t>, and which functions to apply to each. </a:t>
            </a:r>
          </a:p>
          <a:p>
            <a:endParaRPr lang="en-US" sz="1600" dirty="0">
              <a:cs typeface="Courier New" panose="02070309020205020404" pitchFamily="49" charset="0"/>
            </a:endParaRPr>
          </a:p>
          <a:p>
            <a:r>
              <a:rPr lang="en-US" sz="1600" dirty="0" smtClean="0">
                <a:cs typeface="Courier New" panose="02070309020205020404" pitchFamily="49" charset="0"/>
              </a:rPr>
              <a:t>Remember that we have already chosen which categorical variable we want to aggregate by (in step #7 of the previous slide).</a:t>
            </a:r>
          </a:p>
          <a:p>
            <a:endParaRPr lang="en-US" sz="1600" dirty="0">
              <a:cs typeface="Courier New" panose="02070309020205020404" pitchFamily="49" charset="0"/>
            </a:endParaRPr>
          </a:p>
          <a:p>
            <a:pPr marL="342900" indent="-342900">
              <a:buFont typeface="+mj-lt"/>
              <a:buAutoNum type="arabicPeriod"/>
            </a:pPr>
            <a:r>
              <a:rPr lang="en-US" sz="1600" dirty="0" smtClean="0">
                <a:cs typeface="Courier New" panose="02070309020205020404" pitchFamily="49" charset="0"/>
              </a:rPr>
              <a:t>To get an average of the stars variable for every user, run the following:</a:t>
            </a:r>
          </a:p>
          <a:p>
            <a:pPr marL="342900" indent="-342900">
              <a:buFont typeface="+mj-lt"/>
              <a:buAutoNum type="arabicPeriod"/>
            </a:pPr>
            <a:endParaRPr lang="en-US" sz="1600" dirty="0">
              <a:cs typeface="Courier New" panose="02070309020205020404" pitchFamily="49" charset="0"/>
            </a:endParaRPr>
          </a:p>
          <a:p>
            <a:pPr marL="342900" indent="-342900">
              <a:buFont typeface="+mj-lt"/>
              <a:buAutoNum type="arabicPeriod"/>
            </a:pPr>
            <a:endParaRPr lang="en-US" sz="1600" dirty="0" smtClean="0">
              <a:cs typeface="Courier New" panose="02070309020205020404" pitchFamily="49" charset="0"/>
            </a:endParaRPr>
          </a:p>
          <a:p>
            <a:r>
              <a:rPr lang="en-US" sz="1600" dirty="0" smtClean="0">
                <a:cs typeface="Courier New" panose="02070309020205020404" pitchFamily="49" charset="0"/>
              </a:rPr>
              <a:t>One thing to point out here: inside the parentheses () for the </a:t>
            </a:r>
            <a:r>
              <a:rPr lang="en-US" sz="1600" dirty="0" err="1" smtClean="0">
                <a:cs typeface="Courier New" panose="02070309020205020404" pitchFamily="49" charset="0"/>
              </a:rPr>
              <a:t>agg</a:t>
            </a:r>
            <a:r>
              <a:rPr lang="en-US" sz="1600" dirty="0" smtClean="0">
                <a:cs typeface="Courier New" panose="02070309020205020404" pitchFamily="49" charset="0"/>
              </a:rPr>
              <a:t>() function is a set of curly braces {}, which indicates a “</a:t>
            </a:r>
            <a:r>
              <a:rPr lang="en-US" sz="1600" b="1" dirty="0" err="1" smtClean="0">
                <a:cs typeface="Courier New" panose="02070309020205020404" pitchFamily="49" charset="0"/>
              </a:rPr>
              <a:t>dict</a:t>
            </a:r>
            <a:r>
              <a:rPr lang="en-US" sz="1600" dirty="0" smtClean="0">
                <a:cs typeface="Courier New" panose="02070309020205020404" pitchFamily="49" charset="0"/>
              </a:rPr>
              <a:t>” structure (dictionary). This is a common python data structure that you’ll see more of in the future, but right now, all we need to know is that it contains pairs of things separated by commas. In the code above, we only have one pair, so there’s no comma needed. The name of the variable goes first, then a colon, then the function we want to apply to the variable.</a:t>
            </a:r>
          </a:p>
        </p:txBody>
      </p:sp>
      <p:sp>
        <p:nvSpPr>
          <p:cNvPr id="9" name="TextBox 8"/>
          <p:cNvSpPr txBox="1"/>
          <p:nvPr/>
        </p:nvSpPr>
        <p:spPr>
          <a:xfrm>
            <a:off x="6505301" y="1131547"/>
            <a:ext cx="5425441" cy="6001643"/>
          </a:xfrm>
          <a:prstGeom prst="rect">
            <a:avLst/>
          </a:prstGeom>
          <a:noFill/>
        </p:spPr>
        <p:txBody>
          <a:bodyPr wrap="square" rtlCol="0">
            <a:spAutoFit/>
          </a:bodyPr>
          <a:lstStyle/>
          <a:p>
            <a:pPr marL="342900" indent="-342900">
              <a:buFont typeface="+mj-lt"/>
              <a:buAutoNum type="arabicPeriod" startAt="2"/>
            </a:pPr>
            <a:r>
              <a:rPr lang="en-US" sz="1600" dirty="0" smtClean="0"/>
              <a:t>Run the following code to add the number of unique businesses that each user reviewed:</a:t>
            </a:r>
          </a:p>
          <a:p>
            <a:pPr marL="342900" indent="-342900">
              <a:buFont typeface="+mj-lt"/>
              <a:buAutoNum type="arabicPeriod" startAt="2"/>
            </a:pPr>
            <a:endParaRPr lang="en-US" sz="1600" dirty="0"/>
          </a:p>
          <a:p>
            <a:pPr marL="342900" indent="-342900">
              <a:buFont typeface="+mj-lt"/>
              <a:buAutoNum type="arabicPeriod" startAt="2"/>
            </a:pPr>
            <a:endParaRPr lang="en-US" sz="1600" dirty="0" smtClean="0"/>
          </a:p>
          <a:p>
            <a:pPr marL="342900" indent="-342900">
              <a:buFont typeface="+mj-lt"/>
              <a:buAutoNum type="arabicPeriod" startAt="2"/>
            </a:pPr>
            <a:r>
              <a:rPr lang="en-US" sz="1600" dirty="0" smtClean="0"/>
              <a:t>Assign the code above to a new </a:t>
            </a:r>
            <a:r>
              <a:rPr lang="en-US" sz="1600" dirty="0" err="1" smtClean="0"/>
              <a:t>DataFrame</a:t>
            </a:r>
            <a:r>
              <a:rPr lang="en-US" sz="1600" dirty="0" smtClean="0"/>
              <a:t> called </a:t>
            </a:r>
            <a:r>
              <a:rPr lang="en-US" sz="1600" dirty="0" err="1" smtClean="0">
                <a:latin typeface="Courier New" panose="02070309020205020404" pitchFamily="49" charset="0"/>
                <a:cs typeface="Courier New" panose="02070309020205020404" pitchFamily="49" charset="0"/>
              </a:rPr>
              <a:t>users_agg</a:t>
            </a:r>
            <a:r>
              <a:rPr lang="en-US" sz="1600" dirty="0" smtClean="0">
                <a:cs typeface="Courier New" panose="02070309020205020404" pitchFamily="49" charset="0"/>
              </a:rPr>
              <a:t>, and view a sample to make sure it’s right</a:t>
            </a:r>
          </a:p>
          <a:p>
            <a:pPr marL="342900" indent="-342900">
              <a:buFont typeface="+mj-lt"/>
              <a:buAutoNum type="arabicPeriod" startAt="2"/>
            </a:pPr>
            <a:r>
              <a:rPr lang="en-US" sz="1600" dirty="0" smtClean="0">
                <a:cs typeface="Courier New" panose="02070309020205020404" pitchFamily="49" charset="0"/>
              </a:rPr>
              <a:t>If you want to apply multiple functions to one variable, you can specify them in a list. Run this:</a:t>
            </a:r>
          </a:p>
          <a:p>
            <a:pPr marL="342900" indent="-342900">
              <a:buFont typeface="+mj-lt"/>
              <a:buAutoNum type="arabicPeriod" startAt="2"/>
            </a:pPr>
            <a:endParaRPr lang="en-US" sz="1600" dirty="0">
              <a:cs typeface="Courier New" panose="02070309020205020404" pitchFamily="49" charset="0"/>
            </a:endParaRPr>
          </a:p>
          <a:p>
            <a:pPr marL="342900" indent="-342900">
              <a:buFont typeface="+mj-lt"/>
              <a:buAutoNum type="arabicPeriod" startAt="2"/>
            </a:pPr>
            <a:endParaRPr lang="en-US" sz="1600" dirty="0" smtClean="0">
              <a:cs typeface="Courier New" panose="02070309020205020404" pitchFamily="49" charset="0"/>
            </a:endParaRPr>
          </a:p>
          <a:p>
            <a:pPr marL="342900" indent="-342900">
              <a:buFont typeface="+mj-lt"/>
              <a:buAutoNum type="arabicPeriod" startAt="2"/>
            </a:pPr>
            <a:r>
              <a:rPr lang="en-US" sz="1600" dirty="0" smtClean="0">
                <a:cs typeface="Courier New" panose="02070309020205020404" pitchFamily="49" charset="0"/>
              </a:rPr>
              <a:t>Assign that code to a new </a:t>
            </a:r>
            <a:r>
              <a:rPr lang="en-US" sz="1600" dirty="0" err="1" smtClean="0">
                <a:cs typeface="Courier New" panose="02070309020205020404" pitchFamily="49" charset="0"/>
              </a:rPr>
              <a:t>DataFrame</a:t>
            </a:r>
            <a:r>
              <a:rPr lang="en-US" sz="1600" dirty="0" smtClean="0">
                <a:cs typeface="Courier New" panose="02070309020205020404" pitchFamily="49" charset="0"/>
              </a:rPr>
              <a:t> called </a:t>
            </a:r>
            <a:r>
              <a:rPr lang="en-US" sz="1600" dirty="0" smtClean="0">
                <a:latin typeface="Courier New" panose="02070309020205020404" pitchFamily="49" charset="0"/>
                <a:cs typeface="Courier New" panose="02070309020205020404" pitchFamily="49" charset="0"/>
              </a:rPr>
              <a:t>users_agg2 </a:t>
            </a:r>
            <a:r>
              <a:rPr lang="en-US" sz="1600" dirty="0" smtClean="0">
                <a:cs typeface="Courier New" panose="02070309020205020404" pitchFamily="49" charset="0"/>
              </a:rPr>
              <a:t>and view a sample</a:t>
            </a:r>
          </a:p>
          <a:p>
            <a:pPr marL="342900" indent="-342900">
              <a:buFont typeface="+mj-lt"/>
              <a:buAutoNum type="arabicPeriod" startAt="2"/>
            </a:pPr>
            <a:endParaRPr lang="en-US" sz="1600" dirty="0">
              <a:cs typeface="Courier New" panose="02070309020205020404" pitchFamily="49" charset="0"/>
            </a:endParaRPr>
          </a:p>
          <a:p>
            <a:pPr marL="342900" indent="-342900">
              <a:buFont typeface="+mj-lt"/>
              <a:buAutoNum type="arabicPeriod" startAt="2"/>
            </a:pPr>
            <a:endParaRPr lang="en-US" sz="1600" dirty="0" smtClean="0">
              <a:cs typeface="Courier New" panose="02070309020205020404" pitchFamily="49" charset="0"/>
            </a:endParaRPr>
          </a:p>
          <a:p>
            <a:pPr marL="342900" indent="-342900">
              <a:buFont typeface="+mj-lt"/>
              <a:buAutoNum type="arabicPeriod" startAt="2"/>
            </a:pPr>
            <a:endParaRPr lang="en-US" sz="1600" dirty="0">
              <a:cs typeface="Courier New" panose="02070309020205020404" pitchFamily="49" charset="0"/>
            </a:endParaRPr>
          </a:p>
          <a:p>
            <a:pPr marL="342900" indent="-342900">
              <a:buFont typeface="+mj-lt"/>
              <a:buAutoNum type="arabicPeriod" startAt="2"/>
            </a:pPr>
            <a:endParaRPr lang="en-US" sz="1600" dirty="0" smtClean="0">
              <a:cs typeface="Courier New" panose="02070309020205020404" pitchFamily="49" charset="0"/>
            </a:endParaRPr>
          </a:p>
          <a:p>
            <a:pPr marL="342900" indent="-342900">
              <a:buFont typeface="+mj-lt"/>
              <a:buAutoNum type="arabicPeriod" startAt="2"/>
            </a:pPr>
            <a:r>
              <a:rPr lang="en-US" sz="1600" dirty="0" smtClean="0">
                <a:cs typeface="Courier New" panose="02070309020205020404" pitchFamily="49" charset="0"/>
              </a:rPr>
              <a:t>Note the multiple </a:t>
            </a:r>
            <a:r>
              <a:rPr lang="en-US" sz="1600" b="1" dirty="0" smtClean="0">
                <a:cs typeface="Courier New" panose="02070309020205020404" pitchFamily="49" charset="0"/>
              </a:rPr>
              <a:t>levels</a:t>
            </a:r>
            <a:r>
              <a:rPr lang="en-US" sz="1600" dirty="0" smtClean="0">
                <a:cs typeface="Courier New" panose="02070309020205020404" pitchFamily="49" charset="0"/>
              </a:rPr>
              <a:t> of column headers. This is called a “</a:t>
            </a:r>
            <a:r>
              <a:rPr lang="en-US" sz="1600" b="1" dirty="0" err="1" smtClean="0">
                <a:cs typeface="Courier New" panose="02070309020205020404" pitchFamily="49" charset="0"/>
              </a:rPr>
              <a:t>MultiIndex</a:t>
            </a:r>
            <a:r>
              <a:rPr lang="en-US" sz="1600" dirty="0" smtClean="0">
                <a:cs typeface="Courier New" panose="02070309020205020404" pitchFamily="49" charset="0"/>
              </a:rPr>
              <a:t>.” This can get confusing, so we want to get back to a standard data structure. Run this code: </a:t>
            </a:r>
          </a:p>
          <a:p>
            <a:pPr marL="342900" indent="-342900">
              <a:buFont typeface="+mj-lt"/>
              <a:buAutoNum type="arabicPeriod" startAt="2"/>
            </a:pPr>
            <a:endParaRPr lang="en-US" sz="1600" dirty="0">
              <a:cs typeface="Courier New" panose="02070309020205020404" pitchFamily="49" charset="0"/>
            </a:endParaRPr>
          </a:p>
          <a:p>
            <a:pPr marL="342900" indent="-342900">
              <a:buFont typeface="+mj-lt"/>
              <a:buAutoNum type="arabicPeriod" startAt="2"/>
            </a:pPr>
            <a:endParaRPr lang="en-US" sz="1600" dirty="0" smtClean="0">
              <a:cs typeface="Courier New" panose="02070309020205020404" pitchFamily="49" charset="0"/>
            </a:endParaRPr>
          </a:p>
          <a:p>
            <a:r>
              <a:rPr lang="en-US" sz="1600" dirty="0" smtClean="0"/>
              <a:t>This reassigns our column names using a </a:t>
            </a:r>
            <a:r>
              <a:rPr lang="en-US" sz="1600" b="1" dirty="0" smtClean="0"/>
              <a:t>for loop</a:t>
            </a:r>
            <a:r>
              <a:rPr lang="en-US" sz="1600" dirty="0" smtClean="0"/>
              <a:t>. </a:t>
            </a:r>
            <a:r>
              <a:rPr lang="en-US" sz="1600" b="1" dirty="0" smtClean="0"/>
              <a:t> </a:t>
            </a:r>
            <a:endParaRPr lang="en-US" sz="1600" b="1" dirty="0"/>
          </a:p>
          <a:p>
            <a:endParaRPr lang="en-US" sz="1600" dirty="0" smtClean="0"/>
          </a:p>
          <a:p>
            <a:endParaRPr lang="en-US" sz="1600" dirty="0"/>
          </a:p>
        </p:txBody>
      </p:sp>
      <p:pic>
        <p:nvPicPr>
          <p:cNvPr id="4" name="Picture 3"/>
          <p:cNvPicPr>
            <a:picLocks noChangeAspect="1"/>
          </p:cNvPicPr>
          <p:nvPr/>
        </p:nvPicPr>
        <p:blipFill rotWithShape="1">
          <a:blip r:embed="rId2"/>
          <a:srcRect l="1180" t="-153"/>
          <a:stretch/>
        </p:blipFill>
        <p:spPr>
          <a:xfrm>
            <a:off x="1695796" y="3931920"/>
            <a:ext cx="2513165" cy="257569"/>
          </a:xfrm>
          <a:prstGeom prst="rect">
            <a:avLst/>
          </a:prstGeom>
        </p:spPr>
      </p:pic>
      <p:pic>
        <p:nvPicPr>
          <p:cNvPr id="5" name="Picture 4"/>
          <p:cNvPicPr>
            <a:picLocks noChangeAspect="1"/>
          </p:cNvPicPr>
          <p:nvPr/>
        </p:nvPicPr>
        <p:blipFill>
          <a:blip r:embed="rId3"/>
          <a:stretch>
            <a:fillRect/>
          </a:stretch>
        </p:blipFill>
        <p:spPr>
          <a:xfrm>
            <a:off x="6912971" y="1719781"/>
            <a:ext cx="4610100" cy="276225"/>
          </a:xfrm>
          <a:prstGeom prst="rect">
            <a:avLst/>
          </a:prstGeom>
        </p:spPr>
      </p:pic>
      <p:pic>
        <p:nvPicPr>
          <p:cNvPr id="8" name="Picture 7"/>
          <p:cNvPicPr>
            <a:picLocks noChangeAspect="1"/>
          </p:cNvPicPr>
          <p:nvPr/>
        </p:nvPicPr>
        <p:blipFill>
          <a:blip r:embed="rId4"/>
          <a:stretch>
            <a:fillRect/>
          </a:stretch>
        </p:blipFill>
        <p:spPr>
          <a:xfrm>
            <a:off x="6110967" y="3180484"/>
            <a:ext cx="5819775" cy="247650"/>
          </a:xfrm>
          <a:prstGeom prst="rect">
            <a:avLst/>
          </a:prstGeom>
        </p:spPr>
      </p:pic>
      <p:pic>
        <p:nvPicPr>
          <p:cNvPr id="11" name="Picture 10"/>
          <p:cNvPicPr>
            <a:picLocks noChangeAspect="1"/>
          </p:cNvPicPr>
          <p:nvPr/>
        </p:nvPicPr>
        <p:blipFill>
          <a:blip r:embed="rId5"/>
          <a:stretch>
            <a:fillRect/>
          </a:stretch>
        </p:blipFill>
        <p:spPr>
          <a:xfrm>
            <a:off x="7444725" y="4113762"/>
            <a:ext cx="3353507" cy="844526"/>
          </a:xfrm>
          <a:prstGeom prst="rect">
            <a:avLst/>
          </a:prstGeom>
        </p:spPr>
      </p:pic>
      <p:pic>
        <p:nvPicPr>
          <p:cNvPr id="12" name="Picture 11"/>
          <p:cNvPicPr>
            <a:picLocks noChangeAspect="1"/>
          </p:cNvPicPr>
          <p:nvPr/>
        </p:nvPicPr>
        <p:blipFill>
          <a:blip r:embed="rId6"/>
          <a:stretch>
            <a:fillRect/>
          </a:stretch>
        </p:blipFill>
        <p:spPr>
          <a:xfrm>
            <a:off x="6206828" y="5908360"/>
            <a:ext cx="5829300" cy="266700"/>
          </a:xfrm>
          <a:prstGeom prst="rect">
            <a:avLst/>
          </a:prstGeom>
        </p:spPr>
      </p:pic>
    </p:spTree>
    <p:extLst>
      <p:ext uri="{BB962C8B-B14F-4D97-AF65-F5344CB8AC3E}">
        <p14:creationId xmlns:p14="http://schemas.microsoft.com/office/powerpoint/2010/main" val="208852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26560</TotalTime>
  <Words>2762</Words>
  <Application>Microsoft Office PowerPoint</Application>
  <PresentationFormat>Widescreen</PresentationFormat>
  <Paragraphs>269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Calibri Light</vt:lpstr>
      <vt:lpstr>Courier New</vt:lpstr>
      <vt:lpstr>Office Theme</vt:lpstr>
      <vt:lpstr>PowerPoint Presentation</vt:lpstr>
      <vt:lpstr>Review from Lab #1</vt:lpstr>
      <vt:lpstr>Importing Large Datasets (1)</vt:lpstr>
      <vt:lpstr>Importing Large Datasets (2)</vt:lpstr>
      <vt:lpstr>Joins</vt:lpstr>
      <vt:lpstr>String Manipulations</vt:lpstr>
      <vt:lpstr>What is an Index?</vt:lpstr>
      <vt:lpstr>Aggregation (1)</vt:lpstr>
      <vt:lpstr>Aggregation (2)</vt:lpstr>
      <vt:lpstr>Conditionals (1)</vt:lpstr>
      <vt:lpstr>Conditionals (2)</vt:lpstr>
      <vt:lpstr>Crosstabs</vt:lpstr>
    </vt:vector>
  </TitlesOfParts>
  <Company>Wake Technical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Rowland</dc:creator>
  <cp:lastModifiedBy>stella nako</cp:lastModifiedBy>
  <cp:revision>66</cp:revision>
  <dcterms:created xsi:type="dcterms:W3CDTF">2019-12-24T14:50:01Z</dcterms:created>
  <dcterms:modified xsi:type="dcterms:W3CDTF">2020-01-23T03:35:19Z</dcterms:modified>
</cp:coreProperties>
</file>