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91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93E0-18BD-566D-0C40-2480EFF0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8415-3DF3-5320-33E7-CD24FE46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FCCB-ACE4-2FDD-CDC8-C59AB62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8E9C-D0AE-A7C6-9546-483F3A57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999D-226D-4E71-A0D3-A6D26B9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F14-917B-6123-CD8D-86B7651B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7B50-2D48-4635-9DD8-FFF38C5D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E95A-D761-8211-E87A-3985060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23A0-3FB9-2102-E556-8766A34A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D42A-CF72-1D9F-7D98-7617E893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AD72-87FD-3CE4-ECB6-6B9488EA1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CBDB-7206-1ACD-5152-88585BFA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3CA5-FB15-C5DD-0705-947724EE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97EF-D7CF-2629-D452-612ACA9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E89B-1DAC-59FA-E461-EB928928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0E90-E701-9622-69A6-E1B0A280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70C5-6C36-2867-14FC-52625C0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04E-EDD6-B675-482B-9781EA4D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3B46-AA6D-A765-4D8B-1FB6B2D7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4FD7-69A6-BA1B-6740-9A66E526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B6B-9199-E533-DD71-A92C0EA8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E32-86ED-2DD1-E255-1AB49BBF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BE3A-48AC-9B03-AA42-D7AB6C2B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F413-5B86-1413-8045-43029E9D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CB30-C3FB-1577-C6D0-0CC1CC4A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6B04-83BE-713B-1023-3770E9E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2044-C714-84B6-B451-2E4311BE7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B61A-5699-57D8-08F1-12DF5172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BC9C-1ED9-540B-609E-51C5E6F0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7F7D-C198-DEC8-4F98-F65A8581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4E20-795E-B56C-DF7E-61DA759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CC8C-D04E-8F8C-6AA1-9AE1D26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C713-031F-076C-700F-D8E11D7A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4D21-82C0-330B-EF7C-3760C458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F0FF7-989B-025C-6F42-FD4C731CB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7261D-366F-6725-AA0B-2C501831B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3542C-C9FE-5E08-82AA-3A2E5E74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B60D7-FCD6-5599-E47A-619042FE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57B3-10E8-B71B-C876-1B138651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19C8-E07E-BE2C-DA7F-53BEC11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32450-EEA6-7448-EA79-F3B74506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322E9-58B5-1A57-D102-817E9CE6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72441-D97B-DA3B-A13C-C7198E53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D3C44-8991-6E02-83C7-5ED48C95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411D-301C-76A1-EB80-5BA2F4CB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FFA6-70B6-8361-BA79-C7DD2989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F551-698B-68A8-79D1-32AC892E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9FF3-B7FB-8C25-9282-066E497D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BA219-63B9-E667-B82A-0AAE0FF2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4B21-694B-A726-3B8E-8E94B3A7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D9ED-6C37-35D7-82FC-367B301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3B03-B966-E715-C02B-F7C64A42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A66C-60C8-4CFE-DBB3-2D81ADED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2DE5A-4D95-BB55-97FC-73BF02447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E458B-12F6-3DE5-92E5-59C24649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68F3C-64F6-B52F-4A3D-E67B33D9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84C2-BA9C-AC36-B5E2-93179D0A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8B8C-CC00-715A-D49F-453CF064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988CF-1507-B452-E0D4-B5C9F7A8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6903-9C5E-D693-F903-DD1E42BA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93B7-0C8B-7BB2-D766-B9FC73194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D165-5BA8-46C0-84E2-51364C494E18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0507-EB40-E797-8E79-5830BC63C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FB2F-B6E6-389A-80DD-A5E119D74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F203-5531-4AD4-91A5-C26C231DB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4235907" y="200526"/>
            <a:ext cx="37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Cell-specific RPE-PR model: Exchange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1C2CBD0-1DC9-D969-DD06-13A3EC21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11231"/>
              </p:ext>
            </p:extLst>
          </p:nvPr>
        </p:nvGraphicFramePr>
        <p:xfrm>
          <a:off x="4960543" y="603167"/>
          <a:ext cx="6380103" cy="6054307"/>
        </p:xfrm>
        <a:graphic>
          <a:graphicData uri="http://schemas.openxmlformats.org/drawingml/2006/table">
            <a:tbl>
              <a:tblPr/>
              <a:tblGrid>
                <a:gridCol w="1614856">
                  <a:extLst>
                    <a:ext uri="{9D8B030D-6E8A-4147-A177-3AD203B41FA5}">
                      <a16:colId xmlns:a16="http://schemas.microsoft.com/office/drawing/2014/main" val="909219160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429277734"/>
                    </a:ext>
                  </a:extLst>
                </a:gridCol>
                <a:gridCol w="385300">
                  <a:extLst>
                    <a:ext uri="{9D8B030D-6E8A-4147-A177-3AD203B41FA5}">
                      <a16:colId xmlns:a16="http://schemas.microsoft.com/office/drawing/2014/main" val="3826756605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2721935831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2660432349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666561800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1471101609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873831823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5908925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2867991638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401939323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868945154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006957538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845981202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2128804467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2125063660"/>
                    </a:ext>
                  </a:extLst>
                </a:gridCol>
                <a:gridCol w="300307">
                  <a:extLst>
                    <a:ext uri="{9D8B030D-6E8A-4147-A177-3AD203B41FA5}">
                      <a16:colId xmlns:a16="http://schemas.microsoft.com/office/drawing/2014/main" val="4251312979"/>
                    </a:ext>
                  </a:extLst>
                </a:gridCol>
                <a:gridCol w="271976">
                  <a:extLst>
                    <a:ext uri="{9D8B030D-6E8A-4147-A177-3AD203B41FA5}">
                      <a16:colId xmlns:a16="http://schemas.microsoft.com/office/drawing/2014/main" val="3053567864"/>
                    </a:ext>
                  </a:extLst>
                </a:gridCol>
              </a:tblGrid>
              <a:tr h="221599">
                <a:tc gridSpan="1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Exchange reactions in cell-specific RPE-PR model with non-zero FVA results.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FVA (min/max) and FBA (flux) simulations were performed with ATP hydrolysis in the PR as objective function and fixing ATP hydrolysis in the RPE to 0, 20, 40, 60, and 80.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6440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83262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732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L-lactate[</a:t>
                      </a:r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53272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8401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7183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82103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Mevalonate-Lactone[e_RPE]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4977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NH4+[e_RPE]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6795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365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1851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hydroxide[e_RPE]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01060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HCO3-[e_RPE]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8074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(R)-mevalonate[e_RPE]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5129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245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9440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D-alanine[e_RPE]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6184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fatty acid pool[e_RPE]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1492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sn-glycerol-3-PC[e_RPE]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3910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2-lysolecithin pool[e_RPE]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9064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sn-glycerol-3-phosphate[e_RPE]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7700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86993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Glycerol 2-Phosphate[e_RPE]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7690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3-Hydroxy-3-Methyl-Glutarate[e_RPE]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22173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3807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Glycylproline[e_RPE]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0755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L-Prolinylglycine[e_RPE]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2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93852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proline[e_RPE]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7878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Acetyl-Glycine[e_RPE]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0784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propanoate[e_RPE]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4402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2-hydroxybutyrate[e_RPE]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1533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(R)-3-hydroxybutanoate[e_RPE]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875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acetoacetate[e_RPE]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94468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43498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2488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N-acetyl-L-cysteine[e_RPE]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882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2-Methyl-3-Hydroxy-Valerate[e_RPE]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1332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2-Hydroxy-Isovalerate[e_RPE]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784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isobutyrylglycine[e_RPE]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3188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31832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3-methyl-2-oxobutyrate[e_RPE]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20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3-mercaptolactate-cysteine-disulfide[</a:t>
                      </a:r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9328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4-methyl-2-oxopentanoate[e_RPE]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71469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85962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isovalerylglycine[e_RPE]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2587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(S)-Glycerate[e_RPE]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6107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155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4994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glyoxalate[e_RPE]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406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oxalate[e_RPE]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7665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2-Hydroxy-3-Methyl-Valerate[e_RPE]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7415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2-oxo-3-methylvalerate[e_RPE]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1203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isoleucine[e_RPE]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82674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2-methylbutyrylglycine[e_RPE]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348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phenylpyruvate[e_RPE]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10833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phenylalanine[e_RPE]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5707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tyrosine[e_RPE]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90766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4-hydroxyphenylpyruvate[e_RPE]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6015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tryptamine[e_RPE]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51983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tryptophan[e_RPE]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8877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N-acetylmethionine[e_RPE] --&gt;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25458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methionine[e_RPE]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084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89478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ornithine[e_RPE]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18598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GSH[e_RPE]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2846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512310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-36.4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66687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73921"/>
                  </a:ext>
                </a:extLst>
              </a:tr>
              <a:tr h="84532"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glutamate[e_RPE] &lt;=&gt;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549" marR="2549" marT="25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2549" marR="2549" marT="25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3310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7A733A5-E669-CC38-641E-B77460890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116"/>
              </p:ext>
            </p:extLst>
          </p:nvPr>
        </p:nvGraphicFramePr>
        <p:xfrm>
          <a:off x="616770" y="1093829"/>
          <a:ext cx="3320364" cy="5290592"/>
        </p:xfrm>
        <a:graphic>
          <a:graphicData uri="http://schemas.openxmlformats.org/drawingml/2006/table">
            <a:tbl>
              <a:tblPr/>
              <a:tblGrid>
                <a:gridCol w="1317512">
                  <a:extLst>
                    <a:ext uri="{9D8B030D-6E8A-4147-A177-3AD203B41FA5}">
                      <a16:colId xmlns:a16="http://schemas.microsoft.com/office/drawing/2014/main" val="160917460"/>
                    </a:ext>
                  </a:extLst>
                </a:gridCol>
                <a:gridCol w="248141">
                  <a:extLst>
                    <a:ext uri="{9D8B030D-6E8A-4147-A177-3AD203B41FA5}">
                      <a16:colId xmlns:a16="http://schemas.microsoft.com/office/drawing/2014/main" val="2936340078"/>
                    </a:ext>
                  </a:extLst>
                </a:gridCol>
                <a:gridCol w="248141">
                  <a:extLst>
                    <a:ext uri="{9D8B030D-6E8A-4147-A177-3AD203B41FA5}">
                      <a16:colId xmlns:a16="http://schemas.microsoft.com/office/drawing/2014/main" val="1271197593"/>
                    </a:ext>
                  </a:extLst>
                </a:gridCol>
                <a:gridCol w="301314">
                  <a:extLst>
                    <a:ext uri="{9D8B030D-6E8A-4147-A177-3AD203B41FA5}">
                      <a16:colId xmlns:a16="http://schemas.microsoft.com/office/drawing/2014/main" val="1443338261"/>
                    </a:ext>
                  </a:extLst>
                </a:gridCol>
                <a:gridCol w="301314">
                  <a:extLst>
                    <a:ext uri="{9D8B030D-6E8A-4147-A177-3AD203B41FA5}">
                      <a16:colId xmlns:a16="http://schemas.microsoft.com/office/drawing/2014/main" val="2232027316"/>
                    </a:ext>
                  </a:extLst>
                </a:gridCol>
                <a:gridCol w="301314">
                  <a:extLst>
                    <a:ext uri="{9D8B030D-6E8A-4147-A177-3AD203B41FA5}">
                      <a16:colId xmlns:a16="http://schemas.microsoft.com/office/drawing/2014/main" val="1764879804"/>
                    </a:ext>
                  </a:extLst>
                </a:gridCol>
                <a:gridCol w="301314">
                  <a:extLst>
                    <a:ext uri="{9D8B030D-6E8A-4147-A177-3AD203B41FA5}">
                      <a16:colId xmlns:a16="http://schemas.microsoft.com/office/drawing/2014/main" val="537279213"/>
                    </a:ext>
                  </a:extLst>
                </a:gridCol>
                <a:gridCol w="301314">
                  <a:extLst>
                    <a:ext uri="{9D8B030D-6E8A-4147-A177-3AD203B41FA5}">
                      <a16:colId xmlns:a16="http://schemas.microsoft.com/office/drawing/2014/main" val="3369921941"/>
                    </a:ext>
                  </a:extLst>
                </a:gridCol>
              </a:tblGrid>
              <a:tr h="178412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flux 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31953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78176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64690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1023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glutamate[e_RPE]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1177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ornithine[e_RPE]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578889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21322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GSH[e_RPE]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76255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15029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-36.4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644380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28523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5643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94837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458650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incoming fluxes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8609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89454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4283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01555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5625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glutamate[e_RPE]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852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26426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3276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2687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ornithine[e_RPE]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3592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09678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isoleucine[e_RPE]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420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GSH[e_RPE]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81523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tyrosine[e_RPE]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61788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4930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phenylalanine[e_RPE]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628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08606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21139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68945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33855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outgoing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fluxes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58345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177256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5651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27732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proline[e_RPE]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3541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NH4+[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2451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HCO3-[e_RPE]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98508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3817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isovalerylglycine[e_RPE]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7615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Mevalonate-Lactone[e_RPE]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608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2-methylbutyrylglycine[e_RPE]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3229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99310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4-hydroxyphenylpyruvate[e_RPE]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82508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-36.4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47239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98747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4681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3-methyl-2-oxobutyrate[e_RPE]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2864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alanine[e_RPE] &lt;=&gt;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86704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glyoxalate[e_RPE]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4193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Glycylproline[e_RPE]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18084"/>
                  </a:ext>
                </a:extLst>
              </a:tr>
              <a:tr h="86016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N-acetyl-L-cysteine[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--&gt;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230" marR="3230" marT="3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230" marR="3230" marT="3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00253"/>
                  </a:ext>
                </a:extLst>
              </a:tr>
            </a:tbl>
          </a:graphicData>
        </a:graphic>
      </p:graphicFrame>
      <p:sp>
        <p:nvSpPr>
          <p:cNvPr id="32" name="Right Brace 31">
            <a:extLst>
              <a:ext uri="{FF2B5EF4-FFF2-40B4-BE49-F238E27FC236}">
                <a16:creationId xmlns:a16="http://schemas.microsoft.com/office/drawing/2014/main" id="{8E707983-F849-8BD0-056B-E8DC7EC3A7D9}"/>
              </a:ext>
            </a:extLst>
          </p:cNvPr>
          <p:cNvSpPr/>
          <p:nvPr/>
        </p:nvSpPr>
        <p:spPr>
          <a:xfrm flipH="1">
            <a:off x="4235907" y="603167"/>
            <a:ext cx="649705" cy="60876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4235907" y="200526"/>
            <a:ext cx="732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Cell-specific RPE-PR model: Exchange with the extracellular RPE-PR interface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BC132D-9666-BBFE-BD75-87AB02635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93530"/>
              </p:ext>
            </p:extLst>
          </p:nvPr>
        </p:nvGraphicFramePr>
        <p:xfrm>
          <a:off x="838198" y="1063533"/>
          <a:ext cx="10515603" cy="348666"/>
        </p:xfrm>
        <a:graphic>
          <a:graphicData uri="http://schemas.openxmlformats.org/drawingml/2006/table">
            <a:tbl>
              <a:tblPr/>
              <a:tblGrid>
                <a:gridCol w="847792">
                  <a:extLst>
                    <a:ext uri="{9D8B030D-6E8A-4147-A177-3AD203B41FA5}">
                      <a16:colId xmlns:a16="http://schemas.microsoft.com/office/drawing/2014/main" val="238395470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3792845122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3676422162"/>
                    </a:ext>
                  </a:extLst>
                </a:gridCol>
                <a:gridCol w="3495284">
                  <a:extLst>
                    <a:ext uri="{9D8B030D-6E8A-4147-A177-3AD203B41FA5}">
                      <a16:colId xmlns:a16="http://schemas.microsoft.com/office/drawing/2014/main" val="111115118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11672244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03850944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374631636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55866970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124015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246811077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717761404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88976155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59004300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53069881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203121355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18597770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69402291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46094130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261404164"/>
                    </a:ext>
                  </a:extLst>
                </a:gridCol>
              </a:tblGrid>
              <a:tr h="107090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RPE-PR interface reactions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6740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compartment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941768"/>
                  </a:ext>
                </a:extLst>
              </a:tr>
              <a:tr h="634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RPE-PR interface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NH4+[e_RPE_PR] &lt;=&gt; H+[e_RPE_PR] + NH3[e_RPE_PR]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994.6974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0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B1D93B-F404-B289-C671-5FD6640D8A81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Reactions involving the RPE-PR interface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1E0E73-0F8D-DC3B-8D8F-4D28010A8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36087"/>
              </p:ext>
            </p:extLst>
          </p:nvPr>
        </p:nvGraphicFramePr>
        <p:xfrm>
          <a:off x="838197" y="1572305"/>
          <a:ext cx="10515603" cy="2349222"/>
        </p:xfrm>
        <a:graphic>
          <a:graphicData uri="http://schemas.openxmlformats.org/drawingml/2006/table">
            <a:tbl>
              <a:tblPr/>
              <a:tblGrid>
                <a:gridCol w="847792">
                  <a:extLst>
                    <a:ext uri="{9D8B030D-6E8A-4147-A177-3AD203B41FA5}">
                      <a16:colId xmlns:a16="http://schemas.microsoft.com/office/drawing/2014/main" val="4284013621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3659346182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2493088530"/>
                    </a:ext>
                  </a:extLst>
                </a:gridCol>
                <a:gridCol w="3495284">
                  <a:extLst>
                    <a:ext uri="{9D8B030D-6E8A-4147-A177-3AD203B41FA5}">
                      <a16:colId xmlns:a16="http://schemas.microsoft.com/office/drawing/2014/main" val="36685437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13693118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867118122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5803108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746486116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409172153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572022550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21109279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502734622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23567712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74075937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050646225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966827915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4180837052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44048294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07468081"/>
                    </a:ext>
                  </a:extLst>
                </a:gridCol>
              </a:tblGrid>
              <a:tr h="107090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 / RPE-PR interface exchange reactions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602014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34792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H+[e_RPE_PR] + L-lactate[e_RPE_PR] &lt;=&gt; H+[c_RPE] + L-lactate[c_RPE]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33634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glucose[c_RPE] &lt;=&gt; glucose[e_RPE_PR]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8483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H+[e_RPE_PR] + NH4+[c_RPE] &lt;=&gt; H+[c_RPE] + NH4+[e_RPE_PR]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994.6974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4367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CO2[c_RPE] &lt;=&gt; CO2[e_RPE_PR]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8586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ubiquinone[e_RPE_PR] &lt;=&gt; ubiquinone[c_RPE]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6384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ubiquinol[c_RPE] &lt;=&gt; ubiquinol[e_RPE_PR]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76642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glutamine[c_RPE] &lt;=&gt; glutamine[e_RPE_PR]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12300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fumarate[e_RPE_PR] &lt;=&gt; fumarate[c_RPE]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33180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malate[e_RPE_PR] &lt;=&gt; malate[c_RPE]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2678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L-lactate[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AKG[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L-lactate[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8834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HCO3-[c_RPE] + Na+[c_RPE] --&gt; 2.0 HCO3-[e_RPE_PR] + Na+[e_RPE_PR]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0430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D-glucitol[c_RPE] &lt;=&gt; D-glucitol[e_RPE_PR]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74152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Na+[e_RPE_PR] + taurine[e_RPE_PR] --&gt; 2.0 Na+[c_RPE] + taurine[c_RPE]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4446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taurine[c_RPE] --&gt; taurine[e_RPE_PR]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32297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(R)-mevalonate[c_RPE] &lt;=&gt; (R)-mevalonate[e_RPE_PR]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6918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H+[e_RPE_PR] + thiamin[e_RPE_PR] --&gt; H+[c_RPE] + thiamin[c_RPE]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9223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dihydrobiopterin[c_RPE] &lt;=&gt; dihydrobiopterin[e_RPE_PR]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8281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H+[c_RPE] + thiamin[e_RPE_PR] &lt;=&gt; H+[e_RPE_PR] + thiamin[c_RPE]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7307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tetrahydrobiopterin[c_RPE] &lt;=&gt; tetrahydrobiopterin[e_RPE_PR]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648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9597C6-0276-E9A2-00CF-ADFEF8AC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98008"/>
              </p:ext>
            </p:extLst>
          </p:nvPr>
        </p:nvGraphicFramePr>
        <p:xfrm>
          <a:off x="838196" y="4055513"/>
          <a:ext cx="10515603" cy="2460364"/>
        </p:xfrm>
        <a:graphic>
          <a:graphicData uri="http://schemas.openxmlformats.org/drawingml/2006/table">
            <a:tbl>
              <a:tblPr/>
              <a:tblGrid>
                <a:gridCol w="847792">
                  <a:extLst>
                    <a:ext uri="{9D8B030D-6E8A-4147-A177-3AD203B41FA5}">
                      <a16:colId xmlns:a16="http://schemas.microsoft.com/office/drawing/2014/main" val="3894529729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3862971411"/>
                    </a:ext>
                  </a:extLst>
                </a:gridCol>
                <a:gridCol w="297471">
                  <a:extLst>
                    <a:ext uri="{9D8B030D-6E8A-4147-A177-3AD203B41FA5}">
                      <a16:colId xmlns:a16="http://schemas.microsoft.com/office/drawing/2014/main" val="3645217510"/>
                    </a:ext>
                  </a:extLst>
                </a:gridCol>
                <a:gridCol w="3495284">
                  <a:extLst>
                    <a:ext uri="{9D8B030D-6E8A-4147-A177-3AD203B41FA5}">
                      <a16:colId xmlns:a16="http://schemas.microsoft.com/office/drawing/2014/main" val="413791742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241404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106627074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25737282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730460359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83558770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85505774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21077055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463927207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67860638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336599071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413564238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873945528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3623789634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1581992723"/>
                    </a:ext>
                  </a:extLst>
                </a:gridCol>
                <a:gridCol w="371839">
                  <a:extLst>
                    <a:ext uri="{9D8B030D-6E8A-4147-A177-3AD203B41FA5}">
                      <a16:colId xmlns:a16="http://schemas.microsoft.com/office/drawing/2014/main" val="2169990766"/>
                    </a:ext>
                  </a:extLst>
                </a:gridCol>
              </a:tblGrid>
              <a:tr h="107090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 / RPE-PR interface exchange reactions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39263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687635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H+[e_RPE_PR] + L-lactate[e_RPE_PR] &lt;=&gt; H+[c_PR] + L-lactate[c_PR]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-19.94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058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glucose[c_PR] &lt;=&gt; glucose[e_RPE_PR]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-41.58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67316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NH3[c_PR] &lt;=&gt; NH3[e_RPE_PR]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35079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CO2[c_PR] &lt;=&gt; CO2[e_RPE_PR]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1220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ubiquinone[e_RPE_PR] &lt;=&gt; ubiquinone[c_PR]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5235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ubiquinol[c_PR] &lt;=&gt; ubiquinol[e_RPE_PR]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66752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folate[e_RPE_PR] + HCO3-[c_PR] &lt;=&gt; folate[c_PR] + HCO3-[e_RPE_PR]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74119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folate[e_RPE_PR] --&gt; folate[c_PR]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454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fumarate[e_RPE_PR] &lt;=&gt; fumarate[c_PR]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6055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glutamine[c_PR] &lt;=&gt; glutamine[e_RPE_PR]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5209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malate[e_RPE_PR] &lt;=&gt; malate[c_PR]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48160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retinoate[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L-lactate[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retinoate[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3978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AKG[c_PR] + propanoate[e_RPE_PR] &lt;=&gt; AKG[e_RPE_PR] + propanoate[c_PR]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16449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propanoate[c_PR] + retinoate[e_RPE_PR] &lt;=&gt; propanoate[e_RPE_PR] + retinoate[c_PR]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3093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D-glucitol[c_PR] &lt;=&gt; D-glucitol[e_RPE_PR]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89720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(R)-mevalonate[c_PR] &lt;=&gt; (R)-mevalonate[e_RPE_PR]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32.07077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91037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butyrate[e_RPE_PR] + H+[e_RPE_PR] &lt;=&gt; butyrate[c_PR] + H+[c_PR]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27206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dihydrobiopterin[c_PR] &lt;=&gt; dihydrobiopterin[e_RPE_PR]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23141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tetrahydrobiopterin[c_PR] &lt;=&gt; tetrahydrobiopterin[e_RPE_PR]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83532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butyrate[e_RPE_PR] &lt;=&gt; butyrate[c_PR]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4462" marR="4462" marT="4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1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1D93B-F404-B289-C671-5FD6640D8A81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9AAEA-0DF3-B2D9-1B30-9B98C6B1CF4B}"/>
              </a:ext>
            </a:extLst>
          </p:cNvPr>
          <p:cNvSpPr txBox="1"/>
          <p:nvPr/>
        </p:nvSpPr>
        <p:spPr>
          <a:xfrm>
            <a:off x="4405705" y="1186838"/>
            <a:ext cx="338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Glycolysis / Gluconeogenesis  (PR)</a:t>
            </a:r>
            <a:r>
              <a:rPr lang="en-GB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60E43E-DA42-5E46-169E-0057088F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43310"/>
              </p:ext>
            </p:extLst>
          </p:nvPr>
        </p:nvGraphicFramePr>
        <p:xfrm>
          <a:off x="801623" y="1525528"/>
          <a:ext cx="10515595" cy="1259981"/>
        </p:xfrm>
        <a:graphic>
          <a:graphicData uri="http://schemas.openxmlformats.org/drawingml/2006/table">
            <a:tbl>
              <a:tblPr/>
              <a:tblGrid>
                <a:gridCol w="250994">
                  <a:extLst>
                    <a:ext uri="{9D8B030D-6E8A-4147-A177-3AD203B41FA5}">
                      <a16:colId xmlns:a16="http://schemas.microsoft.com/office/drawing/2014/main" val="276280086"/>
                    </a:ext>
                  </a:extLst>
                </a:gridCol>
                <a:gridCol w="308513">
                  <a:extLst>
                    <a:ext uri="{9D8B030D-6E8A-4147-A177-3AD203B41FA5}">
                      <a16:colId xmlns:a16="http://schemas.microsoft.com/office/drawing/2014/main" val="2564589139"/>
                    </a:ext>
                  </a:extLst>
                </a:gridCol>
                <a:gridCol w="282368">
                  <a:extLst>
                    <a:ext uri="{9D8B030D-6E8A-4147-A177-3AD203B41FA5}">
                      <a16:colId xmlns:a16="http://schemas.microsoft.com/office/drawing/2014/main" val="1380771184"/>
                    </a:ext>
                  </a:extLst>
                </a:gridCol>
                <a:gridCol w="1772645">
                  <a:extLst>
                    <a:ext uri="{9D8B030D-6E8A-4147-A177-3AD203B41FA5}">
                      <a16:colId xmlns:a16="http://schemas.microsoft.com/office/drawing/2014/main" val="3203733762"/>
                    </a:ext>
                  </a:extLst>
                </a:gridCol>
                <a:gridCol w="3430250">
                  <a:extLst>
                    <a:ext uri="{9D8B030D-6E8A-4147-A177-3AD203B41FA5}">
                      <a16:colId xmlns:a16="http://schemas.microsoft.com/office/drawing/2014/main" val="1364635715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00530404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52461375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726488726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042359157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37384836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095170520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891619790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77299154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722745205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146154889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3266729862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794233779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43664521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266318654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3534441461"/>
                    </a:ext>
                  </a:extLst>
                </a:gridCol>
              </a:tblGrid>
              <a:tr h="7529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3466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9263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NADH[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pyruvate[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73381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2-phospho-D-glycerate[c_PR] &lt;=&gt; H2O[c_PR] + PEP[c_PR]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7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0776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1,3-bisphospho-D-glycerate[c_PR] + ADP[c_PR] &lt;=&gt; 3-phospho-D-glycerate[c_PR] + ATP[c_PR]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7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1889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ATP[c_PR] + fructose-6-phosphate[c_PR] --&gt; ADP[c_PR] + fructose-1,6-bisphosphate[c_PR] + H+[c_PR]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517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DHAP[c_PR] &lt;=&gt; GAP[c_PR]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4551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H+[m_PR] + lipoamide[m_PR] + pyruvate[m_PR] --&gt; CO2[m_PR] + S-acetyldihydrolipoamide[m_PR]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0173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CoA[m_PR] + S-acetyldihydrolipoamide[m_PR] --&gt; acetyl-CoA[m_PR] + dihydrolipoamide[m_PR]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9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DHAP[c_PR] + GAP[c_PR] &lt;=&gt; fructose-1,6-bisphosphate[c_PR]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529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fructose-6-phosphate[c_PR] &lt;=&gt; glucose-6-phosphate[c_PR]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9606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2-phospho-D-glycerate[c_PR] &lt;=&gt; 3-phospho-D-glycerate[c_PR]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50961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1,3-bisphospho-D-glycerate[c_PR] + H+[c_PR] + NADH[c_PR] &lt;=&gt; GAP[c_PR] + NAD+[c_PR] + Pi[c_PR]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3734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17422A-C5D9-B924-8061-83B85017B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07303"/>
              </p:ext>
            </p:extLst>
          </p:nvPr>
        </p:nvGraphicFramePr>
        <p:xfrm>
          <a:off x="801623" y="3797486"/>
          <a:ext cx="10515595" cy="1244741"/>
        </p:xfrm>
        <a:graphic>
          <a:graphicData uri="http://schemas.openxmlformats.org/drawingml/2006/table">
            <a:tbl>
              <a:tblPr/>
              <a:tblGrid>
                <a:gridCol w="250994">
                  <a:extLst>
                    <a:ext uri="{9D8B030D-6E8A-4147-A177-3AD203B41FA5}">
                      <a16:colId xmlns:a16="http://schemas.microsoft.com/office/drawing/2014/main" val="1049298917"/>
                    </a:ext>
                  </a:extLst>
                </a:gridCol>
                <a:gridCol w="308513">
                  <a:extLst>
                    <a:ext uri="{9D8B030D-6E8A-4147-A177-3AD203B41FA5}">
                      <a16:colId xmlns:a16="http://schemas.microsoft.com/office/drawing/2014/main" val="287627545"/>
                    </a:ext>
                  </a:extLst>
                </a:gridCol>
                <a:gridCol w="282368">
                  <a:extLst>
                    <a:ext uri="{9D8B030D-6E8A-4147-A177-3AD203B41FA5}">
                      <a16:colId xmlns:a16="http://schemas.microsoft.com/office/drawing/2014/main" val="1880788271"/>
                    </a:ext>
                  </a:extLst>
                </a:gridCol>
                <a:gridCol w="1772645">
                  <a:extLst>
                    <a:ext uri="{9D8B030D-6E8A-4147-A177-3AD203B41FA5}">
                      <a16:colId xmlns:a16="http://schemas.microsoft.com/office/drawing/2014/main" val="3437975877"/>
                    </a:ext>
                  </a:extLst>
                </a:gridCol>
                <a:gridCol w="3430250">
                  <a:extLst>
                    <a:ext uri="{9D8B030D-6E8A-4147-A177-3AD203B41FA5}">
                      <a16:colId xmlns:a16="http://schemas.microsoft.com/office/drawing/2014/main" val="475741857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746686840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403030774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4061771490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694255539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66347296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86797739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495233426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9718481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793470464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57374487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4169310689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945106779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4224618243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740838025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060229320"/>
                    </a:ext>
                  </a:extLst>
                </a:gridCol>
              </a:tblGrid>
              <a:tr h="7529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7142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12125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2-phospho-D-glycerate[c_RPE] &lt;=&gt; H2O[c_RPE] + PEP[c_RPE]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924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1,3-bisphospho-D-glycerate[c_RPE] + ADP[c_RPE] &lt;=&gt; 3-phospho-D-glycerate[c_RPE] + ATP[c_RPE]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1750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NADH[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pyruvate[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1440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ATP[c_RPE] + fructose-6-phosphate[c_RPE] --&gt; ADP[c_RPE] + fructose-1,6-bisphosphate[c_RPE] + H+[c_RPE]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231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DHAP[c_RPE] &lt;=&gt; GAP[c_RPE]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1388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lipoamide[m_RPE] + pyruvate[m_RPE] --&gt; CO2[m_RPE] + S-acetyldihydrolipoamide[m_RPE]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2458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CoA[m_RPE] + S-acetyldihydrolipoamide[m_RPE] --&gt; acetyl-CoA[m_RPE] + dihydrolipoamide[m_RPE]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71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DHAP[c_RPE] + GAP[c_RPE] &lt;=&gt; fructose-1,6-bisphosphate[c_RPE]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686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fructose-6-phosphate[c_RPE] &lt;=&gt; glucose-6-phosphate[c_RPE]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1457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2-phospho-D-glycerate[c_RPE] &lt;=&gt; 3-phospho-D-glycerate[c_RPE]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3760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/ Gluconeogenesis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1,3-bisphospho-D-glycerate[c_RPE] + H+[c_RPE] + NADH[c_RPE] &lt;=&gt; GAP[c_RPE] + NAD+[c_RPE]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013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DCC775-E88C-C45E-BC8A-A70D92823904}"/>
              </a:ext>
            </a:extLst>
          </p:cNvPr>
          <p:cNvSpPr txBox="1"/>
          <p:nvPr/>
        </p:nvSpPr>
        <p:spPr>
          <a:xfrm>
            <a:off x="4211053" y="3428154"/>
            <a:ext cx="376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Glycolysis / Gluconeogenesis  (RPE)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10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1D93B-F404-B289-C671-5FD6640D8A81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9AAEA-0DF3-B2D9-1B30-9B98C6B1CF4B}"/>
              </a:ext>
            </a:extLst>
          </p:cNvPr>
          <p:cNvSpPr txBox="1"/>
          <p:nvPr/>
        </p:nvSpPr>
        <p:spPr>
          <a:xfrm>
            <a:off x="4615432" y="1186838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 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ransport reactions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59D241-FE32-C372-D110-C61E3F8D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54303"/>
              </p:ext>
            </p:extLst>
          </p:nvPr>
        </p:nvGraphicFramePr>
        <p:xfrm>
          <a:off x="669760" y="1726614"/>
          <a:ext cx="10515595" cy="1827443"/>
        </p:xfrm>
        <a:graphic>
          <a:graphicData uri="http://schemas.openxmlformats.org/drawingml/2006/table">
            <a:tbl>
              <a:tblPr/>
              <a:tblGrid>
                <a:gridCol w="250994">
                  <a:extLst>
                    <a:ext uri="{9D8B030D-6E8A-4147-A177-3AD203B41FA5}">
                      <a16:colId xmlns:a16="http://schemas.microsoft.com/office/drawing/2014/main" val="569293063"/>
                    </a:ext>
                  </a:extLst>
                </a:gridCol>
                <a:gridCol w="308513">
                  <a:extLst>
                    <a:ext uri="{9D8B030D-6E8A-4147-A177-3AD203B41FA5}">
                      <a16:colId xmlns:a16="http://schemas.microsoft.com/office/drawing/2014/main" val="2060215220"/>
                    </a:ext>
                  </a:extLst>
                </a:gridCol>
                <a:gridCol w="282368">
                  <a:extLst>
                    <a:ext uri="{9D8B030D-6E8A-4147-A177-3AD203B41FA5}">
                      <a16:colId xmlns:a16="http://schemas.microsoft.com/office/drawing/2014/main" val="3066483553"/>
                    </a:ext>
                  </a:extLst>
                </a:gridCol>
                <a:gridCol w="1772645">
                  <a:extLst>
                    <a:ext uri="{9D8B030D-6E8A-4147-A177-3AD203B41FA5}">
                      <a16:colId xmlns:a16="http://schemas.microsoft.com/office/drawing/2014/main" val="298319101"/>
                    </a:ext>
                  </a:extLst>
                </a:gridCol>
                <a:gridCol w="3430250">
                  <a:extLst>
                    <a:ext uri="{9D8B030D-6E8A-4147-A177-3AD203B41FA5}">
                      <a16:colId xmlns:a16="http://schemas.microsoft.com/office/drawing/2014/main" val="196536881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46879668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4962150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06217201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63959701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257171176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69525697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02090609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9327172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307685254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769241645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208041541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57448329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362029547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3391170257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188603240"/>
                    </a:ext>
                  </a:extLst>
                </a:gridCol>
              </a:tblGrid>
              <a:tr h="75298">
                <a:tc gridSpan="20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36644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69360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ATP[c_PR] + H2O[c_PR] --&gt; ADP[c_PR] + H+[c_PR] + Pi[c_PR]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964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ADP[c_PR] + ATP[m_PR] &lt;=&gt; ADP[m_PR] + ATP[c_PR]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209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H+[i_PR] + Pi[c_PR] --&gt; H+[m_PR] + Pi[m_PR]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4383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ubiquinol[m_PR] &lt;=&gt; ubiquinol[c_PR]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6224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ubiquinone[c_PR] &lt;=&gt; ubiquinone[m_PR]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70032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citrate[m_PR] --&gt; citrate[c_PR]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3438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glutamine[c_PR] --&gt; glutamine[m_PR]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2110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AKG[m_PR] + H+[c_PR] + isocitrate[c_PR] --&gt; AKG[c_PR] + H+[m_PR] + isocitrate[m_PR]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9296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dihydrofolate[c_PR] &lt;=&gt; dihydrofolate[m_PR]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2468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10,11-dihydro-LTB4-CoA[c_PR] --&gt; 10,11-dihydro-LTB4-CoA[m_PR]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2941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PPi[c_PR] &lt;=&gt; PPi[m_PR]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83125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HMG-CoA[c_PR] &lt;=&gt; HMG-CoA[m_PR]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636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10,11-dihydro-12-epi-LTB4[c_PR] &lt;=&gt; 10,11-dihydro-12-epi-LTB4[m_PR]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1117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CO2[c_PR] &lt;=&gt; CO2[m_PR]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384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fumarate[c_PR] + malate[m_PR] &lt;=&gt; fumarate[m_PR] + malate[c_PR]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8632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THF[c_PR] &lt;=&gt; THF[m_PR]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43637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NH3[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2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1D93B-F404-B289-C671-5FD6640D8A81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9AAEA-0DF3-B2D9-1B30-9B98C6B1CF4B}"/>
              </a:ext>
            </a:extLst>
          </p:cNvPr>
          <p:cNvSpPr txBox="1"/>
          <p:nvPr/>
        </p:nvSpPr>
        <p:spPr>
          <a:xfrm>
            <a:off x="4615432" y="1186838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RPE 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ransport reactions (1)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BE3DEE-DA0E-36C6-071C-02ECAD916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25363"/>
              </p:ext>
            </p:extLst>
          </p:nvPr>
        </p:nvGraphicFramePr>
        <p:xfrm>
          <a:off x="838206" y="1639631"/>
          <a:ext cx="10515595" cy="4530285"/>
        </p:xfrm>
        <a:graphic>
          <a:graphicData uri="http://schemas.openxmlformats.org/drawingml/2006/table">
            <a:tbl>
              <a:tblPr/>
              <a:tblGrid>
                <a:gridCol w="250994">
                  <a:extLst>
                    <a:ext uri="{9D8B030D-6E8A-4147-A177-3AD203B41FA5}">
                      <a16:colId xmlns:a16="http://schemas.microsoft.com/office/drawing/2014/main" val="2764415635"/>
                    </a:ext>
                  </a:extLst>
                </a:gridCol>
                <a:gridCol w="308513">
                  <a:extLst>
                    <a:ext uri="{9D8B030D-6E8A-4147-A177-3AD203B41FA5}">
                      <a16:colId xmlns:a16="http://schemas.microsoft.com/office/drawing/2014/main" val="3980043156"/>
                    </a:ext>
                  </a:extLst>
                </a:gridCol>
                <a:gridCol w="282368">
                  <a:extLst>
                    <a:ext uri="{9D8B030D-6E8A-4147-A177-3AD203B41FA5}">
                      <a16:colId xmlns:a16="http://schemas.microsoft.com/office/drawing/2014/main" val="3304296985"/>
                    </a:ext>
                  </a:extLst>
                </a:gridCol>
                <a:gridCol w="1772645">
                  <a:extLst>
                    <a:ext uri="{9D8B030D-6E8A-4147-A177-3AD203B41FA5}">
                      <a16:colId xmlns:a16="http://schemas.microsoft.com/office/drawing/2014/main" val="99289236"/>
                    </a:ext>
                  </a:extLst>
                </a:gridCol>
                <a:gridCol w="3430250">
                  <a:extLst>
                    <a:ext uri="{9D8B030D-6E8A-4147-A177-3AD203B41FA5}">
                      <a16:colId xmlns:a16="http://schemas.microsoft.com/office/drawing/2014/main" val="3590846157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143565734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79893661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427420866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55799521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499218641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81595950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89781769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686181970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946440659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718196693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113136280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956899972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470119341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845104973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1118230692"/>
                    </a:ext>
                  </a:extLst>
                </a:gridCol>
              </a:tblGrid>
              <a:tr h="7529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1485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834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prostaglandin E3[c_RPE] &lt;=&gt; prostaglandin E3[e_RPE]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72800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5beta-cholestane-3alpha,7alpha,12alpha,26-tetrol[c_RPE] &lt;=&gt; 5beta-cholestane-3alpha,7alpha,12alpha,26-tetrol[m_RPE]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6318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3-methyl-2-oxobutyrate[c_RPE] + H+[c_RPE] --&gt; 3-methyl-2-oxobutyrate[m_RPE] + H+[m_RPE]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828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H+[e_RPE] + NH4+[c_RPE] &lt;=&gt; H+[c_RPE] + NH4+[e_RPE]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6703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H+[i_RPE] + proline[m_RPE] --&gt; H+[m_RPE] + proline[c_RPE]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09350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dihydrofolate[c_RPE] &lt;=&gt; dihydrofolate[m_RPE]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8016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H+[i_RPE] + Pi[c_RPE] --&gt; H+[m_RPE] + Pi[m_RPE]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5021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CO2[c_RPE] &lt;=&gt; CO2[e_RPE]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7046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methionine[c_RPE] --&gt; methionine[e_RPE]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278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isoleucine[c_RPE] + methionine[e_RPE] + Na+[e_RPE] --&gt; isoleucine[e_RPE] + methionine[c_RPE] + Na+[c_RPE]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7821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AKG[c_RPE] + Pi[m_RPE] --&gt; AKG[m_RPE]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186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5-methyl-THF[c_RPE] &lt;=&gt; 5-methyl-THF[e_RPE]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0226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5-methyl-THF[e_RPE] + H2O[c_RPE] &lt;=&gt; 5-methyl-THF[c_RPE] + H2O[e_RPE]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3360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5,6-Dihydrouracil[c_RPE] + Na+[c_RPE] &lt;=&gt; 5,6-Dihydrouracil[e_RPE] + Na+[e_RPE]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0295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glycine[e_RPE] --&gt; glycine[c_RPE]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911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glycine[c_RPE] &lt;=&gt; glycine[m_RPE]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2385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chloride[e_RPE] + glutamate[e_RPE] + Na+[e_RPE] --&gt; chloride[c_RPE] + glutamate[c_RPE] + Na+[c_RPE]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3769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arginine[c_RPE] + H+[m_RPE] &lt;=&gt; arginine[m_RPE] + H+[c_RPE]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3993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valine[c_RPE] &lt;=&gt; valine[m_RPE]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5646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leucine[c_RPE] &lt;=&gt; leucine[m_RPE]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76038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isovalerylglycine[m_RPE] --&gt; isovalerylglycine[c_RPE]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669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chloride[c_RPE] + isovalerylglycine[c_RPE] + 3.0 Na+[c_RPE] &lt;=&gt; chloride[e_RPE] + isovalerylglycine[e_RPE] + 3.0 Na+[e_RPE]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0298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alanine[c_RPE] + valine[e_RPE] &lt;=&gt; alanine[e_RPE] + valine[c_RPE]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0071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serine[e_RPE] --&gt; serine[c_RPE]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1410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hydroxypyruvate[c_RPE] &lt;=&gt; hydroxypyruvate[m_RPE]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756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glycolate[m_RPE] &lt;=&gt; glycolate[c_RPE]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699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serine[c_RPE] &lt;=&gt; serine[x_RPE]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5046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H+[c_RPE] + pyruvate[c_RPE] &lt;=&gt; H+[x_RPE] + pyruvate[x_RPE]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813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glyoxalate[c_RPE] --&gt; glyoxalate[e_RPE]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0791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ornithine[e_RPE] --&gt; ornithine[c_RPE]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0098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arginine[m_RPE] + H+[i_RPE] + ornithine[c_RPE] --&gt; arginine[c_RPE] + H+[m_RPE] + ornithine[m_RPE]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3545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Glycylproline[c_RPE] &lt;=&gt; Glycylproline[e_RPE]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25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NH3[c_RPE] &lt;=&gt; NH3[m_RPE]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8187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citrate[e_RPE] + 3.0 Na+[e_RPE] --&gt; citrate[c_RPE] + 3.0 Na+[c_RPE]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862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oxalate[c_RPE] + Pi[m_RPE] --&gt; oxalate[m_RPE]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1886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Mevalonate-Lactone[c_RPE] --&gt; Mevalonate-Lactone[e_RPE]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9834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isoleucine[c_RPE] &lt;=&gt; isoleucine[m_RPE]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4766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2-methylbutyrylglycine[m_RPE] --&gt; 2-methylbutyrylglycine[c_RPE]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0039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2-methylbutyrylglycine[c_RPE] + chloride[c_RPE] + 3.0 Na+[c_RPE] &lt;=&gt; 2-methylbutyrylglycine[e_RPE] + chloride[e_RPE] + 3.0 Na+[e_RPE]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408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tyrosine[c_RPE] --&gt; tyrosine[m_RPE]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4356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arginine[e_RPE] --&gt; arginine[c_RPE]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1222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H2O2[c_RPE] &lt;=&gt; H2O2[e_RPE]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3181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asparagine[c_RPE] + glycine[e_RPE] &lt;=&gt; asparagine[e_RPE] + glycine[c_RPE]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5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3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60877D-5BFB-C8B8-FB62-27C8BB5848CC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1D93B-F404-B289-C671-5FD6640D8A81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9AAEA-0DF3-B2D9-1B30-9B98C6B1CF4B}"/>
              </a:ext>
            </a:extLst>
          </p:cNvPr>
          <p:cNvSpPr txBox="1"/>
          <p:nvPr/>
        </p:nvSpPr>
        <p:spPr>
          <a:xfrm>
            <a:off x="4615432" y="1186838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RPE 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ransport reactions (2)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4959E-16FF-2E78-FAC6-6CF16362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0555"/>
              </p:ext>
            </p:extLst>
          </p:nvPr>
        </p:nvGraphicFramePr>
        <p:xfrm>
          <a:off x="838206" y="1846160"/>
          <a:ext cx="10515595" cy="4441982"/>
        </p:xfrm>
        <a:graphic>
          <a:graphicData uri="http://schemas.openxmlformats.org/drawingml/2006/table">
            <a:tbl>
              <a:tblPr/>
              <a:tblGrid>
                <a:gridCol w="250994">
                  <a:extLst>
                    <a:ext uri="{9D8B030D-6E8A-4147-A177-3AD203B41FA5}">
                      <a16:colId xmlns:a16="http://schemas.microsoft.com/office/drawing/2014/main" val="4079138608"/>
                    </a:ext>
                  </a:extLst>
                </a:gridCol>
                <a:gridCol w="308513">
                  <a:extLst>
                    <a:ext uri="{9D8B030D-6E8A-4147-A177-3AD203B41FA5}">
                      <a16:colId xmlns:a16="http://schemas.microsoft.com/office/drawing/2014/main" val="4105780085"/>
                    </a:ext>
                  </a:extLst>
                </a:gridCol>
                <a:gridCol w="282368">
                  <a:extLst>
                    <a:ext uri="{9D8B030D-6E8A-4147-A177-3AD203B41FA5}">
                      <a16:colId xmlns:a16="http://schemas.microsoft.com/office/drawing/2014/main" val="3002027808"/>
                    </a:ext>
                  </a:extLst>
                </a:gridCol>
                <a:gridCol w="1772645">
                  <a:extLst>
                    <a:ext uri="{9D8B030D-6E8A-4147-A177-3AD203B41FA5}">
                      <a16:colId xmlns:a16="http://schemas.microsoft.com/office/drawing/2014/main" val="3996863988"/>
                    </a:ext>
                  </a:extLst>
                </a:gridCol>
                <a:gridCol w="3430250">
                  <a:extLst>
                    <a:ext uri="{9D8B030D-6E8A-4147-A177-3AD203B41FA5}">
                      <a16:colId xmlns:a16="http://schemas.microsoft.com/office/drawing/2014/main" val="1251798169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127264257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135358068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400976394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05526548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573716301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425876019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149974186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88223973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2552001692"/>
                    </a:ext>
                  </a:extLst>
                </a:gridCol>
                <a:gridCol w="287597">
                  <a:extLst>
                    <a:ext uri="{9D8B030D-6E8A-4147-A177-3AD203B41FA5}">
                      <a16:colId xmlns:a16="http://schemas.microsoft.com/office/drawing/2014/main" val="3227103272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221125126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748747447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394388123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4128409888"/>
                    </a:ext>
                  </a:extLst>
                </a:gridCol>
                <a:gridCol w="318971">
                  <a:extLst>
                    <a:ext uri="{9D8B030D-6E8A-4147-A177-3AD203B41FA5}">
                      <a16:colId xmlns:a16="http://schemas.microsoft.com/office/drawing/2014/main" val="4167876173"/>
                    </a:ext>
                  </a:extLst>
                </a:gridCol>
              </a:tblGrid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HCO3-[c_RPE] + sulfate[e_RPE] --&gt; 2.0 HCO3-[e_RPE] + sulfate[c_RPE]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450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methylmalonate[c_RPE] + Pi[e_RPE] &lt;=&gt; methylmalonate[e_RPE]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6658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chloride[e_RPE] --&gt; chloride[c_RPE]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9805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acetoacetate[c_RPE] + H+[c_RPE] --&gt; acetoacetate[m_RPE] + H+[m_RPE]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1392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cysteine[c_RPE] --&gt; cysteine[m_RPE]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8775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N-acetyl-L-cysteine[m_RPE] &lt;=&gt; N-acetyl-L-cysteine[c_RPE]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7169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N-acetyl-L-cysteine[c_RPE] &lt;=&gt; N-acetyl-L-cysteine[e_RPE]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58084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ATP[c_RPE] + H2O[c_RPE] --&gt; ADP[c_RPE] + H+[c_RPE]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7106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proline[c_RPE] --&gt; proline[e_RPE]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1225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D-alanine[c_RPE] + glycine[e_RPE] &lt;=&gt; D-alanine[e_RPE] + glycine[c_RPE]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4674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phenylalanine[c_RPE] + proline[e_RPE] &lt;=&gt; phenylalanine[e_RPE] + proline[c_RPE]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9516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H+[e_RPE] + phenylpyruvate[e_RPE] &lt;=&gt; H+[c_RPE] + phenylpyruvate[c_RPE]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4096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pyruvate[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pyruvate[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67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ubiquinol[m_RPE] &lt;=&gt; ubiquinol[c_RPE]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5706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ubiquinone[c_RPE] &lt;=&gt; ubiquinone[m_RPE]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9735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valine[c_RPE] &lt;=&gt; valine[e_RPE]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819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acetoacetate[c_RPE] + pyruvate[m_RPE] &lt;=&gt; acetoacetate[m_RPE] + pyruvate[c_RPE]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4706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Na+[e_RPE] + Pi[e_RPE] &lt;=&gt; 1.5 Na+[c_RPE] + Pi[c_RPE]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8109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methylmalonate[c_RPE] + sulfate[e_RPE] &lt;=&gt; methylmalonate[e_RPE] + sulfate[c_RPE]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3377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asparagine[c_RPE] + cysteine[e_RPE] &lt;=&gt; asparagine[e_RPE] + cysteine[c_RPE]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1155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alloxan[c_RPE] &lt;=&gt; alloxan[e_RPE]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3938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urea[c_RPE] &lt;=&gt; urea[m_RPE]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6250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4-hydroxyphenylpyruvate[c_RPE] + H+[c_RPE] &lt;=&gt; 4-hydroxyphenylpyruvate[m_RPE] + H+[m_RPE]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1409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tyrosine[c_RPE] &lt;=&gt; tyrosine[e_RPE]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1963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4-hydroxyphenylpyruvate[e_RPE] &lt;=&gt; 4-hydroxyphenylpyruvate[c_RPE]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988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leukotriene E4[c_RPE] &lt;=&gt; leukotriene E4[e_RPE]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4521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GSH[c_RPE] + HCO3-[c_RPE] + leukotriene E4[e_RPE] &lt;=&gt; GSH[e_RPE] + HCO3-[e_RPE] + leukotriene E4[c_RPE]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210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citrate[m_RPE] + oxalate[c_RPE] &lt;=&gt; citrate[c_RPE] + oxalate[m_RPE]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2606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H2O[c_RPE] + Glycylproline[c_RPE] &lt;=&gt; glycine[c_RPE] + proline[c_RPE]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1981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hydroxypyruvate[c_RPE] &lt;=&gt; hydroxypyruvate[x_RPE]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1156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alanine[c_RPE] &lt;=&gt; alanine[x_RPE]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90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H+[c_RPE] &lt;=&gt; H+[x_RPE]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7258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leucine[c_RPE] &lt;=&gt; leucine[e_RPE]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9802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3-methyl-2-oxobutyrate[e_RPE] &lt;=&gt; 3-methyl-2-oxobutyrate[c_RPE]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5584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glutamine[c_RPE] &lt;=&gt; glutamine[e_RPE]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851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5,6-Dihydrouracil[c_RPE] &lt;=&gt; 5,6-Dihydrouracil[e_RPE]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456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CO2[c_RPE] &lt;=&gt; CO2[m_RPE]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9455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THF[c_RPE] &lt;=&gt; THF[m_RPE]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6663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isoleucine[c_RPE] + proline[e_RPE] &lt;=&gt; isoleucine[e_RPE] + proline[c_RPE]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3349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3-methyl-2-oxobutyrate[c_RPE] &lt;=&gt; 3-methyl-2-oxobutyrate[m_RPE]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0851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5beta-cholestan-3alpha,7alpha,12alpha-triol[c_RPE] &lt;=&gt; 5beta-cholestan-3alpha,7alpha,12alpha-triol[m_RPE]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0162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O2[c_RPE] &lt;=&gt; O2[m_RPE]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2205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glucose[c_RPE] &lt;=&gt; glucose[e_RPE]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3797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prostaglandin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E3[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c_RPE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prostaglandin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E3[</a:t>
                      </a:r>
                      <a:r>
                        <a:rPr lang="it-IT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e_RPE</a:t>
                      </a:r>
                      <a:r>
                        <a:rPr lang="it-I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F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F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F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-77.29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F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5161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dopamine[c_RPE] &lt;=&gt; dopamine[e_RPE]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-78.43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8D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6662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reactions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dopamine[e_RPE] + H+[e_RPE] &lt;=&gt; dopamine[c_RPE] + H+[c_RPE]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-78.43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D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-81.10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7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092272-051D-7328-9E2A-C4A5C49BC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00349"/>
              </p:ext>
            </p:extLst>
          </p:nvPr>
        </p:nvGraphicFramePr>
        <p:xfrm>
          <a:off x="300992" y="1911383"/>
          <a:ext cx="11590016" cy="3395361"/>
        </p:xfrm>
        <a:graphic>
          <a:graphicData uri="http://schemas.openxmlformats.org/drawingml/2006/table">
            <a:tbl>
              <a:tblPr/>
              <a:tblGrid>
                <a:gridCol w="276639">
                  <a:extLst>
                    <a:ext uri="{9D8B030D-6E8A-4147-A177-3AD203B41FA5}">
                      <a16:colId xmlns:a16="http://schemas.microsoft.com/office/drawing/2014/main" val="699282102"/>
                    </a:ext>
                  </a:extLst>
                </a:gridCol>
                <a:gridCol w="340035">
                  <a:extLst>
                    <a:ext uri="{9D8B030D-6E8A-4147-A177-3AD203B41FA5}">
                      <a16:colId xmlns:a16="http://schemas.microsoft.com/office/drawing/2014/main" val="16545544"/>
                    </a:ext>
                  </a:extLst>
                </a:gridCol>
                <a:gridCol w="311219">
                  <a:extLst>
                    <a:ext uri="{9D8B030D-6E8A-4147-A177-3AD203B41FA5}">
                      <a16:colId xmlns:a16="http://schemas.microsoft.com/office/drawing/2014/main" val="3526097967"/>
                    </a:ext>
                  </a:extLst>
                </a:gridCol>
                <a:gridCol w="2036287">
                  <a:extLst>
                    <a:ext uri="{9D8B030D-6E8A-4147-A177-3AD203B41FA5}">
                      <a16:colId xmlns:a16="http://schemas.microsoft.com/office/drawing/2014/main" val="103954839"/>
                    </a:ext>
                  </a:extLst>
                </a:gridCol>
                <a:gridCol w="3698211">
                  <a:extLst>
                    <a:ext uri="{9D8B030D-6E8A-4147-A177-3AD203B41FA5}">
                      <a16:colId xmlns:a16="http://schemas.microsoft.com/office/drawing/2014/main" val="1412648427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631533003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712312438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1506355484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1671432663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2915044085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54015796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1716004874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589171284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610530086"/>
                    </a:ext>
                  </a:extLst>
                </a:gridCol>
                <a:gridCol w="316982">
                  <a:extLst>
                    <a:ext uri="{9D8B030D-6E8A-4147-A177-3AD203B41FA5}">
                      <a16:colId xmlns:a16="http://schemas.microsoft.com/office/drawing/2014/main" val="952575060"/>
                    </a:ext>
                  </a:extLst>
                </a:gridCol>
                <a:gridCol w="351561">
                  <a:extLst>
                    <a:ext uri="{9D8B030D-6E8A-4147-A177-3AD203B41FA5}">
                      <a16:colId xmlns:a16="http://schemas.microsoft.com/office/drawing/2014/main" val="3137411265"/>
                    </a:ext>
                  </a:extLst>
                </a:gridCol>
                <a:gridCol w="351561">
                  <a:extLst>
                    <a:ext uri="{9D8B030D-6E8A-4147-A177-3AD203B41FA5}">
                      <a16:colId xmlns:a16="http://schemas.microsoft.com/office/drawing/2014/main" val="2429337578"/>
                    </a:ext>
                  </a:extLst>
                </a:gridCol>
                <a:gridCol w="351561">
                  <a:extLst>
                    <a:ext uri="{9D8B030D-6E8A-4147-A177-3AD203B41FA5}">
                      <a16:colId xmlns:a16="http://schemas.microsoft.com/office/drawing/2014/main" val="3508450568"/>
                    </a:ext>
                  </a:extLst>
                </a:gridCol>
                <a:gridCol w="351561">
                  <a:extLst>
                    <a:ext uri="{9D8B030D-6E8A-4147-A177-3AD203B41FA5}">
                      <a16:colId xmlns:a16="http://schemas.microsoft.com/office/drawing/2014/main" val="1704454994"/>
                    </a:ext>
                  </a:extLst>
                </a:gridCol>
                <a:gridCol w="351561">
                  <a:extLst>
                    <a:ext uri="{9D8B030D-6E8A-4147-A177-3AD203B41FA5}">
                      <a16:colId xmlns:a16="http://schemas.microsoft.com/office/drawing/2014/main" val="1955202625"/>
                    </a:ext>
                  </a:extLst>
                </a:gridCol>
              </a:tblGrid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47325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glutamine[m_PR] + H2O[m_PR] --&gt; glutamate[m_PR] + H+[m_PR] + NH3[m_PR]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7756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AKG[m_PR] + 2.0 H+[m_PR] + NADPH[m_PR] + NH3[m_PR] &lt;=&gt; glutamate[m_PR] + H2O[m_PR] + NADP+[m_PR]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40197"/>
                  </a:ext>
                </a:extLst>
              </a:tr>
              <a:tr h="1411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3alpha,7alpha,12alpha-trihydroxy-5beta-cholestan-27-al[m_PR] + H2O[m_PR] + NADP+[m_PR] &lt;=&gt; 3alpha,7alpha,12alpha-trihydroxy-5beta-cholestanate[m_PR] + 2.0 H+[m_PR] + NADPH[m_PR]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10258"/>
                  </a:ext>
                </a:extLst>
              </a:tr>
              <a:tr h="1411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3alpha,7alpha,12alpha-trihydroxy-5beta-cholestanate[m_PR] + 2.0 H+[m_PR] + NADH[m_PR] --&gt; 3alpha,7alpha,12alpha-trihydroxy-5beta-cholestan-27-al[m_PR] + H2O[m_PR] + NAD+[m_PR]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2820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Biopterin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dihydrobiopterin[c_PR] + H+[c_PR] + NADPH[c_PR] &lt;=&gt; NADP+[c_PR] + tetrahydrobiopterin[c_PR]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1847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Cholesterol biosynthesis 1 (Bloch pathway)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H+[c_PR] + HMG-CoA[c_PR] + 2.0 NADPH[c_PR] --&gt; (R)-mevalonate[c_PR] + CoA[c_PR] + 2.0 NADP+[c_PR]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7974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Eicosanoid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10,11-dihydro-12-epi-LTB4[m_PR] + ATP[m_PR] + CoA[m_PR] &lt;=&gt; 10,11-dihydro-LTB4-CoA[m_PR] + AMP[m_PR] + PPi[m_PR]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9651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dihydrofolate[m_PR] + H+[m_PR] + NADPH[m_PR] &lt;=&gt; NADP+[m_PR] + THF[m_PR]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9739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dihydrofolate[c_PR] + H+[c_PR] + NADPH[c_PR] &lt;=&gt; NADP+[c_PR] + THF[c_PR]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0969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 and mannose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D-glucitol[c_PR] + NADP+[c_PR] &lt;=&gt; glucose[c_PR] + H+[c_PR] + NADPH[c_PR]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8913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H+[m_PR] + lipoamide[m_PR] + NADH[m_PR] &lt;=&gt; dihydrolipoamide[m_PR] + NAD+[m_PR]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3789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Leukotriene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10,11-dihydro-12-epi-LTB4[c_PR] &lt;=&gt; 10,11-dihydro-LTB4[c_PR]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41176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Leukotriene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10,11-dihydro-LTB4-CoA[c_PR] + AMP[c_PR] + PPi[c_PR] &lt;=&gt; 10,11-dihydro-LTB4[c_PR] + ATP[c_PR] + CoA[c_PR]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023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H+[c_PR] + HCO3-[c_PR] &lt;=&gt; carbonate[c_PR]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5091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CO2[c_PR] + H2O[c_PR] &lt;=&gt; carbonate[c_PR]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244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CDP[c_PR] + dADP[c_PR] &lt;=&gt; CMP[c_PR] + dATP[c_PR]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0474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CDP[c_PR] + dGDP[c_PR] &lt;=&gt; CMP[c_PR] + dGTP[c_PR]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33473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Oxidative phosphorylation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ADP[m_PR] + 3.0 H+[i_PR] + Pi[m_PR] --&gt; ATP[m_PR] + 2.0 H+[m_PR] + H2O[m_PR]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8208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Oxidative phosphorylation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 H+[m_PR] + NADH[m_PR] + ubiquinone[m_PR] --&gt; 4.0 H+[i_PR] + NAD+[m_PR] + ubiquinol[m_PR]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89868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dGDP[c_PR] + H+[c_PR] + PEP[c_PR] --&gt; dGTP[c_PR] + pyruvate[c_PR]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4606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dATP[c_PR] + glucose[c_PR] --&gt; dADP[c_PR] + glucose-6-phosphate[c_PR] + H+[c_PR]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36182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ADP[m_PR] &lt;=&gt; AMP[m_PR] + ATP[m_PR]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5746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ADP[c_PR] &lt;=&gt; AMP[c_PR] + ATP[c_PR]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9087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Pyrimidine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ADP[c_PR] + dTTP[c_PR] &lt;=&gt; ATP[c_PR] + dTDP[c_PR]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256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Pyrimidine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dADP[c_PR] + dTTP[c_PR] &lt;=&gt; dATP[c_PR] + dTDP[c_PR]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3265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NADH[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pyruvate[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&lt;=&gt; L-lactate[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NAD+[</a:t>
                      </a:r>
                      <a:r>
                        <a:rPr lang="en-GB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5977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Terpenoid backbone biosynthesis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acetoacetyl-CoA[m_PR] + acetyl-CoA[m_PR] + H2O[m_PR] --&gt; CoA[m_PR] + H+[m_PR] + HMG-CoA[m_PR]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73450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citrate[c_PR] &lt;=&gt; isocitrate[c_PR]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222619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fumarate[c_PR] + H2O[c_PR] &lt;=&gt; malate[c_PR]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7887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fumarate[m_PR] + H2O[m_PR] &lt;=&gt; malate[m_PR]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7547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citrate[m_PR] &lt;=&gt; isocitrate[m_PR]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-2.65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37774"/>
                  </a:ext>
                </a:extLst>
              </a:tr>
              <a:tr h="75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Tryptophan metabolism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acetoacetyl-CoA[m_PR] + CoA[m_PR] &lt;=&gt; 2.0 acetyl-CoA[m_PR]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3137" marR="3137" marT="31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466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A2F86F-1AFE-A80B-0F69-D5F1BEBE9750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1606D-3ED4-6C96-3C5B-F019FD36BCE9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5625D-F3DB-BE79-9DC2-17C3FEB702EB}"/>
              </a:ext>
            </a:extLst>
          </p:cNvPr>
          <p:cNvSpPr txBox="1"/>
          <p:nvPr/>
        </p:nvSpPr>
        <p:spPr>
          <a:xfrm>
            <a:off x="4615432" y="1186838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 reactions in the PR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9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2F86F-1AFE-A80B-0F69-D5F1BEBE9750}"/>
              </a:ext>
            </a:extLst>
          </p:cNvPr>
          <p:cNvSpPr txBox="1"/>
          <p:nvPr/>
        </p:nvSpPr>
        <p:spPr>
          <a:xfrm>
            <a:off x="3853848" y="200526"/>
            <a:ext cx="448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Cell-specific RPE-PR model: internal reactions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1606D-3ED4-6C96-3C5B-F019FD36BCE9}"/>
              </a:ext>
            </a:extLst>
          </p:cNvPr>
          <p:cNvSpPr txBox="1"/>
          <p:nvPr/>
        </p:nvSpPr>
        <p:spPr>
          <a:xfrm>
            <a:off x="765048" y="569858"/>
            <a:ext cx="10588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reactions in cell-specific RPE-PR model with </a:t>
            </a:r>
            <a:r>
              <a:rPr lang="en-GB" sz="105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non-zero FBA results</a:t>
            </a:r>
            <a:r>
              <a:rPr lang="en-GB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FVA (min/max) and FBA (flux) simulations were performed with ATP hydrolysis in the PR as objective function and fixing ATP hydrolysis in the RPE to 0, 20, 40, 60, and 80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5625D-F3DB-BE79-9DC2-17C3FEB702EB}"/>
              </a:ext>
            </a:extLst>
          </p:cNvPr>
          <p:cNvSpPr txBox="1"/>
          <p:nvPr/>
        </p:nvSpPr>
        <p:spPr>
          <a:xfrm>
            <a:off x="4615432" y="1186838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 reactions in the RPE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74EF0B-C456-E70E-70C7-22BDD724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18034"/>
              </p:ext>
            </p:extLst>
          </p:nvPr>
        </p:nvGraphicFramePr>
        <p:xfrm>
          <a:off x="696468" y="1459866"/>
          <a:ext cx="10433813" cy="5048100"/>
        </p:xfrm>
        <a:graphic>
          <a:graphicData uri="http://schemas.openxmlformats.org/drawingml/2006/table">
            <a:tbl>
              <a:tblPr/>
              <a:tblGrid>
                <a:gridCol w="249042">
                  <a:extLst>
                    <a:ext uri="{9D8B030D-6E8A-4147-A177-3AD203B41FA5}">
                      <a16:colId xmlns:a16="http://schemas.microsoft.com/office/drawing/2014/main" val="2406685203"/>
                    </a:ext>
                  </a:extLst>
                </a:gridCol>
                <a:gridCol w="306114">
                  <a:extLst>
                    <a:ext uri="{9D8B030D-6E8A-4147-A177-3AD203B41FA5}">
                      <a16:colId xmlns:a16="http://schemas.microsoft.com/office/drawing/2014/main" val="3022819772"/>
                    </a:ext>
                  </a:extLst>
                </a:gridCol>
                <a:gridCol w="280172">
                  <a:extLst>
                    <a:ext uri="{9D8B030D-6E8A-4147-A177-3AD203B41FA5}">
                      <a16:colId xmlns:a16="http://schemas.microsoft.com/office/drawing/2014/main" val="1321530585"/>
                    </a:ext>
                  </a:extLst>
                </a:gridCol>
                <a:gridCol w="1758858">
                  <a:extLst>
                    <a:ext uri="{9D8B030D-6E8A-4147-A177-3AD203B41FA5}">
                      <a16:colId xmlns:a16="http://schemas.microsoft.com/office/drawing/2014/main" val="2298953272"/>
                    </a:ext>
                  </a:extLst>
                </a:gridCol>
                <a:gridCol w="3403572">
                  <a:extLst>
                    <a:ext uri="{9D8B030D-6E8A-4147-A177-3AD203B41FA5}">
                      <a16:colId xmlns:a16="http://schemas.microsoft.com/office/drawing/2014/main" val="168848457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1113121193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2927807727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2711845378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924515996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2454766342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4044267917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3218493049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3012216313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987877339"/>
                    </a:ext>
                  </a:extLst>
                </a:gridCol>
                <a:gridCol w="285360">
                  <a:extLst>
                    <a:ext uri="{9D8B030D-6E8A-4147-A177-3AD203B41FA5}">
                      <a16:colId xmlns:a16="http://schemas.microsoft.com/office/drawing/2014/main" val="805244651"/>
                    </a:ext>
                  </a:extLst>
                </a:gridCol>
                <a:gridCol w="316491">
                  <a:extLst>
                    <a:ext uri="{9D8B030D-6E8A-4147-A177-3AD203B41FA5}">
                      <a16:colId xmlns:a16="http://schemas.microsoft.com/office/drawing/2014/main" val="2859679367"/>
                    </a:ext>
                  </a:extLst>
                </a:gridCol>
                <a:gridCol w="316491">
                  <a:extLst>
                    <a:ext uri="{9D8B030D-6E8A-4147-A177-3AD203B41FA5}">
                      <a16:colId xmlns:a16="http://schemas.microsoft.com/office/drawing/2014/main" val="3033890385"/>
                    </a:ext>
                  </a:extLst>
                </a:gridCol>
                <a:gridCol w="316491">
                  <a:extLst>
                    <a:ext uri="{9D8B030D-6E8A-4147-A177-3AD203B41FA5}">
                      <a16:colId xmlns:a16="http://schemas.microsoft.com/office/drawing/2014/main" val="1950111337"/>
                    </a:ext>
                  </a:extLst>
                </a:gridCol>
                <a:gridCol w="316491">
                  <a:extLst>
                    <a:ext uri="{9D8B030D-6E8A-4147-A177-3AD203B41FA5}">
                      <a16:colId xmlns:a16="http://schemas.microsoft.com/office/drawing/2014/main" val="1857094516"/>
                    </a:ext>
                  </a:extLst>
                </a:gridCol>
                <a:gridCol w="316491">
                  <a:extLst>
                    <a:ext uri="{9D8B030D-6E8A-4147-A177-3AD203B41FA5}">
                      <a16:colId xmlns:a16="http://schemas.microsoft.com/office/drawing/2014/main" val="267404277"/>
                    </a:ext>
                  </a:extLst>
                </a:gridCol>
              </a:tblGrid>
              <a:tr h="68525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4986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min_20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min_60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max_20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max_60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flux_20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flux_60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flux_80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6214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AKG[c_RPE] + aspartate[c_RPE] &lt;=&gt; glutamate[c_RPE] + OAA[c_RPE]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56845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D-alanine[c_RPE] &lt;=&gt; alanine[c_RPE]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02384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tyrosine[m_RPE] --&gt; 4-hydroxyphenylpyruvate[m_RPE] + glutamate[m_RPE]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5017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+ 2.0 H+[m_RPE] + NADH[m_RPE] + NH3[m_RPE] &lt;=&gt; glutamate[m_RPE] + H2O[m_RPE] + NAD+[m_RPE]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4069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Alanine, aspartate and glutamate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aspartate[c_RPE] --&gt; fumarate[c_RPE] + H+[c_RPE] + NH3[c_RPE]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0996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 and proline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1-pyrroline-5-carboxylate[m_RPE] + H+[m_RPE] + H2O[m_RPE] &lt;=&gt; L-glutamate 5-semialdehyde[m_RPE]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7085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 and proline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arginine[m_RPE] + H2O[m_RPE] --&gt; ornithine[m_RPE] + urea[m_RPE]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74445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 and proline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ornithine[m_RPE] &lt;=&gt; glutamate[m_RPE] + L-glutamate 5-semialdehyde[m_RPE]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7265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 and proline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glutamate[m_RPE] + 2.0 H+[m_RPE] + NADH[m_RPE] &lt;=&gt; H2O[m_RPE] + L-glutamate 5-semialdehyde[m_RPE] + NAD+[m_RPE]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5350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 and proline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1-pyrroline-5-carboxylate[m_RPE] + H+[m_RPE] + ubiquinol[m_RPE] &lt;=&gt; proline[m_RPE] + ubiquinone[m_RPE]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40014"/>
                  </a:ext>
                </a:extLst>
              </a:tr>
              <a:tr h="128484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5beta-cholestan-3alpha,7alpha,12alpha-triol[m_RPE] + H+[m_RPE] + NADPH[m_RPE] + O2[m_RPE] &lt;=&gt; 5beta-cholestane-3alpha,7alpha,12alpha,27-tetraol[m_RPE] + H2O[m_RPE] + NADP+[m_RPE]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45955"/>
                  </a:ext>
                </a:extLst>
              </a:tr>
              <a:tr h="128484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5beta-cholestan-3alpha,7alpha,12alpha-triol[c_RPE] + H+[c_RPE] + NADPH[c_RPE] + O2[c_RPE] --&gt; 5beta-cholestane-3alpha,7alpha,12alpha,26-tetrol[c_RPE] + H2O[c_RPE] + NADP+[c_RPE]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10735"/>
                  </a:ext>
                </a:extLst>
              </a:tr>
              <a:tr h="128484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3alpha,7alpha,12alpha-trihydroxy-5beta-cholestan-27-al[m_RPE] + H+[m_RPE] + NADH[m_RPE] &lt;=&gt; 5beta-cholestane-3alpha,7alpha,12alpha,27-tetraol[m_RPE] + NAD+[m_RPE]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87214"/>
                  </a:ext>
                </a:extLst>
              </a:tr>
              <a:tr h="128484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5beta-cholestane-3alpha,7alpha,12alpha,26-tetrol[m_RPE] + NAD+[m_RPE] &lt;=&gt; 3alpha,7alpha,12alpha-trihydroxy-5beta-cholestan-27-al[m_RPE] + H+[m_RPE] + NADH[m_RPE]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94750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Biopterin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dihydrobiopterin[c_RPE] + H+[c_RPE] + NADPH[c_RPE] &lt;=&gt; NADP+[c_RPE] + tetrahydrobiopterin[c_RPE]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-8.38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196286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Cholesterol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(R)-mevalonate[c_RPE] + H+[c_RPE] --&gt; H2O[c_RPE] + Mevalonate-Lactone[c_RPE]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0108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Cysteine and methionine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CoA[m_RPE] + H+[m_RPE] + N-acetyl-L-cysteine[m_RPE] &lt;=&gt; acetyl-CoA[m_RPE] + cysteine[m_RPE]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1593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ibuprofen-S[e_RPE] &lt;=&gt; ibuprofen-S[c_RPE]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6603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urate[c_RPE] + ibuprofen-S[e_RPE] &lt;=&gt; urate[e_RPE] + ibuprofen-S[c_RPE]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82794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dihydrofolate[c_RPE] + H+[c_RPE] + NADH[c_RPE] &lt;=&gt; NAD+[c_RPE] + THF[c_RPE]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8598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dihydrofolate[m_RPE] + H+[m_RPE] + NADPH[m_RPE] &lt;=&gt; NADP+[m_RPE] + THF[m_RPE]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9549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dihydrobiopterin[c_RPE] + H+[c_RPE] + NADH[c_RPE] &lt;=&gt; NAD+[c_RPE] + tetrahydrobiopterin[c_RPE]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10.47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69270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 and mannose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D-glucitol[c_RPE] + NADP+[c_RPE] &lt;=&gt; glucose[c_RPE] + H+[c_RPE] + NADPH[c_RPE]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548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Galactose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CDP[c_RPE] + H+[c_RPE] + tagatose-1,6-bisphosphate[c_RPE] &lt;=&gt; CTP[c_RPE] + D-tagatose-6-phosphate[c_RPE]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4051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Galactose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D-tagatose-6-phosphate[c_RPE] + ITP[c_RPE] &lt;=&gt; H+[c_RPE] + IDP[c_RPE] + tagatose-1,6-bisphosphate[c_RPE]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0872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Glutathione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GSH[c_RPE] + H2O[c_RPE] --&gt; cys-gly[c_RPE] + glutamate[c_RPE]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735680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Glutathione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cys-gly[c_RPE] + H2O[c_RPE] --&gt; cysteine[c_RPE] + glycine[c_RPE]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791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CoA[m_RPE] + H+[m_RPE] + isovalerylglycine[m_RPE] &lt;=&gt; glycine[m_RPE] + isovaleryl-CoA[m_RPE]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8150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glyoxalate[c_RPE] + H+[c_RPE] + NADPH[c_RPE] &lt;=&gt; glycolate[c_RPE] + NADP+[c_RPE]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2745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lipoamide[m_RPE] + NADH[m_RPE] &lt;=&gt; dihydrolipoamide[m_RPE] + NAD+[m_RPE]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20760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pyruvate[x_RPE] + serine[x_RPE] --&gt; alanine[x_RPE] + hydroxypyruvate[x_RPE]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0909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Glycine, serine and threonine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2-methylbutyryl-CoA[m_RPE] + glycine[m_RPE] &lt;=&gt; 2-methylbutyrylglycine[m_RPE] + CoA[m_RPE] + H+[m_RPE]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83172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NH4+[c_RPE] &lt;=&gt; H+[c_RPE] + NH3[c_RPE]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6048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CO2[c_RPE] + H2O[c_RPE] --&gt; H+[c_RPE] + HCO3-[c_RPE]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95471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Oxidative phosphorylation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 H+[m_RPE] + NADH[m_RPE] + ubiquinone[m_RPE] --&gt; 4.0 H+[i_RPE] + NAD+[m_RPE] + ubiquinol[m_RPE]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9146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Phenylalanine, tyrosine and tryptophan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AKG[c_RPE] + phenylalanine[c_RPE] &lt;=&gt; glutamate[c_RPE] + phenylpyruvate[c_RPE]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6378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Phenylalanine, tyrosine and tryptophan biosynthesis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AKG[c_RPE] + tyrosine[c_RPE] --&gt; 4-hydroxyphenylpyruvate[c_RPE] + glutamate[c_RPE]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32082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ADP[c_RPE] + dATP[c_RPE] &lt;=&gt; ATP[c_RPE] + dADP[c_RPE]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9936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H2O2[c_RPE] + urate[c_RPE] &lt;=&gt; alloxan[c_RPE] + 2.0 H+[c_RPE] + urea[c_RPE]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3612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H2O2[e_RPE] + urate[e_RPE] &lt;=&gt; alloxan[e_RPE] + 2.0 H+[e_RPE] + urea[e_RPE]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92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dATP[c_RPE] + glucose[c_RPE] --&gt; dADP[c_RPE] + glucose-6-phosphate[c_RPE] + H+[c_RPE]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00201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ADP[c_RPE] + ITP[c_RPE] &lt;=&gt; ATP[c_RPE] + IDP[c_RPE]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63324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CDP[c_RPE] + H+[c_RPE] + PEP[c_RPE] --&gt; CTP[c_RPE] + pyruvate[c_RPE]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8252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NADH[m_RPE] + oxalosuccinate[m_RPE] &lt;=&gt; isocitrate[m_RPE] + NAD+[m_RPE]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1488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H+[c_RPE] + NADH[c_RPE] + OAA[c_RPE] &lt;=&gt; malate[c_RPE] + NAD+[c_RPE]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37186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hydroxypyruvate[m_RPE] --&gt; CO2[m_RPE] + glycolaldehyde[m_RPE]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53110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glycolaldehyde[m_RPE] + H2O[m_RPE] + NAD+[m_RPE] --&gt; glycolate[m_RPE] + 2.0 H+[m_RPE] + NADH[m_RPE]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8322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oxalosuccinate[m_RPE] --&gt; AKG[m_RPE] + CO2[m_RPE]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3010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citrate[m_RPE] &lt;=&gt; isocitrate[m_RPE]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9132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H+[m_RPE] + NADPH[m_RPE] + oxalosuccinate[m_RPE] &lt;=&gt; isocitrate[m_RPE] + NADP+[m_RPE]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19175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Tricarboxylic acid cycle and glyoxylate/dicarboxylate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fumarate[c_RPE] + H2O[c_RPE] &lt;=&gt; malate[c_RPE]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854411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Valine, leucine, and isoleucine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valine[m_RPE] --&gt; 3-methyl-2-oxobutyrate[m_RPE] + glutamate[m_RPE]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4509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Valine, leucine, and isoleucine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isoleucine[m_RPE] --&gt; 2-oxo-3-methylvalerate[m_RPE] + glutamate[m_RPE]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994607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Valine, leucine, and isoleucine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2-oxo-3-methylvalerate[m_RPE] + CoA[m_RPE] + NAD+[m_RPE] --&gt; 2-methylbutyryl-CoA[m_RPE] + CO2[m_RPE] + NADH[m_RPE]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70489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Valine, leucine, and isoleucine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AKG[m_RPE] + leucine[m_RPE] --&gt; 4-methyl-2-oxopentanoate[m_RPE] + glutamate[m_RPE]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90968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Valine, leucine, and isoleucine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4-methyl-2-oxopentanoate[m_RPE] + CoA[m_RPE] + NAD+[m_RPE] --&gt; CO2[m_RPE] + isovaleryl-CoA[m_RPE] + NADH[m_RPE]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7736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alpha-tocopheryl hydroquinone[c_RPE] + ubiquinone[c_RPE] &lt;=&gt; alpha-tocopheryl quinone[c_RPE] + ubiquinol[c_RPE]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51853"/>
                  </a:ext>
                </a:extLst>
              </a:tr>
              <a:tr h="68525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RPE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E metabolism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alpha-tocopheryl hydroquinone[c_RPE] + ubiquinone[m_RPE] &lt;=&gt; alpha-tocopheryl quinone[c_RPE] + ubiquinol[m_RPE]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2855" marR="2855" marT="28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4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16618</Words>
  <Application>Microsoft Office PowerPoint</Application>
  <PresentationFormat>Widescreen</PresentationFormat>
  <Paragraphs>6894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Prins</dc:creator>
  <cp:lastModifiedBy>Stella Prins</cp:lastModifiedBy>
  <cp:revision>2</cp:revision>
  <dcterms:created xsi:type="dcterms:W3CDTF">2023-03-09T12:33:44Z</dcterms:created>
  <dcterms:modified xsi:type="dcterms:W3CDTF">2023-03-09T19:06:27Z</dcterms:modified>
</cp:coreProperties>
</file>