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6" r:id="rId4"/>
    <p:sldId id="267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sto MT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663300"/>
    <a:srgbClr val="330000"/>
    <a:srgbClr val="003333"/>
    <a:srgbClr val="CCCC99"/>
    <a:srgbClr val="FFFF99"/>
    <a:srgbClr val="CC6633"/>
    <a:srgbClr val="996633"/>
    <a:srgbClr val="6699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4EEC9FF-29E2-6342-B80C-AA0074F2C0F8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Maulik Kapuria, Niket Shah, Vishal Verma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0F178D4-1400-7547-B398-0EDABAAA4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3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C6CF97-2D52-7541-BD80-A1F805A32534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Maulik Kapuria, Niket Shah, Vishal Verma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6B5969-66AD-CF45-9F0F-26B00E0B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8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79BA9B-EFA8-5848-99CE-C559FEF6FB58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79BA9B-EFA8-5848-99CE-C559FEF6FB58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3E74FCB-DC4D-6049-9085-F26566EFD2F9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Maulik Kapuria, Niket Shah, Vishal Verma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05414-5CC5-6141-9F3E-E621561CB207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71426-D62C-A749-87A3-12625B751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040A8-E86E-0546-A5EC-2F6B3E9EA074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D4B23-1A09-D840-A86E-65AA49D66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125FD-01A5-7141-95AD-E8AE8DF2062D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44A0D-3CA0-7745-9F04-C2499D251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32F1-37C7-024B-A62C-8135212C0280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3EED-9BCD-1F4E-96F8-D997A0E2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1F0E-F2E6-DC40-BC8E-AC7F3D136F43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F9B69-0592-D94D-831D-F982F9EAB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264-D8C0-B24B-B575-FA7651FC03B1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C334-1317-6B4B-9B73-E998469F7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5F1A-C8C1-7A48-8956-3F035B388BA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B3E25-E873-054A-8F0A-A9F632D3C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96A9-2169-8042-B130-6C6B6EC38955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142BC-7A79-8A48-B0C3-3D8FFFA5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/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1600D-78E5-4C45-B243-EE1C267CEDCC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5683-1E78-6D4D-9C6C-537261DBC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3CE8-BCB5-404D-BF57-7650E686F6EE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FA75-E391-8742-BDC5-A093BEC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85813" y="2192338"/>
            <a:ext cx="3429000" cy="1587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37125" y="2192338"/>
            <a:ext cx="3429000" cy="1587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1000F-6890-5F4F-8CD4-0676BCEA75B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9EBA-E791-E041-920B-4EE7271B5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F27C-DBE7-8448-B689-1054F3682F5D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FD194-056E-BC41-AB9A-BED885FB6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B6E6-E543-0C45-B759-86B9EE66CD1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FD247-2B4A-834E-AA7C-4EFBF4C21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15320-F762-344C-B843-1E7DD4C9882A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3A3C-5EE4-0645-88E8-D9F9746C3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0650"/>
            <a:ext cx="7770813" cy="1430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198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4C7294-A7E3-1143-AB28-B0BE7D9DFE83}" type="datetime1">
              <a:rPr lang="en-US"/>
              <a:pPr>
                <a:defRPr/>
              </a:pPr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6DB0BC-EBEF-254C-B472-21446442B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17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sto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Blip>
          <a:blip r:embed="rId16"/>
        </a:buBlip>
        <a:defRPr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ＭＳ Ｐゴシック" charset="0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4550"/>
            <a:ext cx="7772400" cy="9779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27388"/>
            <a:ext cx="7772400" cy="11557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By: 	 Maulik Kapuria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	</a:t>
            </a:r>
            <a:r>
              <a:rPr lang="en-US" dirty="0" err="1" smtClean="0"/>
              <a:t>Niket</a:t>
            </a:r>
            <a:r>
              <a:rPr lang="en-US" dirty="0" smtClean="0"/>
              <a:t> Shah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	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916488"/>
            <a:ext cx="7772400" cy="1155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ECEN-5613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Embedded System Design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Spring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B596B-1ED8-284A-B12D-E6AFBF62356E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8437" name="Picture 5" descr="musicnotes1fu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635000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117910" cy="859809"/>
          </a:xfrm>
        </p:spPr>
        <p:txBody>
          <a:bodyPr/>
          <a:lstStyle/>
          <a:p>
            <a:pPr algn="l"/>
            <a:r>
              <a:rPr lang="en-US" u="sng" dirty="0">
                <a:latin typeface="Aparajita" pitchFamily="34" charset="0"/>
                <a:cs typeface="Aparajita" pitchFamily="34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7" y="1186752"/>
            <a:ext cx="7944637" cy="4886502"/>
          </a:xfrm>
        </p:spPr>
        <p:txBody>
          <a:bodyPr>
            <a:normAutofit/>
          </a:bodyPr>
          <a:lstStyle/>
          <a:p>
            <a:r>
              <a:rPr lang="en-US" sz="1900" dirty="0"/>
              <a:t>Instruments played are: Piano, Guitar and Drums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Play MIDI notes using “Real” Instruments and “Virtual” Instruments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Virtual: They are the instruments created using graphics LCD and touch screen. </a:t>
            </a:r>
          </a:p>
          <a:p>
            <a:r>
              <a:rPr lang="en-US" sz="1900" dirty="0"/>
              <a:t>Real : They are the instruments that are made using keyboard &amp; </a:t>
            </a:r>
            <a:r>
              <a:rPr lang="en-US" sz="1900" dirty="0" err="1"/>
              <a:t>piezo</a:t>
            </a:r>
            <a:r>
              <a:rPr lang="en-US" sz="1900" dirty="0"/>
              <a:t> buzzers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Gives the option to select what type of instrument(drum, guitar </a:t>
            </a:r>
            <a:r>
              <a:rPr lang="en-US" sz="1900" dirty="0" err="1" smtClean="0"/>
              <a:t>etc</a:t>
            </a:r>
            <a:r>
              <a:rPr lang="en-US" sz="1900" dirty="0" smtClean="0"/>
              <a:t>) to play. Also provides an option to select the subtype of a particular instrument (Acoustic Piano, Electric Piano </a:t>
            </a:r>
            <a:r>
              <a:rPr lang="en-US" sz="1900" dirty="0" err="1" smtClean="0"/>
              <a:t>etc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Record &amp; playback the Notes using an I2C EEPROM.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B3E25-E873-054A-8F0A-A9F632D3C7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310714" y="1230382"/>
            <a:ext cx="672353" cy="29583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377"/>
            <a:ext cx="6728346" cy="952499"/>
          </a:xfrm>
        </p:spPr>
        <p:txBody>
          <a:bodyPr/>
          <a:lstStyle/>
          <a:p>
            <a:pPr algn="l" eaLnBrk="1" fontAlgn="auto" hangingPunct="1">
              <a:lnSpc>
                <a:spcPct val="50000"/>
              </a:lnSpc>
              <a:spcAft>
                <a:spcPts val="0"/>
              </a:spcAft>
              <a:defRPr/>
            </a:pPr>
            <a:r>
              <a:rPr lang="en-US" sz="3200" b="1" u="sng" dirty="0" smtClean="0">
                <a:ea typeface="+mj-ea"/>
                <a:cs typeface="+mj-cs"/>
              </a:rPr>
              <a:t>Very High Level Block Diagram</a:t>
            </a:r>
            <a:endParaRPr lang="en-US" sz="3200" b="1" u="sng" dirty="0"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59D40-50DA-ED47-8C75-3E59022F1EC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2011 </a:t>
            </a:r>
            <a:endParaRPr lang="en-US" dirty="0"/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 rot="16200000">
            <a:off x="7204052" y="2538388"/>
            <a:ext cx="2948733" cy="369332"/>
          </a:xfrm>
          <a:prstGeom prst="rect">
            <a:avLst/>
          </a:prstGeom>
          <a:ln>
            <a:noFill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Components &amp; Interfaces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86950" y="2526865"/>
            <a:ext cx="101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&amp; Data Lines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18396" y="940910"/>
            <a:ext cx="146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Wireless Communication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313883" y="2500682"/>
            <a:ext cx="996831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17812" y="1226387"/>
            <a:ext cx="672353" cy="29583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12"/>
          <p:cNvSpPr txBox="1">
            <a:spLocks noChangeArrowheads="1"/>
          </p:cNvSpPr>
          <p:nvPr/>
        </p:nvSpPr>
        <p:spPr bwMode="auto">
          <a:xfrm rot="16200000">
            <a:off x="-888850" y="2534393"/>
            <a:ext cx="2948733" cy="369332"/>
          </a:xfrm>
          <a:prstGeom prst="rect">
            <a:avLst/>
          </a:prstGeom>
          <a:ln>
            <a:noFill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Components &amp; Interfaces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8051" y="2457449"/>
            <a:ext cx="101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Control &amp; Data Lines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04984" y="2431266"/>
            <a:ext cx="996831" cy="0"/>
          </a:xfrm>
          <a:prstGeom prst="straightConnector1">
            <a:avLst/>
          </a:prstGeom>
          <a:ln w="38100" cmpd="sng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3" idx="3"/>
          </p:cNvCxnSpPr>
          <p:nvPr/>
        </p:nvCxnSpPr>
        <p:spPr>
          <a:xfrm>
            <a:off x="3514430" y="2457449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916907" y="1937968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flipV="1">
            <a:off x="3760810" y="1663539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302301" y="1947004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/>
          <p:cNvSpPr/>
          <p:nvPr/>
        </p:nvSpPr>
        <p:spPr>
          <a:xfrm flipV="1">
            <a:off x="5146204" y="1672575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302301" y="2440302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368489" y="4558352"/>
            <a:ext cx="7233313" cy="21631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kind of system was selected since it distributed the strain on peripherals. </a:t>
            </a:r>
          </a:p>
          <a:p>
            <a:r>
              <a:rPr lang="en-US" sz="1800" dirty="0" smtClean="0"/>
              <a:t>The tradeoff was made between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Adding a complex RF communication interface &amp;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Simplifying the design</a:t>
            </a:r>
            <a:endParaRPr lang="en-US" sz="1800" dirty="0"/>
          </a:p>
        </p:txBody>
      </p:sp>
      <p:sp>
        <p:nvSpPr>
          <p:cNvPr id="73" name="Rounded Rectangle 72"/>
          <p:cNvSpPr/>
          <p:nvPr/>
        </p:nvSpPr>
        <p:spPr>
          <a:xfrm>
            <a:off x="1867648" y="1669314"/>
            <a:ext cx="1646782" cy="157626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2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40168" y="1712547"/>
            <a:ext cx="1646782" cy="157626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1 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5117910" cy="859809"/>
          </a:xfrm>
        </p:spPr>
        <p:txBody>
          <a:bodyPr/>
          <a:lstStyle/>
          <a:p>
            <a:pPr algn="l"/>
            <a:r>
              <a:rPr lang="en-US" u="sng" dirty="0">
                <a:latin typeface="Aparajita" pitchFamily="34" charset="0"/>
                <a:cs typeface="Aparajita" pitchFamily="34" charset="0"/>
              </a:rPr>
              <a:t>Project </a:t>
            </a:r>
            <a:r>
              <a:rPr lang="en-US" u="sng" dirty="0" smtClean="0">
                <a:latin typeface="Aparajita" pitchFamily="34" charset="0"/>
                <a:cs typeface="Aparajita" pitchFamily="34" charset="0"/>
              </a:rPr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B3E25-E873-054A-8F0A-A9F632D3C7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2011 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7" y="817769"/>
            <a:ext cx="7417985" cy="55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9775" cy="952499"/>
          </a:xfrm>
        </p:spPr>
        <p:txBody>
          <a:bodyPr/>
          <a:lstStyle/>
          <a:p>
            <a:pPr algn="l" eaLnBrk="1" fontAlgn="auto" hangingPunct="1">
              <a:lnSpc>
                <a:spcPct val="50000"/>
              </a:lnSpc>
              <a:spcAft>
                <a:spcPts val="0"/>
              </a:spcAft>
              <a:defRPr/>
            </a:pPr>
            <a:r>
              <a:rPr lang="en-US" sz="3200" b="1" u="sng" dirty="0" smtClean="0">
                <a:ea typeface="+mj-ea"/>
                <a:cs typeface="+mj-cs"/>
              </a:rPr>
              <a:t>Block Diagram</a:t>
            </a:r>
            <a:endParaRPr lang="en-US" sz="3200" b="1" u="sng" dirty="0"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59D40-50DA-ED47-8C75-3E59022F1EC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-58818" y="6185098"/>
            <a:ext cx="94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Components like </a:t>
            </a:r>
            <a:r>
              <a:rPr lang="en-US" sz="1400" dirty="0" smtClean="0"/>
              <a:t>Oscillator, Logic Converters &amp; </a:t>
            </a:r>
            <a:r>
              <a:rPr lang="en-US" sz="1400" dirty="0" smtClean="0"/>
              <a:t>Reset Circuit are not shown here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5357388" y="785882"/>
            <a:ext cx="2286000" cy="7096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Graphic </a:t>
            </a:r>
            <a:r>
              <a:rPr lang="en-US" sz="1400" dirty="0" smtClean="0">
                <a:solidFill>
                  <a:schemeClr val="bg1"/>
                </a:solidFill>
              </a:rPr>
              <a:t>LCD</a:t>
            </a:r>
          </a:p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128x64 LED </a:t>
            </a:r>
            <a:r>
              <a:rPr lang="en-US" sz="1400" dirty="0">
                <a:solidFill>
                  <a:schemeClr val="bg1"/>
                </a:solidFill>
              </a:rPr>
              <a:t>Backlight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357388" y="5250989"/>
            <a:ext cx="1341187" cy="8446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4-wire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Touch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683690" y="2097972"/>
            <a:ext cx="1293518" cy="8668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Serial Interface to Computer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160280" y="5341966"/>
            <a:ext cx="1718976" cy="8446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Virtual Instrument Pressure </a:t>
            </a:r>
            <a:r>
              <a:rPr lang="en-US" sz="1600" dirty="0" err="1" smtClean="0">
                <a:solidFill>
                  <a:schemeClr val="bg1"/>
                </a:solidFill>
              </a:rPr>
              <a:t>Piezo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766586" y="3866721"/>
            <a:ext cx="1127726" cy="63703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Heart Beat LED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69" idx="0"/>
          </p:cNvCxnSpPr>
          <p:nvPr/>
        </p:nvCxnSpPr>
        <p:spPr>
          <a:xfrm>
            <a:off x="4651540" y="0"/>
            <a:ext cx="0" cy="6185098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9" name="Picture 78" descr="500px-Speaker_Ic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5818" y="974261"/>
            <a:ext cx="666088" cy="666088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72" idx="2"/>
            <a:endCxn id="57" idx="0"/>
          </p:cNvCxnSpPr>
          <p:nvPr/>
        </p:nvCxnSpPr>
        <p:spPr>
          <a:xfrm rot="5400000">
            <a:off x="5856646" y="1887669"/>
            <a:ext cx="1035917" cy="251568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5" idx="1"/>
          </p:cNvCxnSpPr>
          <p:nvPr/>
        </p:nvCxnSpPr>
        <p:spPr>
          <a:xfrm rot="10800000" flipV="1">
            <a:off x="6919414" y="2531412"/>
            <a:ext cx="764276" cy="400582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7" idx="1"/>
          </p:cNvCxnSpPr>
          <p:nvPr/>
        </p:nvCxnSpPr>
        <p:spPr>
          <a:xfrm rot="10800000">
            <a:off x="6919414" y="3470157"/>
            <a:ext cx="847172" cy="715085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6" idx="0"/>
            <a:endCxn id="57" idx="2"/>
          </p:cNvCxnSpPr>
          <p:nvPr/>
        </p:nvCxnSpPr>
        <p:spPr>
          <a:xfrm rot="16200000" flipV="1">
            <a:off x="6428588" y="3750786"/>
            <a:ext cx="1411412" cy="1770948"/>
          </a:xfrm>
          <a:prstGeom prst="bentConnector3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3" idx="0"/>
          </p:cNvCxnSpPr>
          <p:nvPr/>
        </p:nvCxnSpPr>
        <p:spPr>
          <a:xfrm flipH="1" flipV="1">
            <a:off x="6027981" y="3930553"/>
            <a:ext cx="1" cy="132043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61584" y="4722474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Analog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5253676" y="4887105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Analog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7384584" y="3546503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GPIO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886298" y="2110459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77212" y="2093028"/>
            <a:ext cx="79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652372" y="2531412"/>
            <a:ext cx="1192895" cy="13991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1 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253676" y="2768400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flipV="1">
            <a:off x="5097579" y="2493971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5253676" y="3261698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2" idx="3"/>
          </p:cNvCxnSpPr>
          <p:nvPr/>
        </p:nvCxnSpPr>
        <p:spPr>
          <a:xfrm>
            <a:off x="1160060" y="2222381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56365" y="2768400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156364" y="3298706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56363" y="3821787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64610" y="4332169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22634" y="2050931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2634" y="2589094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22634" y="3127256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22634" y="3649544"/>
            <a:ext cx="937426" cy="34448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0000"/>
                </a:solidFill>
              </a:rPr>
              <a:t>Piezo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22634" y="4160719"/>
            <a:ext cx="937426" cy="3429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solidFill>
                  <a:srgbClr val="000000"/>
                </a:solidFill>
              </a:rPr>
              <a:t>Piezo</a:t>
            </a:r>
            <a:r>
              <a:rPr lang="en-US" sz="1400" dirty="0" smtClean="0">
                <a:solidFill>
                  <a:srgbClr val="000000"/>
                </a:solidFill>
              </a:rPr>
              <a:t> 5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2" name="Straight Arrow Connector 101"/>
          <p:cNvCxnSpPr>
            <a:stCxn id="87" idx="2"/>
            <a:endCxn id="71" idx="1"/>
          </p:cNvCxnSpPr>
          <p:nvPr/>
        </p:nvCxnSpPr>
        <p:spPr>
          <a:xfrm flipV="1">
            <a:off x="1924935" y="3230984"/>
            <a:ext cx="758392" cy="3071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8" idx="2"/>
          </p:cNvCxnSpPr>
          <p:nvPr/>
        </p:nvCxnSpPr>
        <p:spPr>
          <a:xfrm>
            <a:off x="3086100" y="1662112"/>
            <a:ext cx="0" cy="83185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0" idx="0"/>
          </p:cNvCxnSpPr>
          <p:nvPr/>
        </p:nvCxnSpPr>
        <p:spPr>
          <a:xfrm rot="16200000" flipV="1">
            <a:off x="3174227" y="4174368"/>
            <a:ext cx="945808" cy="458182"/>
          </a:xfrm>
          <a:prstGeom prst="bentConnector3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81" idx="0"/>
          </p:cNvCxnSpPr>
          <p:nvPr/>
        </p:nvCxnSpPr>
        <p:spPr>
          <a:xfrm rot="5400000" flipH="1" flipV="1">
            <a:off x="2282644" y="4170148"/>
            <a:ext cx="945808" cy="466623"/>
          </a:xfrm>
          <a:prstGeom prst="bentConnector3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1" idx="0"/>
            <a:endCxn id="87" idx="1"/>
          </p:cNvCxnSpPr>
          <p:nvPr/>
        </p:nvCxnSpPr>
        <p:spPr>
          <a:xfrm rot="5400000" flipH="1" flipV="1">
            <a:off x="979744" y="4490465"/>
            <a:ext cx="778523" cy="742527"/>
          </a:xfrm>
          <a:prstGeom prst="bentConnector3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943100" y="952499"/>
            <a:ext cx="2286000" cy="7096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VS1053 MIDI Decoder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TextBox 12"/>
          <p:cNvSpPr txBox="1">
            <a:spLocks noChangeArrowheads="1"/>
          </p:cNvSpPr>
          <p:nvPr/>
        </p:nvSpPr>
        <p:spPr bwMode="auto">
          <a:xfrm rot="16200000">
            <a:off x="529501" y="3077032"/>
            <a:ext cx="2421536" cy="36933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rgbClr val="000000"/>
                </a:solidFill>
              </a:rPr>
              <a:t>Comparator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190339" y="4876363"/>
            <a:ext cx="1371766" cy="7969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Serial Interface to Computer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58374" y="4876363"/>
            <a:ext cx="1127726" cy="63703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2 Wire EEPROM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46066" y="5250989"/>
            <a:ext cx="1103351" cy="59378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Reference Generator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835537" y="3191982"/>
            <a:ext cx="402477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238014" y="2672501"/>
            <a:ext cx="0" cy="493298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/>
          <p:cNvSpPr/>
          <p:nvPr/>
        </p:nvSpPr>
        <p:spPr>
          <a:xfrm flipV="1">
            <a:off x="4081917" y="2398072"/>
            <a:ext cx="312193" cy="4251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83327" y="2531413"/>
            <a:ext cx="1192895" cy="13991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CC2430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Module 2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60301" y="1708709"/>
            <a:ext cx="1046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Real Time MIDI Serial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6222" y="3233296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92821" y="3261698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424535" y="4349871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448602" y="4095682"/>
            <a:ext cx="85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2664" y="3343501"/>
            <a:ext cx="85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Int</a:t>
            </a:r>
            <a:r>
              <a:rPr lang="en-US" sz="1400" dirty="0" smtClean="0"/>
              <a:t> &amp; Timers</a:t>
            </a:r>
            <a:endParaRPr lang="en-US" sz="1400" dirty="0"/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1541955" y="1307305"/>
            <a:ext cx="39554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123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2011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8FB44-3D3C-9A44-9926-947412B4615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6220" y="6078714"/>
            <a:ext cx="2887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© http://</a:t>
            </a:r>
            <a:r>
              <a:rPr lang="en-US" sz="1200" dirty="0" err="1" smtClean="0"/>
              <a:t>attemptcreativity.blogspot.com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pic>
        <p:nvPicPr>
          <p:cNvPr id="9" name="Picture 8" descr="DSCN408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43" y="1090789"/>
            <a:ext cx="4384323" cy="328824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0875" y="6484938"/>
            <a:ext cx="3413125" cy="365125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Embedded </a:t>
            </a:r>
            <a:r>
              <a:rPr lang="en-US" dirty="0" err="1" smtClean="0"/>
              <a:t>Garageband</a:t>
            </a:r>
            <a:endParaRPr lang="en-US" dirty="0" smtClean="0"/>
          </a:p>
          <a:p>
            <a:pPr algn="r">
              <a:defRPr/>
            </a:pPr>
            <a:r>
              <a:rPr lang="en-US" dirty="0" smtClean="0"/>
              <a:t>Maulik Kapuria, </a:t>
            </a:r>
            <a:r>
              <a:rPr lang="en-US" dirty="0" err="1" smtClean="0"/>
              <a:t>Niket</a:t>
            </a:r>
            <a:r>
              <a:rPr lang="en-US" dirty="0" smtClean="0"/>
              <a:t> Shah, Vishal </a:t>
            </a:r>
            <a:r>
              <a:rPr lang="en-US" dirty="0" err="1" smtClean="0"/>
              <a:t>Verma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6492875"/>
            <a:ext cx="13541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April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254</TotalTime>
  <Words>353</Words>
  <Application>Microsoft Office PowerPoint</Application>
  <PresentationFormat>On-screen Show (4:3)</PresentationFormat>
  <Paragraphs>94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Embedded GarageBand</vt:lpstr>
      <vt:lpstr>Project Overview</vt:lpstr>
      <vt:lpstr>Very High Level Block Diagram</vt:lpstr>
      <vt:lpstr>Project Hardware</vt:lpstr>
      <vt:lpstr>Block Diagram</vt:lpstr>
      <vt:lpstr>PowerPoint Presentation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GarageBand</dc:title>
  <dc:creator>Maulik Kapuria</dc:creator>
  <cp:lastModifiedBy>maulik</cp:lastModifiedBy>
  <cp:revision>80</cp:revision>
  <dcterms:created xsi:type="dcterms:W3CDTF">2011-03-15T21:35:59Z</dcterms:created>
  <dcterms:modified xsi:type="dcterms:W3CDTF">2011-04-27T00:36:18Z</dcterms:modified>
</cp:coreProperties>
</file>