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5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7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6DD5-5B45-BD44-9F13-772B19707C73}" type="datetimeFigureOut">
              <a:rPr lang="ru-RU" smtClean="0"/>
              <a:t>11.08.16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279E-E365-5441-A94E-D0341560A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PostgreSQL" TargetMode="External"/><Relationship Id="rId4" Type="http://schemas.openxmlformats.org/officeDocument/2006/relationships/hyperlink" Target="https://ru.wikipedia.org/w/index.php?title=Simple_Features&amp;action=edit&amp;redlink=1" TargetMode="External"/><Relationship Id="rId5" Type="http://schemas.openxmlformats.org/officeDocument/2006/relationships/hyperlink" Target="https://ru.wikipedia.org/wiki/Open_Geospatial_Consortiu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9E%D1%82%D0%BA%D1%80%D1%8B%D1%82%D0%BE%D0%B5_%D0%BF%D1%80%D0%BE%D0%B3%D1%80%D0%B0%D0%BC%D0%BC%D0%BD%D0%BE%D0%B5_%D0%BE%D0%B1%D0%B5%D1%81%D0%BF%D0%B5%D1%87%D0%B5%D0%BD%D0%B8%D0%B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GNU_General_Public_Licen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1%82%D0%BA%D1%80%D1%8B%D1%82%D1%8B%D0%B9_%D1%81%D1%82%D0%B0%D0%BD%D0%B4%D0%B0%D1%80%D1%82" TargetMode="External"/><Relationship Id="rId4" Type="http://schemas.openxmlformats.org/officeDocument/2006/relationships/hyperlink" Target="https://ru.wikipedia.org/wiki/%D0%93%D0%B5%D0%BE%D0%B8%D0%BD%D1%84%D0%BE%D1%80%D0%BC%D0%B0%D1%86%D0%B8%D0%BE%D0%BD%D0%BD%D0%B0%D1%8F_%D1%81%D0%B8%D1%81%D1%82%D0%B5%D0%BC%D0%B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A1%D1%82%D0%B0%D0%BD%D0%B4%D0%B0%D1%80%D1%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yngchaos.com/software/qgi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geo/activerecord-postgis-adap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49300" y="1101725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PostGIS</a:t>
            </a:r>
            <a:r>
              <a:rPr lang="en-US" b="1" dirty="0" smtClean="0"/>
              <a:t> </a:t>
            </a:r>
            <a:r>
              <a:rPr lang="ru-RU" b="1" dirty="0" smtClean="0"/>
              <a:t>для </a:t>
            </a:r>
            <a:r>
              <a:rPr lang="en-US" b="1" dirty="0" err="1" smtClean="0"/>
              <a:t>PostgreSQL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98800"/>
            <a:ext cx="6400800" cy="1752600"/>
          </a:xfrm>
        </p:spPr>
        <p:txBody>
          <a:bodyPr/>
          <a:lstStyle/>
          <a:p>
            <a:r>
              <a:rPr lang="ru-RU" dirty="0" smtClean="0"/>
              <a:t>Географическая </a:t>
            </a:r>
          </a:p>
          <a:p>
            <a:r>
              <a:rPr lang="ru-RU" dirty="0" smtClean="0"/>
              <a:t>информационная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71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в базу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???</a:t>
            </a:r>
          </a:p>
          <a:p>
            <a:endParaRPr lang="ru-RU" dirty="0"/>
          </a:p>
          <a:p>
            <a:r>
              <a:rPr lang="ru-RU" dirty="0" smtClean="0"/>
              <a:t>Тема для отдельного курса </a:t>
            </a:r>
            <a:r>
              <a:rPr lang="ru-RU" dirty="0" smtClean="0">
                <a:sym typeface="Wingdings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1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PostGIS</a:t>
            </a:r>
            <a:r>
              <a:rPr lang="en-US" b="1" dirty="0" smtClean="0"/>
              <a:t> -</a:t>
            </a:r>
            <a:r>
              <a:rPr lang="en-US" dirty="0" smtClean="0">
                <a:hlinkClick r:id="rId2"/>
              </a:rPr>
              <a:t>открытое </a:t>
            </a:r>
            <a:r>
              <a:rPr lang="en-US" dirty="0">
                <a:hlinkClick r:id="rId2"/>
              </a:rPr>
              <a:t>программное обеспечение</a:t>
            </a:r>
            <a:r>
              <a:rPr lang="en-US" dirty="0"/>
              <a:t>, </a:t>
            </a:r>
            <a:r>
              <a:rPr lang="en-US" dirty="0" err="1"/>
              <a:t>добавляющее</a:t>
            </a:r>
            <a:r>
              <a:rPr lang="en-US" dirty="0"/>
              <a:t> </a:t>
            </a:r>
            <a:r>
              <a:rPr lang="en-US" dirty="0" err="1"/>
              <a:t>поддержку</a:t>
            </a:r>
            <a:r>
              <a:rPr lang="en-US" dirty="0"/>
              <a:t> </a:t>
            </a:r>
            <a:r>
              <a:rPr lang="en-US" dirty="0" err="1"/>
              <a:t>географических</a:t>
            </a:r>
            <a:r>
              <a:rPr lang="en-US" dirty="0"/>
              <a:t> </a:t>
            </a:r>
            <a:r>
              <a:rPr lang="en-US" dirty="0" err="1"/>
              <a:t>объектов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реляционную</a:t>
            </a:r>
            <a:r>
              <a:rPr lang="en-US" dirty="0"/>
              <a:t> </a:t>
            </a:r>
            <a:r>
              <a:rPr lang="en-US" dirty="0" err="1"/>
              <a:t>базу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PostgreSQL</a:t>
            </a:r>
            <a:r>
              <a:rPr lang="en-US" dirty="0"/>
              <a:t>. </a:t>
            </a: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разрабатывается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соответствии</a:t>
            </a:r>
            <a:r>
              <a:rPr lang="en-US" dirty="0"/>
              <a:t> </a:t>
            </a:r>
            <a:r>
              <a:rPr lang="en-US" dirty="0" err="1"/>
              <a:t>со</a:t>
            </a:r>
            <a:r>
              <a:rPr lang="en-US" dirty="0"/>
              <a:t> </a:t>
            </a:r>
            <a:r>
              <a:rPr lang="en-US" dirty="0" err="1"/>
              <a:t>спецификацией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Simple Features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SQL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Open Geospatial Consortium</a:t>
            </a:r>
            <a:r>
              <a:rPr lang="en-US" dirty="0"/>
              <a:t> (OGC).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41882"/>
            <a:ext cx="8229600" cy="2865301"/>
          </a:xfrm>
        </p:spPr>
        <p:txBody>
          <a:bodyPr/>
          <a:lstStyle/>
          <a:p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выпущена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2001 </a:t>
            </a:r>
            <a:r>
              <a:rPr lang="en-US" dirty="0" err="1"/>
              <a:t>году</a:t>
            </a:r>
            <a:r>
              <a:rPr lang="en-US" dirty="0"/>
              <a:t> </a:t>
            </a:r>
            <a:r>
              <a:rPr lang="en-US" dirty="0" err="1"/>
              <a:t>компанией</a:t>
            </a:r>
            <a:r>
              <a:rPr lang="en-US" dirty="0"/>
              <a:t> </a:t>
            </a:r>
            <a:r>
              <a:rPr lang="en-US" b="1" dirty="0"/>
              <a:t>Refractions Research </a:t>
            </a:r>
            <a:r>
              <a:rPr lang="en-US" dirty="0" err="1"/>
              <a:t>под</a:t>
            </a:r>
            <a:r>
              <a:rPr lang="en-US" dirty="0"/>
              <a:t> </a:t>
            </a:r>
            <a:r>
              <a:rPr lang="en-US" dirty="0" err="1"/>
              <a:t>лицензией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GNU General Public License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6533" y="2406852"/>
            <a:ext cx="85174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Основным</a:t>
            </a:r>
            <a:r>
              <a:rPr lang="en-US" sz="3200" dirty="0"/>
              <a:t> </a:t>
            </a:r>
            <a:r>
              <a:rPr lang="en-US" sz="3200" dirty="0" err="1"/>
              <a:t>достоинством</a:t>
            </a:r>
            <a:r>
              <a:rPr lang="en-US" sz="3200" dirty="0"/>
              <a:t> </a:t>
            </a:r>
            <a:r>
              <a:rPr lang="en-US" sz="3200" dirty="0" err="1"/>
              <a:t>PostGIS</a:t>
            </a:r>
            <a:r>
              <a:rPr lang="en-US" sz="3200" dirty="0"/>
              <a:t> </a:t>
            </a:r>
            <a:r>
              <a:rPr lang="en-US" sz="3200" dirty="0" err="1"/>
              <a:t>является</a:t>
            </a:r>
            <a:r>
              <a:rPr lang="en-US" sz="3200" dirty="0"/>
              <a:t> </a:t>
            </a:r>
            <a:r>
              <a:rPr lang="en-US" sz="3200" dirty="0" err="1"/>
              <a:t>возможность</a:t>
            </a:r>
            <a:r>
              <a:rPr lang="en-US" sz="3200" dirty="0"/>
              <a:t> </a:t>
            </a:r>
            <a:r>
              <a:rPr lang="en-US" sz="3200" dirty="0" err="1"/>
              <a:t>использования</a:t>
            </a:r>
            <a:r>
              <a:rPr lang="en-US" sz="3200" dirty="0"/>
              <a:t> </a:t>
            </a:r>
            <a:r>
              <a:rPr lang="en-US" sz="3200" dirty="0" err="1"/>
              <a:t>языка</a:t>
            </a:r>
            <a:r>
              <a:rPr lang="en-US" sz="3200" dirty="0"/>
              <a:t> SQL </a:t>
            </a:r>
            <a:r>
              <a:rPr lang="en-US" sz="3200" dirty="0" err="1"/>
              <a:t>совместно</a:t>
            </a:r>
            <a:r>
              <a:rPr lang="en-US" sz="3200" dirty="0"/>
              <a:t> </a:t>
            </a:r>
            <a:r>
              <a:rPr lang="en-US" sz="3200" dirty="0" err="1"/>
              <a:t>с</a:t>
            </a:r>
            <a:r>
              <a:rPr lang="en-US" sz="3200" dirty="0"/>
              <a:t> </a:t>
            </a:r>
            <a:r>
              <a:rPr lang="en-US" sz="3200" dirty="0" err="1"/>
              <a:t>пространственными</a:t>
            </a:r>
            <a:r>
              <a:rPr lang="en-US" sz="3200" dirty="0"/>
              <a:t> </a:t>
            </a:r>
            <a:r>
              <a:rPr lang="en-US" sz="3200" dirty="0" err="1"/>
              <a:t>операторами</a:t>
            </a:r>
            <a:r>
              <a:rPr lang="en-US" sz="3200" dirty="0"/>
              <a:t> </a:t>
            </a:r>
            <a:r>
              <a:rPr lang="en-US" sz="3200" dirty="0" err="1"/>
              <a:t>и</a:t>
            </a:r>
            <a:r>
              <a:rPr lang="en-US" sz="3200" dirty="0"/>
              <a:t> </a:t>
            </a:r>
            <a:r>
              <a:rPr lang="en-US" sz="3200" dirty="0" err="1"/>
              <a:t>функциями</a:t>
            </a:r>
            <a:r>
              <a:rPr lang="en-US" sz="3200" dirty="0"/>
              <a:t>. </a:t>
            </a:r>
            <a:r>
              <a:rPr lang="en-US" sz="3200" dirty="0" err="1"/>
              <a:t>Кроме</a:t>
            </a:r>
            <a:r>
              <a:rPr lang="en-US" sz="3200" dirty="0"/>
              <a:t> </a:t>
            </a:r>
            <a:r>
              <a:rPr lang="en-US" sz="3200" dirty="0" err="1"/>
              <a:t>простого</a:t>
            </a:r>
            <a:r>
              <a:rPr lang="en-US" sz="3200" dirty="0"/>
              <a:t> </a:t>
            </a:r>
            <a:r>
              <a:rPr lang="en-US" sz="3200" dirty="0" err="1"/>
              <a:t>хранения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r>
              <a:rPr lang="en-US" sz="3200" dirty="0"/>
              <a:t>, </a:t>
            </a:r>
            <a:r>
              <a:rPr lang="en-US" sz="3200" dirty="0" err="1"/>
              <a:t>PostGIS</a:t>
            </a:r>
            <a:r>
              <a:rPr lang="en-US" sz="3200" dirty="0"/>
              <a:t> </a:t>
            </a:r>
            <a:r>
              <a:rPr lang="en-US" sz="3200" dirty="0" err="1"/>
              <a:t>позволяет</a:t>
            </a:r>
            <a:r>
              <a:rPr lang="en-US" sz="3200" dirty="0"/>
              <a:t> </a:t>
            </a:r>
            <a:r>
              <a:rPr lang="en-US" sz="3200" dirty="0" err="1"/>
              <a:t>осуществлять</a:t>
            </a:r>
            <a:r>
              <a:rPr lang="en-US" sz="3200" dirty="0"/>
              <a:t> </a:t>
            </a:r>
            <a:r>
              <a:rPr lang="en-US" sz="3200" dirty="0" err="1"/>
              <a:t>любые</a:t>
            </a:r>
            <a:r>
              <a:rPr lang="en-US" sz="3200" dirty="0"/>
              <a:t> </a:t>
            </a:r>
            <a:r>
              <a:rPr lang="en-US" sz="3200" dirty="0" err="1"/>
              <a:t>виды</a:t>
            </a:r>
            <a:r>
              <a:rPr lang="en-US" sz="3200" dirty="0"/>
              <a:t> </a:t>
            </a:r>
            <a:r>
              <a:rPr lang="en-US" sz="3200" dirty="0" err="1"/>
              <a:t>операций</a:t>
            </a:r>
            <a:r>
              <a:rPr lang="en-US" sz="3200" dirty="0"/>
              <a:t> </a:t>
            </a:r>
            <a:r>
              <a:rPr lang="en-US" sz="3200" dirty="0" err="1"/>
              <a:t>над</a:t>
            </a:r>
            <a:r>
              <a:rPr lang="en-US" sz="3200" dirty="0"/>
              <a:t> </a:t>
            </a:r>
            <a:r>
              <a:rPr lang="en-US" sz="3200" dirty="0" err="1"/>
              <a:t>ними</a:t>
            </a:r>
            <a:r>
              <a:rPr lang="en-US" sz="3200" dirty="0"/>
              <a:t>.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42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4684"/>
            <a:ext cx="8229600" cy="535615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Open Geospatial Consortium</a:t>
            </a:r>
            <a:r>
              <a:rPr lang="en-US" dirty="0"/>
              <a:t> (</a:t>
            </a:r>
            <a:r>
              <a:rPr lang="en-US" b="1" dirty="0"/>
              <a:t>OGC</a:t>
            </a:r>
            <a:r>
              <a:rPr lang="en-US" dirty="0"/>
              <a:t>) — </a:t>
            </a:r>
            <a:r>
              <a:rPr lang="en-US" dirty="0" err="1"/>
              <a:t>международная</a:t>
            </a:r>
            <a:r>
              <a:rPr lang="en-US" dirty="0"/>
              <a:t> </a:t>
            </a:r>
            <a:r>
              <a:rPr lang="en-US" dirty="0" err="1"/>
              <a:t>некоммерческая</a:t>
            </a:r>
            <a:r>
              <a:rPr lang="en-US" dirty="0"/>
              <a:t> </a:t>
            </a:r>
            <a:r>
              <a:rPr lang="en-US" dirty="0" err="1"/>
              <a:t>организация</a:t>
            </a:r>
            <a:r>
              <a:rPr lang="en-US" dirty="0"/>
              <a:t>, </a:t>
            </a:r>
            <a:r>
              <a:rPr lang="en-US" dirty="0" err="1"/>
              <a:t>ведущая</a:t>
            </a:r>
            <a:r>
              <a:rPr lang="en-US" dirty="0"/>
              <a:t> </a:t>
            </a:r>
            <a:r>
              <a:rPr lang="en-US" dirty="0" err="1"/>
              <a:t>деятельность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разработке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стандартов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сфере</a:t>
            </a:r>
            <a:r>
              <a:rPr lang="en-US" dirty="0"/>
              <a:t> </a:t>
            </a:r>
            <a:r>
              <a:rPr lang="en-US" dirty="0" err="1"/>
              <a:t>геопространственных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сервисов</a:t>
            </a:r>
            <a:r>
              <a:rPr lang="en-US" dirty="0"/>
              <a:t>, </a:t>
            </a:r>
            <a:r>
              <a:rPr lang="en-US" dirty="0" err="1"/>
              <a:t>созданная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1994 </a:t>
            </a:r>
            <a:r>
              <a:rPr lang="en-US" dirty="0" err="1"/>
              <a:t>году</a:t>
            </a:r>
            <a:r>
              <a:rPr lang="en-US" dirty="0"/>
              <a:t>.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настоящее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координирует</a:t>
            </a:r>
            <a:r>
              <a:rPr lang="en-US" dirty="0"/>
              <a:t> </a:t>
            </a:r>
            <a:r>
              <a:rPr lang="en-US" dirty="0" err="1"/>
              <a:t>деятельность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500 </a:t>
            </a:r>
            <a:r>
              <a:rPr lang="en-US" dirty="0" err="1"/>
              <a:t>правительственных</a:t>
            </a:r>
            <a:r>
              <a:rPr lang="en-US" dirty="0"/>
              <a:t>, </a:t>
            </a:r>
            <a:r>
              <a:rPr lang="en-US" dirty="0" err="1"/>
              <a:t>коммерческих</a:t>
            </a:r>
            <a:r>
              <a:rPr lang="en-US" dirty="0"/>
              <a:t>, </a:t>
            </a:r>
            <a:r>
              <a:rPr lang="en-US" dirty="0" err="1"/>
              <a:t>некоммерческих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научно-исследовательских</a:t>
            </a:r>
            <a:r>
              <a:rPr lang="en-US" dirty="0"/>
              <a:t> </a:t>
            </a:r>
            <a:r>
              <a:rPr lang="en-US" dirty="0" err="1"/>
              <a:t>организаций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</a:t>
            </a:r>
            <a:r>
              <a:rPr lang="en-US" dirty="0" err="1"/>
              <a:t>целью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внедрения</a:t>
            </a:r>
            <a:r>
              <a:rPr lang="en-US" dirty="0"/>
              <a:t> </a:t>
            </a:r>
            <a:r>
              <a:rPr lang="en-US" dirty="0" err="1"/>
              <a:t>консенсусных</a:t>
            </a:r>
            <a:r>
              <a:rPr lang="en-US" dirty="0"/>
              <a:t> </a:t>
            </a:r>
            <a:r>
              <a:rPr lang="en-US" dirty="0" err="1"/>
              <a:t>решений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открытых стандартов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геопространственных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обработка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геоинформационных систем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совместного</a:t>
            </a:r>
            <a:r>
              <a:rPr lang="en-US" dirty="0"/>
              <a:t> </a:t>
            </a:r>
            <a:r>
              <a:rPr lang="en-US" dirty="0" err="1"/>
              <a:t>использования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9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5039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Создание пространственной базы данных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 </a:t>
            </a:r>
            <a:r>
              <a:rPr lang="ru-RU" dirty="0" smtClean="0"/>
              <a:t>Войти в консоль</a:t>
            </a:r>
            <a:r>
              <a:rPr lang="en-US" dirty="0" smtClean="0"/>
              <a:t> </a:t>
            </a:r>
            <a:r>
              <a:rPr lang="en-US" dirty="0" err="1" smtClean="0"/>
              <a:t>psql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User=# </a:t>
            </a:r>
            <a:endParaRPr lang="ru-RU" dirty="0"/>
          </a:p>
          <a:p>
            <a:r>
              <a:rPr lang="en-US" dirty="0"/>
              <a:t>CREATE DATABASE </a:t>
            </a:r>
            <a:r>
              <a:rPr lang="en-US" dirty="0" err="1"/>
              <a:t>dbname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\connect </a:t>
            </a:r>
            <a:r>
              <a:rPr lang="en-US" dirty="0" err="1"/>
              <a:t>dbname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smtClean="0"/>
              <a:t>CREATE EXTENSION </a:t>
            </a:r>
            <a:r>
              <a:rPr lang="en-US" dirty="0" err="1"/>
              <a:t>postgis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46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8387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проверить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всё</a:t>
            </a:r>
            <a:r>
              <a:rPr lang="en-US" dirty="0"/>
              <a:t> </a:t>
            </a:r>
            <a:r>
              <a:rPr lang="en-US" dirty="0" err="1"/>
              <a:t>работает</a:t>
            </a:r>
            <a:r>
              <a:rPr lang="en-US" dirty="0"/>
              <a:t>, </a:t>
            </a:r>
            <a:r>
              <a:rPr lang="en-US" dirty="0" err="1"/>
              <a:t>напечатайте</a:t>
            </a:r>
            <a:r>
              <a:rPr lang="en-US" dirty="0"/>
              <a:t> \</a:t>
            </a:r>
            <a:r>
              <a:rPr lang="en-US" dirty="0" err="1"/>
              <a:t>dt</a:t>
            </a:r>
            <a:r>
              <a:rPr lang="en-US" dirty="0"/>
              <a:t> , </a:t>
            </a:r>
            <a:r>
              <a:rPr lang="en-US" dirty="0" err="1"/>
              <a:t>эта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отобразит</a:t>
            </a:r>
            <a:r>
              <a:rPr lang="en-US" dirty="0"/>
              <a:t> </a:t>
            </a:r>
            <a:r>
              <a:rPr lang="en-US" dirty="0" err="1"/>
              <a:t>список</a:t>
            </a:r>
            <a:r>
              <a:rPr lang="en-US" dirty="0"/>
              <a:t> </a:t>
            </a:r>
            <a:r>
              <a:rPr lang="en-US" dirty="0" err="1"/>
              <a:t>таблиц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базе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таблица</a:t>
            </a:r>
            <a:r>
              <a:rPr lang="en-US" dirty="0"/>
              <a:t>, </a:t>
            </a:r>
            <a:r>
              <a:rPr lang="en-US" dirty="0" err="1"/>
              <a:t>используемая</a:t>
            </a:r>
            <a:r>
              <a:rPr lang="en-US" dirty="0"/>
              <a:t> </a:t>
            </a:r>
            <a:r>
              <a:rPr lang="en-US" dirty="0" err="1"/>
              <a:t>PostGIS</a:t>
            </a:r>
            <a:r>
              <a:rPr lang="en-US" dirty="0"/>
              <a:t>. </a:t>
            </a:r>
            <a:r>
              <a:rPr lang="en-US" dirty="0" err="1"/>
              <a:t>Таблица</a:t>
            </a:r>
            <a:r>
              <a:rPr lang="en-US" dirty="0"/>
              <a:t> </a:t>
            </a:r>
            <a:r>
              <a:rPr lang="en-US" dirty="0" err="1"/>
              <a:t>spatial_ref_sys</a:t>
            </a:r>
            <a:r>
              <a:rPr lang="en-US" dirty="0"/>
              <a:t> </a:t>
            </a:r>
            <a:r>
              <a:rPr lang="en-US" dirty="0" err="1"/>
              <a:t>хранит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 </a:t>
            </a:r>
            <a:r>
              <a:rPr lang="en-US" dirty="0" err="1"/>
              <a:t>о</a:t>
            </a:r>
            <a:r>
              <a:rPr lang="en-US" dirty="0"/>
              <a:t> </a:t>
            </a:r>
            <a:r>
              <a:rPr lang="en-US" dirty="0" err="1"/>
              <a:t>системе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быстро</a:t>
            </a:r>
            <a:r>
              <a:rPr lang="en-US" dirty="0"/>
              <a:t> </a:t>
            </a:r>
            <a:r>
              <a:rPr lang="en-US" dirty="0" err="1"/>
              <a:t>просмотреть</a:t>
            </a:r>
            <a:r>
              <a:rPr lang="en-US" dirty="0"/>
              <a:t> </a:t>
            </a:r>
            <a:r>
              <a:rPr lang="en-US" dirty="0" err="1"/>
              <a:t>информацию</a:t>
            </a:r>
            <a:r>
              <a:rPr lang="en-US" dirty="0"/>
              <a:t>, </a:t>
            </a:r>
            <a:r>
              <a:rPr lang="en-US" dirty="0" err="1"/>
              <a:t>используйте</a:t>
            </a:r>
            <a:r>
              <a:rPr lang="en-US" dirty="0"/>
              <a:t> </a:t>
            </a:r>
            <a:r>
              <a:rPr lang="en-US" dirty="0" err="1"/>
              <a:t>команду</a:t>
            </a:r>
            <a:r>
              <a:rPr lang="en-US" dirty="0"/>
              <a:t> SQL: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30602"/>
            <a:ext cx="851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 srid,auth_name,proj4text FROM </a:t>
            </a:r>
            <a:r>
              <a:rPr lang="en-US" sz="2400" b="1" dirty="0" err="1"/>
              <a:t>spatial_ref_sys</a:t>
            </a:r>
            <a:r>
              <a:rPr lang="en-US" sz="2400" b="1" dirty="0"/>
              <a:t> LIMIT 10;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847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Простое</a:t>
            </a:r>
            <a:r>
              <a:rPr lang="en-US" b="1" dirty="0"/>
              <a:t> </a:t>
            </a:r>
            <a:r>
              <a:rPr lang="en-US" b="1" dirty="0" err="1"/>
              <a:t>создание</a:t>
            </a:r>
            <a:r>
              <a:rPr lang="en-US" b="1" dirty="0"/>
              <a:t> </a:t>
            </a:r>
            <a:r>
              <a:rPr lang="en-US" b="1" dirty="0" err="1"/>
              <a:t>пространственной</a:t>
            </a:r>
            <a:r>
              <a:rPr lang="en-US" b="1" dirty="0"/>
              <a:t> </a:t>
            </a:r>
            <a:r>
              <a:rPr lang="en-US" b="1" dirty="0" err="1"/>
              <a:t>таблицы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72213"/>
            <a:ext cx="8229600" cy="3928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en-US" dirty="0" smtClean="0"/>
              <a:t>Mac OS X</a:t>
            </a:r>
            <a:endParaRPr lang="ru-RU" dirty="0" smtClean="0"/>
          </a:p>
          <a:p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smtClean="0"/>
              <a:t>osm2pgsql</a:t>
            </a:r>
          </a:p>
          <a:p>
            <a:endParaRPr lang="en-US" dirty="0"/>
          </a:p>
          <a:p>
            <a:r>
              <a:rPr lang="ru-RU" dirty="0"/>
              <a:t>Скачать </a:t>
            </a:r>
            <a:r>
              <a:rPr lang="en-US" dirty="0" err="1"/>
              <a:t>дамп</a:t>
            </a:r>
            <a:r>
              <a:rPr lang="en-US" dirty="0"/>
              <a:t> </a:t>
            </a:r>
            <a:r>
              <a:rPr lang="en-US" dirty="0" err="1"/>
              <a:t>базы</a:t>
            </a:r>
            <a:r>
              <a:rPr lang="en-US" dirty="0"/>
              <a:t> OSM http://</a:t>
            </a:r>
            <a:r>
              <a:rPr lang="en-US" dirty="0" err="1"/>
              <a:t>gis-lab.info</a:t>
            </a:r>
            <a:r>
              <a:rPr lang="en-US" dirty="0"/>
              <a:t>/projects/</a:t>
            </a:r>
            <a:r>
              <a:rPr lang="en-US" dirty="0" err="1"/>
              <a:t>osm_dump</a:t>
            </a:r>
            <a:r>
              <a:rPr lang="en-US" dirty="0"/>
              <a:t>/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osm2pgsql -</a:t>
            </a:r>
            <a:r>
              <a:rPr lang="ru-RU" dirty="0" err="1"/>
              <a:t>l</a:t>
            </a:r>
            <a:r>
              <a:rPr lang="ru-RU" dirty="0"/>
              <a:t> -</a:t>
            </a:r>
            <a:r>
              <a:rPr lang="ru-RU" dirty="0" err="1"/>
              <a:t>U</a:t>
            </a:r>
            <a:r>
              <a:rPr lang="ru-RU" dirty="0"/>
              <a:t> </a:t>
            </a:r>
            <a:r>
              <a:rPr lang="ru-RU" dirty="0" err="1"/>
              <a:t>postgres</a:t>
            </a:r>
            <a:r>
              <a:rPr lang="ru-RU" dirty="0"/>
              <a:t> -</a:t>
            </a:r>
            <a:r>
              <a:rPr lang="ru-RU" dirty="0" err="1"/>
              <a:t>H</a:t>
            </a:r>
            <a:r>
              <a:rPr lang="ru-RU" dirty="0"/>
              <a:t> </a:t>
            </a:r>
            <a:r>
              <a:rPr lang="ru-RU" dirty="0" err="1"/>
              <a:t>localhost</a:t>
            </a:r>
            <a:r>
              <a:rPr lang="ru-RU" dirty="0"/>
              <a:t> -</a:t>
            </a:r>
            <a:r>
              <a:rPr lang="ru-RU" dirty="0" err="1"/>
              <a:t>d</a:t>
            </a:r>
            <a:r>
              <a:rPr lang="ru-RU" dirty="0"/>
              <a:t> DBNAME ~/</a:t>
            </a:r>
            <a:r>
              <a:rPr lang="ru-RU" dirty="0" err="1"/>
              <a:t>Downloads</a:t>
            </a:r>
            <a:r>
              <a:rPr lang="ru-RU" dirty="0"/>
              <a:t>/RU-MOW.osm.bz2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39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QGIS </a:t>
            </a:r>
            <a:r>
              <a:rPr lang="en-US" dirty="0"/>
              <a:t>Mac installer: </a:t>
            </a:r>
            <a:r>
              <a:rPr lang="en-US" u="sng" dirty="0">
                <a:hlinkClick r:id="rId2"/>
              </a:rPr>
              <a:t>http://www.kyngchaos.com/software/qgis</a:t>
            </a:r>
            <a:r>
              <a:rPr lang="ru-RU" dirty="0" smtClean="0">
                <a:effectLst/>
              </a:rPr>
              <a:t> </a:t>
            </a:r>
          </a:p>
          <a:p>
            <a:r>
              <a:rPr lang="ru-RU" dirty="0" smtClean="0"/>
              <a:t>Создаем соединение с базой данных</a:t>
            </a:r>
          </a:p>
          <a:p>
            <a:r>
              <a:rPr lang="ru-RU" dirty="0" smtClean="0"/>
              <a:t>Добавляем слой для визуализации</a:t>
            </a:r>
            <a:r>
              <a:rPr lang="en-US" dirty="0" smtClean="0"/>
              <a:t> (</a:t>
            </a:r>
            <a:r>
              <a:rPr lang="ru-RU" dirty="0" smtClean="0"/>
              <a:t>Слой</a:t>
            </a:r>
            <a:r>
              <a:rPr lang="en-US" dirty="0" smtClean="0"/>
              <a:t> &gt; </a:t>
            </a:r>
            <a:r>
              <a:rPr lang="ru-RU" dirty="0" smtClean="0"/>
              <a:t>Добавить слой </a:t>
            </a:r>
            <a:r>
              <a:rPr lang="en-US" dirty="0" smtClean="0"/>
              <a:t>&gt; </a:t>
            </a:r>
            <a:r>
              <a:rPr lang="ru-RU" dirty="0" smtClean="0"/>
              <a:t>Добавить слой </a:t>
            </a:r>
            <a:r>
              <a:rPr lang="en-US" dirty="0" err="1" smtClean="0"/>
              <a:t>PostGIS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Выбираем нужный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4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Гем</a:t>
            </a:r>
            <a:r>
              <a:rPr lang="ru-RU" dirty="0" smtClean="0"/>
              <a:t>-адаптер для </a:t>
            </a:r>
            <a:r>
              <a:rPr lang="en-US" dirty="0" smtClean="0"/>
              <a:t>Rails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://github.com/rgeo/activerecord-postgis-adapter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284</Words>
  <Application>Microsoft Macintosh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PostGIS для PostgreSQL</vt:lpstr>
      <vt:lpstr>Презентация PowerPoint</vt:lpstr>
      <vt:lpstr>Презентация PowerPoint</vt:lpstr>
      <vt:lpstr>Презентация PowerPoint</vt:lpstr>
      <vt:lpstr>Создание пространственной базы данных </vt:lpstr>
      <vt:lpstr>Презентация PowerPoint</vt:lpstr>
      <vt:lpstr>Простое создание пространственной таблицы</vt:lpstr>
      <vt:lpstr>Визуализация данных</vt:lpstr>
      <vt:lpstr>Гем-адаптер для Rails  </vt:lpstr>
      <vt:lpstr>Запросы в базу данных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PostGIS для PostgreSQL</dc:title>
  <dc:creator>Даниил</dc:creator>
  <cp:lastModifiedBy>Даниил</cp:lastModifiedBy>
  <cp:revision>4</cp:revision>
  <dcterms:created xsi:type="dcterms:W3CDTF">2016-08-11T14:50:23Z</dcterms:created>
  <dcterms:modified xsi:type="dcterms:W3CDTF">2016-08-11T16:17:25Z</dcterms:modified>
</cp:coreProperties>
</file>