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FCB-B703-4577-97BA-E0F1AAD80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CC070-3E31-4FFE-8AD4-FFECC03B1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7D7C2-9CEA-469B-B4AB-BA0568C4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6D1B-4272-4411-9884-DD738493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36C3-08C1-404D-87A2-A38401AD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8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D02E-83BD-408A-9879-74A7DBA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24D1E-4CC2-4E92-AB5B-0868798F9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4569-6106-48C7-8397-39D33021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9CDB-D8A7-4775-B578-2E7D7E57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CBEB-073C-4C52-83AB-5BD94837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4F972-7AAC-4CC2-AE58-D479F9BFB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769D7-819C-42E5-AB91-BE3F90025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C6D6-A9F1-4FFD-AC63-D9B58CA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30FC-72AD-4301-87B4-6622DAD1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81F5-A05B-4947-B073-C7B6F260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A0B-1CAD-4B89-A96A-7DB1EB1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CC8A-F78A-476D-AD4D-5CD141F1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4AA1-63DC-45E2-B45E-321D2590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3843-74C2-412B-AB3E-88C6A4DC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DED3-7E3E-4ED1-867E-C6C5C44D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1175-1D68-4077-AA0F-BD0278E9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CE32-B783-4170-8D41-5922DC78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24C1-17C8-4788-90BE-89DDD29E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8CDB-833D-46B2-A4BF-B286A8EB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A958-1DF2-4406-9D5A-E9AB3B43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2377-B2D7-4E66-AA9A-7874C50B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569E-CEB4-40A5-A579-79157568A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2E442-FAE3-4EDB-B557-DC79DC19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5CADE-E4B2-48F1-A473-7C54660F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21C2-C47A-4298-ABE5-56316234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5580-A0AA-4CCA-9CA9-52567917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E6E2-D874-45C0-92B4-CE3A7D80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5089-777B-4019-99D9-09C7B2E1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80093-6142-466B-8EA5-D65B5515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A307A-F949-422A-8ED4-AD538D8C3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E321-6058-43C4-8728-FFBC4192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CA195-D5D0-4F04-9651-A6835FF9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A9069-87E7-4805-B9B2-1FC6B68E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56BFA-A1AC-4BC0-BB61-B0242C8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44-0423-44D2-BB13-2DF64B36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136CD-7CBE-4171-B869-7A92318B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B16AC-E9D4-4DCB-AA5C-BCCE4D7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ED2E3-B6F4-478A-B766-68A287A4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7D36E-9637-4B8C-9AFF-201EB5AA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B7380-CA4D-414D-962E-400C3DE5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6B8E-6B00-4FE2-887E-A62FCAF5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E57D-4B4E-4F91-AC27-CB8521E0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8F71-A231-47DC-A657-7A01A6B0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DCA6-8536-4E78-81C0-420B21802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591B6-D1CB-4ECB-9D87-C09602A7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C9D8-7358-4BF7-8048-3861F856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1E94E-8FC8-412E-8FD1-A68A7093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EAC1-3DEA-4B70-A99A-69280491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699FF-2C1C-48CD-9EF0-17E64FA60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E0AD5-82FB-44C7-B2CC-33B6CF888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AC613-5CB9-47E5-BD16-61FE8C07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97AAF-7E12-495A-B7C8-B275C4C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58AD9-EF6A-422E-8762-4D401AC8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B4FA6-F1EA-49A4-8B5E-0DE397D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5423-9E94-402F-B8C2-6B318E1F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EF4B-341D-4D9C-9193-089556366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D3A1-7F2A-4817-BCD9-C7709103487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C830-5570-4D36-9835-4D29206B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7162-C732-487C-9734-C7517F790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8DF2-F306-4D0E-8825-3498DF4D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what-is-a-piezoelectric-transducer-circuit-diagram-working-and-applications/" TargetMode="External"/><Relationship Id="rId2" Type="http://schemas.openxmlformats.org/officeDocument/2006/relationships/hyperlink" Target="https://detail.tmall.com/item.htm?spm=a230r.1.14.16.2cc8563akbGWDW&amp;id=587769792640&amp;ns=1&amp;abbucket=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806AD-2FFE-4E8B-A81F-6705D918312A}"/>
              </a:ext>
            </a:extLst>
          </p:cNvPr>
          <p:cNvSpPr txBox="1"/>
          <p:nvPr/>
        </p:nvSpPr>
        <p:spPr>
          <a:xfrm>
            <a:off x="1356220" y="828288"/>
            <a:ext cx="94795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ill Sans MT" panose="020B0502020104020203" pitchFamily="34" charset="0"/>
              </a:rPr>
              <a:t>What we need: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ill Sans MT" panose="020B0502020104020203" pitchFamily="34" charset="0"/>
              </a:rPr>
              <a:t>Tables’ Material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3200" dirty="0">
                <a:latin typeface="Gill Sans MT" panose="020B0502020104020203" pitchFamily="34" charset="0"/>
              </a:rPr>
              <a:t>A</a:t>
            </a:r>
            <a:r>
              <a:rPr lang="en-US" sz="3200" b="0" i="0" u="none" strike="noStrike" baseline="0" dirty="0">
                <a:latin typeface="Gill Sans MT" panose="020B0502020104020203" pitchFamily="34" charset="0"/>
              </a:rPr>
              <a:t>luminum/Steel (3 mm thickness)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3200" dirty="0">
                <a:latin typeface="Gill Sans MT" panose="020B0502020104020203" pitchFamily="34" charset="0"/>
              </a:rPr>
              <a:t>Glass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3200" dirty="0">
                <a:latin typeface="Gill Sans MT" panose="020B0502020104020203" pitchFamily="34" charset="0"/>
              </a:rPr>
              <a:t>Medium-Density Fiberboard (MDF)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Gill Sans MT" panose="020B0502020104020203" pitchFamily="34" charset="0"/>
              </a:rPr>
              <a:t>Wave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Gill Sans MT" panose="020B0502020104020203" pitchFamily="34" charset="0"/>
              </a:rPr>
              <a:t>Narrowband windowed modulation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Gill Sans MT" panose="020B0502020104020203" pitchFamily="34" charset="0"/>
              </a:rPr>
              <a:t>Frequency 20kHz to 40kHz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Gill Sans MT" panose="020B0502020104020203" pitchFamily="34" charset="0"/>
              </a:rPr>
              <a:t>A Piezoelectric Ultrasonic Transducer</a:t>
            </a:r>
          </a:p>
          <a:p>
            <a:pPr lvl="1"/>
            <a:r>
              <a:rPr lang="en-US" sz="1200" dirty="0">
                <a:latin typeface="Gill Sans MT" panose="020B0502020104020203" pitchFamily="34" charset="0"/>
                <a:hlinkClick r:id="rId2"/>
              </a:rPr>
              <a:t>https://detail.tmall.com/item.htm?spm=a230r.1.14.16.2cc8563akbGWDW&amp;id=587769792640&amp;ns=1&amp;abbucket=8</a:t>
            </a:r>
            <a:endParaRPr lang="en-US" sz="1200" dirty="0">
              <a:latin typeface="Gill Sans MT" panose="020B0502020104020203" pitchFamily="34" charset="0"/>
            </a:endParaRPr>
          </a:p>
          <a:p>
            <a:pPr lvl="1"/>
            <a:r>
              <a:rPr lang="en-US" sz="1200">
                <a:latin typeface="Gill Sans MT" panose="020B0502020104020203" pitchFamily="34" charset="0"/>
                <a:hlinkClick r:id="rId3"/>
              </a:rPr>
              <a:t>https://www.elprocus.com/what-is-a-piezoelectric-transducer-circuit-diagram-working-and-applications/</a:t>
            </a:r>
            <a:endParaRPr lang="en-US" sz="1200" dirty="0">
              <a:latin typeface="Gill Sans MT" panose="020B0502020104020203" pitchFamily="34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>
                <a:latin typeface="Gill Sans MT" panose="020B0502020104020203" pitchFamily="34" charset="0"/>
              </a:rPr>
              <a:t>Keysight 33500B series waveform generator</a:t>
            </a:r>
          </a:p>
        </p:txBody>
      </p:sp>
    </p:spTree>
    <p:extLst>
      <p:ext uri="{BB962C8B-B14F-4D97-AF65-F5344CB8AC3E}">
        <p14:creationId xmlns:p14="http://schemas.microsoft.com/office/powerpoint/2010/main" val="33728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4D971-CE26-428B-8A05-9F992869BC14}"/>
              </a:ext>
            </a:extLst>
          </p:cNvPr>
          <p:cNvSpPr txBox="1"/>
          <p:nvPr/>
        </p:nvSpPr>
        <p:spPr>
          <a:xfrm>
            <a:off x="1276525" y="1320730"/>
            <a:ext cx="963895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ill Sans MT" panose="020B0502020104020203" pitchFamily="34" charset="0"/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Gill Sans MT" panose="020B0502020104020203" pitchFamily="34" charset="0"/>
              </a:rPr>
              <a:t>Wave source: a limited cycle sinusoidal tone burst.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Gill Sans MT" panose="020B0502020104020203" pitchFamily="34" charset="0"/>
              </a:rPr>
              <a:t>Modulation: Tukey window is used for modulation to form the excitation signal.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Gill Sans MT" panose="020B0502020104020203" pitchFamily="34" charset="0"/>
              </a:rPr>
              <a:t>The signal is directly transported to Piezoelectric Ultrasonic Transducer.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Gill Sans MT" panose="020B0502020104020203" pitchFamily="34" charset="0"/>
              </a:rPr>
              <a:t>Android cell phone use “Grid” to capture the gyroscope's data.</a:t>
            </a:r>
          </a:p>
        </p:txBody>
      </p:sp>
    </p:spTree>
    <p:extLst>
      <p:ext uri="{BB962C8B-B14F-4D97-AF65-F5344CB8AC3E}">
        <p14:creationId xmlns:p14="http://schemas.microsoft.com/office/powerpoint/2010/main" val="10133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Leming Shen</dc:creator>
  <cp:lastModifiedBy>Leming Shen</cp:lastModifiedBy>
  <cp:revision>23</cp:revision>
  <dcterms:created xsi:type="dcterms:W3CDTF">2020-11-04T10:22:36Z</dcterms:created>
  <dcterms:modified xsi:type="dcterms:W3CDTF">2020-11-04T14:21:32Z</dcterms:modified>
</cp:coreProperties>
</file>