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spersky.com/resource-center/definitions/keylogger" TargetMode="External"/><Relationship Id="rId2" Type="http://schemas.openxmlformats.org/officeDocument/2006/relationships/hyperlink" Target="https://www.fortinet.com/resources/cyberglossary/what-is-keyloggers#:~:text=A%20keylogger%20is%20a%20form,%2Dcontrol%20(C%26C)%20server" TargetMode="External"/><Relationship Id="rId1" Type="http://schemas.openxmlformats.org/officeDocument/2006/relationships/slideLayout" Target="../slideLayouts/slideLayout2.xml"/><Relationship Id="rId4" Type="http://schemas.openxmlformats.org/officeDocument/2006/relationships/hyperlink" Target="https://www.codecademy.com/resources/docs/cybersecurity/malware/keylogg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 TRAINING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 LOGGERS</a:t>
            </a:r>
          </a:p>
        </p:txBody>
      </p:sp>
      <p:sp>
        <p:nvSpPr>
          <p:cNvPr id="4" name="TextBox 3"/>
          <p:cNvSpPr txBox="1"/>
          <p:nvPr/>
        </p:nvSpPr>
        <p:spPr>
          <a:xfrm>
            <a:off x="1741251" y="4586365"/>
            <a:ext cx="9356461"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DEEPIKA M - JEPPIAAR INSTITUTE OF TECHNOLOGY – </a:t>
            </a:r>
          </a:p>
          <a:p>
            <a:r>
              <a:rPr lang="en-US" sz="2000" b="1" dirty="0">
                <a:solidFill>
                  <a:schemeClr val="accent1">
                    <a:lumMod val="75000"/>
                  </a:schemeClr>
                </a:solidFill>
                <a:latin typeface="Arial"/>
                <a:cs typeface="Arial"/>
              </a:rPr>
              <a:t>ARTIFICIAL INTELLIGENCE AND DATA SCIENCE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https://www.fortinet.com/resources/cyberglossary/what-is-keyloggers#:~:text=A%20keylogger%20is%20a%20form,%2Dcontrol%20(C%26C)%20server</a:t>
            </a:r>
            <a:r>
              <a:rPr lang="en-IN" sz="2400" dirty="0"/>
              <a:t>.</a:t>
            </a:r>
          </a:p>
          <a:p>
            <a:pPr marL="305435" indent="-305435"/>
            <a:r>
              <a:rPr lang="en-IN" sz="2400" dirty="0">
                <a:hlinkClick r:id="rId3"/>
              </a:rPr>
              <a:t>https://www.kaspersky.com/resource-center/definitions/keylogger</a:t>
            </a:r>
            <a:endParaRPr lang="en-IN" sz="2400" dirty="0"/>
          </a:p>
          <a:p>
            <a:pPr marL="305435" indent="-305435"/>
            <a:r>
              <a:rPr lang="en-IN" sz="2400" dirty="0">
                <a:hlinkClick r:id="rId4"/>
              </a:rPr>
              <a:t>https://www.codecademy.com/resources/docs/cybersecurity/malware/keylogger</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585609"/>
            <a:ext cx="11029615" cy="3735422"/>
          </a:xfrm>
        </p:spPr>
        <p:txBody>
          <a:bodyPr/>
          <a:lstStyle/>
          <a:p>
            <a:pPr marL="305435" indent="-305435"/>
            <a:endParaRPr lang="en-US" dirty="0"/>
          </a:p>
          <a:p>
            <a:pPr marL="305435" indent="-305435"/>
            <a:r>
              <a:rPr lang="en-US" sz="2400" dirty="0"/>
              <a:t>Despite the increasing awareness of cybersecurity threats, many individuals remain vulnerable to attacks due to inadequate understanding of secure password practices and the risks associated with key loggers. There is a pressing need for an interactive and comprehensive cybersecurity training platform that educates users about the importance of strong passwords and the dangers posed by key loggers, ultimately empowering them to better protect their digital assets and personal information.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3122579"/>
            <a:ext cx="11613485" cy="61284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US" dirty="0"/>
          </a:p>
          <a:p>
            <a:pPr marL="0" indent="0">
              <a:buNone/>
            </a:pPr>
            <a:r>
              <a:rPr lang="en-US" sz="1100" dirty="0"/>
              <a:t>1. Development of Dynamic Platform: Build a user-friendly cybersecurity training platform equipped with interactive modules and simulations.</a:t>
            </a:r>
          </a:p>
          <a:p>
            <a:pPr marL="0" indent="0">
              <a:buNone/>
            </a:pPr>
            <a:endParaRPr lang="en-US" sz="1100" dirty="0"/>
          </a:p>
          <a:p>
            <a:pPr marL="0" indent="0">
              <a:buNone/>
            </a:pPr>
            <a:r>
              <a:rPr lang="en-US" sz="1100" dirty="0"/>
              <a:t>2.Simulated Key Logger Component: Integrate a simulated key logger to illustrate the risks associated with insecure password practices and key logger threats.</a:t>
            </a:r>
          </a:p>
          <a:p>
            <a:pPr marL="0" indent="0">
              <a:buNone/>
            </a:pPr>
            <a:endParaRPr lang="en-US" sz="1100" dirty="0"/>
          </a:p>
          <a:p>
            <a:pPr marL="0" indent="0">
              <a:buNone/>
            </a:pPr>
            <a:r>
              <a:rPr lang="en-US" sz="1100" dirty="0"/>
              <a:t>3. Interactive Learning Modules: Offer engaging content, including videos, articles, quizzes, and practical exercises, to educate users on secure password practices and key logger risks.</a:t>
            </a:r>
          </a:p>
          <a:p>
            <a:pPr marL="0" indent="0">
              <a:buNone/>
            </a:pPr>
            <a:endParaRPr lang="en-US" sz="1100" dirty="0"/>
          </a:p>
          <a:p>
            <a:pPr marL="0" indent="0">
              <a:buNone/>
            </a:pPr>
            <a:r>
              <a:rPr lang="en-US" sz="1100" dirty="0"/>
              <a:t>4. Real-life Scenarios: Provide real-life examples and scenarios to demonstrate the consequences of weak passwords and key logger attacks.</a:t>
            </a:r>
          </a:p>
          <a:p>
            <a:pPr marL="0" indent="0">
              <a:buNone/>
            </a:pPr>
            <a:endParaRPr lang="en-US" sz="1100" dirty="0"/>
          </a:p>
          <a:p>
            <a:pPr marL="0" indent="0">
              <a:buNone/>
            </a:pPr>
            <a:r>
              <a:rPr lang="en-US" sz="1100" dirty="0"/>
              <a:t>5. **Hands-on Activities**: Incorporate practical exercises where users can create and test secure passwords, as well as identify and mitigate key logger threats.</a:t>
            </a:r>
          </a:p>
          <a:p>
            <a:pPr marL="0" indent="0">
              <a:buNone/>
            </a:pPr>
            <a:endParaRPr lang="en-US" sz="1100" dirty="0"/>
          </a:p>
          <a:p>
            <a:pPr marL="0" indent="0">
              <a:buNone/>
            </a:pPr>
            <a:r>
              <a:rPr lang="en-US" sz="1100" dirty="0"/>
              <a:t>6. Comprehensive Learning Experience: Ensure the platform delivers a comprehensive learning experience, covering various aspects of cybersecurity beyond password security and key loggers.</a:t>
            </a:r>
          </a:p>
          <a:p>
            <a:pPr marL="0" indent="0">
              <a:buNone/>
            </a:pPr>
            <a:endParaRPr lang="en-US" sz="1100" dirty="0"/>
          </a:p>
          <a:p>
            <a:pPr marL="0" indent="0">
              <a:buNone/>
            </a:pPr>
            <a:r>
              <a:rPr lang="en-US" sz="1100" dirty="0"/>
              <a:t>7. User Empowerment: Empower users with the knowledge and skills to protect their digital assets and personal information effectively.</a:t>
            </a:r>
          </a:p>
          <a:p>
            <a:pPr marL="0" indent="0">
              <a:buNone/>
            </a:pPr>
            <a:endParaRPr lang="en-US" sz="1100" dirty="0"/>
          </a:p>
          <a:p>
            <a:pPr marL="0" indent="0">
              <a:buNone/>
            </a:pPr>
            <a:r>
              <a:rPr lang="en-US" sz="1100" dirty="0"/>
              <a:t>8. User-Friendly Interface: Design the platform with an intuitive interface, clear instructions, and progress tracking to enhance user engagement and learning outcomes.</a:t>
            </a:r>
          </a:p>
          <a:p>
            <a:pPr marL="0" indent="0">
              <a:buNone/>
            </a:pPr>
            <a:endParaRPr lang="en-US" sz="1100" dirty="0"/>
          </a:p>
          <a:p>
            <a:pPr marL="0" indent="0">
              <a:buNone/>
            </a:pPr>
            <a:r>
              <a:rPr lang="en-US" sz="1100" dirty="0"/>
              <a:t>9. Continuous Improvement: Gather feedback from users to continually improve the platform's content, usability, and effectiveness in addressing cybersecurity challenges.</a:t>
            </a:r>
            <a:endParaRPr lang="en-IN" sz="11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b="1" dirty="0">
                <a:solidFill>
                  <a:srgbClr val="0F0F0F"/>
                </a:solidFill>
              </a:rPr>
              <a:t>1. Needs Analysis: Understand user requirements and knowledge gaps.</a:t>
            </a:r>
          </a:p>
          <a:p>
            <a:pPr marL="0" indent="0">
              <a:buNone/>
            </a:pPr>
            <a:r>
              <a:rPr lang="en-US" sz="1800" b="1" dirty="0">
                <a:solidFill>
                  <a:srgbClr val="0F0F0F"/>
                </a:solidFill>
              </a:rPr>
              <a:t>2. Component Identification: Determine essential elements for the platform.</a:t>
            </a:r>
          </a:p>
          <a:p>
            <a:pPr marL="0" indent="0">
              <a:buNone/>
            </a:pPr>
            <a:r>
              <a:rPr lang="en-US" sz="1800" b="1" dirty="0">
                <a:solidFill>
                  <a:srgbClr val="0F0F0F"/>
                </a:solidFill>
              </a:rPr>
              <a:t>3. Integration: Incorporate key logger simulation for hands-on learning.</a:t>
            </a:r>
          </a:p>
          <a:p>
            <a:pPr marL="0" indent="0">
              <a:buNone/>
            </a:pPr>
            <a:r>
              <a:rPr lang="en-US" sz="1800" b="1" dirty="0">
                <a:solidFill>
                  <a:srgbClr val="0F0F0F"/>
                </a:solidFill>
              </a:rPr>
              <a:t>4. Expert Collaboration: Work with cybersecurity professionals for content accuracy.</a:t>
            </a:r>
          </a:p>
          <a:p>
            <a:pPr marL="0" indent="0">
              <a:buNone/>
            </a:pPr>
            <a:r>
              <a:rPr lang="en-US" sz="1800" b="1" dirty="0">
                <a:solidFill>
                  <a:srgbClr val="0F0F0F"/>
                </a:solidFill>
              </a:rPr>
              <a:t>5. Design and Development: Create user-friendly, secure, and scalable platform.</a:t>
            </a:r>
          </a:p>
          <a:p>
            <a:pPr marL="0" indent="0">
              <a:buNone/>
            </a:pPr>
            <a:r>
              <a:rPr lang="en-US" sz="1800" b="1" dirty="0">
                <a:solidFill>
                  <a:srgbClr val="0F0F0F"/>
                </a:solidFill>
              </a:rPr>
              <a:t>6. Testing and Evaluation: Ensure functionality, security, and usability through testing.</a:t>
            </a:r>
          </a:p>
          <a:p>
            <a:pPr marL="0" indent="0">
              <a:buNone/>
            </a:pPr>
            <a:r>
              <a:rPr lang="en-US" sz="1800" b="1" dirty="0">
                <a:solidFill>
                  <a:srgbClr val="0F0F0F"/>
                </a:solidFill>
              </a:rPr>
              <a:t>7. Deployment and Training: Roll out platform with comprehensive user training.</a:t>
            </a:r>
          </a:p>
          <a:p>
            <a:pPr marL="0" indent="0">
              <a:buNone/>
            </a:pPr>
            <a:r>
              <a:rPr lang="en-US" sz="1800" b="1" dirty="0">
                <a:solidFill>
                  <a:srgbClr val="0F0F0F"/>
                </a:solidFill>
              </a:rPr>
              <a:t>8. Monitoring and Maintenance: Continuously monitor, update, and maintain the platform.</a:t>
            </a:r>
          </a:p>
          <a:p>
            <a:pPr marL="0" indent="0">
              <a:buNone/>
            </a:pPr>
            <a:r>
              <a:rPr lang="en-US" sz="1800" b="1" dirty="0">
                <a:solidFill>
                  <a:srgbClr val="0F0F0F"/>
                </a:solidFill>
              </a:rPr>
              <a:t>9. Feedback and Iteration: Gather user feedback for continuous improvement.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pPr marL="0" indent="0">
              <a:buNone/>
            </a:pPr>
            <a:endParaRPr lang="en-US" dirty="0"/>
          </a:p>
          <a:p>
            <a:pPr marL="0" indent="0">
              <a:buNone/>
            </a:pPr>
            <a:r>
              <a:rPr lang="en-US" sz="1900" dirty="0"/>
              <a:t>1. Algorithm Development:</a:t>
            </a:r>
          </a:p>
          <a:p>
            <a:pPr marL="305435" indent="-305435"/>
            <a:r>
              <a:rPr lang="en-US" sz="1900" dirty="0"/>
              <a:t>   Develop algorithms for key logger simulation to capture keystrokes.</a:t>
            </a:r>
          </a:p>
          <a:p>
            <a:pPr marL="305435" indent="-305435"/>
            <a:r>
              <a:rPr lang="en-US" sz="1900" dirty="0"/>
              <a:t>   Implement algorithms for password strength evaluation and vulnerability assessment.</a:t>
            </a:r>
          </a:p>
          <a:p>
            <a:pPr marL="305435" indent="-305435"/>
            <a:r>
              <a:rPr lang="en-US" sz="1900" dirty="0"/>
              <a:t>   Design algorithms for user progress tracking and personalized feedback generation.</a:t>
            </a:r>
          </a:p>
          <a:p>
            <a:pPr marL="305435" indent="-305435"/>
            <a:endParaRPr lang="en-US" sz="1900" dirty="0"/>
          </a:p>
          <a:p>
            <a:pPr marL="0" indent="0">
              <a:buNone/>
            </a:pPr>
            <a:r>
              <a:rPr lang="en-US" sz="1900" dirty="0"/>
              <a:t>2. Deployment Strategy:</a:t>
            </a:r>
          </a:p>
          <a:p>
            <a:pPr marL="305435" indent="-305435"/>
            <a:r>
              <a:rPr lang="en-US" sz="1900" dirty="0"/>
              <a:t>   Choose a cloud-based or on-premises hosting environment for the cybersecurity training platform.</a:t>
            </a:r>
          </a:p>
          <a:p>
            <a:pPr marL="305435" indent="-305435"/>
            <a:r>
              <a:rPr lang="en-US" sz="1900" dirty="0"/>
              <a:t>   Configure necessary infrastructure components such as servers, databases, and security measures.</a:t>
            </a:r>
          </a:p>
          <a:p>
            <a:pPr marL="305435" indent="-305435"/>
            <a:r>
              <a:rPr lang="en-US" sz="1900" dirty="0"/>
              <a:t>   Utilize containerization or virtualization technologies for scalability and resource efficiency.</a:t>
            </a:r>
          </a:p>
          <a:p>
            <a:pPr marL="305435" indent="-305435"/>
            <a:r>
              <a:rPr lang="en-US" sz="1900" dirty="0"/>
              <a:t>   Implement continuous integration/continuous deployment (CI/CD) pipelines for automated deployment and updates.</a:t>
            </a:r>
          </a:p>
          <a:p>
            <a:pPr marL="305435" indent="-305435"/>
            <a:r>
              <a:rPr lang="en-US" sz="1900" dirty="0"/>
              <a:t>   Conduct thorough testing in staging environments before deploying updates or new features to production.</a:t>
            </a:r>
          </a:p>
          <a:p>
            <a:pPr marL="305435" indent="-305435"/>
            <a:r>
              <a:rPr lang="en-US" sz="1900" dirty="0"/>
              <a:t>   Monitor performance, security, and user feedback post-deployment to ensure smooth operation and address any issues promptly.</a:t>
            </a:r>
            <a:endParaRPr lang="en-IN" sz="1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2005378"/>
          </a:xfrm>
        </p:spPr>
        <p:txBody>
          <a:bodyPr>
            <a:normAutofit fontScale="70000" lnSpcReduction="20000"/>
          </a:bodyPr>
          <a:lstStyle/>
          <a:p>
            <a:pPr marL="0" indent="0">
              <a:buNone/>
            </a:pPr>
            <a:r>
              <a:rPr lang="en-US" sz="2400" dirty="0"/>
              <a:t>Upon implementing the algorithm for key logger simulation and deploying the cybersecurity training platform, users will have access to an interactive and educational environment. They will learn about secure password practices, understand the risks associated with key loggers, and acquire practical skills to protect their digital assets. The platform's deployment will ensure scalability, reliability, and security, providing users with a seamless learning experience. Continuous monitoring, maintenance, and feedback integration will contribute to ongoing improvements, enhancing the platform's effectiveness in educating users and mitigating cybersecurity risks. Ultimately, the result will be a well-equipped user base empowered with the knowledge and skills to navigate the digital landscape safely and securely.</a:t>
            </a:r>
            <a:endParaRPr lang="en-IN" sz="2400" dirty="0"/>
          </a:p>
        </p:txBody>
      </p:sp>
      <p:pic>
        <p:nvPicPr>
          <p:cNvPr id="3" name="Picture 2">
            <a:extLst>
              <a:ext uri="{FF2B5EF4-FFF2-40B4-BE49-F238E27FC236}">
                <a16:creationId xmlns:a16="http://schemas.microsoft.com/office/drawing/2014/main" id="{D425DD11-C3B2-EDDA-D210-7962D1BC2E92}"/>
              </a:ext>
            </a:extLst>
          </p:cNvPr>
          <p:cNvPicPr>
            <a:picLocks noChangeAspect="1"/>
          </p:cNvPicPr>
          <p:nvPr/>
        </p:nvPicPr>
        <p:blipFill>
          <a:blip r:embed="rId2"/>
          <a:stretch>
            <a:fillRect/>
          </a:stretch>
        </p:blipFill>
        <p:spPr>
          <a:xfrm>
            <a:off x="581192" y="3755975"/>
            <a:ext cx="2184366" cy="2683736"/>
          </a:xfrm>
          <a:prstGeom prst="rect">
            <a:avLst/>
          </a:prstGeom>
        </p:spPr>
      </p:pic>
      <p:pic>
        <p:nvPicPr>
          <p:cNvPr id="4" name="Picture 3">
            <a:extLst>
              <a:ext uri="{FF2B5EF4-FFF2-40B4-BE49-F238E27FC236}">
                <a16:creationId xmlns:a16="http://schemas.microsoft.com/office/drawing/2014/main" id="{F99DBE34-CE4A-E118-E45C-8E64AFB87B99}"/>
              </a:ext>
            </a:extLst>
          </p:cNvPr>
          <p:cNvPicPr>
            <a:picLocks noChangeAspect="1"/>
          </p:cNvPicPr>
          <p:nvPr/>
        </p:nvPicPr>
        <p:blipFill>
          <a:blip r:embed="rId3"/>
          <a:stretch>
            <a:fillRect/>
          </a:stretch>
        </p:blipFill>
        <p:spPr>
          <a:xfrm>
            <a:off x="3054484" y="3755975"/>
            <a:ext cx="4103045" cy="2597618"/>
          </a:xfrm>
          <a:prstGeom prst="rect">
            <a:avLst/>
          </a:prstGeom>
        </p:spPr>
      </p:pic>
      <p:pic>
        <p:nvPicPr>
          <p:cNvPr id="6" name="Picture 5">
            <a:extLst>
              <a:ext uri="{FF2B5EF4-FFF2-40B4-BE49-F238E27FC236}">
                <a16:creationId xmlns:a16="http://schemas.microsoft.com/office/drawing/2014/main" id="{00AE1937-249D-79FC-0B1B-55382F8CC43C}"/>
              </a:ext>
            </a:extLst>
          </p:cNvPr>
          <p:cNvPicPr>
            <a:picLocks noChangeAspect="1"/>
          </p:cNvPicPr>
          <p:nvPr/>
        </p:nvPicPr>
        <p:blipFill>
          <a:blip r:embed="rId4"/>
          <a:stretch>
            <a:fillRect/>
          </a:stretch>
        </p:blipFill>
        <p:spPr>
          <a:xfrm>
            <a:off x="7446455" y="3755975"/>
            <a:ext cx="4067075" cy="25976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3506"/>
            <a:ext cx="11029615" cy="4017524"/>
          </a:xfrm>
        </p:spPr>
        <p:txBody>
          <a:bodyPr>
            <a:normAutofit fontScale="85000" lnSpcReduction="20000"/>
          </a:bodyPr>
          <a:lstStyle/>
          <a:p>
            <a:pPr marL="0" indent="0">
              <a:buNone/>
            </a:pPr>
            <a:endParaRPr lang="en-US" sz="2000" dirty="0"/>
          </a:p>
          <a:p>
            <a:pPr marL="0" indent="0">
              <a:buNone/>
            </a:pPr>
            <a:r>
              <a:rPr lang="en-US" sz="2000" dirty="0"/>
              <a:t>In conclusion, the development and deployment of the cybersecurity training platform with a key logger simulation component represent a significant step towards enhancing cybersecurity awareness and preparedness among users. By leveraging interactive modules, hands-on exercises, and real-world simulations, the platform effectively educates users about the importance of secure password practices and the risks associated with key loggers. Through collaboration with cybersecurity experts, rigorous testing, and continuous improvement, the platform ensures a comprehensive and user-friendly learning experience.</a:t>
            </a:r>
          </a:p>
          <a:p>
            <a:pPr marL="0" indent="0">
              <a:buNone/>
            </a:pPr>
            <a:r>
              <a:rPr lang="en-US" sz="2000" dirty="0"/>
              <a:t>The deployment strategy, including infrastructure setup, deployment automation, and ongoing monitoring, ensures the platform's scalability, reliability, and security. As users engage with the platform and apply their newfound knowledge in practice, they become better equipped to protect themselves and their digital assets from cyber threats. With ongoing updates, maintenance, and feedback integration, the platform remains responsive to evolving cybersecurity challenges, contributing to a safer online environment for all users.</a:t>
            </a:r>
          </a:p>
          <a:p>
            <a:pPr marL="0" indent="0">
              <a:buNone/>
            </a:pPr>
            <a:r>
              <a:rPr lang="en-US" sz="2000" dirty="0"/>
              <a:t>In essence, the cybersecurity training platform serves as a valuable tool in fostering a culture of cybersecurity awareness and resilience, ultimately empowering individuals to navigate the digital world with confidence and security.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157140"/>
          </a:xfrm>
        </p:spPr>
        <p:txBody>
          <a:bodyPr>
            <a:normAutofit fontScale="92500" lnSpcReduction="10000"/>
          </a:bodyPr>
          <a:lstStyle/>
          <a:p>
            <a:pPr marL="0" indent="0">
              <a:buNone/>
            </a:pPr>
            <a:endParaRPr lang="en-US" dirty="0"/>
          </a:p>
          <a:p>
            <a:pPr marL="305435" indent="-305435"/>
            <a:r>
              <a:rPr lang="en-US" dirty="0"/>
              <a:t>Advanced Threat Simulations: Expand the platform to include simulations of advanced cyber threats beyond key loggers, such as ransomware, advanced persistent threats (APTs), and social engineering attacks.</a:t>
            </a:r>
          </a:p>
          <a:p>
            <a:pPr marL="305435" indent="-305435"/>
            <a:endParaRPr lang="en-US" dirty="0"/>
          </a:p>
          <a:p>
            <a:pPr marL="305435" indent="-305435"/>
            <a:r>
              <a:rPr lang="en-US" dirty="0"/>
              <a:t>Personalized Learning Paths: Implement machine learning algorithms to analyze user behavior and preferences, enabling the platform to deliver personalized learning paths tailored to each user's specific needs and skill level.</a:t>
            </a:r>
          </a:p>
          <a:p>
            <a:pPr marL="305435" indent="-305435"/>
            <a:endParaRPr lang="en-US" dirty="0"/>
          </a:p>
          <a:p>
            <a:pPr marL="305435" indent="-305435"/>
            <a:r>
              <a:rPr lang="en-US" dirty="0"/>
              <a:t>Gamification and Rewards: Introduce gamification elements such as challenges, badges, and rewards to increase user engagement and motivation in completing training modules and exercises.</a:t>
            </a:r>
          </a:p>
          <a:p>
            <a:pPr marL="305435" indent="-305435"/>
            <a:endParaRPr lang="en-US" dirty="0"/>
          </a:p>
          <a:p>
            <a:pPr marL="305435" indent="-305435"/>
            <a:r>
              <a:rPr lang="en-US" dirty="0"/>
              <a:t>Integration with Security Tools: Integrate the platform with popular security tools and software, allowing users to practice using these tools in simulated environments and enhancing their cybersecurity skill set.</a:t>
            </a:r>
          </a:p>
          <a:p>
            <a:pPr marL="305435" indent="-305435"/>
            <a:endParaRPr lang="en-US" dirty="0"/>
          </a:p>
          <a:p>
            <a:pPr marL="305435" indent="-305435"/>
            <a:r>
              <a:rPr lang="en-US" dirty="0"/>
              <a:t>Collaborative Learning Features: Incorporate features that enable collaborative learning, such as discussion forums, group exercises, and peer-to-peer knowledge sharing, to foster a sense of community and facilitate collective learning experiences.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1179</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TRAINING</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Deepika M</cp:lastModifiedBy>
  <cp:revision>23</cp:revision>
  <dcterms:created xsi:type="dcterms:W3CDTF">2021-05-26T16:50:10Z</dcterms:created>
  <dcterms:modified xsi:type="dcterms:W3CDTF">2024-04-04T16:49:03Z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