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836" r:id="rId2"/>
    <p:sldId id="837" r:id="rId3"/>
    <p:sldId id="850" r:id="rId4"/>
    <p:sldId id="838" r:id="rId5"/>
    <p:sldId id="845" r:id="rId6"/>
    <p:sldId id="849" r:id="rId7"/>
    <p:sldId id="846" r:id="rId8"/>
    <p:sldId id="860" r:id="rId9"/>
    <p:sldId id="847" r:id="rId10"/>
    <p:sldId id="848" r:id="rId11"/>
    <p:sldId id="855" r:id="rId12"/>
    <p:sldId id="854" r:id="rId13"/>
    <p:sldId id="853" r:id="rId14"/>
    <p:sldId id="851" r:id="rId15"/>
    <p:sldId id="852" r:id="rId16"/>
    <p:sldId id="856" r:id="rId17"/>
    <p:sldId id="857" r:id="rId18"/>
    <p:sldId id="858" r:id="rId19"/>
    <p:sldId id="859" r:id="rId20"/>
    <p:sldId id="843" r:id="rId21"/>
    <p:sldId id="8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5E1D8CC-F93E-4D95-B033-425CC7E6BF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A9388D7E-D8CE-40E3-BD2F-A96B6F1D2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315B89-B325-44DD-971A-ABB891340A52}" type="datetimeFigureOut">
              <a:rPr lang="en-US" smtClean="0"/>
              <a:t>12/16/2021</a:t>
            </a:fld>
            <a:endParaRPr lang="en-US"/>
          </a:p>
        </p:txBody>
      </p:sp>
      <p:sp>
        <p:nvSpPr>
          <p:cNvPr id="4" name="Fußzeilenplatzhalter 3">
            <a:extLst>
              <a:ext uri="{FF2B5EF4-FFF2-40B4-BE49-F238E27FC236}">
                <a16:creationId xmlns:a16="http://schemas.microsoft.com/office/drawing/2014/main" id="{4E1BC34A-A4CF-4DB1-B8F0-35137D66A7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8BB16FF7-1775-4AC2-9402-273CB06432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A84A4-C1E8-4569-A27F-D41A38A1F0DC}" type="slidenum">
              <a:rPr lang="en-US" smtClean="0"/>
              <a:t>‹Nr.›</a:t>
            </a:fld>
            <a:endParaRPr lang="en-US"/>
          </a:p>
        </p:txBody>
      </p:sp>
    </p:spTree>
    <p:extLst>
      <p:ext uri="{BB962C8B-B14F-4D97-AF65-F5344CB8AC3E}">
        <p14:creationId xmlns:p14="http://schemas.microsoft.com/office/powerpoint/2010/main" val="1152905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BF7EE-8EF6-425D-B9FB-6AFC9669EFB0}" type="datetimeFigureOut">
              <a:rPr lang="en-US" smtClean="0"/>
              <a:t>12/16/2021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D5368-B280-4EC1-9BB6-46D4111B8CD3}" type="slidenum">
              <a:rPr lang="en-US" smtClean="0"/>
              <a:t>‹Nr.›</a:t>
            </a:fld>
            <a:endParaRPr lang="en-US"/>
          </a:p>
        </p:txBody>
      </p:sp>
    </p:spTree>
    <p:extLst>
      <p:ext uri="{BB962C8B-B14F-4D97-AF65-F5344CB8AC3E}">
        <p14:creationId xmlns:p14="http://schemas.microsoft.com/office/powerpoint/2010/main" val="34884120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87E9C61A-9B5E-4580-98DD-1AC874081FFB}" type="slidenum">
              <a:rPr lang="de-DE" smtClean="0"/>
              <a:pPr/>
              <a:t>1</a:t>
            </a:fld>
            <a:endParaRPr lang="de-DE"/>
          </a:p>
        </p:txBody>
      </p:sp>
    </p:spTree>
    <p:extLst>
      <p:ext uri="{BB962C8B-B14F-4D97-AF65-F5344CB8AC3E}">
        <p14:creationId xmlns:p14="http://schemas.microsoft.com/office/powerpoint/2010/main" val="2747147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10</a:t>
            </a:fld>
            <a:endParaRPr lang="en-US"/>
          </a:p>
        </p:txBody>
      </p:sp>
    </p:spTree>
    <p:extLst>
      <p:ext uri="{BB962C8B-B14F-4D97-AF65-F5344CB8AC3E}">
        <p14:creationId xmlns:p14="http://schemas.microsoft.com/office/powerpoint/2010/main" val="344144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CC2D5368-B280-4EC1-9BB6-46D4111B8CD3}" type="slidenum">
              <a:rPr lang="en-US" smtClean="0"/>
              <a:t>11</a:t>
            </a:fld>
            <a:endParaRPr lang="en-US"/>
          </a:p>
        </p:txBody>
      </p:sp>
    </p:spTree>
    <p:extLst>
      <p:ext uri="{BB962C8B-B14F-4D97-AF65-F5344CB8AC3E}">
        <p14:creationId xmlns:p14="http://schemas.microsoft.com/office/powerpoint/2010/main" val="270998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12</a:t>
            </a:fld>
            <a:endParaRPr lang="en-US"/>
          </a:p>
        </p:txBody>
      </p:sp>
    </p:spTree>
    <p:extLst>
      <p:ext uri="{BB962C8B-B14F-4D97-AF65-F5344CB8AC3E}">
        <p14:creationId xmlns:p14="http://schemas.microsoft.com/office/powerpoint/2010/main" val="3653741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13</a:t>
            </a:fld>
            <a:endParaRPr lang="en-US"/>
          </a:p>
        </p:txBody>
      </p:sp>
    </p:spTree>
    <p:extLst>
      <p:ext uri="{BB962C8B-B14F-4D97-AF65-F5344CB8AC3E}">
        <p14:creationId xmlns:p14="http://schemas.microsoft.com/office/powerpoint/2010/main" val="1875710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14</a:t>
            </a:fld>
            <a:endParaRPr lang="en-US"/>
          </a:p>
        </p:txBody>
      </p:sp>
    </p:spTree>
    <p:extLst>
      <p:ext uri="{BB962C8B-B14F-4D97-AF65-F5344CB8AC3E}">
        <p14:creationId xmlns:p14="http://schemas.microsoft.com/office/powerpoint/2010/main" val="773760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15</a:t>
            </a:fld>
            <a:endParaRPr lang="en-US"/>
          </a:p>
        </p:txBody>
      </p:sp>
    </p:spTree>
    <p:extLst>
      <p:ext uri="{BB962C8B-B14F-4D97-AF65-F5344CB8AC3E}">
        <p14:creationId xmlns:p14="http://schemas.microsoft.com/office/powerpoint/2010/main" val="248167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16</a:t>
            </a:fld>
            <a:endParaRPr lang="en-US"/>
          </a:p>
        </p:txBody>
      </p:sp>
    </p:spTree>
    <p:extLst>
      <p:ext uri="{BB962C8B-B14F-4D97-AF65-F5344CB8AC3E}">
        <p14:creationId xmlns:p14="http://schemas.microsoft.com/office/powerpoint/2010/main" val="872601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17</a:t>
            </a:fld>
            <a:endParaRPr lang="en-US"/>
          </a:p>
        </p:txBody>
      </p:sp>
    </p:spTree>
    <p:extLst>
      <p:ext uri="{BB962C8B-B14F-4D97-AF65-F5344CB8AC3E}">
        <p14:creationId xmlns:p14="http://schemas.microsoft.com/office/powerpoint/2010/main" val="107671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18</a:t>
            </a:fld>
            <a:endParaRPr lang="en-US"/>
          </a:p>
        </p:txBody>
      </p:sp>
    </p:spTree>
    <p:extLst>
      <p:ext uri="{BB962C8B-B14F-4D97-AF65-F5344CB8AC3E}">
        <p14:creationId xmlns:p14="http://schemas.microsoft.com/office/powerpoint/2010/main" val="110464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19</a:t>
            </a:fld>
            <a:endParaRPr lang="en-US"/>
          </a:p>
        </p:txBody>
      </p:sp>
    </p:spTree>
    <p:extLst>
      <p:ext uri="{BB962C8B-B14F-4D97-AF65-F5344CB8AC3E}">
        <p14:creationId xmlns:p14="http://schemas.microsoft.com/office/powerpoint/2010/main" val="128731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87E9C61A-9B5E-4580-98DD-1AC874081FFB}" type="slidenum">
              <a:rPr lang="de-DE" smtClean="0"/>
              <a:pPr/>
              <a:t>2</a:t>
            </a:fld>
            <a:endParaRPr lang="de-DE"/>
          </a:p>
        </p:txBody>
      </p:sp>
    </p:spTree>
    <p:extLst>
      <p:ext uri="{BB962C8B-B14F-4D97-AF65-F5344CB8AC3E}">
        <p14:creationId xmlns:p14="http://schemas.microsoft.com/office/powerpoint/2010/main" val="2007120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20</a:t>
            </a:fld>
            <a:endParaRPr lang="en-US"/>
          </a:p>
        </p:txBody>
      </p:sp>
    </p:spTree>
    <p:extLst>
      <p:ext uri="{BB962C8B-B14F-4D97-AF65-F5344CB8AC3E}">
        <p14:creationId xmlns:p14="http://schemas.microsoft.com/office/powerpoint/2010/main" val="4111145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87E9C61A-9B5E-4580-98DD-1AC874081FFB}" type="slidenum">
              <a:rPr lang="de-DE" smtClean="0"/>
              <a:pPr/>
              <a:t>3</a:t>
            </a:fld>
            <a:endParaRPr lang="de-DE"/>
          </a:p>
        </p:txBody>
      </p:sp>
    </p:spTree>
    <p:extLst>
      <p:ext uri="{BB962C8B-B14F-4D97-AF65-F5344CB8AC3E}">
        <p14:creationId xmlns:p14="http://schemas.microsoft.com/office/powerpoint/2010/main" val="225979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87E9C61A-9B5E-4580-98DD-1AC874081FFB}" type="slidenum">
              <a:rPr lang="de-DE" smtClean="0"/>
              <a:pPr/>
              <a:t>4</a:t>
            </a:fld>
            <a:endParaRPr lang="de-DE"/>
          </a:p>
        </p:txBody>
      </p:sp>
    </p:spTree>
    <p:extLst>
      <p:ext uri="{BB962C8B-B14F-4D97-AF65-F5344CB8AC3E}">
        <p14:creationId xmlns:p14="http://schemas.microsoft.com/office/powerpoint/2010/main" val="1938964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Notizenplatzhalter 2"/>
              <p:cNvSpPr>
                <a:spLocks noGrp="1"/>
              </p:cNvSpPr>
              <p:nvPr>
                <p:ph type="body" idx="1"/>
              </p:nvPr>
            </p:nvSpPr>
            <p:spPr/>
            <p:txBody>
              <a:bodyPr/>
              <a:lstStyle/>
              <a:p>
                <a:pPr marL="0" marR="0">
                  <a:lnSpc>
                    <a:spcPct val="107000"/>
                  </a:lnSpc>
                  <a:spcBef>
                    <a:spcPts val="0"/>
                  </a:spcBef>
                  <a:spcAft>
                    <a:spcPts val="800"/>
                  </a:spcAft>
                </a:pPr>
                <a:r>
                  <a:rPr lang="de-DE" sz="1800" dirty="0">
                    <a:effectLst/>
                    <a:latin typeface="Calibri" panose="020F0502020204030204" pitchFamily="34" charset="0"/>
                    <a:ea typeface="DengXian" panose="02010600030101010101" pitchFamily="2" charset="-122"/>
                    <a:cs typeface="Times New Roman" panose="02020603050405020304" pitchFamily="18" charset="0"/>
                  </a:rPr>
                  <a:t>Wie komme ich auf die Idee meiner Bachelorarbeit. Im Jahr 2018 hat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Aseeri</a:t>
                </a:r>
                <a:r>
                  <a:rPr lang="de-DE" sz="1800" dirty="0">
                    <a:effectLst/>
                    <a:latin typeface="Calibri" panose="020F0502020204030204" pitchFamily="34" charset="0"/>
                    <a:ea typeface="DengXian" panose="02010600030101010101" pitchFamily="2" charset="-122"/>
                    <a:cs typeface="Times New Roman" panose="02020603050405020304" pitchFamily="18" charset="0"/>
                  </a:rPr>
                  <a:t> seine (</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dirty="0">
                    <a:effectLst/>
                    <a:latin typeface="Calibri" panose="020F0502020204030204" pitchFamily="34" charset="0"/>
                    <a:ea typeface="DengXian" panose="02010600030101010101" pitchFamily="2" charset="-122"/>
                    <a:cs typeface="Times New Roman" panose="02020603050405020304" pitchFamily="18" charset="0"/>
                  </a:rPr>
                  <a:t>, </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dirty="0">
                    <a:effectLst/>
                    <a:latin typeface="Calibri" panose="020F0502020204030204" pitchFamily="34" charset="0"/>
                    <a:ea typeface="DengXian" panose="02010600030101010101" pitchFamily="2" charset="-122"/>
                    <a:cs typeface="Times New Roman" panose="02020603050405020304" pitchFamily="18" charset="0"/>
                  </a:rPr>
                  <a:t>) Netzwerk präsentiert und dann im Jahr 2020 kommt Mursi mit einem Netzwerk (</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dirty="0">
                    <a:effectLst/>
                    <a:latin typeface="Calibri" panose="020F0502020204030204" pitchFamily="34" charset="0"/>
                    <a:ea typeface="DengXian" panose="02010600030101010101" pitchFamily="2" charset="-122"/>
                    <a:cs typeface="Times New Roman" panose="02020603050405020304" pitchFamily="18" charset="0"/>
                  </a:rPr>
                  <a:t>,</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de-DE" sz="1800" i="0">
                    <a:effectLst/>
                    <a:latin typeface="Cambria Math" panose="02040503050406030204" pitchFamily="18" charset="0"/>
                    <a:ea typeface="DengXian" panose="02010600030101010101" pitchFamily="2" charset="-122"/>
                    <a:cs typeface="Times New Roman" panose="02020603050405020304" pitchFamily="18" charset="0"/>
                  </a:rPr>
                  <a:t>2</a:t>
                </a:r>
                <a:r>
                  <a:rPr lang="de-DE" sz="1800" dirty="0">
                    <a:effectLst/>
                    <a:latin typeface="Calibri" panose="020F0502020204030204" pitchFamily="34" charset="0"/>
                    <a:ea typeface="DengXian" panose="02010600030101010101" pitchFamily="2" charset="-122"/>
                    <a:cs typeface="Times New Roman" panose="02020603050405020304" pitchFamily="18" charset="0"/>
                  </a:rPr>
                  <a:t>). Es fallen alles einfach aus dem Himmel und deswegen möchte ich die Netzwerke zu testen und daraufhin ein einfacheres Netzwerk zu finden.</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de-DE" sz="1800" dirty="0">
                    <a:effectLst/>
                    <a:latin typeface="Calibri" panose="020F0502020204030204" pitchFamily="34" charset="0"/>
                    <a:ea typeface="DengXian" panose="02010600030101010101" pitchFamily="2" charset="-122"/>
                    <a:cs typeface="Times New Roman" panose="02020603050405020304" pitchFamily="18" charset="0"/>
                  </a:rPr>
                  <a:t>Nun komme ich zu meinen Ergebnissen. Das Netzwerk, das ich gefunden habe, ist dieses (10,10) er Netzwerk, es funktioniert ganz gut und schnell für 1-7XOR. Für 8XOR und so weiter, ist es aber nicht ideal, denn die Kapazität für nur 10 Neuronen ist ganz wenig. In dieser Reihe ist das Netzwerk von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Aseeri</a:t>
                </a:r>
                <a:r>
                  <a:rPr lang="de-DE" sz="1800" dirty="0">
                    <a:effectLst/>
                    <a:latin typeface="Calibri" panose="020F0502020204030204" pitchFamily="34" charset="0"/>
                    <a:ea typeface="DengXian" panose="02010600030101010101" pitchFamily="2" charset="-122"/>
                    <a:cs typeface="Times New Roman" panose="02020603050405020304" pitchFamily="18" charset="0"/>
                  </a:rPr>
                  <a:t> und in dieser Reihe ist das Netzwerk von Mursi. Alle 3 Netzwerken benutzen MLP, aber bei der Generierung von CRPs hat Mursi einen eigenen Code geschrieben, das ist aber leider fehlerhaft, deswegen kann man die Ergebnisse von Mursi nicht reproduzieren. In dieser Graphik ist offensichtlich, dass (10,10) er Netzwerk viel einfacher als die andere 2 ist.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mc:Fallback>
      </mc:AlternateContent>
      <p:sp>
        <p:nvSpPr>
          <p:cNvPr id="4" name="Foliennummernplatzhalter 3"/>
          <p:cNvSpPr>
            <a:spLocks noGrp="1"/>
          </p:cNvSpPr>
          <p:nvPr>
            <p:ph type="sldNum" sz="quarter" idx="5"/>
          </p:nvPr>
        </p:nvSpPr>
        <p:spPr/>
        <p:txBody>
          <a:bodyPr/>
          <a:lstStyle/>
          <a:p>
            <a:fld id="{CC2D5368-B280-4EC1-9BB6-46D4111B8CD3}" type="slidenum">
              <a:rPr lang="en-US" smtClean="0"/>
              <a:t>5</a:t>
            </a:fld>
            <a:endParaRPr lang="en-US"/>
          </a:p>
        </p:txBody>
      </p:sp>
    </p:spTree>
    <p:extLst>
      <p:ext uri="{BB962C8B-B14F-4D97-AF65-F5344CB8AC3E}">
        <p14:creationId xmlns:p14="http://schemas.microsoft.com/office/powerpoint/2010/main" val="40554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CC2D5368-B280-4EC1-9BB6-46D4111B8CD3}" type="slidenum">
              <a:rPr lang="en-US" smtClean="0"/>
              <a:t>6</a:t>
            </a:fld>
            <a:endParaRPr lang="en-US"/>
          </a:p>
        </p:txBody>
      </p:sp>
    </p:spTree>
    <p:extLst>
      <p:ext uri="{BB962C8B-B14F-4D97-AF65-F5344CB8AC3E}">
        <p14:creationId xmlns:p14="http://schemas.microsoft.com/office/powerpoint/2010/main" val="25774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7</a:t>
            </a:fld>
            <a:endParaRPr lang="en-US"/>
          </a:p>
        </p:txBody>
      </p:sp>
    </p:spTree>
    <p:extLst>
      <p:ext uri="{BB962C8B-B14F-4D97-AF65-F5344CB8AC3E}">
        <p14:creationId xmlns:p14="http://schemas.microsoft.com/office/powerpoint/2010/main" val="65628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Foliennummernplatzhalter 3"/>
          <p:cNvSpPr>
            <a:spLocks noGrp="1"/>
          </p:cNvSpPr>
          <p:nvPr>
            <p:ph type="sldNum" sz="quarter" idx="5"/>
          </p:nvPr>
        </p:nvSpPr>
        <p:spPr/>
        <p:txBody>
          <a:bodyPr/>
          <a:lstStyle/>
          <a:p>
            <a:fld id="{CC2D5368-B280-4EC1-9BB6-46D4111B8CD3}" type="slidenum">
              <a:rPr lang="en-US" smtClean="0"/>
              <a:t>8</a:t>
            </a:fld>
            <a:endParaRPr lang="en-US"/>
          </a:p>
        </p:txBody>
      </p:sp>
    </p:spTree>
    <p:extLst>
      <p:ext uri="{BB962C8B-B14F-4D97-AF65-F5344CB8AC3E}">
        <p14:creationId xmlns:p14="http://schemas.microsoft.com/office/powerpoint/2010/main" val="41518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izenplatzhalter 2"/>
              <p:cNvSpPr>
                <a:spLocks noGrp="1"/>
              </p:cNvSpPr>
              <p:nvPr>
                <p:ph type="body" idx="1"/>
              </p:nvPr>
            </p:nvSpPr>
            <p:spPr/>
            <p:txBody>
              <a:bodyPr/>
              <a:lstStyle/>
              <a:p>
                <a:endParaRPr lang="en-US" dirty="0"/>
              </a:p>
            </p:txBody>
          </p:sp>
        </mc:Choice>
        <mc:Fallback xmlns="">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effectLst/>
                    <a:latin typeface="Calibri" panose="020F0502020204030204" pitchFamily="34" charset="0"/>
                    <a:ea typeface="DengXian" panose="02010600030101010101" pitchFamily="2" charset="-122"/>
                    <a:cs typeface="Times New Roman" panose="02020603050405020304" pitchFamily="18" charset="0"/>
                  </a:rPr>
                  <a:t>Ein weiterer Faktor ist die Anzahl der CRPs. Jede Simulation in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Mursi‘s</a:t>
                </a:r>
                <a:r>
                  <a:rPr lang="de-DE" sz="1800" dirty="0">
                    <a:effectLst/>
                    <a:latin typeface="Calibri" panose="020F0502020204030204" pitchFamily="34" charset="0"/>
                    <a:ea typeface="DengXian" panose="02010600030101010101" pitchFamily="2" charset="-122"/>
                    <a:cs typeface="Times New Roman" panose="02020603050405020304" pitchFamily="18" charset="0"/>
                  </a:rPr>
                  <a:t> Netzwerk erzeugt 20 Millionen CRPs für jede simulierte XOR Arbiter PUF, was eine lange Laufzeit zur Folge hat. Wie in der Graphik zu sehen ist, um die Laufzeit zu verkürzen und ohne die </a:t>
                </a:r>
                <a:r>
                  <a:rPr lang="de-DE" sz="1800" dirty="0" err="1">
                    <a:effectLst/>
                    <a:latin typeface="Calibri" panose="020F0502020204030204" pitchFamily="34" charset="0"/>
                    <a:ea typeface="DengXian" panose="02010600030101010101" pitchFamily="2" charset="-122"/>
                    <a:cs typeface="Times New Roman" panose="02020603050405020304" pitchFamily="18" charset="0"/>
                  </a:rPr>
                  <a:t>Accuracy</a:t>
                </a:r>
                <a:r>
                  <a:rPr lang="de-DE" sz="1800" dirty="0">
                    <a:effectLst/>
                    <a:latin typeface="Calibri" panose="020F0502020204030204" pitchFamily="34" charset="0"/>
                    <a:ea typeface="DengXian" panose="02010600030101010101" pitchFamily="2" charset="-122"/>
                    <a:cs typeface="Times New Roman" panose="02020603050405020304" pitchFamily="18" charset="0"/>
                  </a:rPr>
                  <a:t> zu verringern, nach mehreren Versuchen, werde ich k*</a:t>
                </a:r>
                <a:r>
                  <a:rPr lang="de-DE" sz="1800" i="0">
                    <a:effectLst/>
                    <a:latin typeface="Cambria Math" panose="02040503050406030204" pitchFamily="18" charset="0"/>
                    <a:ea typeface="DengXian" panose="02010600030101010101" pitchFamily="2" charset="-122"/>
                    <a:cs typeface="Times New Roman" panose="02020603050405020304" pitchFamily="18" charset="0"/>
                  </a:rPr>
                  <a:t>10</a:t>
                </a:r>
                <a:r>
                  <a:rPr lang="en-US" sz="1800" i="0">
                    <a:effectLst/>
                    <a:latin typeface="Cambria Math" panose="02040503050406030204" pitchFamily="18" charset="0"/>
                    <a:ea typeface="DengXian" panose="02010600030101010101" pitchFamily="2" charset="-122"/>
                    <a:cs typeface="Times New Roman" panose="02020603050405020304" pitchFamily="18" charset="0"/>
                  </a:rPr>
                  <a:t>^</a:t>
                </a:r>
                <a:r>
                  <a:rPr lang="de-DE" sz="1800" i="0">
                    <a:effectLst/>
                    <a:latin typeface="Cambria Math" panose="02040503050406030204" pitchFamily="18" charset="0"/>
                    <a:ea typeface="DengXian" panose="02010600030101010101" pitchFamily="2" charset="-122"/>
                    <a:cs typeface="Times New Roman" panose="02020603050405020304" pitchFamily="18" charset="0"/>
                  </a:rPr>
                  <a:t>5</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de-DE" sz="1800" dirty="0">
                    <a:effectLst/>
                    <a:latin typeface="Calibri" panose="020F0502020204030204" pitchFamily="34" charset="0"/>
                    <a:ea typeface="DengXian" panose="02010600030101010101" pitchFamily="2" charset="-122"/>
                    <a:cs typeface="Times New Roman" panose="02020603050405020304" pitchFamily="18" charset="0"/>
                  </a:rPr>
                  <a:t>CRPs für jeder simulierten XOR Arbiter PUF erzeugen, k steht für die Anzahl der paralleler XORs.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mc:Fallback>
      </mc:AlternateContent>
      <p:sp>
        <p:nvSpPr>
          <p:cNvPr id="4" name="Foliennummernplatzhalter 3"/>
          <p:cNvSpPr>
            <a:spLocks noGrp="1"/>
          </p:cNvSpPr>
          <p:nvPr>
            <p:ph type="sldNum" sz="quarter" idx="5"/>
          </p:nvPr>
        </p:nvSpPr>
        <p:spPr/>
        <p:txBody>
          <a:bodyPr/>
          <a:lstStyle/>
          <a:p>
            <a:fld id="{CC2D5368-B280-4EC1-9BB6-46D4111B8CD3}" type="slidenum">
              <a:rPr lang="en-US" smtClean="0"/>
              <a:t>9</a:t>
            </a:fld>
            <a:endParaRPr lang="en-US"/>
          </a:p>
        </p:txBody>
      </p:sp>
    </p:spTree>
    <p:extLst>
      <p:ext uri="{BB962C8B-B14F-4D97-AF65-F5344CB8AC3E}">
        <p14:creationId xmlns:p14="http://schemas.microsoft.com/office/powerpoint/2010/main" val="665543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F00F8-6823-4447-8B1E-485845E3314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886E8B14-75B5-4DAE-B6ED-A8A4FDF7F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5DB03C6B-9006-4245-8542-CD8FC80289CA}"/>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596243B3-4D13-447E-9DF1-723553DF0FD3}"/>
              </a:ext>
            </a:extLst>
          </p:cNvPr>
          <p:cNvSpPr>
            <a:spLocks noGrp="1"/>
          </p:cNvSpPr>
          <p:nvPr>
            <p:ph type="ftr" sz="quarter" idx="11"/>
          </p:nvPr>
        </p:nvSpPr>
        <p:spPr/>
        <p:txBody>
          <a:bodyPr/>
          <a:lstStyle/>
          <a:p>
            <a:r>
              <a:rPr lang="en-US"/>
              <a:t>Qinzi Li 13.08.2021</a:t>
            </a:r>
          </a:p>
        </p:txBody>
      </p:sp>
      <p:sp>
        <p:nvSpPr>
          <p:cNvPr id="6" name="Foliennummernplatzhalter 5">
            <a:extLst>
              <a:ext uri="{FF2B5EF4-FFF2-40B4-BE49-F238E27FC236}">
                <a16:creationId xmlns:a16="http://schemas.microsoft.com/office/drawing/2014/main" id="{45052ED9-6993-4635-A65F-06A8C2CA2986}"/>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115456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449922-85B3-469A-B03E-4D307ED2B532}"/>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DF1A8F09-F94F-44E2-AECB-1E9FB6B9466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6D4888B2-5195-45F5-BF8F-A45B6CC345DE}"/>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2B22D0E0-5020-4BD5-8A0B-ABD936250789}"/>
              </a:ext>
            </a:extLst>
          </p:cNvPr>
          <p:cNvSpPr>
            <a:spLocks noGrp="1"/>
          </p:cNvSpPr>
          <p:nvPr>
            <p:ph type="ftr" sz="quarter" idx="11"/>
          </p:nvPr>
        </p:nvSpPr>
        <p:spPr/>
        <p:txBody>
          <a:bodyPr/>
          <a:lstStyle/>
          <a:p>
            <a:r>
              <a:rPr lang="en-US"/>
              <a:t>Qinzi Li 13.08.2021</a:t>
            </a:r>
          </a:p>
        </p:txBody>
      </p:sp>
      <p:sp>
        <p:nvSpPr>
          <p:cNvPr id="6" name="Foliennummernplatzhalter 5">
            <a:extLst>
              <a:ext uri="{FF2B5EF4-FFF2-40B4-BE49-F238E27FC236}">
                <a16:creationId xmlns:a16="http://schemas.microsoft.com/office/drawing/2014/main" id="{EFC02E37-BA46-4D2D-B2F6-7B95B677BB7A}"/>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823677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60D76A7-67C2-42F7-8533-6582B4FF2E77}"/>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3BC31542-47D6-478A-A014-1A8284B2E87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CB41C8F-A9F9-4332-9BEC-863652FEA4CF}"/>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C42F4D78-BCF4-49E6-891C-68970FB29C63}"/>
              </a:ext>
            </a:extLst>
          </p:cNvPr>
          <p:cNvSpPr>
            <a:spLocks noGrp="1"/>
          </p:cNvSpPr>
          <p:nvPr>
            <p:ph type="ftr" sz="quarter" idx="11"/>
          </p:nvPr>
        </p:nvSpPr>
        <p:spPr/>
        <p:txBody>
          <a:bodyPr/>
          <a:lstStyle/>
          <a:p>
            <a:r>
              <a:rPr lang="en-US"/>
              <a:t>Qinzi Li 13.08.2021</a:t>
            </a:r>
          </a:p>
        </p:txBody>
      </p:sp>
      <p:sp>
        <p:nvSpPr>
          <p:cNvPr id="6" name="Foliennummernplatzhalter 5">
            <a:extLst>
              <a:ext uri="{FF2B5EF4-FFF2-40B4-BE49-F238E27FC236}">
                <a16:creationId xmlns:a16="http://schemas.microsoft.com/office/drawing/2014/main" id="{3773F43D-CAD7-4AB1-A7EF-6A8D58E354DC}"/>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3561571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grpSp>
        <p:nvGrpSpPr>
          <p:cNvPr id="2" name="Gruppieren 1"/>
          <p:cNvGrpSpPr/>
          <p:nvPr userDrawn="1"/>
        </p:nvGrpSpPr>
        <p:grpSpPr>
          <a:xfrm>
            <a:off x="0" y="0"/>
            <a:ext cx="12192000" cy="6869430"/>
            <a:chOff x="0" y="0"/>
            <a:chExt cx="12192000" cy="6869430"/>
          </a:xfrm>
        </p:grpSpPr>
        <p:pic>
          <p:nvPicPr>
            <p:cNvPr id="8" name="Picture 70" descr="start"/>
            <p:cNvPicPr>
              <a:picLocks noChangeAspect="1" noChangeArrowheads="1"/>
            </p:cNvPicPr>
            <p:nvPr userDrawn="1"/>
          </p:nvPicPr>
          <p:blipFill>
            <a:blip r:embed="rId2"/>
            <a:srcRect/>
            <a:stretch>
              <a:fillRect/>
            </a:stretch>
          </p:blipFill>
          <p:spPr bwMode="auto">
            <a:xfrm>
              <a:off x="3048000" y="0"/>
              <a:ext cx="9144000" cy="6869430"/>
            </a:xfrm>
            <a:prstGeom prst="rect">
              <a:avLst/>
            </a:prstGeom>
            <a:noFill/>
            <a:ln w="9525">
              <a:noFill/>
              <a:miter lim="800000"/>
              <a:headEnd/>
              <a:tailEnd/>
            </a:ln>
          </p:spPr>
        </p:pic>
        <p:pic>
          <p:nvPicPr>
            <p:cNvPr id="4" name="Picture 70" descr="start"/>
            <p:cNvPicPr>
              <a:picLocks noChangeAspect="1" noChangeArrowheads="1"/>
            </p:cNvPicPr>
            <p:nvPr userDrawn="1"/>
          </p:nvPicPr>
          <p:blipFill rotWithShape="1">
            <a:blip r:embed="rId2"/>
            <a:srcRect r="40027"/>
            <a:stretch/>
          </p:blipFill>
          <p:spPr bwMode="auto">
            <a:xfrm>
              <a:off x="0" y="0"/>
              <a:ext cx="5483932" cy="6869430"/>
            </a:xfrm>
            <a:prstGeom prst="rect">
              <a:avLst/>
            </a:prstGeom>
            <a:noFill/>
            <a:ln w="9525">
              <a:noFill/>
              <a:miter lim="800000"/>
              <a:headEnd/>
              <a:tailEnd/>
            </a:ln>
          </p:spPr>
        </p:pic>
      </p:grpSp>
      <p:sp>
        <p:nvSpPr>
          <p:cNvPr id="87043" name="Rectangle 3"/>
          <p:cNvSpPr>
            <a:spLocks noGrp="1" noChangeArrowheads="1"/>
          </p:cNvSpPr>
          <p:nvPr>
            <p:ph type="subTitle" idx="1" hasCustomPrompt="1"/>
          </p:nvPr>
        </p:nvSpPr>
        <p:spPr>
          <a:xfrm>
            <a:off x="1524000" y="4386261"/>
            <a:ext cx="9829872" cy="1963779"/>
          </a:xfrm>
          <a:ln w="12700"/>
        </p:spPr>
        <p:txBody>
          <a:bodyPr/>
          <a:lstStyle>
            <a:lvl1pPr marL="0" indent="0">
              <a:buClrTx/>
              <a:defRPr sz="1800"/>
            </a:lvl1pPr>
            <a:lvl2pPr marL="457200" indent="0">
              <a:buClrTx/>
              <a:buNone/>
              <a:defRPr/>
            </a:lvl2pPr>
          </a:lstStyle>
          <a:p>
            <a:r>
              <a:rPr lang="de-DE" dirty="0"/>
              <a:t>Master-Untertitelformat bearbeiten</a:t>
            </a:r>
          </a:p>
        </p:txBody>
      </p:sp>
      <p:sp>
        <p:nvSpPr>
          <p:cNvPr id="87044" name="Rectangle 4"/>
          <p:cNvSpPr>
            <a:spLocks noGrp="1" noChangeArrowheads="1"/>
          </p:cNvSpPr>
          <p:nvPr>
            <p:ph type="ctrTitle" hasCustomPrompt="1"/>
          </p:nvPr>
        </p:nvSpPr>
        <p:spPr>
          <a:xfrm>
            <a:off x="1524000" y="2625715"/>
            <a:ext cx="9468544" cy="1531947"/>
          </a:xfrm>
          <a:ln w="12700"/>
        </p:spPr>
        <p:txBody>
          <a:bodyPr>
            <a:normAutofit/>
          </a:bodyPr>
          <a:lstStyle>
            <a:lvl1pPr>
              <a:lnSpc>
                <a:spcPct val="80000"/>
              </a:lnSpc>
              <a:defRPr sz="3600" b="1">
                <a:solidFill>
                  <a:schemeClr val="tx1"/>
                </a:solidFill>
              </a:defRPr>
            </a:lvl1pPr>
          </a:lstStyle>
          <a:p>
            <a:r>
              <a:rPr lang="de-DE" dirty="0"/>
              <a:t>Vortragstitel (Titel der Arbeit) durch Klicken hinzufügen</a:t>
            </a:r>
          </a:p>
        </p:txBody>
      </p:sp>
      <p:sp>
        <p:nvSpPr>
          <p:cNvPr id="5" name="Rectangle 4"/>
          <p:cNvSpPr>
            <a:spLocks noGrp="1" noChangeArrowheads="1"/>
          </p:cNvSpPr>
          <p:nvPr>
            <p:ph type="sldNum" sz="quarter" idx="4"/>
          </p:nvPr>
        </p:nvSpPr>
        <p:spPr bwMode="auto">
          <a:xfrm>
            <a:off x="10993967" y="6459580"/>
            <a:ext cx="1054100"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6C30"/>
                </a:solidFill>
              </a:defRPr>
            </a:lvl1pPr>
          </a:lstStyle>
          <a:p>
            <a:pPr>
              <a:defRPr/>
            </a:pPr>
            <a:fld id="{70BFFA52-4234-45F6-B1A6-074E24FF43A2}" type="slidenum">
              <a:rPr lang="de-DE" smtClean="0"/>
              <a:pPr>
                <a:defRPr/>
              </a:pPr>
              <a:t>‹Nr.›</a:t>
            </a:fld>
            <a:endParaRPr lang="de-DE" dirty="0"/>
          </a:p>
        </p:txBody>
      </p:sp>
      <p:sp>
        <p:nvSpPr>
          <p:cNvPr id="6" name="Rectangle 23"/>
          <p:cNvSpPr>
            <a:spLocks noGrp="1" noChangeArrowheads="1"/>
          </p:cNvSpPr>
          <p:nvPr>
            <p:ph type="ftr" sz="quarter" idx="3"/>
          </p:nvPr>
        </p:nvSpPr>
        <p:spPr bwMode="auto">
          <a:xfrm>
            <a:off x="508001" y="6459579"/>
            <a:ext cx="10310348" cy="292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6C30"/>
                </a:solidFill>
              </a:defRPr>
            </a:lvl1pPr>
          </a:lstStyle>
          <a:p>
            <a:r>
              <a:rPr lang="de-DE"/>
              <a:t>Qinzi Li 13.08.2021</a:t>
            </a:r>
            <a:endParaRPr lang="de-DE" dirty="0"/>
          </a:p>
        </p:txBody>
      </p:sp>
      <p:sp>
        <p:nvSpPr>
          <p:cNvPr id="3" name="Textplatzhalter 2"/>
          <p:cNvSpPr>
            <a:spLocks noGrp="1"/>
          </p:cNvSpPr>
          <p:nvPr>
            <p:ph type="body" sz="quarter" idx="10" hasCustomPrompt="1"/>
          </p:nvPr>
        </p:nvSpPr>
        <p:spPr>
          <a:xfrm>
            <a:off x="1487488" y="1736812"/>
            <a:ext cx="9841093" cy="684076"/>
          </a:xfrm>
        </p:spPr>
        <p:txBody>
          <a:bodyPr anchor="b"/>
          <a:lstStyle>
            <a:lvl1pPr marL="0" indent="0">
              <a:buClrTx/>
              <a:buFontTx/>
              <a:buNone/>
              <a:defRPr sz="1800" b="1" baseline="0"/>
            </a:lvl1pPr>
          </a:lstStyle>
          <a:p>
            <a:pPr lvl="0"/>
            <a:r>
              <a:rPr lang="de-DE" dirty="0"/>
              <a:t>Name des Vortragenden durch Klicken hinzufügen</a:t>
            </a:r>
          </a:p>
        </p:txBody>
      </p:sp>
    </p:spTree>
    <p:extLst>
      <p:ext uri="{BB962C8B-B14F-4D97-AF65-F5344CB8AC3E}">
        <p14:creationId xmlns:p14="http://schemas.microsoft.com/office/powerpoint/2010/main" val="11466443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FAB0AB-D8A8-47CF-A9E0-5EE6F871770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F55D745D-CE72-4070-A207-CCF8027DC9B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12E0BD4A-E2A8-4B33-9F1D-EE1ABF40F4E8}"/>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3F0964D4-C0BE-4881-8688-CA8B5314FD19}"/>
              </a:ext>
            </a:extLst>
          </p:cNvPr>
          <p:cNvSpPr>
            <a:spLocks noGrp="1"/>
          </p:cNvSpPr>
          <p:nvPr>
            <p:ph type="ftr" sz="quarter" idx="11"/>
          </p:nvPr>
        </p:nvSpPr>
        <p:spPr/>
        <p:txBody>
          <a:bodyPr/>
          <a:lstStyle/>
          <a:p>
            <a:r>
              <a:rPr lang="en-US"/>
              <a:t>Qinzi Li 13.08.2021</a:t>
            </a:r>
          </a:p>
        </p:txBody>
      </p:sp>
      <p:sp>
        <p:nvSpPr>
          <p:cNvPr id="6" name="Foliennummernplatzhalter 5">
            <a:extLst>
              <a:ext uri="{FF2B5EF4-FFF2-40B4-BE49-F238E27FC236}">
                <a16:creationId xmlns:a16="http://schemas.microsoft.com/office/drawing/2014/main" id="{B86B111F-B9D8-4BEC-8F88-22E5886DD95A}"/>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171704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82B464-CD5F-4037-BBF8-A714E4E9A8E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10DACDBE-53B2-4C21-A35E-4041A7AF9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A6E6E6C-EDB4-4A58-A53E-0BABC04CFE45}"/>
              </a:ext>
            </a:extLst>
          </p:cNvPr>
          <p:cNvSpPr>
            <a:spLocks noGrp="1"/>
          </p:cNvSpPr>
          <p:nvPr>
            <p:ph type="dt" sz="half" idx="10"/>
          </p:nvPr>
        </p:nvSpPr>
        <p:spPr/>
        <p:txBody>
          <a:bodyPr/>
          <a:lstStyle/>
          <a:p>
            <a:endParaRPr lang="en-US"/>
          </a:p>
        </p:txBody>
      </p:sp>
      <p:sp>
        <p:nvSpPr>
          <p:cNvPr id="5" name="Fußzeilenplatzhalter 4">
            <a:extLst>
              <a:ext uri="{FF2B5EF4-FFF2-40B4-BE49-F238E27FC236}">
                <a16:creationId xmlns:a16="http://schemas.microsoft.com/office/drawing/2014/main" id="{B61B1647-299F-4C03-90E6-312EA8535AD7}"/>
              </a:ext>
            </a:extLst>
          </p:cNvPr>
          <p:cNvSpPr>
            <a:spLocks noGrp="1"/>
          </p:cNvSpPr>
          <p:nvPr>
            <p:ph type="ftr" sz="quarter" idx="11"/>
          </p:nvPr>
        </p:nvSpPr>
        <p:spPr/>
        <p:txBody>
          <a:bodyPr/>
          <a:lstStyle/>
          <a:p>
            <a:r>
              <a:rPr lang="en-US"/>
              <a:t>Qinzi Li 13.08.2021</a:t>
            </a:r>
          </a:p>
        </p:txBody>
      </p:sp>
      <p:sp>
        <p:nvSpPr>
          <p:cNvPr id="6" name="Foliennummernplatzhalter 5">
            <a:extLst>
              <a:ext uri="{FF2B5EF4-FFF2-40B4-BE49-F238E27FC236}">
                <a16:creationId xmlns:a16="http://schemas.microsoft.com/office/drawing/2014/main" id="{E5EC0F6A-0C40-4905-8564-A961B244A8D5}"/>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3668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7588B4-58E4-4971-8848-D5619C80BE69}"/>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42DA5360-4FC7-4FA6-B879-3B4C965D821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AD36925-7319-479B-8FB9-F2A4F62A688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32D281C9-F5D0-4767-AEFB-4F2B73C869FC}"/>
              </a:ext>
            </a:extLst>
          </p:cNvPr>
          <p:cNvSpPr>
            <a:spLocks noGrp="1"/>
          </p:cNvSpPr>
          <p:nvPr>
            <p:ph type="dt" sz="half" idx="10"/>
          </p:nvPr>
        </p:nvSpPr>
        <p:spPr/>
        <p:txBody>
          <a:bodyPr/>
          <a:lstStyle/>
          <a:p>
            <a:endParaRPr lang="en-US"/>
          </a:p>
        </p:txBody>
      </p:sp>
      <p:sp>
        <p:nvSpPr>
          <p:cNvPr id="6" name="Fußzeilenplatzhalter 5">
            <a:extLst>
              <a:ext uri="{FF2B5EF4-FFF2-40B4-BE49-F238E27FC236}">
                <a16:creationId xmlns:a16="http://schemas.microsoft.com/office/drawing/2014/main" id="{1D8EDABF-BAB3-4FC6-A327-657BE62AC991}"/>
              </a:ext>
            </a:extLst>
          </p:cNvPr>
          <p:cNvSpPr>
            <a:spLocks noGrp="1"/>
          </p:cNvSpPr>
          <p:nvPr>
            <p:ph type="ftr" sz="quarter" idx="11"/>
          </p:nvPr>
        </p:nvSpPr>
        <p:spPr/>
        <p:txBody>
          <a:bodyPr/>
          <a:lstStyle/>
          <a:p>
            <a:r>
              <a:rPr lang="en-US"/>
              <a:t>Qinzi Li 13.08.2021</a:t>
            </a:r>
          </a:p>
        </p:txBody>
      </p:sp>
      <p:sp>
        <p:nvSpPr>
          <p:cNvPr id="7" name="Foliennummernplatzhalter 6">
            <a:extLst>
              <a:ext uri="{FF2B5EF4-FFF2-40B4-BE49-F238E27FC236}">
                <a16:creationId xmlns:a16="http://schemas.microsoft.com/office/drawing/2014/main" id="{F4B3DA02-E310-4BFB-BF2A-73D8CEBF5FA0}"/>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2505274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01DF17-4719-4839-B79E-389991D85AE3}"/>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3293C2E2-189E-4069-8A49-EB4B6A22E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5698875-51D9-4390-A263-AEF15430E12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8DCB0211-03EA-44C0-8751-194AE4232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53DC7BC-A99A-4D30-953B-6FB2936F3B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E183ED1A-9C80-4A55-A305-968DF1FD97DD}"/>
              </a:ext>
            </a:extLst>
          </p:cNvPr>
          <p:cNvSpPr>
            <a:spLocks noGrp="1"/>
          </p:cNvSpPr>
          <p:nvPr>
            <p:ph type="dt" sz="half" idx="10"/>
          </p:nvPr>
        </p:nvSpPr>
        <p:spPr/>
        <p:txBody>
          <a:bodyPr/>
          <a:lstStyle/>
          <a:p>
            <a:endParaRPr lang="en-US"/>
          </a:p>
        </p:txBody>
      </p:sp>
      <p:sp>
        <p:nvSpPr>
          <p:cNvPr id="8" name="Fußzeilenplatzhalter 7">
            <a:extLst>
              <a:ext uri="{FF2B5EF4-FFF2-40B4-BE49-F238E27FC236}">
                <a16:creationId xmlns:a16="http://schemas.microsoft.com/office/drawing/2014/main" id="{00FF2484-2D8C-4651-B3F2-8AD05276034D}"/>
              </a:ext>
            </a:extLst>
          </p:cNvPr>
          <p:cNvSpPr>
            <a:spLocks noGrp="1"/>
          </p:cNvSpPr>
          <p:nvPr>
            <p:ph type="ftr" sz="quarter" idx="11"/>
          </p:nvPr>
        </p:nvSpPr>
        <p:spPr/>
        <p:txBody>
          <a:bodyPr/>
          <a:lstStyle/>
          <a:p>
            <a:r>
              <a:rPr lang="en-US"/>
              <a:t>Qinzi Li 13.08.2021</a:t>
            </a:r>
          </a:p>
        </p:txBody>
      </p:sp>
      <p:sp>
        <p:nvSpPr>
          <p:cNvPr id="9" name="Foliennummernplatzhalter 8">
            <a:extLst>
              <a:ext uri="{FF2B5EF4-FFF2-40B4-BE49-F238E27FC236}">
                <a16:creationId xmlns:a16="http://schemas.microsoft.com/office/drawing/2014/main" id="{4273853B-FD58-452A-AEA9-E45B7A044139}"/>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13961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ABB35A-445D-440F-8AD7-64198FF65351}"/>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33E8E7D5-875B-4215-B32A-2EAFD8DB3CFD}"/>
              </a:ext>
            </a:extLst>
          </p:cNvPr>
          <p:cNvSpPr>
            <a:spLocks noGrp="1"/>
          </p:cNvSpPr>
          <p:nvPr>
            <p:ph type="dt" sz="half" idx="10"/>
          </p:nvPr>
        </p:nvSpPr>
        <p:spPr/>
        <p:txBody>
          <a:bodyPr/>
          <a:lstStyle/>
          <a:p>
            <a:endParaRPr lang="en-US"/>
          </a:p>
        </p:txBody>
      </p:sp>
      <p:sp>
        <p:nvSpPr>
          <p:cNvPr id="4" name="Fußzeilenplatzhalter 3">
            <a:extLst>
              <a:ext uri="{FF2B5EF4-FFF2-40B4-BE49-F238E27FC236}">
                <a16:creationId xmlns:a16="http://schemas.microsoft.com/office/drawing/2014/main" id="{14F04EE4-DC74-43B4-B8C9-1040A12CA701}"/>
              </a:ext>
            </a:extLst>
          </p:cNvPr>
          <p:cNvSpPr>
            <a:spLocks noGrp="1"/>
          </p:cNvSpPr>
          <p:nvPr>
            <p:ph type="ftr" sz="quarter" idx="11"/>
          </p:nvPr>
        </p:nvSpPr>
        <p:spPr/>
        <p:txBody>
          <a:bodyPr/>
          <a:lstStyle/>
          <a:p>
            <a:r>
              <a:rPr lang="en-US"/>
              <a:t>Qinzi Li 13.08.2021</a:t>
            </a:r>
          </a:p>
        </p:txBody>
      </p:sp>
      <p:sp>
        <p:nvSpPr>
          <p:cNvPr id="5" name="Foliennummernplatzhalter 4">
            <a:extLst>
              <a:ext uri="{FF2B5EF4-FFF2-40B4-BE49-F238E27FC236}">
                <a16:creationId xmlns:a16="http://schemas.microsoft.com/office/drawing/2014/main" id="{443486E7-8EA2-4694-8C73-1328430DE768}"/>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396662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6D1AFD9-F0BB-4F87-AD43-6C9A538D50D5}"/>
              </a:ext>
            </a:extLst>
          </p:cNvPr>
          <p:cNvSpPr>
            <a:spLocks noGrp="1"/>
          </p:cNvSpPr>
          <p:nvPr>
            <p:ph type="dt" sz="half" idx="10"/>
          </p:nvPr>
        </p:nvSpPr>
        <p:spPr/>
        <p:txBody>
          <a:bodyPr/>
          <a:lstStyle/>
          <a:p>
            <a:endParaRPr lang="en-US"/>
          </a:p>
        </p:txBody>
      </p:sp>
      <p:sp>
        <p:nvSpPr>
          <p:cNvPr id="3" name="Fußzeilenplatzhalter 2">
            <a:extLst>
              <a:ext uri="{FF2B5EF4-FFF2-40B4-BE49-F238E27FC236}">
                <a16:creationId xmlns:a16="http://schemas.microsoft.com/office/drawing/2014/main" id="{00D3BA6F-A172-453E-AA3E-089CD28D0624}"/>
              </a:ext>
            </a:extLst>
          </p:cNvPr>
          <p:cNvSpPr>
            <a:spLocks noGrp="1"/>
          </p:cNvSpPr>
          <p:nvPr>
            <p:ph type="ftr" sz="quarter" idx="11"/>
          </p:nvPr>
        </p:nvSpPr>
        <p:spPr/>
        <p:txBody>
          <a:bodyPr/>
          <a:lstStyle/>
          <a:p>
            <a:r>
              <a:rPr lang="en-US"/>
              <a:t>Qinzi Li 13.08.2021</a:t>
            </a:r>
          </a:p>
        </p:txBody>
      </p:sp>
      <p:sp>
        <p:nvSpPr>
          <p:cNvPr id="4" name="Foliennummernplatzhalter 3">
            <a:extLst>
              <a:ext uri="{FF2B5EF4-FFF2-40B4-BE49-F238E27FC236}">
                <a16:creationId xmlns:a16="http://schemas.microsoft.com/office/drawing/2014/main" id="{7AE9A28E-18B6-47EF-B458-50D159F37029}"/>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250246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F962C-D12C-40AD-9F4F-96D8583BBAA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2A75C54C-6BC1-4023-8564-1AC2BDCE7B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2C44CA61-865D-4BD9-B6F6-646002AB1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A480711-216B-40FE-A061-EB41E3D2EF12}"/>
              </a:ext>
            </a:extLst>
          </p:cNvPr>
          <p:cNvSpPr>
            <a:spLocks noGrp="1"/>
          </p:cNvSpPr>
          <p:nvPr>
            <p:ph type="dt" sz="half" idx="10"/>
          </p:nvPr>
        </p:nvSpPr>
        <p:spPr/>
        <p:txBody>
          <a:bodyPr/>
          <a:lstStyle/>
          <a:p>
            <a:endParaRPr lang="en-US"/>
          </a:p>
        </p:txBody>
      </p:sp>
      <p:sp>
        <p:nvSpPr>
          <p:cNvPr id="6" name="Fußzeilenplatzhalter 5">
            <a:extLst>
              <a:ext uri="{FF2B5EF4-FFF2-40B4-BE49-F238E27FC236}">
                <a16:creationId xmlns:a16="http://schemas.microsoft.com/office/drawing/2014/main" id="{25DF7399-30F5-4EBB-8BF2-80F9ACE39997}"/>
              </a:ext>
            </a:extLst>
          </p:cNvPr>
          <p:cNvSpPr>
            <a:spLocks noGrp="1"/>
          </p:cNvSpPr>
          <p:nvPr>
            <p:ph type="ftr" sz="quarter" idx="11"/>
          </p:nvPr>
        </p:nvSpPr>
        <p:spPr/>
        <p:txBody>
          <a:bodyPr/>
          <a:lstStyle/>
          <a:p>
            <a:r>
              <a:rPr lang="en-US"/>
              <a:t>Qinzi Li 13.08.2021</a:t>
            </a:r>
          </a:p>
        </p:txBody>
      </p:sp>
      <p:sp>
        <p:nvSpPr>
          <p:cNvPr id="7" name="Foliennummernplatzhalter 6">
            <a:extLst>
              <a:ext uri="{FF2B5EF4-FFF2-40B4-BE49-F238E27FC236}">
                <a16:creationId xmlns:a16="http://schemas.microsoft.com/office/drawing/2014/main" id="{0E9F03B9-B483-4387-9E0C-98C12FE17FE2}"/>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498609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FCADFD-5EF9-4CDE-AD5B-319B293901D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08296377-F2C4-46E5-8F92-C46828547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F5A6C541-CF48-4A0A-BD7E-F325E6EE4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1ECF44-0A7B-409D-8BCC-F1DA04E1C2A2}"/>
              </a:ext>
            </a:extLst>
          </p:cNvPr>
          <p:cNvSpPr>
            <a:spLocks noGrp="1"/>
          </p:cNvSpPr>
          <p:nvPr>
            <p:ph type="dt" sz="half" idx="10"/>
          </p:nvPr>
        </p:nvSpPr>
        <p:spPr/>
        <p:txBody>
          <a:bodyPr/>
          <a:lstStyle/>
          <a:p>
            <a:endParaRPr lang="en-US"/>
          </a:p>
        </p:txBody>
      </p:sp>
      <p:sp>
        <p:nvSpPr>
          <p:cNvPr id="6" name="Fußzeilenplatzhalter 5">
            <a:extLst>
              <a:ext uri="{FF2B5EF4-FFF2-40B4-BE49-F238E27FC236}">
                <a16:creationId xmlns:a16="http://schemas.microsoft.com/office/drawing/2014/main" id="{B89731B7-B45B-4050-BCD1-F928BA8B016F}"/>
              </a:ext>
            </a:extLst>
          </p:cNvPr>
          <p:cNvSpPr>
            <a:spLocks noGrp="1"/>
          </p:cNvSpPr>
          <p:nvPr>
            <p:ph type="ftr" sz="quarter" idx="11"/>
          </p:nvPr>
        </p:nvSpPr>
        <p:spPr/>
        <p:txBody>
          <a:bodyPr/>
          <a:lstStyle/>
          <a:p>
            <a:r>
              <a:rPr lang="en-US"/>
              <a:t>Qinzi Li 13.08.2021</a:t>
            </a:r>
          </a:p>
        </p:txBody>
      </p:sp>
      <p:sp>
        <p:nvSpPr>
          <p:cNvPr id="7" name="Foliennummernplatzhalter 6">
            <a:extLst>
              <a:ext uri="{FF2B5EF4-FFF2-40B4-BE49-F238E27FC236}">
                <a16:creationId xmlns:a16="http://schemas.microsoft.com/office/drawing/2014/main" id="{865D4E41-DF3D-4A10-98AF-31DD13CC636A}"/>
              </a:ext>
            </a:extLst>
          </p:cNvPr>
          <p:cNvSpPr>
            <a:spLocks noGrp="1"/>
          </p:cNvSpPr>
          <p:nvPr>
            <p:ph type="sldNum" sz="quarter" idx="12"/>
          </p:nvPr>
        </p:nvSpPr>
        <p:spPr/>
        <p:txBody>
          <a:bodyPr/>
          <a:lstStyle/>
          <a:p>
            <a:fld id="{0CE32E7C-4FAD-4AA7-8735-A4292B0462B1}" type="slidenum">
              <a:rPr lang="en-US" smtClean="0"/>
              <a:t>‹Nr.›</a:t>
            </a:fld>
            <a:endParaRPr lang="en-US"/>
          </a:p>
        </p:txBody>
      </p:sp>
    </p:spTree>
    <p:extLst>
      <p:ext uri="{BB962C8B-B14F-4D97-AF65-F5344CB8AC3E}">
        <p14:creationId xmlns:p14="http://schemas.microsoft.com/office/powerpoint/2010/main" val="149348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B452BB6-B647-4A71-86DC-161ECE5F5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AC0E8E38-2B17-443A-A428-EA4129D68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C47C9358-AFCF-4513-A4B0-9139D92F3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ußzeilenplatzhalter 4">
            <a:extLst>
              <a:ext uri="{FF2B5EF4-FFF2-40B4-BE49-F238E27FC236}">
                <a16:creationId xmlns:a16="http://schemas.microsoft.com/office/drawing/2014/main" id="{B1282B5B-9ABF-429C-8442-F2692D997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Qinzi Li 13.08.2021</a:t>
            </a:r>
          </a:p>
        </p:txBody>
      </p:sp>
      <p:sp>
        <p:nvSpPr>
          <p:cNvPr id="6" name="Foliennummernplatzhalter 5">
            <a:extLst>
              <a:ext uri="{FF2B5EF4-FFF2-40B4-BE49-F238E27FC236}">
                <a16:creationId xmlns:a16="http://schemas.microsoft.com/office/drawing/2014/main" id="{026F7ECE-2C2A-4C24-9486-EE0DB84CE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32E7C-4FAD-4AA7-8735-A4292B0462B1}" type="slidenum">
              <a:rPr lang="en-US" smtClean="0"/>
              <a:t>‹Nr.›</a:t>
            </a:fld>
            <a:endParaRPr lang="en-US"/>
          </a:p>
        </p:txBody>
      </p:sp>
    </p:spTree>
    <p:extLst>
      <p:ext uri="{BB962C8B-B14F-4D97-AF65-F5344CB8AC3E}">
        <p14:creationId xmlns:p14="http://schemas.microsoft.com/office/powerpoint/2010/main" val="270265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tertitel 9"/>
          <p:cNvSpPr>
            <a:spLocks noGrp="1"/>
          </p:cNvSpPr>
          <p:nvPr>
            <p:ph type="subTitle" idx="1"/>
          </p:nvPr>
        </p:nvSpPr>
        <p:spPr/>
        <p:txBody>
          <a:bodyPr/>
          <a:lstStyle/>
          <a:p>
            <a:r>
              <a:rPr lang="de-DE" dirty="0"/>
              <a:t>Abschlussvortrag zur Bachelorarbeit</a:t>
            </a:r>
          </a:p>
          <a:p>
            <a:r>
              <a:rPr lang="de-DE" dirty="0"/>
              <a:t>Aufgabensteller: Prof. Dr. Peer Kröger</a:t>
            </a:r>
          </a:p>
          <a:p>
            <a:r>
              <a:rPr lang="de-DE" dirty="0"/>
              <a:t>Betreuer: Nanni Schüler, Prof. Dr. Dr. Ulrich </a:t>
            </a:r>
            <a:r>
              <a:rPr lang="de-DE" dirty="0" err="1"/>
              <a:t>Rührmair</a:t>
            </a:r>
            <a:endParaRPr lang="de-DE" dirty="0"/>
          </a:p>
          <a:p>
            <a:r>
              <a:rPr lang="de-DE" dirty="0"/>
              <a:t>Datum des Vortrags: 16.12.2021</a:t>
            </a:r>
          </a:p>
        </p:txBody>
      </p:sp>
      <p:sp>
        <p:nvSpPr>
          <p:cNvPr id="9" name="Titel 8"/>
          <p:cNvSpPr>
            <a:spLocks noGrp="1"/>
          </p:cNvSpPr>
          <p:nvPr>
            <p:ph type="ctrTitle"/>
          </p:nvPr>
        </p:nvSpPr>
        <p:spPr/>
        <p:txBody>
          <a:bodyPr/>
          <a:lstStyle/>
          <a:p>
            <a:r>
              <a:rPr lang="en-US" dirty="0"/>
              <a:t>Hyperparameter Analysis of Deep Neural Networks Breaking Physical Unclonable Functions</a:t>
            </a:r>
            <a:endParaRPr lang="de-DE" dirty="0"/>
          </a:p>
        </p:txBody>
      </p:sp>
      <p:sp>
        <p:nvSpPr>
          <p:cNvPr id="11" name="Textplatzhalter 10"/>
          <p:cNvSpPr>
            <a:spLocks noGrp="1"/>
          </p:cNvSpPr>
          <p:nvPr>
            <p:ph type="body" sz="quarter" idx="10"/>
          </p:nvPr>
        </p:nvSpPr>
        <p:spPr/>
        <p:txBody>
          <a:bodyPr/>
          <a:lstStyle/>
          <a:p>
            <a:r>
              <a:rPr lang="de-DE" dirty="0"/>
              <a:t>Qinzi Li</a:t>
            </a:r>
          </a:p>
        </p:txBody>
      </p:sp>
      <p:sp>
        <p:nvSpPr>
          <p:cNvPr id="3" name="Foliennummernplatzhalter 2">
            <a:extLst>
              <a:ext uri="{FF2B5EF4-FFF2-40B4-BE49-F238E27FC236}">
                <a16:creationId xmlns:a16="http://schemas.microsoft.com/office/drawing/2014/main" id="{B99607F4-85CA-4656-BA62-47375AA470A1}"/>
              </a:ext>
            </a:extLst>
          </p:cNvPr>
          <p:cNvSpPr>
            <a:spLocks noGrp="1"/>
          </p:cNvSpPr>
          <p:nvPr>
            <p:ph type="sldNum" sz="quarter" idx="4"/>
          </p:nvPr>
        </p:nvSpPr>
        <p:spPr/>
        <p:txBody>
          <a:bodyPr/>
          <a:lstStyle/>
          <a:p>
            <a:pPr>
              <a:defRPr/>
            </a:pPr>
            <a:fld id="{70BFFA52-4234-45F6-B1A6-074E24FF43A2}" type="slidenum">
              <a:rPr lang="de-DE" smtClean="0"/>
              <a:pPr>
                <a:defRPr/>
              </a:pPr>
              <a:t>1</a:t>
            </a:fld>
            <a:r>
              <a:rPr lang="de-DE" dirty="0"/>
              <a:t>/21</a:t>
            </a:r>
          </a:p>
        </p:txBody>
      </p:sp>
    </p:spTree>
    <p:extLst>
      <p:ext uri="{BB962C8B-B14F-4D97-AF65-F5344CB8AC3E}">
        <p14:creationId xmlns:p14="http://schemas.microsoft.com/office/powerpoint/2010/main" val="293175467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10</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a:t>Number of Neurons</a:t>
            </a:r>
          </a:p>
          <a:p>
            <a:endParaRPr lang="en-US" dirty="0"/>
          </a:p>
        </p:txBody>
      </p:sp>
      <p:pic>
        <p:nvPicPr>
          <p:cNvPr id="13" name="Grafik 12">
            <a:extLst>
              <a:ext uri="{FF2B5EF4-FFF2-40B4-BE49-F238E27FC236}">
                <a16:creationId xmlns:a16="http://schemas.microsoft.com/office/drawing/2014/main" id="{4F8583C7-DF10-4059-93DC-89D2FBC27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214" y="1406092"/>
            <a:ext cx="3273550" cy="2455163"/>
          </a:xfrm>
          <a:prstGeom prst="rect">
            <a:avLst/>
          </a:prstGeom>
        </p:spPr>
      </p:pic>
      <p:pic>
        <p:nvPicPr>
          <p:cNvPr id="15" name="Grafik 14">
            <a:extLst>
              <a:ext uri="{FF2B5EF4-FFF2-40B4-BE49-F238E27FC236}">
                <a16:creationId xmlns:a16="http://schemas.microsoft.com/office/drawing/2014/main" id="{DEDC18F4-A2B6-4E66-A7F3-EB2B8B946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6413" y="1406092"/>
            <a:ext cx="3273550" cy="2455163"/>
          </a:xfrm>
          <a:prstGeom prst="rect">
            <a:avLst/>
          </a:prstGeom>
        </p:spPr>
      </p:pic>
      <p:pic>
        <p:nvPicPr>
          <p:cNvPr id="19" name="Grafik 18">
            <a:extLst>
              <a:ext uri="{FF2B5EF4-FFF2-40B4-BE49-F238E27FC236}">
                <a16:creationId xmlns:a16="http://schemas.microsoft.com/office/drawing/2014/main" id="{244D8C32-B898-4424-AA59-9B61311F5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4215" y="3983286"/>
            <a:ext cx="3273549" cy="2455162"/>
          </a:xfrm>
          <a:prstGeom prst="rect">
            <a:avLst/>
          </a:prstGeom>
        </p:spPr>
      </p:pic>
      <p:pic>
        <p:nvPicPr>
          <p:cNvPr id="21" name="Grafik 20">
            <a:extLst>
              <a:ext uri="{FF2B5EF4-FFF2-40B4-BE49-F238E27FC236}">
                <a16:creationId xmlns:a16="http://schemas.microsoft.com/office/drawing/2014/main" id="{F35CB111-D2D4-499C-A74E-38D3DFCE3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6413" y="3983285"/>
            <a:ext cx="3273550" cy="2455163"/>
          </a:xfrm>
          <a:prstGeom prst="rect">
            <a:avLst/>
          </a:prstGeom>
        </p:spPr>
      </p:pic>
    </p:spTree>
    <p:extLst>
      <p:ext uri="{BB962C8B-B14F-4D97-AF65-F5344CB8AC3E}">
        <p14:creationId xmlns:p14="http://schemas.microsoft.com/office/powerpoint/2010/main" val="15604175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11</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Number of Hidden Layers</a:t>
            </a:r>
          </a:p>
          <a:p>
            <a:endParaRPr lang="en-US" dirty="0"/>
          </a:p>
        </p:txBody>
      </p:sp>
      <p:pic>
        <p:nvPicPr>
          <p:cNvPr id="5" name="Grafik 4">
            <a:extLst>
              <a:ext uri="{FF2B5EF4-FFF2-40B4-BE49-F238E27FC236}">
                <a16:creationId xmlns:a16="http://schemas.microsoft.com/office/drawing/2014/main" id="{B74EE0A2-5708-47A4-8D45-AFC69275EB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34512592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12</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Number of Hidden Layers</a:t>
            </a:r>
          </a:p>
          <a:p>
            <a:endParaRPr lang="en-US" dirty="0"/>
          </a:p>
        </p:txBody>
      </p:sp>
      <p:pic>
        <p:nvPicPr>
          <p:cNvPr id="5" name="Grafik 4">
            <a:extLst>
              <a:ext uri="{FF2B5EF4-FFF2-40B4-BE49-F238E27FC236}">
                <a16:creationId xmlns:a16="http://schemas.microsoft.com/office/drawing/2014/main" id="{DF501B2D-BF5D-4E56-90A4-4368E09E3C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445" y="1187783"/>
            <a:ext cx="3456087" cy="2592065"/>
          </a:xfrm>
          <a:prstGeom prst="rect">
            <a:avLst/>
          </a:prstGeom>
        </p:spPr>
      </p:pic>
      <p:pic>
        <p:nvPicPr>
          <p:cNvPr id="7" name="Grafik 6">
            <a:extLst>
              <a:ext uri="{FF2B5EF4-FFF2-40B4-BE49-F238E27FC236}">
                <a16:creationId xmlns:a16="http://schemas.microsoft.com/office/drawing/2014/main" id="{6B644948-EFD4-4DFE-876E-1E06432AB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030" y="1187783"/>
            <a:ext cx="3456087" cy="2592065"/>
          </a:xfrm>
          <a:prstGeom prst="rect">
            <a:avLst/>
          </a:prstGeom>
        </p:spPr>
      </p:pic>
      <p:pic>
        <p:nvPicPr>
          <p:cNvPr id="9" name="Grafik 8">
            <a:extLst>
              <a:ext uri="{FF2B5EF4-FFF2-40B4-BE49-F238E27FC236}">
                <a16:creationId xmlns:a16="http://schemas.microsoft.com/office/drawing/2014/main" id="{23539282-E99D-4BC5-96B4-E919ABCB4A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4444" y="3867515"/>
            <a:ext cx="3456087" cy="2592065"/>
          </a:xfrm>
          <a:prstGeom prst="rect">
            <a:avLst/>
          </a:prstGeom>
        </p:spPr>
      </p:pic>
      <p:pic>
        <p:nvPicPr>
          <p:cNvPr id="11" name="Grafik 10">
            <a:extLst>
              <a:ext uri="{FF2B5EF4-FFF2-40B4-BE49-F238E27FC236}">
                <a16:creationId xmlns:a16="http://schemas.microsoft.com/office/drawing/2014/main" id="{3A2131FD-8052-40D3-994D-1A3E3E63E4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5031" y="3845163"/>
            <a:ext cx="3456087" cy="2592066"/>
          </a:xfrm>
          <a:prstGeom prst="rect">
            <a:avLst/>
          </a:prstGeom>
        </p:spPr>
      </p:pic>
    </p:spTree>
    <p:extLst>
      <p:ext uri="{BB962C8B-B14F-4D97-AF65-F5344CB8AC3E}">
        <p14:creationId xmlns:p14="http://schemas.microsoft.com/office/powerpoint/2010/main" val="31800710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13</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Activation Function</a:t>
            </a:r>
          </a:p>
          <a:p>
            <a:endParaRPr lang="en-US" dirty="0"/>
          </a:p>
        </p:txBody>
      </p:sp>
      <p:pic>
        <p:nvPicPr>
          <p:cNvPr id="5" name="Grafik 4">
            <a:extLst>
              <a:ext uri="{FF2B5EF4-FFF2-40B4-BE49-F238E27FC236}">
                <a16:creationId xmlns:a16="http://schemas.microsoft.com/office/drawing/2014/main" id="{E032AC58-2E00-41EB-A3F6-EDEA6B5C0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409491436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14</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Learning Rate</a:t>
            </a:r>
          </a:p>
          <a:p>
            <a:endParaRPr lang="en-US" dirty="0"/>
          </a:p>
        </p:txBody>
      </p:sp>
      <p:pic>
        <p:nvPicPr>
          <p:cNvPr id="5" name="Grafik 4">
            <a:extLst>
              <a:ext uri="{FF2B5EF4-FFF2-40B4-BE49-F238E27FC236}">
                <a16:creationId xmlns:a16="http://schemas.microsoft.com/office/drawing/2014/main" id="{E4BB43D3-E722-458F-AB07-13ABA5E9A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26468980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15</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Network Architecture</a:t>
            </a:r>
          </a:p>
          <a:p>
            <a:endParaRPr lang="en-US" dirty="0"/>
          </a:p>
        </p:txBody>
      </p:sp>
      <p:pic>
        <p:nvPicPr>
          <p:cNvPr id="5" name="Grafik 4">
            <a:extLst>
              <a:ext uri="{FF2B5EF4-FFF2-40B4-BE49-F238E27FC236}">
                <a16:creationId xmlns:a16="http://schemas.microsoft.com/office/drawing/2014/main" id="{21BF09FE-5981-4CD2-BAF3-FD0FB3FC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56" y="2333065"/>
            <a:ext cx="3582408" cy="2686806"/>
          </a:xfrm>
          <a:prstGeom prst="rect">
            <a:avLst/>
          </a:prstGeom>
        </p:spPr>
      </p:pic>
      <p:pic>
        <p:nvPicPr>
          <p:cNvPr id="7" name="Grafik 6">
            <a:extLst>
              <a:ext uri="{FF2B5EF4-FFF2-40B4-BE49-F238E27FC236}">
                <a16:creationId xmlns:a16="http://schemas.microsoft.com/office/drawing/2014/main" id="{02214875-2AC3-40F5-AB99-1C5791D02E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796" y="2333065"/>
            <a:ext cx="3582408" cy="2686806"/>
          </a:xfrm>
          <a:prstGeom prst="rect">
            <a:avLst/>
          </a:prstGeom>
        </p:spPr>
      </p:pic>
      <p:pic>
        <p:nvPicPr>
          <p:cNvPr id="9" name="Grafik 8">
            <a:extLst>
              <a:ext uri="{FF2B5EF4-FFF2-40B4-BE49-F238E27FC236}">
                <a16:creationId xmlns:a16="http://schemas.microsoft.com/office/drawing/2014/main" id="{9599109D-1A1A-45E2-93DD-B9CCB59500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9047" y="2333065"/>
            <a:ext cx="3582408" cy="2686806"/>
          </a:xfrm>
          <a:prstGeom prst="rect">
            <a:avLst/>
          </a:prstGeom>
        </p:spPr>
      </p:pic>
    </p:spTree>
    <p:extLst>
      <p:ext uri="{BB962C8B-B14F-4D97-AF65-F5344CB8AC3E}">
        <p14:creationId xmlns:p14="http://schemas.microsoft.com/office/powerpoint/2010/main" val="41346063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16</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Optimizer</a:t>
            </a:r>
          </a:p>
          <a:p>
            <a:endParaRPr lang="en-US" dirty="0"/>
          </a:p>
        </p:txBody>
      </p:sp>
      <p:graphicFrame>
        <p:nvGraphicFramePr>
          <p:cNvPr id="3" name="Tabelle 4">
            <a:extLst>
              <a:ext uri="{FF2B5EF4-FFF2-40B4-BE49-F238E27FC236}">
                <a16:creationId xmlns:a16="http://schemas.microsoft.com/office/drawing/2014/main" id="{D0504EE6-BB25-4700-A998-459205BFD765}"/>
              </a:ext>
            </a:extLst>
          </p:cNvPr>
          <p:cNvGraphicFramePr>
            <a:graphicFrameLocks noGrp="1"/>
          </p:cNvGraphicFramePr>
          <p:nvPr>
            <p:extLst>
              <p:ext uri="{D42A27DB-BD31-4B8C-83A1-F6EECF244321}">
                <p14:modId xmlns:p14="http://schemas.microsoft.com/office/powerpoint/2010/main" val="3432469437"/>
              </p:ext>
            </p:extLst>
          </p:nvPr>
        </p:nvGraphicFramePr>
        <p:xfrm>
          <a:off x="311655" y="1592641"/>
          <a:ext cx="11568689" cy="4312920"/>
        </p:xfrm>
        <a:graphic>
          <a:graphicData uri="http://schemas.openxmlformats.org/drawingml/2006/table">
            <a:tbl>
              <a:tblPr firstRow="1" bandRow="1">
                <a:tableStyleId>{5C22544A-7EE6-4342-B048-85BDC9FD1C3A}</a:tableStyleId>
              </a:tblPr>
              <a:tblGrid>
                <a:gridCol w="1051699">
                  <a:extLst>
                    <a:ext uri="{9D8B030D-6E8A-4147-A177-3AD203B41FA5}">
                      <a16:colId xmlns:a16="http://schemas.microsoft.com/office/drawing/2014/main" val="1583554287"/>
                    </a:ext>
                  </a:extLst>
                </a:gridCol>
                <a:gridCol w="1051699">
                  <a:extLst>
                    <a:ext uri="{9D8B030D-6E8A-4147-A177-3AD203B41FA5}">
                      <a16:colId xmlns:a16="http://schemas.microsoft.com/office/drawing/2014/main" val="3862466549"/>
                    </a:ext>
                  </a:extLst>
                </a:gridCol>
                <a:gridCol w="1051699">
                  <a:extLst>
                    <a:ext uri="{9D8B030D-6E8A-4147-A177-3AD203B41FA5}">
                      <a16:colId xmlns:a16="http://schemas.microsoft.com/office/drawing/2014/main" val="4288612445"/>
                    </a:ext>
                  </a:extLst>
                </a:gridCol>
                <a:gridCol w="1051699">
                  <a:extLst>
                    <a:ext uri="{9D8B030D-6E8A-4147-A177-3AD203B41FA5}">
                      <a16:colId xmlns:a16="http://schemas.microsoft.com/office/drawing/2014/main" val="1905788691"/>
                    </a:ext>
                  </a:extLst>
                </a:gridCol>
                <a:gridCol w="1051699">
                  <a:extLst>
                    <a:ext uri="{9D8B030D-6E8A-4147-A177-3AD203B41FA5}">
                      <a16:colId xmlns:a16="http://schemas.microsoft.com/office/drawing/2014/main" val="2213999046"/>
                    </a:ext>
                  </a:extLst>
                </a:gridCol>
                <a:gridCol w="1051699">
                  <a:extLst>
                    <a:ext uri="{9D8B030D-6E8A-4147-A177-3AD203B41FA5}">
                      <a16:colId xmlns:a16="http://schemas.microsoft.com/office/drawing/2014/main" val="2900516515"/>
                    </a:ext>
                  </a:extLst>
                </a:gridCol>
                <a:gridCol w="1051699">
                  <a:extLst>
                    <a:ext uri="{9D8B030D-6E8A-4147-A177-3AD203B41FA5}">
                      <a16:colId xmlns:a16="http://schemas.microsoft.com/office/drawing/2014/main" val="390820270"/>
                    </a:ext>
                  </a:extLst>
                </a:gridCol>
                <a:gridCol w="1051699">
                  <a:extLst>
                    <a:ext uri="{9D8B030D-6E8A-4147-A177-3AD203B41FA5}">
                      <a16:colId xmlns:a16="http://schemas.microsoft.com/office/drawing/2014/main" val="3401627215"/>
                    </a:ext>
                  </a:extLst>
                </a:gridCol>
                <a:gridCol w="1051699">
                  <a:extLst>
                    <a:ext uri="{9D8B030D-6E8A-4147-A177-3AD203B41FA5}">
                      <a16:colId xmlns:a16="http://schemas.microsoft.com/office/drawing/2014/main" val="2596683166"/>
                    </a:ext>
                  </a:extLst>
                </a:gridCol>
                <a:gridCol w="1051699">
                  <a:extLst>
                    <a:ext uri="{9D8B030D-6E8A-4147-A177-3AD203B41FA5}">
                      <a16:colId xmlns:a16="http://schemas.microsoft.com/office/drawing/2014/main" val="3205927313"/>
                    </a:ext>
                  </a:extLst>
                </a:gridCol>
                <a:gridCol w="1051699">
                  <a:extLst>
                    <a:ext uri="{9D8B030D-6E8A-4147-A177-3AD203B41FA5}">
                      <a16:colId xmlns:a16="http://schemas.microsoft.com/office/drawing/2014/main" val="3423858189"/>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US" dirty="0" err="1">
                          <a:solidFill>
                            <a:schemeClr val="tx1"/>
                          </a:solidFill>
                        </a:rPr>
                        <a:t>Optuna</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tc gridSpan="5">
                  <a:txBody>
                    <a:bodyPr/>
                    <a:lstStyle/>
                    <a:p>
                      <a:pPr algn="ctr"/>
                      <a:r>
                        <a:rPr lang="en-US" dirty="0">
                          <a:solidFill>
                            <a:schemeClr val="tx1"/>
                          </a:solidFill>
                        </a:rPr>
                        <a:t>Manual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tc hMerge="1">
                  <a:txBody>
                    <a:bodyPr/>
                    <a:lstStyle/>
                    <a:p>
                      <a:endParaRPr lang="en-US" dirty="0">
                        <a:solidFill>
                          <a:schemeClr val="tx1"/>
                        </a:solidFill>
                      </a:endParaRPr>
                    </a:p>
                  </a:txBody>
                  <a:tcPr>
                    <a:noFill/>
                  </a:tcPr>
                </a:tc>
                <a:extLst>
                  <a:ext uri="{0D108BD9-81ED-4DB2-BD59-A6C34878D82A}">
                    <a16:rowId xmlns:a16="http://schemas.microsoft.com/office/drawing/2014/main" val="198064487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123295"/>
                  </a:ext>
                </a:extLst>
              </a:tr>
              <a:tr h="370840">
                <a:tc>
                  <a:txBody>
                    <a:bodyPr/>
                    <a:lstStyle/>
                    <a:p>
                      <a:r>
                        <a:rPr lang="en-US" dirty="0"/>
                        <a:t>Number of CRPs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210843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421017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490218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455615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1014874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400000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013358"/>
                  </a:ext>
                </a:extLst>
              </a:tr>
              <a:tr h="370840">
                <a:tc>
                  <a:txBody>
                    <a:bodyPr/>
                    <a:lstStyle/>
                    <a:p>
                      <a:r>
                        <a:rPr lang="en-US" dirty="0"/>
                        <a:t>Number of layers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3950404"/>
                  </a:ext>
                </a:extLst>
              </a:tr>
              <a:tr h="370840">
                <a:tc>
                  <a:txBody>
                    <a:bodyPr/>
                    <a:lstStyle/>
                    <a:p>
                      <a:r>
                        <a:rPr lang="en-US" dirty="0"/>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(78,34)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(65,81,8)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(73,99,89)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(53,71,90)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(163,60)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(10,10)</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1261861"/>
                  </a:ext>
                </a:extLst>
              </a:tr>
              <a:tr h="370840">
                <a:tc>
                  <a:txBody>
                    <a:bodyPr/>
                    <a:lstStyle/>
                    <a:p>
                      <a:r>
                        <a:rPr lang="en-US" dirty="0"/>
                        <a:t>HL </a:t>
                      </a:r>
                      <a:r>
                        <a:rPr lang="en-US" dirty="0" err="1"/>
                        <a:t>actv</a:t>
                      </a:r>
                      <a:r>
                        <a:rPr lang="en-US" dirty="0"/>
                        <a:t>. </a:t>
                      </a:r>
                      <a:r>
                        <a:rPr lang="en-US" dirty="0" err="1"/>
                        <a:t>Func</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ReLu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tanh</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8665162"/>
                  </a:ext>
                </a:extLst>
              </a:tr>
              <a:tr h="370840">
                <a:tc>
                  <a:txBody>
                    <a:bodyPr/>
                    <a:lstStyle/>
                    <a:p>
                      <a:r>
                        <a:rPr lang="en-US" dirty="0"/>
                        <a:t>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7035600"/>
                  </a:ext>
                </a:extLst>
              </a:tr>
              <a:tr h="370840">
                <a:tc>
                  <a:txBody>
                    <a:bodyPr/>
                    <a:lstStyle/>
                    <a:p>
                      <a:r>
                        <a:rPr lang="en-US"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0.9899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0.9912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0.9610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797943"/>
                  </a:ext>
                </a:extLst>
              </a:tr>
            </a:tbl>
          </a:graphicData>
        </a:graphic>
      </p:graphicFrame>
    </p:spTree>
    <p:extLst>
      <p:ext uri="{BB962C8B-B14F-4D97-AF65-F5344CB8AC3E}">
        <p14:creationId xmlns:p14="http://schemas.microsoft.com/office/powerpoint/2010/main" val="28048323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17</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Comparison with Mursi’s</a:t>
            </a:r>
          </a:p>
          <a:p>
            <a:endParaRPr lang="en-US" dirty="0"/>
          </a:p>
        </p:txBody>
      </p:sp>
      <p:pic>
        <p:nvPicPr>
          <p:cNvPr id="5" name="Grafik 4">
            <a:extLst>
              <a:ext uri="{FF2B5EF4-FFF2-40B4-BE49-F238E27FC236}">
                <a16:creationId xmlns:a16="http://schemas.microsoft.com/office/drawing/2014/main" id="{77707202-3D05-45A3-BEA4-272EB1C8D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708" y="2218769"/>
            <a:ext cx="4381724" cy="3286293"/>
          </a:xfrm>
          <a:prstGeom prst="rect">
            <a:avLst/>
          </a:prstGeom>
        </p:spPr>
      </p:pic>
      <p:pic>
        <p:nvPicPr>
          <p:cNvPr id="7" name="Grafik 6">
            <a:extLst>
              <a:ext uri="{FF2B5EF4-FFF2-40B4-BE49-F238E27FC236}">
                <a16:creationId xmlns:a16="http://schemas.microsoft.com/office/drawing/2014/main" id="{119428E8-3EC9-4805-A093-142A33C2A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0569" y="2225013"/>
            <a:ext cx="4373398" cy="3280049"/>
          </a:xfrm>
          <a:prstGeom prst="rect">
            <a:avLst/>
          </a:prstGeom>
        </p:spPr>
      </p:pic>
    </p:spTree>
    <p:extLst>
      <p:ext uri="{BB962C8B-B14F-4D97-AF65-F5344CB8AC3E}">
        <p14:creationId xmlns:p14="http://schemas.microsoft.com/office/powerpoint/2010/main" val="24704373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18</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Initialization Problem</a:t>
            </a:r>
          </a:p>
          <a:p>
            <a:endParaRPr lang="en-US" dirty="0"/>
          </a:p>
        </p:txBody>
      </p:sp>
      <p:pic>
        <p:nvPicPr>
          <p:cNvPr id="5" name="Grafik 4">
            <a:extLst>
              <a:ext uri="{FF2B5EF4-FFF2-40B4-BE49-F238E27FC236}">
                <a16:creationId xmlns:a16="http://schemas.microsoft.com/office/drawing/2014/main" id="{D3037888-ADA8-4E74-B1D0-03788E3E26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29482157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19</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Future Work</a:t>
            </a:r>
          </a:p>
          <a:p>
            <a:endParaRPr lang="en-US" dirty="0"/>
          </a:p>
        </p:txBody>
      </p:sp>
      <p:sp>
        <p:nvSpPr>
          <p:cNvPr id="3" name="Textfeld 2">
            <a:extLst>
              <a:ext uri="{FF2B5EF4-FFF2-40B4-BE49-F238E27FC236}">
                <a16:creationId xmlns:a16="http://schemas.microsoft.com/office/drawing/2014/main" id="{4C56288D-B5D5-4DAD-91A5-01EFB4EDC670}"/>
              </a:ext>
            </a:extLst>
          </p:cNvPr>
          <p:cNvSpPr txBox="1"/>
          <p:nvPr/>
        </p:nvSpPr>
        <p:spPr>
          <a:xfrm>
            <a:off x="710214" y="1597981"/>
            <a:ext cx="6906827" cy="646331"/>
          </a:xfrm>
          <a:prstGeom prst="rect">
            <a:avLst/>
          </a:prstGeom>
          <a:noFill/>
        </p:spPr>
        <p:txBody>
          <a:bodyPr wrap="square" rtlCol="0">
            <a:spAutoFit/>
          </a:bodyPr>
          <a:lstStyle/>
          <a:p>
            <a:r>
              <a:rPr lang="en-US" dirty="0"/>
              <a:t>1. (10,10,10)-network</a:t>
            </a:r>
          </a:p>
          <a:p>
            <a:r>
              <a:rPr lang="en-US" dirty="0"/>
              <a:t>2. Stable </a:t>
            </a:r>
            <a:r>
              <a:rPr lang="en-US" dirty="0" err="1"/>
              <a:t>intialization</a:t>
            </a:r>
            <a:endParaRPr lang="en-US" dirty="0"/>
          </a:p>
        </p:txBody>
      </p:sp>
    </p:spTree>
    <p:extLst>
      <p:ext uri="{BB962C8B-B14F-4D97-AF65-F5344CB8AC3E}">
        <p14:creationId xmlns:p14="http://schemas.microsoft.com/office/powerpoint/2010/main" val="280112734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1">
            <a:extLst>
              <a:ext uri="{FF2B5EF4-FFF2-40B4-BE49-F238E27FC236}">
                <a16:creationId xmlns:a16="http://schemas.microsoft.com/office/drawing/2014/main" id="{F1616045-40EA-49E2-BE64-A4AD64CD205B}"/>
              </a:ext>
            </a:extLst>
          </p:cNvPr>
          <p:cNvSpPr txBox="1">
            <a:spLocks/>
          </p:cNvSpPr>
          <p:nvPr/>
        </p:nvSpPr>
        <p:spPr bwMode="auto">
          <a:xfrm>
            <a:off x="2099556" y="415721"/>
            <a:ext cx="8686800" cy="838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normAutofit/>
          </a:bodyPr>
          <a:lstStyle>
            <a:lvl1pPr algn="l" rtl="0" eaLnBrk="0" fontAlgn="base" hangingPunct="0">
              <a:lnSpc>
                <a:spcPct val="80000"/>
              </a:lnSpc>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a:lstStyle>
          <a:p>
            <a:r>
              <a:rPr lang="de-DE" kern="0" dirty="0"/>
              <a:t>Contents</a:t>
            </a:r>
          </a:p>
        </p:txBody>
      </p:sp>
      <p:sp>
        <p:nvSpPr>
          <p:cNvPr id="3" name="Foliennummernplatzhalter 2">
            <a:extLst>
              <a:ext uri="{FF2B5EF4-FFF2-40B4-BE49-F238E27FC236}">
                <a16:creationId xmlns:a16="http://schemas.microsoft.com/office/drawing/2014/main" id="{264392AA-0285-42AC-8A1B-02B09A52F003}"/>
              </a:ext>
            </a:extLst>
          </p:cNvPr>
          <p:cNvSpPr>
            <a:spLocks noGrp="1"/>
          </p:cNvSpPr>
          <p:nvPr>
            <p:ph type="sldNum" sz="quarter" idx="4"/>
          </p:nvPr>
        </p:nvSpPr>
        <p:spPr/>
        <p:txBody>
          <a:bodyPr/>
          <a:lstStyle/>
          <a:p>
            <a:pPr>
              <a:defRPr/>
            </a:pPr>
            <a:fld id="{70BFFA52-4234-45F6-B1A6-074E24FF43A2}" type="slidenum">
              <a:rPr lang="de-DE" smtClean="0"/>
              <a:pPr>
                <a:defRPr/>
              </a:pPr>
              <a:t>2</a:t>
            </a:fld>
            <a:r>
              <a:rPr lang="de-DE" dirty="0"/>
              <a:t>/21</a:t>
            </a:r>
          </a:p>
        </p:txBody>
      </p:sp>
      <p:sp>
        <p:nvSpPr>
          <p:cNvPr id="2" name="Textfeld 1">
            <a:extLst>
              <a:ext uri="{FF2B5EF4-FFF2-40B4-BE49-F238E27FC236}">
                <a16:creationId xmlns:a16="http://schemas.microsoft.com/office/drawing/2014/main" id="{685CA125-A3D7-48D9-8547-80A73420F637}"/>
              </a:ext>
            </a:extLst>
          </p:cNvPr>
          <p:cNvSpPr txBox="1"/>
          <p:nvPr/>
        </p:nvSpPr>
        <p:spPr>
          <a:xfrm>
            <a:off x="692458" y="1580226"/>
            <a:ext cx="7883371" cy="2585323"/>
          </a:xfrm>
          <a:prstGeom prst="rect">
            <a:avLst/>
          </a:prstGeom>
          <a:noFill/>
        </p:spPr>
        <p:txBody>
          <a:bodyPr wrap="square" rtlCol="0">
            <a:spAutoFit/>
          </a:bodyPr>
          <a:lstStyle/>
          <a:p>
            <a:r>
              <a:rPr lang="en-US" dirty="0"/>
              <a:t>1. Physical Unclonable Functions (PUFs)</a:t>
            </a:r>
          </a:p>
          <a:p>
            <a:r>
              <a:rPr lang="en-US" dirty="0"/>
              <a:t>2. Main Result</a:t>
            </a:r>
          </a:p>
          <a:p>
            <a:r>
              <a:rPr lang="en-US" dirty="0"/>
              <a:t>3. Experiments</a:t>
            </a:r>
          </a:p>
          <a:p>
            <a:r>
              <a:rPr lang="en-US" dirty="0"/>
              <a:t>    3.1 Influence of PUF-related Parameters</a:t>
            </a:r>
          </a:p>
          <a:p>
            <a:r>
              <a:rPr lang="en-US" dirty="0"/>
              <a:t>    3.2 Influence of Neural Network-related Parameters</a:t>
            </a:r>
          </a:p>
          <a:p>
            <a:r>
              <a:rPr lang="en-US" dirty="0"/>
              <a:t>    3.3 Optimizer</a:t>
            </a:r>
          </a:p>
          <a:p>
            <a:r>
              <a:rPr lang="en-US" dirty="0"/>
              <a:t>4. Comparison with Mursi’s network</a:t>
            </a:r>
          </a:p>
          <a:p>
            <a:r>
              <a:rPr lang="en-US" dirty="0"/>
              <a:t>5. Initialization Problem</a:t>
            </a:r>
          </a:p>
          <a:p>
            <a:r>
              <a:rPr lang="en-US" dirty="0"/>
              <a:t>6. Future Work</a:t>
            </a:r>
          </a:p>
        </p:txBody>
      </p:sp>
    </p:spTree>
    <p:extLst>
      <p:ext uri="{BB962C8B-B14F-4D97-AF65-F5344CB8AC3E}">
        <p14:creationId xmlns:p14="http://schemas.microsoft.com/office/powerpoint/2010/main" val="23671774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22AF9314-663B-4C66-A882-4E0BE84CA91B}"/>
              </a:ext>
            </a:extLst>
          </p:cNvPr>
          <p:cNvSpPr txBox="1">
            <a:spLocks/>
          </p:cNvSpPr>
          <p:nvPr/>
        </p:nvSpPr>
        <p:spPr bwMode="auto">
          <a:xfrm>
            <a:off x="2190309" y="462009"/>
            <a:ext cx="8686800" cy="838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normAutofit/>
          </a:bodyPr>
          <a:lstStyle>
            <a:lvl1pPr algn="l" rtl="0" eaLnBrk="0" fontAlgn="base" hangingPunct="0">
              <a:lnSpc>
                <a:spcPct val="80000"/>
              </a:lnSpc>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a:lstStyle>
          <a:p>
            <a:r>
              <a:rPr lang="de-DE" kern="0" dirty="0"/>
              <a:t>Danke für Ihre Aufmerksamkeit!</a:t>
            </a:r>
          </a:p>
        </p:txBody>
      </p:sp>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20</a:t>
            </a:fld>
            <a:r>
              <a:rPr lang="de-DE" dirty="0"/>
              <a:t>/21</a:t>
            </a:r>
          </a:p>
        </p:txBody>
      </p:sp>
      <p:sp>
        <p:nvSpPr>
          <p:cNvPr id="2" name="Textfeld 1">
            <a:extLst>
              <a:ext uri="{FF2B5EF4-FFF2-40B4-BE49-F238E27FC236}">
                <a16:creationId xmlns:a16="http://schemas.microsoft.com/office/drawing/2014/main" id="{B983C664-70D8-495F-9321-6C6F71411238}"/>
              </a:ext>
            </a:extLst>
          </p:cNvPr>
          <p:cNvSpPr txBox="1"/>
          <p:nvPr/>
        </p:nvSpPr>
        <p:spPr>
          <a:xfrm>
            <a:off x="656948" y="1633491"/>
            <a:ext cx="10733102" cy="369332"/>
          </a:xfrm>
          <a:prstGeom prst="rect">
            <a:avLst/>
          </a:prstGeom>
          <a:noFill/>
        </p:spPr>
        <p:txBody>
          <a:bodyPr wrap="square" rtlCol="0">
            <a:spAutoFit/>
          </a:bodyPr>
          <a:lstStyle/>
          <a:p>
            <a:r>
              <a:rPr lang="en-US" dirty="0"/>
              <a:t>Main result: (10,10)-network for 1/2/3/4/5/6/7-XOR,</a:t>
            </a:r>
            <a:r>
              <a:rPr lang="zh-CN" altLang="en-US" dirty="0"/>
              <a:t> </a:t>
            </a:r>
            <a:r>
              <a:rPr lang="en-US" altLang="zh-CN" dirty="0"/>
              <a:t>faster</a:t>
            </a:r>
            <a:r>
              <a:rPr lang="zh-CN" altLang="en-US" dirty="0"/>
              <a:t> </a:t>
            </a:r>
            <a:r>
              <a:rPr lang="en-US" altLang="zh-CN" dirty="0"/>
              <a:t>and</a:t>
            </a:r>
            <a:r>
              <a:rPr lang="zh-CN" altLang="en-US" dirty="0"/>
              <a:t> </a:t>
            </a:r>
            <a:r>
              <a:rPr lang="en-US" altLang="zh-CN" dirty="0"/>
              <a:t>simpler</a:t>
            </a:r>
            <a:r>
              <a:rPr lang="zh-CN" altLang="en-US" dirty="0"/>
              <a:t> </a:t>
            </a:r>
            <a:r>
              <a:rPr lang="en-US" altLang="zh-CN" dirty="0"/>
              <a:t>than</a:t>
            </a:r>
            <a:r>
              <a:rPr lang="zh-CN" altLang="en-US" dirty="0"/>
              <a:t> </a:t>
            </a:r>
            <a:r>
              <a:rPr lang="en-US" altLang="zh-CN" dirty="0"/>
              <a:t>Mursi’s</a:t>
            </a:r>
          </a:p>
        </p:txBody>
      </p:sp>
      <mc:AlternateContent xmlns:mc="http://schemas.openxmlformats.org/markup-compatibility/2006" xmlns:a14="http://schemas.microsoft.com/office/drawing/2010/main">
        <mc:Choice Requires="a14">
          <p:graphicFrame>
            <p:nvGraphicFramePr>
              <p:cNvPr id="5" name="Tabelle 5">
                <a:extLst>
                  <a:ext uri="{FF2B5EF4-FFF2-40B4-BE49-F238E27FC236}">
                    <a16:creationId xmlns:a16="http://schemas.microsoft.com/office/drawing/2014/main" id="{6C68568B-3C3F-4E1F-BF47-991FCD8DFB15}"/>
                  </a:ext>
                </a:extLst>
              </p:cNvPr>
              <p:cNvGraphicFramePr>
                <a:graphicFrameLocks noGrp="1"/>
              </p:cNvGraphicFramePr>
              <p:nvPr>
                <p:extLst>
                  <p:ext uri="{D42A27DB-BD31-4B8C-83A1-F6EECF244321}">
                    <p14:modId xmlns:p14="http://schemas.microsoft.com/office/powerpoint/2010/main" val="1192783507"/>
                  </p:ext>
                </p:extLst>
              </p:nvPr>
            </p:nvGraphicFramePr>
            <p:xfrm>
              <a:off x="656948" y="213121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08316235"/>
                        </a:ext>
                      </a:extLst>
                    </a:gridCol>
                    <a:gridCol w="4064000">
                      <a:extLst>
                        <a:ext uri="{9D8B030D-6E8A-4147-A177-3AD203B41FA5}">
                          <a16:colId xmlns:a16="http://schemas.microsoft.com/office/drawing/2014/main" val="3696403942"/>
                        </a:ext>
                      </a:extLst>
                    </a:gridCol>
                  </a:tblGrid>
                  <a:tr h="370840">
                    <a:tc>
                      <a:txBody>
                        <a:bodyPr/>
                        <a:lstStyle/>
                        <a:p>
                          <a:r>
                            <a:rPr lang="en-US" dirty="0">
                              <a:solidFill>
                                <a:schemeClr val="tx1"/>
                              </a:solidFill>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948638"/>
                      </a:ext>
                    </a:extLst>
                  </a:tr>
                  <a:tr h="370840">
                    <a:tc>
                      <a:txBody>
                        <a:bodyPr/>
                        <a:lstStyle/>
                        <a:p>
                          <a:r>
                            <a:rPr lang="en-US" dirty="0"/>
                            <a:t>Challenge-Length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64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71311"/>
                      </a:ext>
                    </a:extLst>
                  </a:tr>
                  <a:tr h="370840">
                    <a:tc>
                      <a:txBody>
                        <a:bodyPr/>
                        <a:lstStyle/>
                        <a:p>
                          <a:r>
                            <a:rPr lang="en-US" dirty="0"/>
                            <a:t>Number of CRPs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k*</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4360516"/>
                      </a:ext>
                    </a:extLst>
                  </a:tr>
                  <a:tr h="370840">
                    <a:tc>
                      <a:txBody>
                        <a:bodyPr/>
                        <a:lstStyle/>
                        <a:p>
                          <a:r>
                            <a:rPr lang="en-US" dirty="0"/>
                            <a:t>Activation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388556"/>
                      </a:ext>
                    </a:extLst>
                  </a:tr>
                  <a:tr h="370840">
                    <a:tc>
                      <a:txBody>
                        <a:bodyPr/>
                        <a:lstStyle/>
                        <a:p>
                          <a:r>
                            <a:rPr lang="en-US" dirty="0"/>
                            <a:t>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739467"/>
                      </a:ext>
                    </a:extLst>
                  </a:tr>
                </a:tbl>
              </a:graphicData>
            </a:graphic>
          </p:graphicFrame>
        </mc:Choice>
        <mc:Fallback xmlns="">
          <p:graphicFrame>
            <p:nvGraphicFramePr>
              <p:cNvPr id="5" name="Tabelle 5">
                <a:extLst>
                  <a:ext uri="{FF2B5EF4-FFF2-40B4-BE49-F238E27FC236}">
                    <a16:creationId xmlns:a16="http://schemas.microsoft.com/office/drawing/2014/main" id="{6C68568B-3C3F-4E1F-BF47-991FCD8DFB15}"/>
                  </a:ext>
                </a:extLst>
              </p:cNvPr>
              <p:cNvGraphicFramePr>
                <a:graphicFrameLocks noGrp="1"/>
              </p:cNvGraphicFramePr>
              <p:nvPr>
                <p:extLst>
                  <p:ext uri="{D42A27DB-BD31-4B8C-83A1-F6EECF244321}">
                    <p14:modId xmlns:p14="http://schemas.microsoft.com/office/powerpoint/2010/main" val="1192783507"/>
                  </p:ext>
                </p:extLst>
              </p:nvPr>
            </p:nvGraphicFramePr>
            <p:xfrm>
              <a:off x="656948" y="213121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08316235"/>
                        </a:ext>
                      </a:extLst>
                    </a:gridCol>
                    <a:gridCol w="4064000">
                      <a:extLst>
                        <a:ext uri="{9D8B030D-6E8A-4147-A177-3AD203B41FA5}">
                          <a16:colId xmlns:a16="http://schemas.microsoft.com/office/drawing/2014/main" val="3696403942"/>
                        </a:ext>
                      </a:extLst>
                    </a:gridCol>
                  </a:tblGrid>
                  <a:tr h="370840">
                    <a:tc>
                      <a:txBody>
                        <a:bodyPr/>
                        <a:lstStyle/>
                        <a:p>
                          <a:r>
                            <a:rPr lang="en-US" dirty="0">
                              <a:solidFill>
                                <a:schemeClr val="tx1"/>
                              </a:solidFill>
                            </a:rPr>
                            <a:t>Parameter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9948638"/>
                      </a:ext>
                    </a:extLst>
                  </a:tr>
                  <a:tr h="370840">
                    <a:tc>
                      <a:txBody>
                        <a:bodyPr/>
                        <a:lstStyle/>
                        <a:p>
                          <a:r>
                            <a:rPr lang="en-US" dirty="0"/>
                            <a:t>Challenge-Length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64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71311"/>
                      </a:ext>
                    </a:extLst>
                  </a:tr>
                  <a:tr h="370840">
                    <a:tc>
                      <a:txBody>
                        <a:bodyPr/>
                        <a:lstStyle/>
                        <a:p>
                          <a:r>
                            <a:rPr lang="en-US" dirty="0"/>
                            <a:t>Number of CRPs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300" t="-208197" r="-300" b="-224590"/>
                          </a:stretch>
                        </a:blipFill>
                      </a:tcPr>
                    </a:tc>
                    <a:extLst>
                      <a:ext uri="{0D108BD9-81ED-4DB2-BD59-A6C34878D82A}">
                        <a16:rowId xmlns:a16="http://schemas.microsoft.com/office/drawing/2014/main" val="1224360516"/>
                      </a:ext>
                    </a:extLst>
                  </a:tr>
                  <a:tr h="370840">
                    <a:tc>
                      <a:txBody>
                        <a:bodyPr/>
                        <a:lstStyle/>
                        <a:p>
                          <a:r>
                            <a:rPr lang="en-US" dirty="0"/>
                            <a:t>Activation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388556"/>
                      </a:ext>
                    </a:extLst>
                  </a:tr>
                  <a:tr h="370840">
                    <a:tc>
                      <a:txBody>
                        <a:bodyPr/>
                        <a:lstStyle/>
                        <a:p>
                          <a:r>
                            <a:rPr lang="en-US" dirty="0"/>
                            <a:t>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3739467"/>
                      </a:ext>
                    </a:extLst>
                  </a:tr>
                </a:tbl>
              </a:graphicData>
            </a:graphic>
          </p:graphicFrame>
        </mc:Fallback>
      </mc:AlternateContent>
    </p:spTree>
    <p:extLst>
      <p:ext uri="{BB962C8B-B14F-4D97-AF65-F5344CB8AC3E}">
        <p14:creationId xmlns:p14="http://schemas.microsoft.com/office/powerpoint/2010/main" val="123339766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21</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830997"/>
          </a:xfrm>
          <a:prstGeom prst="rect">
            <a:avLst/>
          </a:prstGeom>
          <a:noFill/>
        </p:spPr>
        <p:txBody>
          <a:bodyPr wrap="square" rtlCol="0">
            <a:spAutoFit/>
          </a:bodyPr>
          <a:lstStyle/>
          <a:p>
            <a:r>
              <a:rPr lang="en-US" sz="3600" b="1" dirty="0"/>
              <a:t>References</a:t>
            </a:r>
          </a:p>
          <a:p>
            <a:endParaRPr lang="en-US" dirty="0"/>
          </a:p>
        </p:txBody>
      </p:sp>
      <p:sp>
        <p:nvSpPr>
          <p:cNvPr id="6" name="Textfeld 5">
            <a:extLst>
              <a:ext uri="{FF2B5EF4-FFF2-40B4-BE49-F238E27FC236}">
                <a16:creationId xmlns:a16="http://schemas.microsoft.com/office/drawing/2014/main" id="{8CC614B7-1997-4CF0-BD4A-FA0BE45A240B}"/>
              </a:ext>
            </a:extLst>
          </p:cNvPr>
          <p:cNvSpPr txBox="1"/>
          <p:nvPr/>
        </p:nvSpPr>
        <p:spPr>
          <a:xfrm>
            <a:off x="335360" y="1736812"/>
            <a:ext cx="11377264" cy="2585323"/>
          </a:xfrm>
          <a:prstGeom prst="rect">
            <a:avLst/>
          </a:prstGeom>
          <a:noFill/>
        </p:spPr>
        <p:txBody>
          <a:bodyPr wrap="square">
            <a:spAutoFit/>
          </a:bodyPr>
          <a:lstStyle/>
          <a:p>
            <a:endParaRPr lang="en-US" b="1" dirty="0"/>
          </a:p>
          <a:p>
            <a:r>
              <a:rPr lang="en-US" sz="1800" dirty="0"/>
              <a:t>1. Ulrich R</a:t>
            </a:r>
            <a:r>
              <a:rPr lang="de-DE" sz="1800" dirty="0"/>
              <a:t>ü</a:t>
            </a:r>
            <a:r>
              <a:rPr lang="en-US" sz="1800" dirty="0" err="1"/>
              <a:t>hrmair’s</a:t>
            </a:r>
            <a:r>
              <a:rPr lang="en-US" sz="1800" dirty="0"/>
              <a:t> presentation. Brief Intro: Various Strong PUF Candidates. presented to the audience in 06.2021, 2021</a:t>
            </a:r>
          </a:p>
          <a:p>
            <a:r>
              <a:rPr lang="en-US" dirty="0"/>
              <a:t>2. </a:t>
            </a:r>
            <a:r>
              <a:rPr lang="en-US" sz="1800" dirty="0" err="1"/>
              <a:t>Aseeri</a:t>
            </a:r>
            <a:r>
              <a:rPr lang="en-US" sz="1800" dirty="0"/>
              <a:t>, A.O.; Zhuang, Y.; </a:t>
            </a:r>
            <a:r>
              <a:rPr lang="en-US" sz="1800" dirty="0" err="1"/>
              <a:t>Alkatheiri</a:t>
            </a:r>
            <a:r>
              <a:rPr lang="en-US" sz="1800" dirty="0"/>
              <a:t>, M.S. A Machine Learning-based Security Vulnerability Study on XOR PUFs for Resource-Constraint Internet of Things. 2018. </a:t>
            </a:r>
          </a:p>
          <a:p>
            <a:r>
              <a:rPr lang="en-US" dirty="0"/>
              <a:t>3</a:t>
            </a:r>
            <a:r>
              <a:rPr lang="en-US" sz="1800" dirty="0"/>
              <a:t>. K.T. Mursi, B. </a:t>
            </a:r>
            <a:r>
              <a:rPr lang="en-US" sz="1800" dirty="0" err="1"/>
              <a:t>Thapaliya</a:t>
            </a:r>
            <a:r>
              <a:rPr lang="en-US" sz="1800" dirty="0"/>
              <a:t>: A Fast Deep Learning Method for Security Vulnerability Study of XOR PUFs. 2020.</a:t>
            </a:r>
          </a:p>
          <a:p>
            <a:r>
              <a:rPr lang="en-US" dirty="0"/>
              <a:t>4. </a:t>
            </a:r>
            <a:r>
              <a:rPr lang="en-US" dirty="0" err="1"/>
              <a:t>Wisiol</a:t>
            </a:r>
            <a:r>
              <a:rPr lang="en-US" dirty="0"/>
              <a:t>, Nils et al. “Neural-Network-Based Modeling Attacks on XOR Arbiter PUFs Revisited.” IACR </a:t>
            </a:r>
            <a:r>
              <a:rPr lang="en-US" dirty="0" err="1"/>
              <a:t>Cryptol</a:t>
            </a:r>
            <a:r>
              <a:rPr lang="en-US" dirty="0"/>
              <a:t>. </a:t>
            </a:r>
            <a:r>
              <a:rPr lang="en-US" dirty="0" err="1"/>
              <a:t>ePrint</a:t>
            </a:r>
            <a:r>
              <a:rPr lang="en-US" dirty="0"/>
              <a:t> Arch. 2021 (2021): 555.</a:t>
            </a:r>
          </a:p>
          <a:p>
            <a:endParaRPr lang="en-US" sz="1800" dirty="0"/>
          </a:p>
        </p:txBody>
      </p:sp>
    </p:spTree>
    <p:extLst>
      <p:ext uri="{BB962C8B-B14F-4D97-AF65-F5344CB8AC3E}">
        <p14:creationId xmlns:p14="http://schemas.microsoft.com/office/powerpoint/2010/main" val="37824920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7">
            <a:extLst>
              <a:ext uri="{FF2B5EF4-FFF2-40B4-BE49-F238E27FC236}">
                <a16:creationId xmlns:a16="http://schemas.microsoft.com/office/drawing/2014/main" id="{7C688FA4-A28E-4CED-B8E3-BF714561D0D0}"/>
              </a:ext>
            </a:extLst>
          </p:cNvPr>
          <p:cNvSpPr txBox="1"/>
          <p:nvPr/>
        </p:nvSpPr>
        <p:spPr>
          <a:xfrm>
            <a:off x="1629462" y="2938089"/>
            <a:ext cx="2071702"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err="1"/>
              <a:t>External</a:t>
            </a:r>
            <a:r>
              <a:rPr lang="de-DE" dirty="0"/>
              <a:t> </a:t>
            </a:r>
            <a:r>
              <a:rPr lang="de-DE" dirty="0" err="1"/>
              <a:t>stimuli</a:t>
            </a:r>
            <a:r>
              <a:rPr lang="de-DE" dirty="0"/>
              <a:t>/ </a:t>
            </a:r>
            <a:r>
              <a:rPr lang="de-DE" b="1" dirty="0" err="1"/>
              <a:t>Challenges</a:t>
            </a:r>
            <a:r>
              <a:rPr lang="de-DE" b="1" dirty="0"/>
              <a:t> </a:t>
            </a:r>
            <a:r>
              <a:rPr lang="de-DE" b="1" dirty="0" err="1"/>
              <a:t>C</a:t>
            </a:r>
            <a:r>
              <a:rPr lang="de-DE" b="1" baseline="-25000" dirty="0" err="1"/>
              <a:t>i</a:t>
            </a:r>
            <a:endParaRPr lang="de-DE" b="1" dirty="0"/>
          </a:p>
        </p:txBody>
      </p:sp>
      <p:sp>
        <p:nvSpPr>
          <p:cNvPr id="14" name="Pfeil nach rechts 5">
            <a:extLst>
              <a:ext uri="{FF2B5EF4-FFF2-40B4-BE49-F238E27FC236}">
                <a16:creationId xmlns:a16="http://schemas.microsoft.com/office/drawing/2014/main" id="{9ED270A2-9036-40FD-B97F-C0D7D28FDA3E}"/>
              </a:ext>
            </a:extLst>
          </p:cNvPr>
          <p:cNvSpPr/>
          <p:nvPr/>
        </p:nvSpPr>
        <p:spPr>
          <a:xfrm>
            <a:off x="1558024" y="3808063"/>
            <a:ext cx="2214578" cy="209796"/>
          </a:xfrm>
          <a:prstGeom prst="rightArrow">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Textfeld 10">
            <a:extLst>
              <a:ext uri="{FF2B5EF4-FFF2-40B4-BE49-F238E27FC236}">
                <a16:creationId xmlns:a16="http://schemas.microsoft.com/office/drawing/2014/main" id="{24AFAD57-5EF7-4892-BE6A-01D2746EE952}"/>
              </a:ext>
            </a:extLst>
          </p:cNvPr>
          <p:cNvSpPr txBox="1"/>
          <p:nvPr/>
        </p:nvSpPr>
        <p:spPr>
          <a:xfrm>
            <a:off x="4532104" y="1845985"/>
            <a:ext cx="2643206" cy="861774"/>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b="1" dirty="0"/>
              <a:t>PUF </a:t>
            </a:r>
            <a:endParaRPr lang="de-DE" b="1" baseline="-25000" dirty="0"/>
          </a:p>
          <a:p>
            <a:pPr algn="ctr"/>
            <a:r>
              <a:rPr lang="de-DE" sz="1600" dirty="0"/>
              <a:t>(= </a:t>
            </a:r>
            <a:r>
              <a:rPr lang="de-DE" sz="1600" dirty="0" err="1"/>
              <a:t>disordered</a:t>
            </a:r>
            <a:r>
              <a:rPr lang="de-DE" sz="1600" dirty="0"/>
              <a:t>, </a:t>
            </a:r>
            <a:r>
              <a:rPr lang="de-DE" sz="1600" b="1" dirty="0" err="1"/>
              <a:t>unclonable</a:t>
            </a:r>
            <a:r>
              <a:rPr lang="de-DE" sz="1600" b="1" dirty="0"/>
              <a:t> </a:t>
            </a:r>
            <a:r>
              <a:rPr lang="de-DE" sz="1600" dirty="0" err="1"/>
              <a:t>physical</a:t>
            </a:r>
            <a:r>
              <a:rPr lang="de-DE" sz="1600" dirty="0"/>
              <a:t> </a:t>
            </a:r>
            <a:r>
              <a:rPr lang="de-DE" sz="1600" dirty="0" err="1"/>
              <a:t>system</a:t>
            </a:r>
            <a:r>
              <a:rPr lang="de-DE" sz="1600" dirty="0"/>
              <a:t> S)</a:t>
            </a:r>
            <a:endParaRPr lang="de-DE" sz="1600" baseline="-25000" dirty="0"/>
          </a:p>
        </p:txBody>
      </p:sp>
      <p:pic>
        <p:nvPicPr>
          <p:cNvPr id="16" name="Picture 2">
            <a:extLst>
              <a:ext uri="{FF2B5EF4-FFF2-40B4-BE49-F238E27FC236}">
                <a16:creationId xmlns:a16="http://schemas.microsoft.com/office/drawing/2014/main" id="{40F8714B-B970-484E-AAA9-16325EA724FF}"/>
              </a:ext>
            </a:extLst>
          </p:cNvPr>
          <p:cNvPicPr>
            <a:picLocks noChangeAspect="1" noChangeArrowheads="1"/>
          </p:cNvPicPr>
          <p:nvPr/>
        </p:nvPicPr>
        <p:blipFill>
          <a:blip r:embed="rId3" cstate="print"/>
          <a:srcRect/>
          <a:stretch>
            <a:fillRect/>
          </a:stretch>
        </p:blipFill>
        <p:spPr bwMode="auto">
          <a:xfrm rot="5400000">
            <a:off x="4910417" y="2709086"/>
            <a:ext cx="1886581" cy="2412268"/>
          </a:xfrm>
          <a:prstGeom prst="rect">
            <a:avLst/>
          </a:prstGeom>
          <a:noFill/>
          <a:ln w="9525">
            <a:noFill/>
            <a:miter lim="800000"/>
            <a:headEnd/>
            <a:tailEnd/>
          </a:ln>
          <a:effectLst/>
        </p:spPr>
      </p:pic>
      <p:sp>
        <p:nvSpPr>
          <p:cNvPr id="17" name="Textfeld 16">
            <a:extLst>
              <a:ext uri="{FF2B5EF4-FFF2-40B4-BE49-F238E27FC236}">
                <a16:creationId xmlns:a16="http://schemas.microsoft.com/office/drawing/2014/main" id="{81913150-F766-45E5-A339-BEB2A884D772}"/>
              </a:ext>
            </a:extLst>
          </p:cNvPr>
          <p:cNvSpPr txBox="1"/>
          <p:nvPr/>
        </p:nvSpPr>
        <p:spPr>
          <a:xfrm>
            <a:off x="7649061" y="2363526"/>
            <a:ext cx="2857520" cy="1107996"/>
          </a:xfrm>
          <a:prstGeom prst="rect">
            <a:avLst/>
          </a:prstGeom>
          <a:noFill/>
        </p:spPr>
        <p:txBody>
          <a:bodyPr wrap="square" rtlCol="0">
            <a:spAutoFit/>
          </a:bodyPr>
          <a:lstStyle/>
          <a:p>
            <a:pPr algn="ctr"/>
            <a:r>
              <a:rPr lang="de-DE" sz="1800" b="1" dirty="0"/>
              <a:t>Responses </a:t>
            </a:r>
            <a:r>
              <a:rPr lang="de-DE" sz="1800" b="1" dirty="0" err="1"/>
              <a:t>R</a:t>
            </a:r>
            <a:r>
              <a:rPr lang="de-DE" sz="1800" b="1" baseline="-25000" dirty="0" err="1"/>
              <a:t>i</a:t>
            </a:r>
            <a:endParaRPr lang="de-DE" sz="1800" b="1" baseline="-25000" dirty="0"/>
          </a:p>
          <a:p>
            <a:pPr algn="ctr"/>
            <a:r>
              <a:rPr lang="de-DE" sz="1600" dirty="0"/>
              <a:t>(</a:t>
            </a:r>
            <a:r>
              <a:rPr lang="de-DE" sz="1600" dirty="0" err="1"/>
              <a:t>R</a:t>
            </a:r>
            <a:r>
              <a:rPr lang="de-DE" sz="1600" baseline="-25000" dirty="0" err="1"/>
              <a:t>i</a:t>
            </a:r>
            <a:r>
              <a:rPr lang="de-DE" sz="1600" dirty="0"/>
              <a:t> </a:t>
            </a:r>
            <a:r>
              <a:rPr lang="de-DE" sz="1600" dirty="0" err="1"/>
              <a:t>is</a:t>
            </a:r>
            <a:r>
              <a:rPr lang="de-DE" sz="1600" dirty="0"/>
              <a:t> a </a:t>
            </a:r>
            <a:r>
              <a:rPr lang="de-DE" sz="1600" dirty="0" err="1"/>
              <a:t>function</a:t>
            </a:r>
            <a:r>
              <a:rPr lang="de-DE" sz="1600" dirty="0"/>
              <a:t> </a:t>
            </a:r>
            <a:r>
              <a:rPr lang="de-DE" sz="1600" dirty="0" err="1"/>
              <a:t>of</a:t>
            </a:r>
            <a:r>
              <a:rPr lang="de-DE" sz="1600" dirty="0"/>
              <a:t> </a:t>
            </a:r>
            <a:br>
              <a:rPr lang="de-DE" sz="1600" dirty="0"/>
            </a:br>
            <a:r>
              <a:rPr lang="de-DE" sz="1600" dirty="0" err="1"/>
              <a:t>the</a:t>
            </a:r>
            <a:r>
              <a:rPr lang="de-DE" sz="1600" dirty="0"/>
              <a:t> </a:t>
            </a:r>
            <a:r>
              <a:rPr lang="de-DE" sz="1600" dirty="0" err="1"/>
              <a:t>applied</a:t>
            </a:r>
            <a:r>
              <a:rPr lang="de-DE" sz="1600" dirty="0"/>
              <a:t> </a:t>
            </a:r>
            <a:r>
              <a:rPr lang="de-DE" sz="1600" dirty="0" err="1"/>
              <a:t>challenge</a:t>
            </a:r>
            <a:r>
              <a:rPr lang="de-DE" sz="1600" dirty="0"/>
              <a:t> </a:t>
            </a:r>
            <a:r>
              <a:rPr lang="de-DE" sz="1600" dirty="0" err="1"/>
              <a:t>C</a:t>
            </a:r>
            <a:r>
              <a:rPr lang="de-DE" sz="1600" baseline="-25000" dirty="0" err="1"/>
              <a:t>i</a:t>
            </a:r>
            <a:r>
              <a:rPr lang="de-DE" sz="1600" dirty="0"/>
              <a:t> </a:t>
            </a:r>
            <a:br>
              <a:rPr lang="de-DE" sz="1600" dirty="0"/>
            </a:br>
            <a:r>
              <a:rPr lang="de-DE" sz="1600" dirty="0" err="1"/>
              <a:t>and</a:t>
            </a:r>
            <a:r>
              <a:rPr lang="de-DE" sz="1600" dirty="0"/>
              <a:t> </a:t>
            </a:r>
            <a:r>
              <a:rPr lang="de-DE" sz="1600" dirty="0" err="1"/>
              <a:t>the</a:t>
            </a:r>
            <a:r>
              <a:rPr lang="de-DE" sz="1600" dirty="0"/>
              <a:t> </a:t>
            </a:r>
            <a:r>
              <a:rPr lang="de-DE" sz="1600" dirty="0" err="1"/>
              <a:t>specific</a:t>
            </a:r>
            <a:r>
              <a:rPr lang="de-DE" sz="1600" dirty="0"/>
              <a:t> </a:t>
            </a:r>
            <a:r>
              <a:rPr lang="de-DE" sz="1600" dirty="0" err="1"/>
              <a:t>disorder</a:t>
            </a:r>
            <a:r>
              <a:rPr lang="de-DE" sz="1600" dirty="0"/>
              <a:t> in S)</a:t>
            </a:r>
            <a:endParaRPr lang="de-DE" sz="1600" baseline="-25000" dirty="0"/>
          </a:p>
        </p:txBody>
      </p:sp>
      <p:sp>
        <p:nvSpPr>
          <p:cNvPr id="18" name="Pfeil nach rechts 6">
            <a:extLst>
              <a:ext uri="{FF2B5EF4-FFF2-40B4-BE49-F238E27FC236}">
                <a16:creationId xmlns:a16="http://schemas.microsoft.com/office/drawing/2014/main" id="{46DA40E1-2BB2-4456-9A27-5DE7EE694C30}"/>
              </a:ext>
            </a:extLst>
          </p:cNvPr>
          <p:cNvSpPr/>
          <p:nvPr/>
        </p:nvSpPr>
        <p:spPr>
          <a:xfrm>
            <a:off x="7934813" y="3808063"/>
            <a:ext cx="2286016" cy="214314"/>
          </a:xfrm>
          <a:prstGeom prst="rightArrow">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3427CC20-FEB6-40F6-BEA6-86625833707A}"/>
              </a:ext>
            </a:extLst>
          </p:cNvPr>
          <p:cNvSpPr txBox="1"/>
          <p:nvPr/>
        </p:nvSpPr>
        <p:spPr>
          <a:xfrm>
            <a:off x="7649062" y="4319518"/>
            <a:ext cx="2857519" cy="923330"/>
          </a:xfrm>
          <a:prstGeom prst="rect">
            <a:avLst/>
          </a:prstGeom>
          <a:noFill/>
        </p:spPr>
        <p:txBody>
          <a:bodyPr wrap="square" rtlCol="0">
            <a:spAutoFit/>
          </a:bodyPr>
          <a:lstStyle/>
          <a:p>
            <a:pPr algn="ctr"/>
            <a:r>
              <a:rPr lang="de-DE" sz="1800" b="1" dirty="0"/>
              <a:t>(</a:t>
            </a:r>
            <a:r>
              <a:rPr lang="de-DE" sz="1800" b="1" dirty="0" err="1"/>
              <a:t>C</a:t>
            </a:r>
            <a:r>
              <a:rPr lang="de-DE" sz="1800" b="1" baseline="-25000" dirty="0" err="1"/>
              <a:t>i</a:t>
            </a:r>
            <a:r>
              <a:rPr lang="de-DE" sz="1800" b="1" baseline="-25000" dirty="0"/>
              <a:t> </a:t>
            </a:r>
            <a:r>
              <a:rPr lang="de-DE" sz="1800" b="1" dirty="0"/>
              <a:t>, </a:t>
            </a:r>
            <a:r>
              <a:rPr lang="de-DE" sz="1800" b="1" dirty="0" err="1"/>
              <a:t>R</a:t>
            </a:r>
            <a:r>
              <a:rPr lang="de-DE" sz="1800" b="1" baseline="-25000" dirty="0" err="1"/>
              <a:t>i</a:t>
            </a:r>
            <a:r>
              <a:rPr lang="de-DE" sz="1800" b="1" dirty="0"/>
              <a:t>)</a:t>
            </a:r>
            <a:r>
              <a:rPr lang="de-DE" sz="1800" dirty="0"/>
              <a:t>: Challenge-</a:t>
            </a:r>
            <a:r>
              <a:rPr lang="de-DE" sz="1800" dirty="0" err="1"/>
              <a:t>response</a:t>
            </a:r>
            <a:r>
              <a:rPr lang="de-DE" sz="1800" dirty="0"/>
              <a:t> </a:t>
            </a:r>
            <a:r>
              <a:rPr lang="de-DE" sz="1800" dirty="0" err="1"/>
              <a:t>pairs</a:t>
            </a:r>
            <a:r>
              <a:rPr lang="de-DE" sz="1800" dirty="0"/>
              <a:t> </a:t>
            </a:r>
            <a:r>
              <a:rPr lang="de-DE" sz="1800" b="1" dirty="0"/>
              <a:t>(CRPs)</a:t>
            </a:r>
            <a:r>
              <a:rPr lang="de-DE" sz="1800" dirty="0"/>
              <a:t> </a:t>
            </a:r>
            <a:br>
              <a:rPr lang="de-DE" sz="1800" dirty="0"/>
            </a:br>
            <a:r>
              <a:rPr lang="de-DE" sz="1800" dirty="0" err="1"/>
              <a:t>of</a:t>
            </a:r>
            <a:r>
              <a:rPr lang="de-DE" sz="1800" dirty="0"/>
              <a:t> </a:t>
            </a:r>
            <a:r>
              <a:rPr lang="de-DE" sz="1800" dirty="0" err="1"/>
              <a:t>the</a:t>
            </a:r>
            <a:r>
              <a:rPr lang="de-DE" sz="1800" dirty="0"/>
              <a:t> PUF</a:t>
            </a:r>
            <a:endParaRPr lang="de-DE" sz="1800" baseline="-25000" dirty="0"/>
          </a:p>
        </p:txBody>
      </p:sp>
      <p:sp>
        <p:nvSpPr>
          <p:cNvPr id="20" name="Textfeld 19">
            <a:extLst>
              <a:ext uri="{FF2B5EF4-FFF2-40B4-BE49-F238E27FC236}">
                <a16:creationId xmlns:a16="http://schemas.microsoft.com/office/drawing/2014/main" id="{A6695C66-EA34-4291-9527-95563F8994C9}"/>
              </a:ext>
            </a:extLst>
          </p:cNvPr>
          <p:cNvSpPr txBox="1"/>
          <p:nvPr/>
        </p:nvSpPr>
        <p:spPr>
          <a:xfrm>
            <a:off x="7080226" y="4581128"/>
            <a:ext cx="302150" cy="400110"/>
          </a:xfrm>
          <a:prstGeom prst="rect">
            <a:avLst/>
          </a:prstGeom>
          <a:noFill/>
        </p:spPr>
        <p:txBody>
          <a:bodyPr wrap="square" rtlCol="0">
            <a:spAutoFit/>
          </a:bodyPr>
          <a:lstStyle/>
          <a:p>
            <a:r>
              <a:rPr lang="de-DE" sz="2000" b="1" dirty="0"/>
              <a:t>S</a:t>
            </a:r>
          </a:p>
        </p:txBody>
      </p:sp>
      <p:sp>
        <p:nvSpPr>
          <p:cNvPr id="21" name="Titel 1">
            <a:extLst>
              <a:ext uri="{FF2B5EF4-FFF2-40B4-BE49-F238E27FC236}">
                <a16:creationId xmlns:a16="http://schemas.microsoft.com/office/drawing/2014/main" id="{F1616045-40EA-49E2-BE64-A4AD64CD205B}"/>
              </a:ext>
            </a:extLst>
          </p:cNvPr>
          <p:cNvSpPr txBox="1">
            <a:spLocks/>
          </p:cNvSpPr>
          <p:nvPr/>
        </p:nvSpPr>
        <p:spPr bwMode="auto">
          <a:xfrm>
            <a:off x="2099556" y="415721"/>
            <a:ext cx="8686800" cy="838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normAutofit/>
          </a:bodyPr>
          <a:lstStyle>
            <a:lvl1pPr algn="l" rtl="0" eaLnBrk="0" fontAlgn="base" hangingPunct="0">
              <a:lnSpc>
                <a:spcPct val="80000"/>
              </a:lnSpc>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a:lstStyle>
          <a:p>
            <a:r>
              <a:rPr lang="de-DE" kern="0"/>
              <a:t>Physical Unclonable Functions (PUFs)</a:t>
            </a:r>
            <a:endParaRPr lang="de-DE" kern="0" dirty="0"/>
          </a:p>
        </p:txBody>
      </p:sp>
      <p:sp>
        <p:nvSpPr>
          <p:cNvPr id="3" name="Foliennummernplatzhalter 2">
            <a:extLst>
              <a:ext uri="{FF2B5EF4-FFF2-40B4-BE49-F238E27FC236}">
                <a16:creationId xmlns:a16="http://schemas.microsoft.com/office/drawing/2014/main" id="{264392AA-0285-42AC-8A1B-02B09A52F003}"/>
              </a:ext>
            </a:extLst>
          </p:cNvPr>
          <p:cNvSpPr>
            <a:spLocks noGrp="1"/>
          </p:cNvSpPr>
          <p:nvPr>
            <p:ph type="sldNum" sz="quarter" idx="4"/>
          </p:nvPr>
        </p:nvSpPr>
        <p:spPr/>
        <p:txBody>
          <a:bodyPr/>
          <a:lstStyle/>
          <a:p>
            <a:pPr>
              <a:defRPr/>
            </a:pPr>
            <a:fld id="{70BFFA52-4234-45F6-B1A6-074E24FF43A2}" type="slidenum">
              <a:rPr lang="de-DE" smtClean="0"/>
              <a:pPr>
                <a:defRPr/>
              </a:pPr>
              <a:t>3</a:t>
            </a:fld>
            <a:r>
              <a:rPr lang="de-DE" dirty="0"/>
              <a:t>/21</a:t>
            </a:r>
          </a:p>
        </p:txBody>
      </p:sp>
      <p:sp>
        <p:nvSpPr>
          <p:cNvPr id="22" name="Textfeld 21">
            <a:extLst>
              <a:ext uri="{FF2B5EF4-FFF2-40B4-BE49-F238E27FC236}">
                <a16:creationId xmlns:a16="http://schemas.microsoft.com/office/drawing/2014/main" id="{73C06CEA-7F2C-40AA-91E2-51B0CE2C4B6F}"/>
              </a:ext>
            </a:extLst>
          </p:cNvPr>
          <p:cNvSpPr txBox="1"/>
          <p:nvPr/>
        </p:nvSpPr>
        <p:spPr>
          <a:xfrm>
            <a:off x="7240257" y="4672865"/>
            <a:ext cx="550925" cy="276999"/>
          </a:xfrm>
          <a:prstGeom prst="rect">
            <a:avLst/>
          </a:prstGeom>
          <a:noFill/>
        </p:spPr>
        <p:txBody>
          <a:bodyPr wrap="square" rtlCol="0">
            <a:spAutoFit/>
          </a:bodyPr>
          <a:lstStyle/>
          <a:p>
            <a:r>
              <a:rPr lang="en-US" sz="1200" dirty="0"/>
              <a:t>[1]</a:t>
            </a:r>
          </a:p>
        </p:txBody>
      </p:sp>
      <p:sp>
        <p:nvSpPr>
          <p:cNvPr id="4" name="Textfeld 3">
            <a:extLst>
              <a:ext uri="{FF2B5EF4-FFF2-40B4-BE49-F238E27FC236}">
                <a16:creationId xmlns:a16="http://schemas.microsoft.com/office/drawing/2014/main" id="{48480B57-63A2-4A3A-AC35-F311ED29B2D5}"/>
              </a:ext>
            </a:extLst>
          </p:cNvPr>
          <p:cNvSpPr txBox="1"/>
          <p:nvPr/>
        </p:nvSpPr>
        <p:spPr>
          <a:xfrm>
            <a:off x="0" y="6459580"/>
            <a:ext cx="11092797" cy="553998"/>
          </a:xfrm>
          <a:prstGeom prst="rect">
            <a:avLst/>
          </a:prstGeom>
          <a:noFill/>
        </p:spPr>
        <p:txBody>
          <a:bodyPr wrap="square" rtlCol="0">
            <a:spAutoFit/>
          </a:bodyPr>
          <a:lstStyle/>
          <a:p>
            <a:r>
              <a:rPr lang="en-US" sz="1200" dirty="0"/>
              <a:t>[1] Ulrich R</a:t>
            </a:r>
            <a:r>
              <a:rPr lang="de-DE" sz="1200" dirty="0"/>
              <a:t>ü</a:t>
            </a:r>
            <a:r>
              <a:rPr lang="en-US" sz="1200" dirty="0" err="1"/>
              <a:t>hrmair’s</a:t>
            </a:r>
            <a:r>
              <a:rPr lang="en-US" sz="1200" dirty="0"/>
              <a:t> presentation. Brief Intro: Various Strong PUF Candidates. presented to the audience in 06.2021, 2021.</a:t>
            </a:r>
          </a:p>
          <a:p>
            <a:endParaRPr lang="en-US" dirty="0"/>
          </a:p>
        </p:txBody>
      </p:sp>
    </p:spTree>
    <p:extLst>
      <p:ext uri="{BB962C8B-B14F-4D97-AF65-F5344CB8AC3E}">
        <p14:creationId xmlns:p14="http://schemas.microsoft.com/office/powerpoint/2010/main" val="20379027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292B59A0-FE1A-43C9-A77F-8371E48C3FC5}"/>
              </a:ext>
            </a:extLst>
          </p:cNvPr>
          <p:cNvPicPr>
            <a:picLocks noChangeAspect="1"/>
          </p:cNvPicPr>
          <p:nvPr/>
        </p:nvPicPr>
        <p:blipFill>
          <a:blip r:embed="rId3"/>
          <a:stretch>
            <a:fillRect/>
          </a:stretch>
        </p:blipFill>
        <p:spPr>
          <a:xfrm>
            <a:off x="4223792" y="2133579"/>
            <a:ext cx="4773978" cy="3139316"/>
          </a:xfrm>
          <a:prstGeom prst="rect">
            <a:avLst/>
          </a:prstGeom>
        </p:spPr>
      </p:pic>
      <p:sp>
        <p:nvSpPr>
          <p:cNvPr id="3" name="Textfeld 31">
            <a:extLst>
              <a:ext uri="{FF2B5EF4-FFF2-40B4-BE49-F238E27FC236}">
                <a16:creationId xmlns:a16="http://schemas.microsoft.com/office/drawing/2014/main" id="{D6C33CC1-071D-42AC-A3EC-5CF21ABA18D6}"/>
              </a:ext>
            </a:extLst>
          </p:cNvPr>
          <p:cNvSpPr txBox="1"/>
          <p:nvPr/>
        </p:nvSpPr>
        <p:spPr>
          <a:xfrm>
            <a:off x="2765630" y="3355974"/>
            <a:ext cx="1296144" cy="61555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700" dirty="0"/>
              <a:t>k-</a:t>
            </a:r>
            <a:r>
              <a:rPr lang="de-DE" sz="1700" dirty="0" err="1"/>
              <a:t>Arbiter</a:t>
            </a:r>
            <a:br>
              <a:rPr lang="de-DE" sz="1700" dirty="0"/>
            </a:br>
            <a:r>
              <a:rPr lang="de-DE" sz="1700" dirty="0"/>
              <a:t>PUFs</a:t>
            </a:r>
            <a:endParaRPr lang="en-DE" sz="1700" dirty="0"/>
          </a:p>
        </p:txBody>
      </p:sp>
      <p:sp>
        <p:nvSpPr>
          <p:cNvPr id="4" name="Geschweifte Klammer links 3">
            <a:extLst>
              <a:ext uri="{FF2B5EF4-FFF2-40B4-BE49-F238E27FC236}">
                <a16:creationId xmlns:a16="http://schemas.microsoft.com/office/drawing/2014/main" id="{3A8F851A-D6E7-4459-BBF6-D60CE13090EC}"/>
              </a:ext>
            </a:extLst>
          </p:cNvPr>
          <p:cNvSpPr/>
          <p:nvPr/>
        </p:nvSpPr>
        <p:spPr>
          <a:xfrm>
            <a:off x="3857465" y="2133579"/>
            <a:ext cx="252028" cy="306034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DE"/>
          </a:p>
        </p:txBody>
      </p:sp>
      <p:sp>
        <p:nvSpPr>
          <p:cNvPr id="6" name="Titel 1">
            <a:extLst>
              <a:ext uri="{FF2B5EF4-FFF2-40B4-BE49-F238E27FC236}">
                <a16:creationId xmlns:a16="http://schemas.microsoft.com/office/drawing/2014/main" id="{E22AAFE9-4EEE-4991-91F9-6F715D26DC10}"/>
              </a:ext>
            </a:extLst>
          </p:cNvPr>
          <p:cNvSpPr txBox="1">
            <a:spLocks/>
          </p:cNvSpPr>
          <p:nvPr/>
        </p:nvSpPr>
        <p:spPr bwMode="auto">
          <a:xfrm>
            <a:off x="2135560" y="440668"/>
            <a:ext cx="8686800" cy="838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normAutofit/>
          </a:bodyPr>
          <a:lstStyle>
            <a:lvl1pPr algn="l" rtl="0" eaLnBrk="0" fontAlgn="base" hangingPunct="0">
              <a:lnSpc>
                <a:spcPct val="80000"/>
              </a:lnSpc>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2000" b="1">
                <a:solidFill>
                  <a:srgbClr val="006C30"/>
                </a:solidFill>
                <a:latin typeface="LMU CompatilFact" pitchFamily="2" charset="0"/>
              </a:defRPr>
            </a:lvl2pPr>
            <a:lvl3pPr algn="l" rtl="0" eaLnBrk="0" fontAlgn="base" hangingPunct="0">
              <a:spcBef>
                <a:spcPct val="0"/>
              </a:spcBef>
              <a:spcAft>
                <a:spcPct val="0"/>
              </a:spcAft>
              <a:defRPr sz="2000" b="1">
                <a:solidFill>
                  <a:srgbClr val="006C30"/>
                </a:solidFill>
                <a:latin typeface="LMU CompatilFact" pitchFamily="2" charset="0"/>
              </a:defRPr>
            </a:lvl3pPr>
            <a:lvl4pPr algn="l" rtl="0" eaLnBrk="0" fontAlgn="base" hangingPunct="0">
              <a:spcBef>
                <a:spcPct val="0"/>
              </a:spcBef>
              <a:spcAft>
                <a:spcPct val="0"/>
              </a:spcAft>
              <a:defRPr sz="2000" b="1">
                <a:solidFill>
                  <a:srgbClr val="006C30"/>
                </a:solidFill>
                <a:latin typeface="LMU CompatilFact" pitchFamily="2" charset="0"/>
              </a:defRPr>
            </a:lvl4pPr>
            <a:lvl5pPr algn="l" rtl="0" eaLnBrk="0" fontAlgn="base" hangingPunct="0">
              <a:spcBef>
                <a:spcPct val="0"/>
              </a:spcBef>
              <a:spcAft>
                <a:spcPct val="0"/>
              </a:spcAft>
              <a:defRPr sz="2000" b="1">
                <a:solidFill>
                  <a:srgbClr val="006C30"/>
                </a:solidFill>
                <a:latin typeface="LMU CompatilFact" pitchFamily="2" charset="0"/>
              </a:defRPr>
            </a:lvl5pPr>
            <a:lvl6pPr marL="457200" algn="l" rtl="0" fontAlgn="base">
              <a:spcBef>
                <a:spcPct val="0"/>
              </a:spcBef>
              <a:spcAft>
                <a:spcPct val="0"/>
              </a:spcAft>
              <a:defRPr sz="1600">
                <a:solidFill>
                  <a:srgbClr val="006C30"/>
                </a:solidFill>
                <a:latin typeface="LMU CompatilFact" pitchFamily="2" charset="0"/>
              </a:defRPr>
            </a:lvl6pPr>
            <a:lvl7pPr marL="914400" algn="l" rtl="0" fontAlgn="base">
              <a:spcBef>
                <a:spcPct val="0"/>
              </a:spcBef>
              <a:spcAft>
                <a:spcPct val="0"/>
              </a:spcAft>
              <a:defRPr sz="1600">
                <a:solidFill>
                  <a:srgbClr val="006C30"/>
                </a:solidFill>
                <a:latin typeface="LMU CompatilFact" pitchFamily="2" charset="0"/>
              </a:defRPr>
            </a:lvl7pPr>
            <a:lvl8pPr marL="1371600" algn="l" rtl="0" fontAlgn="base">
              <a:spcBef>
                <a:spcPct val="0"/>
              </a:spcBef>
              <a:spcAft>
                <a:spcPct val="0"/>
              </a:spcAft>
              <a:defRPr sz="1600">
                <a:solidFill>
                  <a:srgbClr val="006C30"/>
                </a:solidFill>
                <a:latin typeface="LMU CompatilFact" pitchFamily="2" charset="0"/>
              </a:defRPr>
            </a:lvl8pPr>
            <a:lvl9pPr marL="1828800" algn="l" rtl="0" fontAlgn="base">
              <a:spcBef>
                <a:spcPct val="0"/>
              </a:spcBef>
              <a:spcAft>
                <a:spcPct val="0"/>
              </a:spcAft>
              <a:defRPr sz="1600">
                <a:solidFill>
                  <a:srgbClr val="006C30"/>
                </a:solidFill>
                <a:latin typeface="LMU CompatilFact" pitchFamily="2" charset="0"/>
              </a:defRPr>
            </a:lvl9pPr>
          </a:lstStyle>
          <a:p>
            <a:r>
              <a:rPr lang="de-DE" kern="0" dirty="0"/>
              <a:t>XOR </a:t>
            </a:r>
            <a:r>
              <a:rPr lang="de-DE" kern="0" dirty="0" err="1"/>
              <a:t>Arbiter</a:t>
            </a:r>
            <a:r>
              <a:rPr lang="de-DE" kern="0" dirty="0"/>
              <a:t> PUFs</a:t>
            </a:r>
          </a:p>
        </p:txBody>
      </p:sp>
      <p:sp>
        <p:nvSpPr>
          <p:cNvPr id="7" name="Foliennummernplatzhalter 6">
            <a:extLst>
              <a:ext uri="{FF2B5EF4-FFF2-40B4-BE49-F238E27FC236}">
                <a16:creationId xmlns:a16="http://schemas.microsoft.com/office/drawing/2014/main" id="{F156692A-30BB-4A3C-8C0D-F03E05993B1C}"/>
              </a:ext>
            </a:extLst>
          </p:cNvPr>
          <p:cNvSpPr>
            <a:spLocks noGrp="1"/>
          </p:cNvSpPr>
          <p:nvPr>
            <p:ph type="sldNum" sz="quarter" idx="4"/>
          </p:nvPr>
        </p:nvSpPr>
        <p:spPr/>
        <p:txBody>
          <a:bodyPr/>
          <a:lstStyle/>
          <a:p>
            <a:pPr>
              <a:defRPr/>
            </a:pPr>
            <a:fld id="{70BFFA52-4234-45F6-B1A6-074E24FF43A2}" type="slidenum">
              <a:rPr lang="de-DE" smtClean="0"/>
              <a:pPr>
                <a:defRPr/>
              </a:pPr>
              <a:t>4</a:t>
            </a:fld>
            <a:r>
              <a:rPr lang="de-DE" dirty="0"/>
              <a:t>/21</a:t>
            </a:r>
          </a:p>
        </p:txBody>
      </p:sp>
      <p:sp>
        <p:nvSpPr>
          <p:cNvPr id="8" name="Textfeld 7">
            <a:extLst>
              <a:ext uri="{FF2B5EF4-FFF2-40B4-BE49-F238E27FC236}">
                <a16:creationId xmlns:a16="http://schemas.microsoft.com/office/drawing/2014/main" id="{00FA2AE3-7E7F-4343-A3ED-30B92DBFC0A1}"/>
              </a:ext>
            </a:extLst>
          </p:cNvPr>
          <p:cNvSpPr txBox="1"/>
          <p:nvPr/>
        </p:nvSpPr>
        <p:spPr>
          <a:xfrm>
            <a:off x="7490775" y="5055421"/>
            <a:ext cx="864096" cy="276999"/>
          </a:xfrm>
          <a:prstGeom prst="rect">
            <a:avLst/>
          </a:prstGeom>
          <a:noFill/>
        </p:spPr>
        <p:txBody>
          <a:bodyPr wrap="square" rtlCol="0">
            <a:spAutoFit/>
          </a:bodyPr>
          <a:lstStyle/>
          <a:p>
            <a:r>
              <a:rPr lang="en-US" sz="1200" dirty="0"/>
              <a:t>[1]</a:t>
            </a:r>
          </a:p>
        </p:txBody>
      </p:sp>
      <p:sp>
        <p:nvSpPr>
          <p:cNvPr id="9" name="Textfeld 8">
            <a:extLst>
              <a:ext uri="{FF2B5EF4-FFF2-40B4-BE49-F238E27FC236}">
                <a16:creationId xmlns:a16="http://schemas.microsoft.com/office/drawing/2014/main" id="{2ECF1AF5-2700-42F6-8FBF-D9768277C0D7}"/>
              </a:ext>
            </a:extLst>
          </p:cNvPr>
          <p:cNvSpPr txBox="1"/>
          <p:nvPr/>
        </p:nvSpPr>
        <p:spPr>
          <a:xfrm>
            <a:off x="0" y="6445541"/>
            <a:ext cx="11441426" cy="276999"/>
          </a:xfrm>
          <a:prstGeom prst="rect">
            <a:avLst/>
          </a:prstGeom>
          <a:noFill/>
        </p:spPr>
        <p:txBody>
          <a:bodyPr wrap="square" rtlCol="0">
            <a:spAutoFit/>
          </a:bodyPr>
          <a:lstStyle/>
          <a:p>
            <a:r>
              <a:rPr lang="en-US" sz="1200" dirty="0"/>
              <a:t>[1] Ulrich R</a:t>
            </a:r>
            <a:r>
              <a:rPr lang="de-DE" sz="1200" dirty="0"/>
              <a:t>ü</a:t>
            </a:r>
            <a:r>
              <a:rPr lang="en-US" sz="1200" dirty="0" err="1"/>
              <a:t>hrmair’s</a:t>
            </a:r>
            <a:r>
              <a:rPr lang="en-US" sz="1200" dirty="0"/>
              <a:t> presentation. Brief Intro: Various Strong PUF Candidates. presented to the audience in 06.2021, 2021.</a:t>
            </a:r>
          </a:p>
        </p:txBody>
      </p:sp>
      <p:cxnSp>
        <p:nvCxnSpPr>
          <p:cNvPr id="15" name="Gerader Verbinder 14">
            <a:extLst>
              <a:ext uri="{FF2B5EF4-FFF2-40B4-BE49-F238E27FC236}">
                <a16:creationId xmlns:a16="http://schemas.microsoft.com/office/drawing/2014/main" id="{1B767818-A214-459B-92E1-5AC3F3BBBE06}"/>
              </a:ext>
            </a:extLst>
          </p:cNvPr>
          <p:cNvCxnSpPr/>
          <p:nvPr/>
        </p:nvCxnSpPr>
        <p:spPr bwMode="auto">
          <a:xfrm flipV="1">
            <a:off x="4425619" y="2484044"/>
            <a:ext cx="0" cy="216024"/>
          </a:xfrm>
          <a:prstGeom prst="line">
            <a:avLst/>
          </a:prstGeom>
          <a:noFill/>
          <a:ln w="19050" cap="flat" cmpd="sng" algn="ctr">
            <a:solidFill>
              <a:srgbClr val="FF0000"/>
            </a:solidFill>
            <a:prstDash val="solid"/>
            <a:round/>
            <a:headEnd type="none" w="med" len="med"/>
            <a:tailEnd type="none" w="med" len="med"/>
          </a:ln>
          <a:effectLst/>
        </p:spPr>
      </p:cxnSp>
      <p:cxnSp>
        <p:nvCxnSpPr>
          <p:cNvPr id="26" name="Gerader Verbinder 25">
            <a:extLst>
              <a:ext uri="{FF2B5EF4-FFF2-40B4-BE49-F238E27FC236}">
                <a16:creationId xmlns:a16="http://schemas.microsoft.com/office/drawing/2014/main" id="{88157612-79C4-4A8A-A20B-FA29C5B5BE26}"/>
              </a:ext>
            </a:extLst>
          </p:cNvPr>
          <p:cNvCxnSpPr/>
          <p:nvPr/>
        </p:nvCxnSpPr>
        <p:spPr bwMode="auto">
          <a:xfrm>
            <a:off x="4439816" y="2672916"/>
            <a:ext cx="0" cy="288032"/>
          </a:xfrm>
          <a:prstGeom prst="line">
            <a:avLst/>
          </a:prstGeom>
          <a:noFill/>
          <a:ln w="19050" cap="flat" cmpd="sng" algn="ctr">
            <a:solidFill>
              <a:srgbClr val="00B050"/>
            </a:solidFill>
            <a:prstDash val="solid"/>
            <a:round/>
            <a:headEnd type="none" w="med" len="med"/>
            <a:tailEnd type="none" w="med" len="med"/>
          </a:ln>
          <a:effectLst/>
        </p:spPr>
      </p:cxnSp>
      <p:cxnSp>
        <p:nvCxnSpPr>
          <p:cNvPr id="28" name="Gerader Verbinder 27">
            <a:extLst>
              <a:ext uri="{FF2B5EF4-FFF2-40B4-BE49-F238E27FC236}">
                <a16:creationId xmlns:a16="http://schemas.microsoft.com/office/drawing/2014/main" id="{21F1A150-8A22-44E5-B88A-07456612647C}"/>
              </a:ext>
            </a:extLst>
          </p:cNvPr>
          <p:cNvCxnSpPr/>
          <p:nvPr/>
        </p:nvCxnSpPr>
        <p:spPr bwMode="auto">
          <a:xfrm>
            <a:off x="4439816" y="2960948"/>
            <a:ext cx="108012" cy="0"/>
          </a:xfrm>
          <a:prstGeom prst="line">
            <a:avLst/>
          </a:prstGeom>
          <a:noFill/>
          <a:ln w="19050" cap="flat" cmpd="sng" algn="ctr">
            <a:solidFill>
              <a:srgbClr val="00B050"/>
            </a:solidFill>
            <a:prstDash val="solid"/>
            <a:round/>
            <a:headEnd type="none" w="med" len="med"/>
            <a:tailEnd type="none" w="med" len="med"/>
          </a:ln>
          <a:effectLst/>
        </p:spPr>
      </p:cxnSp>
      <p:cxnSp>
        <p:nvCxnSpPr>
          <p:cNvPr id="32" name="Gerader Verbinder 31">
            <a:extLst>
              <a:ext uri="{FF2B5EF4-FFF2-40B4-BE49-F238E27FC236}">
                <a16:creationId xmlns:a16="http://schemas.microsoft.com/office/drawing/2014/main" id="{52342366-91AC-4DAA-9731-451F21D3621E}"/>
              </a:ext>
            </a:extLst>
          </p:cNvPr>
          <p:cNvCxnSpPr>
            <a:cxnSpLocks/>
          </p:cNvCxnSpPr>
          <p:nvPr/>
        </p:nvCxnSpPr>
        <p:spPr bwMode="auto">
          <a:xfrm>
            <a:off x="4871864" y="2484044"/>
            <a:ext cx="216024" cy="0"/>
          </a:xfrm>
          <a:prstGeom prst="line">
            <a:avLst/>
          </a:prstGeom>
          <a:noFill/>
          <a:ln w="19050" cap="flat" cmpd="sng" algn="ctr">
            <a:solidFill>
              <a:srgbClr val="FF0000"/>
            </a:solidFill>
            <a:prstDash val="solid"/>
            <a:round/>
            <a:headEnd type="none" w="med" len="med"/>
            <a:tailEnd type="none" w="med" len="med"/>
          </a:ln>
          <a:effectLst/>
        </p:spPr>
      </p:cxnSp>
      <p:cxnSp>
        <p:nvCxnSpPr>
          <p:cNvPr id="34" name="Gerader Verbinder 33">
            <a:extLst>
              <a:ext uri="{FF2B5EF4-FFF2-40B4-BE49-F238E27FC236}">
                <a16:creationId xmlns:a16="http://schemas.microsoft.com/office/drawing/2014/main" id="{4136DE9B-1E68-4A57-A667-89CCAC58A8BF}"/>
              </a:ext>
            </a:extLst>
          </p:cNvPr>
          <p:cNvCxnSpPr>
            <a:cxnSpLocks/>
          </p:cNvCxnSpPr>
          <p:nvPr/>
        </p:nvCxnSpPr>
        <p:spPr bwMode="auto">
          <a:xfrm>
            <a:off x="4871864" y="2960948"/>
            <a:ext cx="216024" cy="0"/>
          </a:xfrm>
          <a:prstGeom prst="line">
            <a:avLst/>
          </a:prstGeom>
          <a:noFill/>
          <a:ln w="19050" cap="flat" cmpd="sng" algn="ctr">
            <a:solidFill>
              <a:srgbClr val="00B050"/>
            </a:solidFill>
            <a:prstDash val="solid"/>
            <a:round/>
            <a:headEnd type="none" w="med" len="med"/>
            <a:tailEnd type="none" w="med" len="med"/>
          </a:ln>
          <a:effectLst/>
        </p:spPr>
      </p:cxnSp>
      <p:cxnSp>
        <p:nvCxnSpPr>
          <p:cNvPr id="35" name="Gerader Verbinder 34">
            <a:extLst>
              <a:ext uri="{FF2B5EF4-FFF2-40B4-BE49-F238E27FC236}">
                <a16:creationId xmlns:a16="http://schemas.microsoft.com/office/drawing/2014/main" id="{CA7721F2-FB93-40EB-B341-36810D1C53D6}"/>
              </a:ext>
            </a:extLst>
          </p:cNvPr>
          <p:cNvCxnSpPr>
            <a:cxnSpLocks/>
          </p:cNvCxnSpPr>
          <p:nvPr/>
        </p:nvCxnSpPr>
        <p:spPr bwMode="auto">
          <a:xfrm>
            <a:off x="5627948" y="2484044"/>
            <a:ext cx="216024" cy="0"/>
          </a:xfrm>
          <a:prstGeom prst="line">
            <a:avLst/>
          </a:prstGeom>
          <a:noFill/>
          <a:ln w="19050" cap="flat" cmpd="sng" algn="ctr">
            <a:solidFill>
              <a:srgbClr val="FF0000"/>
            </a:solidFill>
            <a:prstDash val="solid"/>
            <a:round/>
            <a:headEnd type="none" w="med" len="med"/>
            <a:tailEnd type="none" w="med" len="med"/>
          </a:ln>
          <a:effectLst/>
        </p:spPr>
      </p:cxnSp>
      <p:cxnSp>
        <p:nvCxnSpPr>
          <p:cNvPr id="36" name="Gerader Verbinder 35">
            <a:extLst>
              <a:ext uri="{FF2B5EF4-FFF2-40B4-BE49-F238E27FC236}">
                <a16:creationId xmlns:a16="http://schemas.microsoft.com/office/drawing/2014/main" id="{00EA45D2-6438-4DAE-BB2C-E7F5085332A8}"/>
              </a:ext>
            </a:extLst>
          </p:cNvPr>
          <p:cNvCxnSpPr>
            <a:cxnSpLocks/>
          </p:cNvCxnSpPr>
          <p:nvPr/>
        </p:nvCxnSpPr>
        <p:spPr bwMode="auto">
          <a:xfrm>
            <a:off x="5627948" y="2960948"/>
            <a:ext cx="216024" cy="0"/>
          </a:xfrm>
          <a:prstGeom prst="line">
            <a:avLst/>
          </a:prstGeom>
          <a:noFill/>
          <a:ln w="19050" cap="flat" cmpd="sng" algn="ctr">
            <a:solidFill>
              <a:srgbClr val="00B050"/>
            </a:solidFill>
            <a:prstDash val="solid"/>
            <a:round/>
            <a:headEnd type="none" w="med" len="med"/>
            <a:tailEnd type="none" w="med" len="med"/>
          </a:ln>
          <a:effectLst/>
        </p:spPr>
      </p:cxnSp>
      <p:cxnSp>
        <p:nvCxnSpPr>
          <p:cNvPr id="39" name="Gerader Verbinder 38">
            <a:extLst>
              <a:ext uri="{FF2B5EF4-FFF2-40B4-BE49-F238E27FC236}">
                <a16:creationId xmlns:a16="http://schemas.microsoft.com/office/drawing/2014/main" id="{42106C31-591D-4F99-91AA-65B5A3A95100}"/>
              </a:ext>
            </a:extLst>
          </p:cNvPr>
          <p:cNvCxnSpPr/>
          <p:nvPr/>
        </p:nvCxnSpPr>
        <p:spPr bwMode="auto">
          <a:xfrm>
            <a:off x="4425619" y="2484044"/>
            <a:ext cx="122209" cy="0"/>
          </a:xfrm>
          <a:prstGeom prst="line">
            <a:avLst/>
          </a:prstGeom>
          <a:noFill/>
          <a:ln w="19050" cap="flat" cmpd="sng" algn="ctr">
            <a:solidFill>
              <a:srgbClr val="FF0000"/>
            </a:solidFill>
            <a:prstDash val="solid"/>
            <a:round/>
            <a:headEnd type="none" w="med" len="med"/>
            <a:tailEnd type="none" w="med" len="med"/>
          </a:ln>
          <a:effectLst/>
        </p:spPr>
      </p:cxnSp>
      <p:cxnSp>
        <p:nvCxnSpPr>
          <p:cNvPr id="41" name="Gerade Verbindung mit Pfeil 40">
            <a:extLst>
              <a:ext uri="{FF2B5EF4-FFF2-40B4-BE49-F238E27FC236}">
                <a16:creationId xmlns:a16="http://schemas.microsoft.com/office/drawing/2014/main" id="{04445D73-F372-47E6-A6A8-1A5A52638CBD}"/>
              </a:ext>
            </a:extLst>
          </p:cNvPr>
          <p:cNvCxnSpPr/>
          <p:nvPr/>
        </p:nvCxnSpPr>
        <p:spPr bwMode="auto">
          <a:xfrm flipV="1">
            <a:off x="4547828" y="2384884"/>
            <a:ext cx="252028" cy="99160"/>
          </a:xfrm>
          <a:prstGeom prst="straightConnector1">
            <a:avLst/>
          </a:prstGeom>
          <a:noFill/>
          <a:ln w="19050" cap="flat" cmpd="sng" algn="ctr">
            <a:solidFill>
              <a:srgbClr val="FF0000"/>
            </a:solidFill>
            <a:prstDash val="solid"/>
            <a:round/>
            <a:headEnd type="none" w="med" len="med"/>
            <a:tailEnd type="triangle"/>
          </a:ln>
          <a:effectLst/>
        </p:spPr>
      </p:cxnSp>
      <p:cxnSp>
        <p:nvCxnSpPr>
          <p:cNvPr id="44" name="Gerade Verbindung mit Pfeil 43">
            <a:extLst>
              <a:ext uri="{FF2B5EF4-FFF2-40B4-BE49-F238E27FC236}">
                <a16:creationId xmlns:a16="http://schemas.microsoft.com/office/drawing/2014/main" id="{BD4A5C51-A607-4E84-BEE8-AFEA7FF219CD}"/>
              </a:ext>
            </a:extLst>
          </p:cNvPr>
          <p:cNvCxnSpPr/>
          <p:nvPr/>
        </p:nvCxnSpPr>
        <p:spPr bwMode="auto">
          <a:xfrm>
            <a:off x="4547828" y="2960948"/>
            <a:ext cx="252028" cy="108012"/>
          </a:xfrm>
          <a:prstGeom prst="straightConnector1">
            <a:avLst/>
          </a:prstGeom>
          <a:noFill/>
          <a:ln w="19050" cap="flat" cmpd="sng" algn="ctr">
            <a:solidFill>
              <a:srgbClr val="00B050"/>
            </a:solidFill>
            <a:prstDash val="solid"/>
            <a:round/>
            <a:headEnd type="none" w="med" len="med"/>
            <a:tailEnd type="triangle"/>
          </a:ln>
          <a:effectLst/>
        </p:spPr>
      </p:cxnSp>
      <p:cxnSp>
        <p:nvCxnSpPr>
          <p:cNvPr id="46" name="Gerade Verbindung mit Pfeil 45">
            <a:extLst>
              <a:ext uri="{FF2B5EF4-FFF2-40B4-BE49-F238E27FC236}">
                <a16:creationId xmlns:a16="http://schemas.microsoft.com/office/drawing/2014/main" id="{6FE88806-CA7E-486D-8746-1ECAB6F8178F}"/>
              </a:ext>
            </a:extLst>
          </p:cNvPr>
          <p:cNvCxnSpPr/>
          <p:nvPr/>
        </p:nvCxnSpPr>
        <p:spPr bwMode="auto">
          <a:xfrm flipV="1">
            <a:off x="5087888" y="2380458"/>
            <a:ext cx="216024" cy="99129"/>
          </a:xfrm>
          <a:prstGeom prst="straightConnector1">
            <a:avLst/>
          </a:prstGeom>
          <a:noFill/>
          <a:ln w="19050" cap="flat" cmpd="sng" algn="ctr">
            <a:solidFill>
              <a:srgbClr val="FF0000"/>
            </a:solidFill>
            <a:prstDash val="solid"/>
            <a:round/>
            <a:headEnd type="none" w="med" len="med"/>
            <a:tailEnd type="triangle"/>
          </a:ln>
          <a:effectLst/>
        </p:spPr>
      </p:cxnSp>
      <p:cxnSp>
        <p:nvCxnSpPr>
          <p:cNvPr id="50" name="Gerade Verbindung mit Pfeil 49">
            <a:extLst>
              <a:ext uri="{FF2B5EF4-FFF2-40B4-BE49-F238E27FC236}">
                <a16:creationId xmlns:a16="http://schemas.microsoft.com/office/drawing/2014/main" id="{2D9801AF-316E-47EF-A573-922DEEE08282}"/>
              </a:ext>
            </a:extLst>
          </p:cNvPr>
          <p:cNvCxnSpPr/>
          <p:nvPr/>
        </p:nvCxnSpPr>
        <p:spPr bwMode="auto">
          <a:xfrm>
            <a:off x="5087888" y="2960948"/>
            <a:ext cx="216024" cy="108012"/>
          </a:xfrm>
          <a:prstGeom prst="straightConnector1">
            <a:avLst/>
          </a:prstGeom>
          <a:noFill/>
          <a:ln w="19050" cap="flat" cmpd="sng" algn="ctr">
            <a:solidFill>
              <a:srgbClr val="00B050"/>
            </a:solidFill>
            <a:prstDash val="solid"/>
            <a:round/>
            <a:headEnd type="none" w="med" len="med"/>
            <a:tailEnd type="triangle"/>
          </a:ln>
          <a:effectLst/>
        </p:spPr>
      </p:cxnSp>
      <p:cxnSp>
        <p:nvCxnSpPr>
          <p:cNvPr id="52" name="Gerade Verbindung mit Pfeil 51">
            <a:extLst>
              <a:ext uri="{FF2B5EF4-FFF2-40B4-BE49-F238E27FC236}">
                <a16:creationId xmlns:a16="http://schemas.microsoft.com/office/drawing/2014/main" id="{85C1CD47-2894-40F1-B446-8F70CC2FB139}"/>
              </a:ext>
            </a:extLst>
          </p:cNvPr>
          <p:cNvCxnSpPr/>
          <p:nvPr/>
        </p:nvCxnSpPr>
        <p:spPr bwMode="auto">
          <a:xfrm>
            <a:off x="5375920" y="2479587"/>
            <a:ext cx="252028" cy="0"/>
          </a:xfrm>
          <a:prstGeom prst="straightConnector1">
            <a:avLst/>
          </a:prstGeom>
          <a:noFill/>
          <a:ln w="19050" cap="flat" cmpd="sng" algn="ctr">
            <a:solidFill>
              <a:srgbClr val="FF0000"/>
            </a:solidFill>
            <a:prstDash val="solid"/>
            <a:round/>
            <a:headEnd type="none" w="med" len="med"/>
            <a:tailEnd type="triangle"/>
          </a:ln>
          <a:effectLst/>
        </p:spPr>
      </p:cxnSp>
      <p:cxnSp>
        <p:nvCxnSpPr>
          <p:cNvPr id="54" name="Gerade Verbindung mit Pfeil 53">
            <a:extLst>
              <a:ext uri="{FF2B5EF4-FFF2-40B4-BE49-F238E27FC236}">
                <a16:creationId xmlns:a16="http://schemas.microsoft.com/office/drawing/2014/main" id="{6F4866C1-B66A-47FC-BD87-B4D79003F921}"/>
              </a:ext>
            </a:extLst>
          </p:cNvPr>
          <p:cNvCxnSpPr/>
          <p:nvPr/>
        </p:nvCxnSpPr>
        <p:spPr bwMode="auto">
          <a:xfrm>
            <a:off x="5375920" y="2960948"/>
            <a:ext cx="252028" cy="0"/>
          </a:xfrm>
          <a:prstGeom prst="straightConnector1">
            <a:avLst/>
          </a:prstGeom>
          <a:noFill/>
          <a:ln w="19050" cap="flat" cmpd="sng" algn="ctr">
            <a:solidFill>
              <a:srgbClr val="00B050"/>
            </a:solidFill>
            <a:prstDash val="solid"/>
            <a:round/>
            <a:headEnd type="none" w="med" len="med"/>
            <a:tailEnd type="triangle"/>
          </a:ln>
          <a:effectLst/>
        </p:spPr>
      </p:cxnSp>
      <p:cxnSp>
        <p:nvCxnSpPr>
          <p:cNvPr id="56" name="Gerade Verbindung mit Pfeil 55">
            <a:extLst>
              <a:ext uri="{FF2B5EF4-FFF2-40B4-BE49-F238E27FC236}">
                <a16:creationId xmlns:a16="http://schemas.microsoft.com/office/drawing/2014/main" id="{5CA73C12-9E13-498F-9320-1F2AEEFCF659}"/>
              </a:ext>
            </a:extLst>
          </p:cNvPr>
          <p:cNvCxnSpPr/>
          <p:nvPr/>
        </p:nvCxnSpPr>
        <p:spPr bwMode="auto">
          <a:xfrm>
            <a:off x="5843972" y="2484043"/>
            <a:ext cx="252028" cy="404896"/>
          </a:xfrm>
          <a:prstGeom prst="straightConnector1">
            <a:avLst/>
          </a:prstGeom>
          <a:noFill/>
          <a:ln w="19050" cap="flat" cmpd="sng" algn="ctr">
            <a:solidFill>
              <a:srgbClr val="FF0000"/>
            </a:solidFill>
            <a:prstDash val="solid"/>
            <a:round/>
            <a:headEnd type="none" w="med" len="med"/>
            <a:tailEnd type="triangle"/>
          </a:ln>
          <a:effectLst/>
        </p:spPr>
      </p:cxnSp>
      <p:cxnSp>
        <p:nvCxnSpPr>
          <p:cNvPr id="58" name="Gerade Verbindung mit Pfeil 57">
            <a:extLst>
              <a:ext uri="{FF2B5EF4-FFF2-40B4-BE49-F238E27FC236}">
                <a16:creationId xmlns:a16="http://schemas.microsoft.com/office/drawing/2014/main" id="{EB2E171D-9D58-452F-9D92-B3BA85DF4FD2}"/>
              </a:ext>
            </a:extLst>
          </p:cNvPr>
          <p:cNvCxnSpPr/>
          <p:nvPr/>
        </p:nvCxnSpPr>
        <p:spPr bwMode="auto">
          <a:xfrm flipV="1">
            <a:off x="5843972" y="2544527"/>
            <a:ext cx="238464" cy="416421"/>
          </a:xfrm>
          <a:prstGeom prst="straightConnector1">
            <a:avLst/>
          </a:prstGeom>
          <a:noFill/>
          <a:ln w="19050" cap="flat" cmpd="sng" algn="ctr">
            <a:solidFill>
              <a:srgbClr val="00B050"/>
            </a:solidFill>
            <a:prstDash val="solid"/>
            <a:round/>
            <a:headEnd type="none" w="med" len="med"/>
            <a:tailEnd type="triangle"/>
          </a:ln>
          <a:effectLst/>
        </p:spPr>
      </p:cxnSp>
      <p:cxnSp>
        <p:nvCxnSpPr>
          <p:cNvPr id="62" name="Gerade Verbindung mit Pfeil 61">
            <a:extLst>
              <a:ext uri="{FF2B5EF4-FFF2-40B4-BE49-F238E27FC236}">
                <a16:creationId xmlns:a16="http://schemas.microsoft.com/office/drawing/2014/main" id="{37DD63FF-E54B-416E-8A08-6E3247F4F49B}"/>
              </a:ext>
            </a:extLst>
          </p:cNvPr>
          <p:cNvCxnSpPr/>
          <p:nvPr/>
        </p:nvCxnSpPr>
        <p:spPr bwMode="auto">
          <a:xfrm>
            <a:off x="6096000" y="2479587"/>
            <a:ext cx="288032" cy="0"/>
          </a:xfrm>
          <a:prstGeom prst="straightConnector1">
            <a:avLst/>
          </a:prstGeom>
          <a:noFill/>
          <a:ln w="19050" cap="flat" cmpd="sng" algn="ctr">
            <a:solidFill>
              <a:srgbClr val="00B050"/>
            </a:solidFill>
            <a:prstDash val="solid"/>
            <a:round/>
            <a:headEnd type="none" w="med" len="med"/>
            <a:tailEnd type="triangle"/>
          </a:ln>
          <a:effectLst/>
        </p:spPr>
      </p:cxnSp>
      <p:cxnSp>
        <p:nvCxnSpPr>
          <p:cNvPr id="64" name="Gerade Verbindung mit Pfeil 63">
            <a:extLst>
              <a:ext uri="{FF2B5EF4-FFF2-40B4-BE49-F238E27FC236}">
                <a16:creationId xmlns:a16="http://schemas.microsoft.com/office/drawing/2014/main" id="{85FFCBDF-3CE9-4C55-A102-1894EA8F0824}"/>
              </a:ext>
            </a:extLst>
          </p:cNvPr>
          <p:cNvCxnSpPr>
            <a:cxnSpLocks/>
          </p:cNvCxnSpPr>
          <p:nvPr/>
        </p:nvCxnSpPr>
        <p:spPr bwMode="auto">
          <a:xfrm>
            <a:off x="6096000" y="2960948"/>
            <a:ext cx="288032" cy="0"/>
          </a:xfrm>
          <a:prstGeom prst="straightConnector1">
            <a:avLst/>
          </a:prstGeom>
          <a:noFill/>
          <a:ln w="19050" cap="flat" cmpd="sng" algn="ctr">
            <a:solidFill>
              <a:srgbClr val="FF0000"/>
            </a:solidFill>
            <a:prstDash val="solid"/>
            <a:round/>
            <a:headEnd type="none" w="med" len="med"/>
            <a:tailEnd type="triangle"/>
          </a:ln>
          <a:effectLst/>
        </p:spPr>
      </p:cxnSp>
      <p:sp>
        <p:nvSpPr>
          <p:cNvPr id="66" name="Textfeld 65">
            <a:extLst>
              <a:ext uri="{FF2B5EF4-FFF2-40B4-BE49-F238E27FC236}">
                <a16:creationId xmlns:a16="http://schemas.microsoft.com/office/drawing/2014/main" id="{0E8B92C9-976D-4C19-8A2A-AE6CD0BFDBF3}"/>
              </a:ext>
            </a:extLst>
          </p:cNvPr>
          <p:cNvSpPr txBox="1"/>
          <p:nvPr/>
        </p:nvSpPr>
        <p:spPr>
          <a:xfrm>
            <a:off x="4960825" y="1868639"/>
            <a:ext cx="825194" cy="276999"/>
          </a:xfrm>
          <a:prstGeom prst="rect">
            <a:avLst/>
          </a:prstGeom>
          <a:noFill/>
        </p:spPr>
        <p:txBody>
          <a:bodyPr wrap="square" rtlCol="0">
            <a:spAutoFit/>
          </a:bodyPr>
          <a:lstStyle/>
          <a:p>
            <a:r>
              <a:rPr lang="de-DE" sz="1200" dirty="0"/>
              <a:t>X</a:t>
            </a:r>
            <a:r>
              <a:rPr lang="en-US" sz="1200" dirty="0"/>
              <a:t>[1]=0</a:t>
            </a:r>
          </a:p>
        </p:txBody>
      </p:sp>
      <p:sp>
        <p:nvSpPr>
          <p:cNvPr id="67" name="Textfeld 66">
            <a:extLst>
              <a:ext uri="{FF2B5EF4-FFF2-40B4-BE49-F238E27FC236}">
                <a16:creationId xmlns:a16="http://schemas.microsoft.com/office/drawing/2014/main" id="{A9A1A4FD-A75D-4AEA-B016-C866BFC665ED}"/>
              </a:ext>
            </a:extLst>
          </p:cNvPr>
          <p:cNvSpPr txBox="1"/>
          <p:nvPr/>
        </p:nvSpPr>
        <p:spPr>
          <a:xfrm>
            <a:off x="5697058" y="1868640"/>
            <a:ext cx="1165381" cy="276999"/>
          </a:xfrm>
          <a:prstGeom prst="rect">
            <a:avLst/>
          </a:prstGeom>
          <a:noFill/>
        </p:spPr>
        <p:txBody>
          <a:bodyPr wrap="square" rtlCol="0">
            <a:spAutoFit/>
          </a:bodyPr>
          <a:lstStyle/>
          <a:p>
            <a:r>
              <a:rPr lang="de-DE" sz="1200" dirty="0"/>
              <a:t>X</a:t>
            </a:r>
            <a:r>
              <a:rPr lang="en-US" sz="1200" dirty="0"/>
              <a:t>[126]=1</a:t>
            </a:r>
          </a:p>
        </p:txBody>
      </p:sp>
    </p:spTree>
    <p:extLst>
      <p:ext uri="{BB962C8B-B14F-4D97-AF65-F5344CB8AC3E}">
        <p14:creationId xmlns:p14="http://schemas.microsoft.com/office/powerpoint/2010/main" val="42103654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5</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Main Result</a:t>
            </a:r>
          </a:p>
          <a:p>
            <a:endParaRPr lang="en-US" dirty="0"/>
          </a:p>
        </p:txBody>
      </p:sp>
      <mc:AlternateContent xmlns:mc="http://schemas.openxmlformats.org/markup-compatibility/2006" xmlns:a14="http://schemas.microsoft.com/office/drawing/2010/main">
        <mc:Choice Requires="a14">
          <p:graphicFrame>
            <p:nvGraphicFramePr>
              <p:cNvPr id="3" name="Tabelle 4">
                <a:extLst>
                  <a:ext uri="{FF2B5EF4-FFF2-40B4-BE49-F238E27FC236}">
                    <a16:creationId xmlns:a16="http://schemas.microsoft.com/office/drawing/2014/main" id="{69A4476E-E9FE-41A0-AE92-5F8F6AD37829}"/>
                  </a:ext>
                </a:extLst>
              </p:cNvPr>
              <p:cNvGraphicFramePr>
                <a:graphicFrameLocks noGrp="1"/>
              </p:cNvGraphicFramePr>
              <p:nvPr>
                <p:extLst>
                  <p:ext uri="{D42A27DB-BD31-4B8C-83A1-F6EECF244321}">
                    <p14:modId xmlns:p14="http://schemas.microsoft.com/office/powerpoint/2010/main" val="2312423512"/>
                  </p:ext>
                </p:extLst>
              </p:nvPr>
            </p:nvGraphicFramePr>
            <p:xfrm>
              <a:off x="2032000" y="2236247"/>
              <a:ext cx="8128000" cy="302558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07344342"/>
                        </a:ext>
                      </a:extLst>
                    </a:gridCol>
                    <a:gridCol w="2032000">
                      <a:extLst>
                        <a:ext uri="{9D8B030D-6E8A-4147-A177-3AD203B41FA5}">
                          <a16:colId xmlns:a16="http://schemas.microsoft.com/office/drawing/2014/main" val="379523090"/>
                        </a:ext>
                      </a:extLst>
                    </a:gridCol>
                    <a:gridCol w="2032000">
                      <a:extLst>
                        <a:ext uri="{9D8B030D-6E8A-4147-A177-3AD203B41FA5}">
                          <a16:colId xmlns:a16="http://schemas.microsoft.com/office/drawing/2014/main" val="351724277"/>
                        </a:ext>
                      </a:extLst>
                    </a:gridCol>
                    <a:gridCol w="2032000">
                      <a:extLst>
                        <a:ext uri="{9D8B030D-6E8A-4147-A177-3AD203B41FA5}">
                          <a16:colId xmlns:a16="http://schemas.microsoft.com/office/drawing/2014/main" val="403148079"/>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2018 </a:t>
                          </a:r>
                          <a:r>
                            <a:rPr lang="en-US" sz="12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2020 </a:t>
                          </a:r>
                          <a:r>
                            <a:rPr lang="en-US" sz="12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Our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5768409"/>
                      </a:ext>
                    </a:extLst>
                  </a:tr>
                  <a:tr h="370840">
                    <a:tc>
                      <a:txBody>
                        <a:bodyPr/>
                        <a:lstStyle/>
                        <a:p>
                          <a:r>
                            <a:rPr lang="en-US" dirty="0"/>
                            <a:t>Deep Learning-Library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sklearn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tf.Keras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sklearn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9291468"/>
                      </a:ext>
                    </a:extLst>
                  </a:tr>
                  <a:tr h="370840">
                    <a:tc>
                      <a:txBody>
                        <a:bodyPr/>
                        <a:lstStyle/>
                        <a:p>
                          <a:r>
                            <a:rPr lang="en-US" dirty="0"/>
                            <a:t>CRP-Generation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i="1" dirty="0"/>
                            <a:t>self written*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pypuf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094950"/>
                      </a:ext>
                    </a:extLst>
                  </a:tr>
                  <a:tr h="370840">
                    <a:tc>
                      <a:txBody>
                        <a:bodyPr/>
                        <a:lstStyle/>
                        <a:p>
                          <a:r>
                            <a:rPr lang="en-US" dirty="0"/>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855357"/>
                      </a:ext>
                    </a:extLst>
                  </a:tr>
                  <a:tr h="370840">
                    <a:tc>
                      <a:txBody>
                        <a:bodyPr/>
                        <a:lstStyle/>
                        <a:p>
                          <a:pPr lvl="0" algn="l"/>
                          <a:r>
                            <a:rPr lang="en-US" dirty="0"/>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n-US" dirty="0"/>
                            <a:t>(</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r>
                                <a:rPr lang="en-US" b="0"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oMath>
                          </a14:m>
                          <a:r>
                            <a:rPr lang="en-US" dirty="0"/>
                            <a:t>,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oMath>
                          </a14:m>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n-US" dirty="0"/>
                            <a:t>(</a:t>
                          </a:r>
                          <a14:m>
                            <m:oMath xmlns:m="http://schemas.openxmlformats.org/officeDocument/2006/math">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num>
                                <m:den>
                                  <m:r>
                                    <a:rPr lang="en-US" b="0" i="1" dirty="0" smtClean="0">
                                      <a:latin typeface="Cambria Math" panose="02040503050406030204" pitchFamily="18" charset="0"/>
                                    </a:rPr>
                                    <m:t>2</m:t>
                                  </m:r>
                                </m:den>
                              </m:f>
                              <m:r>
                                <a:rPr lang="en-US" b="0"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oMath>
                          </a14:m>
                          <a:r>
                            <a:rPr lang="en-US" dirty="0"/>
                            <a:t>,</a:t>
                          </a:r>
                          <a14:m>
                            <m:oMath xmlns:m="http://schemas.openxmlformats.org/officeDocument/2006/math">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𝑘</m:t>
                                      </m:r>
                                    </m:sup>
                                  </m:sSup>
                                </m:num>
                                <m:den>
                                  <m:r>
                                    <a:rPr lang="en-US" b="0" i="1" dirty="0" smtClean="0">
                                      <a:latin typeface="Cambria Math" panose="02040503050406030204" pitchFamily="18" charset="0"/>
                                    </a:rPr>
                                    <m:t>2</m:t>
                                  </m:r>
                                </m:den>
                              </m:f>
                            </m:oMath>
                          </a14:m>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r>
                            <a:rPr lang="en-US"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663828"/>
                      </a:ext>
                    </a:extLst>
                  </a:tr>
                  <a:tr h="370840">
                    <a:tc>
                      <a:txBody>
                        <a:bodyPr/>
                        <a:lstStyle/>
                        <a:p>
                          <a:r>
                            <a:rPr lang="en-US" dirty="0"/>
                            <a:t>HL </a:t>
                          </a:r>
                          <a:r>
                            <a:rPr lang="en-US" dirty="0" err="1"/>
                            <a:t>actv</a:t>
                          </a:r>
                          <a:r>
                            <a:rPr lang="en-US" dirty="0"/>
                            <a:t>. </a:t>
                          </a:r>
                          <a:r>
                            <a:rPr lang="en-US" dirty="0" err="1"/>
                            <a:t>func</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ReLu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056393"/>
                      </a:ext>
                    </a:extLst>
                  </a:tr>
                  <a:tr h="370840">
                    <a:tc>
                      <a:txBody>
                        <a:bodyPr/>
                        <a:lstStyle/>
                        <a:p>
                          <a:r>
                            <a:rPr lang="en-US" dirty="0"/>
                            <a:t>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adaptive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121740"/>
                      </a:ext>
                    </a:extLst>
                  </a:tr>
                </a:tbl>
              </a:graphicData>
            </a:graphic>
          </p:graphicFrame>
        </mc:Choice>
        <mc:Fallback xmlns="">
          <p:graphicFrame>
            <p:nvGraphicFramePr>
              <p:cNvPr id="3" name="Tabelle 4">
                <a:extLst>
                  <a:ext uri="{FF2B5EF4-FFF2-40B4-BE49-F238E27FC236}">
                    <a16:creationId xmlns:a16="http://schemas.microsoft.com/office/drawing/2014/main" id="{69A4476E-E9FE-41A0-AE92-5F8F6AD37829}"/>
                  </a:ext>
                </a:extLst>
              </p:cNvPr>
              <p:cNvGraphicFramePr>
                <a:graphicFrameLocks noGrp="1"/>
              </p:cNvGraphicFramePr>
              <p:nvPr>
                <p:extLst>
                  <p:ext uri="{D42A27DB-BD31-4B8C-83A1-F6EECF244321}">
                    <p14:modId xmlns:p14="http://schemas.microsoft.com/office/powerpoint/2010/main" val="2312423512"/>
                  </p:ext>
                </p:extLst>
              </p:nvPr>
            </p:nvGraphicFramePr>
            <p:xfrm>
              <a:off x="2032000" y="2236247"/>
              <a:ext cx="8128000" cy="302558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07344342"/>
                        </a:ext>
                      </a:extLst>
                    </a:gridCol>
                    <a:gridCol w="2032000">
                      <a:extLst>
                        <a:ext uri="{9D8B030D-6E8A-4147-A177-3AD203B41FA5}">
                          <a16:colId xmlns:a16="http://schemas.microsoft.com/office/drawing/2014/main" val="379523090"/>
                        </a:ext>
                      </a:extLst>
                    </a:gridCol>
                    <a:gridCol w="2032000">
                      <a:extLst>
                        <a:ext uri="{9D8B030D-6E8A-4147-A177-3AD203B41FA5}">
                          <a16:colId xmlns:a16="http://schemas.microsoft.com/office/drawing/2014/main" val="351724277"/>
                        </a:ext>
                      </a:extLst>
                    </a:gridCol>
                    <a:gridCol w="2032000">
                      <a:extLst>
                        <a:ext uri="{9D8B030D-6E8A-4147-A177-3AD203B41FA5}">
                          <a16:colId xmlns:a16="http://schemas.microsoft.com/office/drawing/2014/main" val="403148079"/>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2018 </a:t>
                          </a:r>
                          <a:r>
                            <a:rPr lang="en-US" sz="12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2020 </a:t>
                          </a:r>
                          <a:r>
                            <a:rPr lang="en-US" sz="12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Our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5768409"/>
                      </a:ext>
                    </a:extLst>
                  </a:tr>
                  <a:tr h="640080">
                    <a:tc>
                      <a:txBody>
                        <a:bodyPr/>
                        <a:lstStyle/>
                        <a:p>
                          <a:r>
                            <a:rPr lang="en-US" dirty="0"/>
                            <a:t>Deep Learning-Library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sklearn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tf.Keras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sklearn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9291468"/>
                      </a:ext>
                    </a:extLst>
                  </a:tr>
                  <a:tr h="370840">
                    <a:tc>
                      <a:txBody>
                        <a:bodyPr/>
                        <a:lstStyle/>
                        <a:p>
                          <a:r>
                            <a:rPr lang="en-US" dirty="0"/>
                            <a:t>CRP-Generation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i="1" dirty="0"/>
                            <a:t>self written*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pypuf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094950"/>
                      </a:ext>
                    </a:extLst>
                  </a:tr>
                  <a:tr h="370840">
                    <a:tc>
                      <a:txBody>
                        <a:bodyPr/>
                        <a:lstStyle/>
                        <a:p>
                          <a:r>
                            <a:rPr lang="en-US" dirty="0"/>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855357"/>
                      </a:ext>
                    </a:extLst>
                  </a:tr>
                  <a:tr h="531305">
                    <a:tc>
                      <a:txBody>
                        <a:bodyPr/>
                        <a:lstStyle/>
                        <a:p>
                          <a:pPr lvl="0" algn="l"/>
                          <a:r>
                            <a:rPr lang="en-US" dirty="0"/>
                            <a:t>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601" t="-332955" r="-200901" b="-15454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332955" r="-100299" b="-154545"/>
                          </a:stretch>
                        </a:blipFill>
                      </a:tcPr>
                    </a:tc>
                    <a:tc>
                      <a:txBody>
                        <a:bodyPr/>
                        <a:lstStyle/>
                        <a:p>
                          <a:pPr lvl="0" algn="l"/>
                          <a:r>
                            <a:rPr lang="en-US"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663828"/>
                      </a:ext>
                    </a:extLst>
                  </a:tr>
                  <a:tr h="370840">
                    <a:tc>
                      <a:txBody>
                        <a:bodyPr/>
                        <a:lstStyle/>
                        <a:p>
                          <a:r>
                            <a:rPr lang="en-US" dirty="0"/>
                            <a:t>HL </a:t>
                          </a:r>
                          <a:r>
                            <a:rPr lang="en-US" dirty="0" err="1"/>
                            <a:t>actv</a:t>
                          </a:r>
                          <a:r>
                            <a:rPr lang="en-US" dirty="0"/>
                            <a:t>. </a:t>
                          </a:r>
                          <a:r>
                            <a:rPr lang="en-US" dirty="0" err="1"/>
                            <a:t>func</a:t>
                          </a:r>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ReLu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tanh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056393"/>
                      </a:ext>
                    </a:extLst>
                  </a:tr>
                  <a:tr h="370840">
                    <a:tc>
                      <a:txBody>
                        <a:bodyPr/>
                        <a:lstStyle/>
                        <a:p>
                          <a:r>
                            <a:rPr lang="en-US" dirty="0"/>
                            <a:t>Learning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adaptive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6121740"/>
                      </a:ext>
                    </a:extLst>
                  </a:tr>
                </a:tbl>
              </a:graphicData>
            </a:graphic>
          </p:graphicFrame>
        </mc:Fallback>
      </mc:AlternateContent>
      <p:sp>
        <p:nvSpPr>
          <p:cNvPr id="5" name="Textfeld 4">
            <a:extLst>
              <a:ext uri="{FF2B5EF4-FFF2-40B4-BE49-F238E27FC236}">
                <a16:creationId xmlns:a16="http://schemas.microsoft.com/office/drawing/2014/main" id="{42AF89C2-5CF7-47A9-B413-A69172387A5C}"/>
              </a:ext>
            </a:extLst>
          </p:cNvPr>
          <p:cNvSpPr txBox="1"/>
          <p:nvPr/>
        </p:nvSpPr>
        <p:spPr>
          <a:xfrm>
            <a:off x="0" y="6259842"/>
            <a:ext cx="10777491" cy="830997"/>
          </a:xfrm>
          <a:prstGeom prst="rect">
            <a:avLst/>
          </a:prstGeom>
          <a:noFill/>
        </p:spPr>
        <p:txBody>
          <a:bodyPr wrap="square" rtlCol="0">
            <a:spAutoFit/>
          </a:bodyPr>
          <a:lstStyle/>
          <a:p>
            <a:r>
              <a:rPr lang="en-US" sz="1200" dirty="0"/>
              <a:t>[1] </a:t>
            </a:r>
            <a:r>
              <a:rPr lang="en-US" sz="1200" dirty="0" err="1"/>
              <a:t>Aseeri</a:t>
            </a:r>
            <a:r>
              <a:rPr lang="en-US" sz="1200" dirty="0"/>
              <a:t>, A.O.; Zhuang, Y.; </a:t>
            </a:r>
            <a:r>
              <a:rPr lang="en-US" sz="1200" dirty="0" err="1"/>
              <a:t>Alkatheiri</a:t>
            </a:r>
            <a:r>
              <a:rPr lang="en-US" sz="1200" dirty="0"/>
              <a:t>, M.S. A Machine Learning-based Security Vulnerability Study on XOR PUFs for Resource-Constraint Internet of Things 2018. </a:t>
            </a:r>
          </a:p>
          <a:p>
            <a:r>
              <a:rPr lang="en-US" sz="1200" dirty="0"/>
              <a:t>[2] K.T. Mursi, B. </a:t>
            </a:r>
            <a:r>
              <a:rPr lang="en-US" sz="1200" dirty="0" err="1"/>
              <a:t>Thapaliya</a:t>
            </a:r>
            <a:r>
              <a:rPr lang="en-US" sz="1200" dirty="0"/>
              <a:t>: A Fast Deep Learning Method for Security Vulnerability Study of XOR PUFs. 2020</a:t>
            </a:r>
          </a:p>
          <a:p>
            <a:r>
              <a:rPr lang="en-US" sz="1200" dirty="0"/>
              <a:t>[3] </a:t>
            </a:r>
            <a:r>
              <a:rPr lang="en-US" sz="1200" b="0" i="0" dirty="0" err="1">
                <a:solidFill>
                  <a:srgbClr val="2E414F"/>
                </a:solidFill>
                <a:effectLst/>
                <a:latin typeface="Roboto" panose="020B0604020202020204" pitchFamily="2" charset="0"/>
              </a:rPr>
              <a:t>Wisiol</a:t>
            </a:r>
            <a:r>
              <a:rPr lang="en-US" sz="1200" b="0" i="0" dirty="0">
                <a:solidFill>
                  <a:srgbClr val="2E414F"/>
                </a:solidFill>
                <a:effectLst/>
                <a:latin typeface="Roboto" panose="020B0604020202020204" pitchFamily="2" charset="0"/>
              </a:rPr>
              <a:t>, Nils et al. “Neural-Network-Based Modeling Attacks on XOR Arbiter PUFs Revisited.” </a:t>
            </a:r>
            <a:r>
              <a:rPr lang="en-US" sz="1200" b="0" i="1" dirty="0">
                <a:solidFill>
                  <a:srgbClr val="2E414F"/>
                </a:solidFill>
                <a:effectLst/>
                <a:latin typeface="Roboto" panose="020B0604020202020204" pitchFamily="2" charset="0"/>
              </a:rPr>
              <a:t>IACR </a:t>
            </a:r>
            <a:r>
              <a:rPr lang="en-US" sz="1200" b="0" i="1" dirty="0" err="1">
                <a:solidFill>
                  <a:srgbClr val="2E414F"/>
                </a:solidFill>
                <a:effectLst/>
                <a:latin typeface="Roboto" panose="020B0604020202020204" pitchFamily="2" charset="0"/>
              </a:rPr>
              <a:t>Cryptol</a:t>
            </a:r>
            <a:r>
              <a:rPr lang="en-US" sz="1200" b="0" i="1" dirty="0">
                <a:solidFill>
                  <a:srgbClr val="2E414F"/>
                </a:solidFill>
                <a:effectLst/>
                <a:latin typeface="Roboto" panose="020B0604020202020204" pitchFamily="2" charset="0"/>
              </a:rPr>
              <a:t>. </a:t>
            </a:r>
            <a:r>
              <a:rPr lang="en-US" sz="1200" b="0" i="1" dirty="0" err="1">
                <a:solidFill>
                  <a:srgbClr val="2E414F"/>
                </a:solidFill>
                <a:effectLst/>
                <a:latin typeface="Roboto" panose="020B0604020202020204" pitchFamily="2" charset="0"/>
              </a:rPr>
              <a:t>ePrint</a:t>
            </a:r>
            <a:r>
              <a:rPr lang="en-US" sz="1200" b="0" i="1" dirty="0">
                <a:solidFill>
                  <a:srgbClr val="2E414F"/>
                </a:solidFill>
                <a:effectLst/>
                <a:latin typeface="Roboto" panose="020B0604020202020204" pitchFamily="2" charset="0"/>
              </a:rPr>
              <a:t> Arch.</a:t>
            </a:r>
            <a:r>
              <a:rPr lang="en-US" sz="1200" b="0" i="0" dirty="0">
                <a:solidFill>
                  <a:srgbClr val="2E414F"/>
                </a:solidFill>
                <a:effectLst/>
                <a:latin typeface="Roboto" panose="020B0604020202020204" pitchFamily="2" charset="0"/>
              </a:rPr>
              <a:t> 2021 (2021): 555.</a:t>
            </a:r>
            <a:endParaRPr lang="en-US" sz="1200" dirty="0"/>
          </a:p>
          <a:p>
            <a:endParaRPr lang="en-US" sz="1200" dirty="0"/>
          </a:p>
        </p:txBody>
      </p:sp>
      <p:sp>
        <p:nvSpPr>
          <p:cNvPr id="6" name="Textfeld 5">
            <a:extLst>
              <a:ext uri="{FF2B5EF4-FFF2-40B4-BE49-F238E27FC236}">
                <a16:creationId xmlns:a16="http://schemas.microsoft.com/office/drawing/2014/main" id="{E88133E5-C183-48F4-92DE-0A4F7DB76A25}"/>
              </a:ext>
            </a:extLst>
          </p:cNvPr>
          <p:cNvSpPr txBox="1"/>
          <p:nvPr/>
        </p:nvSpPr>
        <p:spPr>
          <a:xfrm>
            <a:off x="1526959" y="5504155"/>
            <a:ext cx="9250532" cy="369332"/>
          </a:xfrm>
          <a:prstGeom prst="rect">
            <a:avLst/>
          </a:prstGeom>
          <a:noFill/>
        </p:spPr>
        <p:txBody>
          <a:bodyPr wrap="square" rtlCol="0">
            <a:spAutoFit/>
          </a:bodyPr>
          <a:lstStyle/>
          <a:p>
            <a:r>
              <a:rPr lang="en-US" dirty="0"/>
              <a:t>*: later found faulty by </a:t>
            </a:r>
            <a:r>
              <a:rPr lang="en-US" dirty="0" err="1"/>
              <a:t>Wisiol</a:t>
            </a:r>
            <a:r>
              <a:rPr lang="en-US" dirty="0"/>
              <a:t> et al. in 2021.</a:t>
            </a:r>
            <a:r>
              <a:rPr lang="en-US" sz="1200" dirty="0"/>
              <a:t>[3]</a:t>
            </a:r>
          </a:p>
        </p:txBody>
      </p:sp>
    </p:spTree>
    <p:extLst>
      <p:ext uri="{BB962C8B-B14F-4D97-AF65-F5344CB8AC3E}">
        <p14:creationId xmlns:p14="http://schemas.microsoft.com/office/powerpoint/2010/main" val="20020259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6</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Main Result</a:t>
            </a:r>
          </a:p>
          <a:p>
            <a:endParaRPr lang="en-US" dirty="0"/>
          </a:p>
        </p:txBody>
      </p:sp>
      <mc:AlternateContent xmlns:mc="http://schemas.openxmlformats.org/markup-compatibility/2006" xmlns:a14="http://schemas.microsoft.com/office/drawing/2010/main">
        <mc:Choice Requires="a14">
          <p:graphicFrame>
            <p:nvGraphicFramePr>
              <p:cNvPr id="5" name="Tabelle 5">
                <a:extLst>
                  <a:ext uri="{FF2B5EF4-FFF2-40B4-BE49-F238E27FC236}">
                    <a16:creationId xmlns:a16="http://schemas.microsoft.com/office/drawing/2014/main" id="{F44F99B7-D439-4803-9787-948CD6EC08F6}"/>
                  </a:ext>
                </a:extLst>
              </p:cNvPr>
              <p:cNvGraphicFramePr>
                <a:graphicFrameLocks noGrp="1"/>
              </p:cNvGraphicFramePr>
              <p:nvPr>
                <p:extLst>
                  <p:ext uri="{D42A27DB-BD31-4B8C-83A1-F6EECF244321}">
                    <p14:modId xmlns:p14="http://schemas.microsoft.com/office/powerpoint/2010/main" val="2858727346"/>
                  </p:ext>
                </p:extLst>
              </p:nvPr>
            </p:nvGraphicFramePr>
            <p:xfrm>
              <a:off x="1644931" y="1370699"/>
              <a:ext cx="8902137" cy="4820920"/>
            </p:xfrm>
            <a:graphic>
              <a:graphicData uri="http://schemas.openxmlformats.org/drawingml/2006/table">
                <a:tbl>
                  <a:tblPr firstRow="1" bandRow="1">
                    <a:tableStyleId>{5C22544A-7EE6-4342-B048-85BDC9FD1C3A}</a:tableStyleId>
                  </a:tblPr>
                  <a:tblGrid>
                    <a:gridCol w="1476756">
                      <a:extLst>
                        <a:ext uri="{9D8B030D-6E8A-4147-A177-3AD203B41FA5}">
                          <a16:colId xmlns:a16="http://schemas.microsoft.com/office/drawing/2014/main" val="470506439"/>
                        </a:ext>
                      </a:extLst>
                    </a:gridCol>
                    <a:gridCol w="1025890">
                      <a:extLst>
                        <a:ext uri="{9D8B030D-6E8A-4147-A177-3AD203B41FA5}">
                          <a16:colId xmlns:a16="http://schemas.microsoft.com/office/drawing/2014/main" val="1068170915"/>
                        </a:ext>
                      </a:extLst>
                    </a:gridCol>
                    <a:gridCol w="967666">
                      <a:extLst>
                        <a:ext uri="{9D8B030D-6E8A-4147-A177-3AD203B41FA5}">
                          <a16:colId xmlns:a16="http://schemas.microsoft.com/office/drawing/2014/main" val="3313080363"/>
                        </a:ext>
                      </a:extLst>
                    </a:gridCol>
                    <a:gridCol w="1349406">
                      <a:extLst>
                        <a:ext uri="{9D8B030D-6E8A-4147-A177-3AD203B41FA5}">
                          <a16:colId xmlns:a16="http://schemas.microsoft.com/office/drawing/2014/main" val="1776739967"/>
                        </a:ext>
                      </a:extLst>
                    </a:gridCol>
                    <a:gridCol w="1473693">
                      <a:extLst>
                        <a:ext uri="{9D8B030D-6E8A-4147-A177-3AD203B41FA5}">
                          <a16:colId xmlns:a16="http://schemas.microsoft.com/office/drawing/2014/main" val="3137018744"/>
                        </a:ext>
                      </a:extLst>
                    </a:gridCol>
                    <a:gridCol w="1482571">
                      <a:extLst>
                        <a:ext uri="{9D8B030D-6E8A-4147-A177-3AD203B41FA5}">
                          <a16:colId xmlns:a16="http://schemas.microsoft.com/office/drawing/2014/main" val="2959137278"/>
                        </a:ext>
                      </a:extLst>
                    </a:gridCol>
                    <a:gridCol w="1126155">
                      <a:extLst>
                        <a:ext uri="{9D8B030D-6E8A-4147-A177-3AD203B41FA5}">
                          <a16:colId xmlns:a16="http://schemas.microsoft.com/office/drawing/2014/main" val="896667881"/>
                        </a:ext>
                      </a:extLst>
                    </a:gridCol>
                  </a:tblGrid>
                  <a:tr h="370840">
                    <a:tc>
                      <a:txBody>
                        <a:bodyPr/>
                        <a:lstStyle/>
                        <a:p>
                          <a:r>
                            <a:rPr lang="en-US" dirty="0">
                              <a:solidFill>
                                <a:schemeClr val="tx1"/>
                              </a:solidFill>
                            </a:rPr>
                            <a:t>No. of Stages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XOR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 CRPs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Best </a:t>
                          </a:r>
                          <a:r>
                            <a:rPr lang="en-US" dirty="0" err="1">
                              <a:solidFill>
                                <a:schemeClr val="tx1"/>
                              </a:solidFill>
                            </a:rPr>
                            <a:t>Tst</a:t>
                          </a:r>
                          <a:r>
                            <a:rPr lang="en-US" dirty="0">
                              <a:solidFill>
                                <a:schemeClr val="tx1"/>
                              </a:solidFill>
                            </a:rPr>
                            <a:t>.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Avg. </a:t>
                          </a:r>
                          <a:r>
                            <a:rPr lang="en-US" dirty="0" err="1">
                              <a:solidFill>
                                <a:schemeClr val="tx1"/>
                              </a:solidFill>
                            </a:rPr>
                            <a:t>Tst</a:t>
                          </a:r>
                          <a:r>
                            <a:rPr lang="en-US" dirty="0">
                              <a:solidFill>
                                <a:schemeClr val="tx1"/>
                              </a:solidFill>
                            </a:rPr>
                            <a:t>.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226074"/>
                      </a:ext>
                    </a:extLst>
                  </a:tr>
                  <a:tr h="370840">
                    <a:tc rowSpan="12">
                      <a:txBody>
                        <a:bodyPr/>
                        <a:lstStyle/>
                        <a:p>
                          <a:pPr algn="ctr"/>
                          <a:r>
                            <a:rPr lang="en-US" dirty="0"/>
                            <a:t>64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en-US" dirty="0"/>
                            <a:t>4-XOR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0347806"/>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4165663"/>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598855"/>
                      </a:ext>
                    </a:extLst>
                  </a:tr>
                  <a:tr h="370840">
                    <a:tc vMerge="1">
                      <a:txBody>
                        <a:bodyPr/>
                        <a:lstStyle/>
                        <a:p>
                          <a:endParaRPr lang="en-US" dirty="0"/>
                        </a:p>
                      </a:txBody>
                      <a:tcPr>
                        <a:noFill/>
                      </a:tcPr>
                    </a:tc>
                    <a:tc rowSpan="3">
                      <a:txBody>
                        <a:bodyPr/>
                        <a:lstStyle/>
                        <a:p>
                          <a:pPr algn="ctr"/>
                          <a:r>
                            <a:rPr lang="en-US" dirty="0"/>
                            <a:t>5-XOR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0.96min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430502"/>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0.042*</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0.81min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274389"/>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0.500*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0.17min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890349"/>
                      </a:ext>
                    </a:extLst>
                  </a:tr>
                  <a:tr h="370840">
                    <a:tc vMerge="1">
                      <a:txBody>
                        <a:bodyPr/>
                        <a:lstStyle/>
                        <a:p>
                          <a:endParaRPr lang="en-US" dirty="0"/>
                        </a:p>
                      </a:txBody>
                      <a:tcPr>
                        <a:noFill/>
                      </a:tcPr>
                    </a:tc>
                    <a:tc rowSpan="3">
                      <a:txBody>
                        <a:bodyPr/>
                        <a:lstStyle/>
                        <a:p>
                          <a:pPr algn="ctr"/>
                          <a:r>
                            <a:rPr lang="en-US" dirty="0"/>
                            <a:t>6-XOR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2.000*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6205346"/>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0.255*</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2.04min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1403348"/>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9881256"/>
                      </a:ext>
                    </a:extLst>
                  </a:tr>
                  <a:tr h="370840">
                    <a:tc vMerge="1">
                      <a:txBody>
                        <a:bodyPr/>
                        <a:lstStyle/>
                        <a:p>
                          <a:endParaRPr lang="en-US" dirty="0"/>
                        </a:p>
                      </a:txBody>
                      <a:tcPr>
                        <a:noFill/>
                      </a:tcPr>
                    </a:tc>
                    <a:tc rowSpan="3">
                      <a:txBody>
                        <a:bodyPr/>
                        <a:lstStyle/>
                        <a:p>
                          <a:pPr algn="ctr"/>
                          <a:r>
                            <a:rPr lang="en-US" dirty="0"/>
                            <a:t>7-XOR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11.8min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975659"/>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0.680*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0.66min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728794"/>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0.700*</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oMath>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1.09min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8241"/>
                      </a:ext>
                    </a:extLst>
                  </a:tr>
                </a:tbl>
              </a:graphicData>
            </a:graphic>
          </p:graphicFrame>
        </mc:Choice>
        <mc:Fallback xmlns="">
          <p:graphicFrame>
            <p:nvGraphicFramePr>
              <p:cNvPr id="5" name="Tabelle 5">
                <a:extLst>
                  <a:ext uri="{FF2B5EF4-FFF2-40B4-BE49-F238E27FC236}">
                    <a16:creationId xmlns:a16="http://schemas.microsoft.com/office/drawing/2014/main" id="{F44F99B7-D439-4803-9787-948CD6EC08F6}"/>
                  </a:ext>
                </a:extLst>
              </p:cNvPr>
              <p:cNvGraphicFramePr>
                <a:graphicFrameLocks noGrp="1"/>
              </p:cNvGraphicFramePr>
              <p:nvPr>
                <p:extLst>
                  <p:ext uri="{D42A27DB-BD31-4B8C-83A1-F6EECF244321}">
                    <p14:modId xmlns:p14="http://schemas.microsoft.com/office/powerpoint/2010/main" val="2858727346"/>
                  </p:ext>
                </p:extLst>
              </p:nvPr>
            </p:nvGraphicFramePr>
            <p:xfrm>
              <a:off x="1644931" y="1370699"/>
              <a:ext cx="8902137" cy="4820920"/>
            </p:xfrm>
            <a:graphic>
              <a:graphicData uri="http://schemas.openxmlformats.org/drawingml/2006/table">
                <a:tbl>
                  <a:tblPr firstRow="1" bandRow="1">
                    <a:tableStyleId>{5C22544A-7EE6-4342-B048-85BDC9FD1C3A}</a:tableStyleId>
                  </a:tblPr>
                  <a:tblGrid>
                    <a:gridCol w="1476756">
                      <a:extLst>
                        <a:ext uri="{9D8B030D-6E8A-4147-A177-3AD203B41FA5}">
                          <a16:colId xmlns:a16="http://schemas.microsoft.com/office/drawing/2014/main" val="470506439"/>
                        </a:ext>
                      </a:extLst>
                    </a:gridCol>
                    <a:gridCol w="1025890">
                      <a:extLst>
                        <a:ext uri="{9D8B030D-6E8A-4147-A177-3AD203B41FA5}">
                          <a16:colId xmlns:a16="http://schemas.microsoft.com/office/drawing/2014/main" val="1068170915"/>
                        </a:ext>
                      </a:extLst>
                    </a:gridCol>
                    <a:gridCol w="967666">
                      <a:extLst>
                        <a:ext uri="{9D8B030D-6E8A-4147-A177-3AD203B41FA5}">
                          <a16:colId xmlns:a16="http://schemas.microsoft.com/office/drawing/2014/main" val="3313080363"/>
                        </a:ext>
                      </a:extLst>
                    </a:gridCol>
                    <a:gridCol w="1349406">
                      <a:extLst>
                        <a:ext uri="{9D8B030D-6E8A-4147-A177-3AD203B41FA5}">
                          <a16:colId xmlns:a16="http://schemas.microsoft.com/office/drawing/2014/main" val="1776739967"/>
                        </a:ext>
                      </a:extLst>
                    </a:gridCol>
                    <a:gridCol w="1473693">
                      <a:extLst>
                        <a:ext uri="{9D8B030D-6E8A-4147-A177-3AD203B41FA5}">
                          <a16:colId xmlns:a16="http://schemas.microsoft.com/office/drawing/2014/main" val="3137018744"/>
                        </a:ext>
                      </a:extLst>
                    </a:gridCol>
                    <a:gridCol w="1482571">
                      <a:extLst>
                        <a:ext uri="{9D8B030D-6E8A-4147-A177-3AD203B41FA5}">
                          <a16:colId xmlns:a16="http://schemas.microsoft.com/office/drawing/2014/main" val="2959137278"/>
                        </a:ext>
                      </a:extLst>
                    </a:gridCol>
                    <a:gridCol w="1126155">
                      <a:extLst>
                        <a:ext uri="{9D8B030D-6E8A-4147-A177-3AD203B41FA5}">
                          <a16:colId xmlns:a16="http://schemas.microsoft.com/office/drawing/2014/main" val="896667881"/>
                        </a:ext>
                      </a:extLst>
                    </a:gridCol>
                  </a:tblGrid>
                  <a:tr h="370840">
                    <a:tc>
                      <a:txBody>
                        <a:bodyPr/>
                        <a:lstStyle/>
                        <a:p>
                          <a:r>
                            <a:rPr lang="en-US" dirty="0">
                              <a:solidFill>
                                <a:schemeClr val="tx1"/>
                              </a:solidFill>
                            </a:rPr>
                            <a:t>No. of Stages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XOR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 CRPs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Best </a:t>
                          </a:r>
                          <a:r>
                            <a:rPr lang="en-US" dirty="0" err="1">
                              <a:solidFill>
                                <a:schemeClr val="tx1"/>
                              </a:solidFill>
                            </a:rPr>
                            <a:t>Tst</a:t>
                          </a:r>
                          <a:r>
                            <a:rPr lang="en-US" dirty="0">
                              <a:solidFill>
                                <a:schemeClr val="tx1"/>
                              </a:solidFill>
                            </a:rPr>
                            <a:t>.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Avg. </a:t>
                          </a:r>
                          <a:r>
                            <a:rPr lang="en-US" dirty="0" err="1">
                              <a:solidFill>
                                <a:schemeClr val="tx1"/>
                              </a:solidFill>
                            </a:rPr>
                            <a:t>Tst</a:t>
                          </a:r>
                          <a:r>
                            <a:rPr lang="en-US" dirty="0">
                              <a:solidFill>
                                <a:schemeClr val="tx1"/>
                              </a:solidFill>
                            </a:rPr>
                            <a:t>.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Tr.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5226074"/>
                      </a:ext>
                    </a:extLst>
                  </a:tr>
                  <a:tr h="370840">
                    <a:tc rowSpan="12">
                      <a:txBody>
                        <a:bodyPr/>
                        <a:lstStyle/>
                        <a:p>
                          <a:pPr algn="ctr"/>
                          <a:r>
                            <a:rPr lang="en-US" dirty="0"/>
                            <a:t>64 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ctr"/>
                          <a:r>
                            <a:rPr lang="en-US" dirty="0"/>
                            <a:t>4-XOR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108197" r="-302703" b="-1122951"/>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0.32min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0347806"/>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4165663"/>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308197" r="-302703" b="-922951"/>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0.44min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3598855"/>
                      </a:ext>
                    </a:extLst>
                  </a:tr>
                  <a:tr h="370840">
                    <a:tc vMerge="1">
                      <a:txBody>
                        <a:bodyPr/>
                        <a:lstStyle/>
                        <a:p>
                          <a:endParaRPr lang="en-US" dirty="0"/>
                        </a:p>
                      </a:txBody>
                      <a:tcPr>
                        <a:noFill/>
                      </a:tcPr>
                    </a:tc>
                    <a:tc rowSpan="3">
                      <a:txBody>
                        <a:bodyPr/>
                        <a:lstStyle/>
                        <a:p>
                          <a:pPr algn="ctr"/>
                          <a:r>
                            <a:rPr lang="en-US" dirty="0"/>
                            <a:t>5-XOR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408197" r="-302703" b="-822951"/>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0.96min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430502"/>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508197" r="-302703" b="-722951"/>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0.81min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274389"/>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618333" r="-302703" b="-635000"/>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0.17min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3890349"/>
                      </a:ext>
                    </a:extLst>
                  </a:tr>
                  <a:tr h="370840">
                    <a:tc vMerge="1">
                      <a:txBody>
                        <a:bodyPr/>
                        <a:lstStyle/>
                        <a:p>
                          <a:endParaRPr lang="en-US" dirty="0"/>
                        </a:p>
                      </a:txBody>
                      <a:tcPr>
                        <a:noFill/>
                      </a:tcPr>
                    </a:tc>
                    <a:tc rowSpan="3">
                      <a:txBody>
                        <a:bodyPr/>
                        <a:lstStyle/>
                        <a:p>
                          <a:pPr algn="ctr"/>
                          <a:r>
                            <a:rPr lang="en-US" dirty="0"/>
                            <a:t>6-XOR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706557" r="-302703" b="-524590"/>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7.4min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6205346"/>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806557" r="-302703" b="-424590"/>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2.04min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1403348"/>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906557" r="-302703" b="-324590"/>
                          </a:stretch>
                        </a:blip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0.92min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9881256"/>
                      </a:ext>
                    </a:extLst>
                  </a:tr>
                  <a:tr h="370840">
                    <a:tc vMerge="1">
                      <a:txBody>
                        <a:bodyPr/>
                        <a:lstStyle/>
                        <a:p>
                          <a:endParaRPr lang="en-US" dirty="0"/>
                        </a:p>
                      </a:txBody>
                      <a:tcPr>
                        <a:noFill/>
                      </a:tcPr>
                    </a:tc>
                    <a:tc rowSpan="3">
                      <a:txBody>
                        <a:bodyPr/>
                        <a:lstStyle/>
                        <a:p>
                          <a:pPr algn="ctr"/>
                          <a:r>
                            <a:rPr lang="en-US" dirty="0"/>
                            <a:t>7-XOR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a:t>
                          </a: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1006557" r="-302703" b="-224590"/>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11.8min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975659"/>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B </a:t>
                          </a: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1106557" r="-302703" b="-124590"/>
                          </a:stretch>
                        </a:blipFill>
                      </a:tcPr>
                    </a:tc>
                    <a:tc>
                      <a:txBody>
                        <a:bodyPr/>
                        <a:lstStyle/>
                        <a:p>
                          <a:r>
                            <a:rPr lang="en-US"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0.66min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728794"/>
                      </a:ext>
                    </a:extLst>
                  </a:tr>
                  <a:tr h="370840">
                    <a:tc vMerge="1">
                      <a:txBody>
                        <a:bodyPr/>
                        <a:lstStyle/>
                        <a:p>
                          <a:endParaRPr lang="en-US" dirty="0"/>
                        </a:p>
                      </a:txBody>
                      <a:tcPr>
                        <a:noFill/>
                      </a:tcPr>
                    </a:tc>
                    <a:tc vMerge="1">
                      <a:txBody>
                        <a:bodyPr/>
                        <a:lstStyle/>
                        <a:p>
                          <a:endParaRPr lang="en-US" dirty="0"/>
                        </a:p>
                      </a:txBody>
                      <a:tcPr>
                        <a:noFill/>
                      </a:tcPr>
                    </a:tc>
                    <a:tc>
                      <a:txBody>
                        <a:bodyPr/>
                        <a:lstStyle/>
                        <a:p>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7207" t="-1206557" r="-302703" b="-24590"/>
                          </a:stretch>
                        </a:blip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1.09min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88241"/>
                      </a:ext>
                    </a:extLst>
                  </a:tr>
                </a:tbl>
              </a:graphicData>
            </a:graphic>
          </p:graphicFrame>
        </mc:Fallback>
      </mc:AlternateContent>
      <p:sp>
        <p:nvSpPr>
          <p:cNvPr id="6" name="Textfeld 5">
            <a:extLst>
              <a:ext uri="{FF2B5EF4-FFF2-40B4-BE49-F238E27FC236}">
                <a16:creationId xmlns:a16="http://schemas.microsoft.com/office/drawing/2014/main" id="{C9981BED-CCD2-4104-BF2C-29A24F9E118E}"/>
              </a:ext>
            </a:extLst>
          </p:cNvPr>
          <p:cNvSpPr txBox="1"/>
          <p:nvPr/>
        </p:nvSpPr>
        <p:spPr>
          <a:xfrm>
            <a:off x="0" y="6428518"/>
            <a:ext cx="10777491" cy="646331"/>
          </a:xfrm>
          <a:prstGeom prst="rect">
            <a:avLst/>
          </a:prstGeom>
          <a:noFill/>
        </p:spPr>
        <p:txBody>
          <a:bodyPr wrap="square" rtlCol="0">
            <a:spAutoFit/>
          </a:bodyPr>
          <a:lstStyle/>
          <a:p>
            <a:r>
              <a:rPr lang="en-US" sz="1200" dirty="0"/>
              <a:t>[1] </a:t>
            </a:r>
            <a:r>
              <a:rPr lang="en-US" sz="1200" dirty="0" err="1"/>
              <a:t>Aseeri</a:t>
            </a:r>
            <a:r>
              <a:rPr lang="en-US" sz="1200" dirty="0"/>
              <a:t>, A.O.; Zhuang, Y.; </a:t>
            </a:r>
            <a:r>
              <a:rPr lang="en-US" sz="1200" dirty="0" err="1"/>
              <a:t>Alkatheiri</a:t>
            </a:r>
            <a:r>
              <a:rPr lang="en-US" sz="1200" dirty="0"/>
              <a:t>, M.S. A Machine Learning-based Security Vulnerability Study on XOR PUFs for Resource-Constraint Internet of Things 2018. </a:t>
            </a:r>
          </a:p>
          <a:p>
            <a:r>
              <a:rPr lang="en-US" sz="1200" dirty="0"/>
              <a:t>[2] K.T. Mursi, B. </a:t>
            </a:r>
            <a:r>
              <a:rPr lang="en-US" sz="1200" dirty="0" err="1"/>
              <a:t>Thapaliya</a:t>
            </a:r>
            <a:r>
              <a:rPr lang="en-US" sz="1200" dirty="0"/>
              <a:t>: A Fast Deep Learning Method for Security Vulnerability Study of XOR PUFs. 2020</a:t>
            </a:r>
          </a:p>
          <a:p>
            <a:endParaRPr lang="en-US" sz="1200" dirty="0"/>
          </a:p>
        </p:txBody>
      </p:sp>
    </p:spTree>
    <p:extLst>
      <p:ext uri="{BB962C8B-B14F-4D97-AF65-F5344CB8AC3E}">
        <p14:creationId xmlns:p14="http://schemas.microsoft.com/office/powerpoint/2010/main" val="4044941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7</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Training Process</a:t>
            </a:r>
          </a:p>
          <a:p>
            <a:endParaRPr lang="en-US" dirty="0"/>
          </a:p>
        </p:txBody>
      </p:sp>
      <p:pic>
        <p:nvPicPr>
          <p:cNvPr id="6" name="Grafik 5">
            <a:extLst>
              <a:ext uri="{FF2B5EF4-FFF2-40B4-BE49-F238E27FC236}">
                <a16:creationId xmlns:a16="http://schemas.microsoft.com/office/drawing/2014/main" id="{877B5AFD-84A7-4563-8ECC-D6B032BFF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1180363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8</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Challenge Length</a:t>
            </a:r>
          </a:p>
          <a:p>
            <a:endParaRPr lang="en-US" dirty="0"/>
          </a:p>
        </p:txBody>
      </p:sp>
      <p:pic>
        <p:nvPicPr>
          <p:cNvPr id="5" name="Grafik 4">
            <a:extLst>
              <a:ext uri="{FF2B5EF4-FFF2-40B4-BE49-F238E27FC236}">
                <a16:creationId xmlns:a16="http://schemas.microsoft.com/office/drawing/2014/main" id="{BFF5597A-5EA9-4E93-A151-4205D9024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36939854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DD83609D-2BB8-41AB-AD16-FC4B966264ED}"/>
              </a:ext>
            </a:extLst>
          </p:cNvPr>
          <p:cNvSpPr>
            <a:spLocks noGrp="1"/>
          </p:cNvSpPr>
          <p:nvPr>
            <p:ph type="sldNum" sz="quarter" idx="4"/>
          </p:nvPr>
        </p:nvSpPr>
        <p:spPr/>
        <p:txBody>
          <a:bodyPr/>
          <a:lstStyle/>
          <a:p>
            <a:pPr>
              <a:defRPr/>
            </a:pPr>
            <a:fld id="{70BFFA52-4234-45F6-B1A6-074E24FF43A2}" type="slidenum">
              <a:rPr lang="de-DE" smtClean="0"/>
              <a:pPr>
                <a:defRPr/>
              </a:pPr>
              <a:t>9</a:t>
            </a:fld>
            <a:r>
              <a:rPr lang="de-DE" dirty="0"/>
              <a:t>/21</a:t>
            </a:r>
          </a:p>
        </p:txBody>
      </p:sp>
      <p:sp>
        <p:nvSpPr>
          <p:cNvPr id="2" name="Textfeld 1">
            <a:extLst>
              <a:ext uri="{FF2B5EF4-FFF2-40B4-BE49-F238E27FC236}">
                <a16:creationId xmlns:a16="http://schemas.microsoft.com/office/drawing/2014/main" id="{34951080-487F-4AB4-BFA0-96A314FC697F}"/>
              </a:ext>
            </a:extLst>
          </p:cNvPr>
          <p:cNvSpPr txBox="1"/>
          <p:nvPr/>
        </p:nvSpPr>
        <p:spPr>
          <a:xfrm>
            <a:off x="2135560" y="476672"/>
            <a:ext cx="9577064" cy="923330"/>
          </a:xfrm>
          <a:prstGeom prst="rect">
            <a:avLst/>
          </a:prstGeom>
          <a:noFill/>
        </p:spPr>
        <p:txBody>
          <a:bodyPr wrap="square" rtlCol="0">
            <a:spAutoFit/>
          </a:bodyPr>
          <a:lstStyle/>
          <a:p>
            <a:r>
              <a:rPr lang="en-US" sz="3600" b="1" dirty="0"/>
              <a:t>Number of CRPs</a:t>
            </a:r>
          </a:p>
          <a:p>
            <a:endParaRPr lang="en-US" dirty="0"/>
          </a:p>
        </p:txBody>
      </p:sp>
      <p:pic>
        <p:nvPicPr>
          <p:cNvPr id="5" name="Grafik 4">
            <a:extLst>
              <a:ext uri="{FF2B5EF4-FFF2-40B4-BE49-F238E27FC236}">
                <a16:creationId xmlns:a16="http://schemas.microsoft.com/office/drawing/2014/main" id="{F73788A3-61F7-4513-9BBA-83BD8D830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400002"/>
            <a:ext cx="5852172" cy="4389129"/>
          </a:xfrm>
          <a:prstGeom prst="rect">
            <a:avLst/>
          </a:prstGeom>
        </p:spPr>
      </p:pic>
    </p:spTree>
    <p:extLst>
      <p:ext uri="{BB962C8B-B14F-4D97-AF65-F5344CB8AC3E}">
        <p14:creationId xmlns:p14="http://schemas.microsoft.com/office/powerpoint/2010/main" val="254756350"/>
      </p:ext>
    </p:extLst>
  </p:cSld>
  <p:clrMapOvr>
    <a:masterClrMapping/>
  </p:clrMapOvr>
  <p:transition spd="med"/>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Words>
  <Application>Microsoft Office PowerPoint</Application>
  <PresentationFormat>Breitbild</PresentationFormat>
  <Paragraphs>290</Paragraphs>
  <Slides>21</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Arial</vt:lpstr>
      <vt:lpstr>Calibri</vt:lpstr>
      <vt:lpstr>Calibri Light</vt:lpstr>
      <vt:lpstr>Cambria Math</vt:lpstr>
      <vt:lpstr>Roboto</vt:lpstr>
      <vt:lpstr>Office</vt:lpstr>
      <vt:lpstr>Hyperparameter Analysis of Deep Neural Networks Breaking Physical Unclonable Functions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Analysis of Deep Neural Networks Breaking Physical Unclonable Functions</dc:title>
  <dc:creator>Qinzi Qinzi Li Li</dc:creator>
  <cp:lastModifiedBy>Li, Qinzi</cp:lastModifiedBy>
  <cp:revision>6</cp:revision>
  <dcterms:created xsi:type="dcterms:W3CDTF">2021-12-12T21:11:00Z</dcterms:created>
  <dcterms:modified xsi:type="dcterms:W3CDTF">2021-12-16T15:17:44Z</dcterms:modified>
</cp:coreProperties>
</file>