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6" r:id="rId8"/>
    <p:sldId id="267" r:id="rId9"/>
    <p:sldId id="292" r:id="rId10"/>
    <p:sldId id="268" r:id="rId11"/>
    <p:sldId id="269" r:id="rId12"/>
    <p:sldId id="270" r:id="rId13"/>
    <p:sldId id="271" r:id="rId14"/>
    <p:sldId id="272" r:id="rId15"/>
    <p:sldId id="273" r:id="rId16"/>
    <p:sldId id="274" r:id="rId17"/>
    <p:sldId id="275" r:id="rId18"/>
    <p:sldId id="276" r:id="rId19"/>
    <p:sldId id="277" r:id="rId20"/>
    <p:sldId id="293"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58491" autoAdjust="0"/>
  </p:normalViewPr>
  <p:slideViewPr>
    <p:cSldViewPr snapToGrid="0">
      <p:cViewPr varScale="1">
        <p:scale>
          <a:sx n="54" d="100"/>
          <a:sy n="54" d="100"/>
        </p:scale>
        <p:origin x="1056" y="60"/>
      </p:cViewPr>
      <p:guideLst/>
    </p:cSldViewPr>
  </p:slideViewPr>
  <p:outlineViewPr>
    <p:cViewPr>
      <p:scale>
        <a:sx n="33" d="100"/>
        <a:sy n="33" d="100"/>
      </p:scale>
      <p:origin x="0" y="0"/>
    </p:cViewPr>
  </p:outlineViewPr>
  <p:notesTextViewPr>
    <p:cViewPr>
      <p:scale>
        <a:sx n="3" d="2"/>
        <a:sy n="3" d="2"/>
      </p:scale>
      <p:origin x="0" y="-834"/>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896A6-6574-40CA-990E-F4D45D885AE5}" type="doc">
      <dgm:prSet loTypeId="urn:microsoft.com/office/officeart/2005/8/layout/cycle1" loCatId="cycle" qsTypeId="urn:microsoft.com/office/officeart/2005/8/quickstyle/simple1" qsCatId="simple" csTypeId="urn:microsoft.com/office/officeart/2005/8/colors/accent2_2" csCatId="accent2" phldr="1"/>
      <dgm:spPr/>
      <dgm:t>
        <a:bodyPr/>
        <a:lstStyle/>
        <a:p>
          <a:endParaRPr lang="en-ZA"/>
        </a:p>
      </dgm:t>
    </dgm:pt>
    <dgm:pt modelId="{954775BA-A3A5-450C-BA9A-DC179E228735}">
      <dgm:prSet phldrT="[Text]"/>
      <dgm:spPr/>
      <dgm:t>
        <a:bodyPr/>
        <a:lstStyle/>
        <a:p>
          <a:r>
            <a:rPr lang="en-ZA" dirty="0" smtClean="0">
              <a:latin typeface="Cambria" panose="02040503050406030204" pitchFamily="18" charset="0"/>
            </a:rPr>
            <a:t>Suppose the trial solution is composed of some guess and a correction factor: u + </a:t>
          </a:r>
          <a:r>
            <a:rPr lang="el-GR" dirty="0" smtClean="0">
              <a:latin typeface="Cambria" panose="02040503050406030204" pitchFamily="18" charset="0"/>
            </a:rPr>
            <a:t>δ</a:t>
          </a:r>
          <a:r>
            <a:rPr lang="en-ZA" dirty="0" smtClean="0">
              <a:latin typeface="Cambria" panose="02040503050406030204" pitchFamily="18" charset="0"/>
            </a:rPr>
            <a:t>u.</a:t>
          </a:r>
          <a:endParaRPr lang="en-ZA" dirty="0">
            <a:latin typeface="Cambria" panose="02040503050406030204" pitchFamily="18" charset="0"/>
          </a:endParaRPr>
        </a:p>
      </dgm:t>
    </dgm:pt>
    <dgm:pt modelId="{8E589EEC-F76A-4737-B55F-FE13F4FE72AA}" type="parTrans" cxnId="{8CFC988F-F565-495C-B307-6FC1F4B5A46D}">
      <dgm:prSet/>
      <dgm:spPr/>
      <dgm:t>
        <a:bodyPr/>
        <a:lstStyle/>
        <a:p>
          <a:endParaRPr lang="en-ZA">
            <a:latin typeface="Cambria" panose="02040503050406030204" pitchFamily="18" charset="0"/>
          </a:endParaRPr>
        </a:p>
      </dgm:t>
    </dgm:pt>
    <dgm:pt modelId="{7BDA274E-79FA-4E89-980B-9193A4BE61E1}" type="sibTrans" cxnId="{8CFC988F-F565-495C-B307-6FC1F4B5A46D}">
      <dgm:prSet/>
      <dgm:spPr/>
      <dgm:t>
        <a:bodyPr/>
        <a:lstStyle/>
        <a:p>
          <a:endParaRPr lang="en-ZA">
            <a:latin typeface="Cambria" panose="02040503050406030204" pitchFamily="18" charset="0"/>
          </a:endParaRPr>
        </a:p>
      </dgm:t>
    </dgm:pt>
    <dgm:pt modelId="{A461AB4B-A0FB-4EB1-B256-1930B5DE6898}">
      <dgm:prSet phldrT="[Text]"/>
      <dgm:spPr/>
      <dgm:t>
        <a:bodyPr/>
        <a:lstStyle/>
        <a:p>
          <a:r>
            <a:rPr lang="en-ZA" dirty="0" smtClean="0">
              <a:latin typeface="Cambria" panose="02040503050406030204" pitchFamily="18" charset="0"/>
            </a:rPr>
            <a:t>Substitute the trial solution into the equation and linearize about the guess.</a:t>
          </a:r>
          <a:endParaRPr lang="en-ZA" dirty="0">
            <a:latin typeface="Cambria" panose="02040503050406030204" pitchFamily="18" charset="0"/>
          </a:endParaRPr>
        </a:p>
      </dgm:t>
    </dgm:pt>
    <dgm:pt modelId="{6174C464-152C-4E1E-990C-8F7F1D1F5F7C}" type="parTrans" cxnId="{66C07A79-A96B-42E3-85F6-70950C3F390C}">
      <dgm:prSet/>
      <dgm:spPr/>
      <dgm:t>
        <a:bodyPr/>
        <a:lstStyle/>
        <a:p>
          <a:endParaRPr lang="en-ZA">
            <a:latin typeface="Cambria" panose="02040503050406030204" pitchFamily="18" charset="0"/>
          </a:endParaRPr>
        </a:p>
      </dgm:t>
    </dgm:pt>
    <dgm:pt modelId="{372308C0-E9F6-45FB-9D5A-BE028430D594}" type="sibTrans" cxnId="{66C07A79-A96B-42E3-85F6-70950C3F390C}">
      <dgm:prSet/>
      <dgm:spPr/>
      <dgm:t>
        <a:bodyPr/>
        <a:lstStyle/>
        <a:p>
          <a:endParaRPr lang="en-ZA">
            <a:latin typeface="Cambria" panose="02040503050406030204" pitchFamily="18" charset="0"/>
          </a:endParaRPr>
        </a:p>
      </dgm:t>
    </dgm:pt>
    <dgm:pt modelId="{686D14C7-C57E-4007-8789-8E381C569EC1}">
      <dgm:prSet phldrT="[Text]"/>
      <dgm:spPr/>
      <dgm:t>
        <a:bodyPr/>
        <a:lstStyle/>
        <a:p>
          <a:r>
            <a:rPr lang="en-ZA" dirty="0" smtClean="0">
              <a:latin typeface="Cambria" panose="02040503050406030204" pitchFamily="18" charset="0"/>
            </a:rPr>
            <a:t>Solve the linear approximation for </a:t>
          </a:r>
          <a:r>
            <a:rPr lang="el-GR" dirty="0" smtClean="0">
              <a:latin typeface="Cambria" panose="02040503050406030204" pitchFamily="18" charset="0"/>
            </a:rPr>
            <a:t>δ</a:t>
          </a:r>
          <a:r>
            <a:rPr lang="en-ZA" dirty="0" smtClean="0">
              <a:latin typeface="Cambria" panose="02040503050406030204" pitchFamily="18" charset="0"/>
            </a:rPr>
            <a:t>u using standard FEM techniques.</a:t>
          </a:r>
          <a:endParaRPr lang="en-ZA" dirty="0">
            <a:latin typeface="Cambria" panose="02040503050406030204" pitchFamily="18" charset="0"/>
          </a:endParaRPr>
        </a:p>
      </dgm:t>
    </dgm:pt>
    <dgm:pt modelId="{16948711-0AA8-4FB0-BD9E-674CED7C42CF}" type="parTrans" cxnId="{0962E1AE-61C2-481D-84F4-8684AB7C07CD}">
      <dgm:prSet/>
      <dgm:spPr/>
      <dgm:t>
        <a:bodyPr/>
        <a:lstStyle/>
        <a:p>
          <a:endParaRPr lang="en-ZA">
            <a:latin typeface="Cambria" panose="02040503050406030204" pitchFamily="18" charset="0"/>
          </a:endParaRPr>
        </a:p>
      </dgm:t>
    </dgm:pt>
    <dgm:pt modelId="{AD7B835C-A948-41CD-AC59-6322256E766B}" type="sibTrans" cxnId="{0962E1AE-61C2-481D-84F4-8684AB7C07CD}">
      <dgm:prSet/>
      <dgm:spPr/>
      <dgm:t>
        <a:bodyPr/>
        <a:lstStyle/>
        <a:p>
          <a:endParaRPr lang="en-ZA">
            <a:latin typeface="Cambria" panose="02040503050406030204" pitchFamily="18" charset="0"/>
          </a:endParaRPr>
        </a:p>
      </dgm:t>
    </dgm:pt>
    <dgm:pt modelId="{DF878C2C-9B16-46BC-97B9-6FB3D858B9CC}">
      <dgm:prSet phldrT="[Text]"/>
      <dgm:spPr/>
      <dgm:t>
        <a:bodyPr/>
        <a:lstStyle/>
        <a:p>
          <a:r>
            <a:rPr lang="en-ZA" dirty="0" smtClean="0">
              <a:latin typeface="Cambria" panose="02040503050406030204" pitchFamily="18" charset="0"/>
            </a:rPr>
            <a:t>Update the guess: </a:t>
          </a:r>
          <a:br>
            <a:rPr lang="en-ZA" dirty="0" smtClean="0">
              <a:latin typeface="Cambria" panose="02040503050406030204" pitchFamily="18" charset="0"/>
            </a:rPr>
          </a:br>
          <a:r>
            <a:rPr lang="en-ZA" dirty="0" smtClean="0">
              <a:latin typeface="Cambria" panose="02040503050406030204" pitchFamily="18" charset="0"/>
            </a:rPr>
            <a:t>u = u + </a:t>
          </a:r>
          <a:r>
            <a:rPr lang="el-GR" dirty="0" smtClean="0">
              <a:latin typeface="Cambria" panose="02040503050406030204" pitchFamily="18" charset="0"/>
            </a:rPr>
            <a:t>δ</a:t>
          </a:r>
          <a:r>
            <a:rPr lang="en-ZA" dirty="0" smtClean="0">
              <a:latin typeface="Cambria" panose="02040503050406030204" pitchFamily="18" charset="0"/>
            </a:rPr>
            <a:t>u.</a:t>
          </a:r>
          <a:endParaRPr lang="en-ZA" dirty="0">
            <a:latin typeface="Cambria" panose="02040503050406030204" pitchFamily="18" charset="0"/>
          </a:endParaRPr>
        </a:p>
      </dgm:t>
    </dgm:pt>
    <dgm:pt modelId="{A3A00FCF-B6DB-4995-B206-DE5EF30C941D}" type="parTrans" cxnId="{81F6E90D-7D78-4BF5-BBA6-0561A2213258}">
      <dgm:prSet/>
      <dgm:spPr/>
      <dgm:t>
        <a:bodyPr/>
        <a:lstStyle/>
        <a:p>
          <a:endParaRPr lang="en-ZA">
            <a:latin typeface="Cambria" panose="02040503050406030204" pitchFamily="18" charset="0"/>
          </a:endParaRPr>
        </a:p>
      </dgm:t>
    </dgm:pt>
    <dgm:pt modelId="{554ABDF6-7219-49BC-9031-94F999AC39C5}" type="sibTrans" cxnId="{81F6E90D-7D78-4BF5-BBA6-0561A2213258}">
      <dgm:prSet/>
      <dgm:spPr/>
      <dgm:t>
        <a:bodyPr/>
        <a:lstStyle/>
        <a:p>
          <a:endParaRPr lang="en-ZA">
            <a:latin typeface="Cambria" panose="02040503050406030204" pitchFamily="18" charset="0"/>
          </a:endParaRPr>
        </a:p>
      </dgm:t>
    </dgm:pt>
    <dgm:pt modelId="{6FF33D01-5432-4C04-A899-4C7697F6C7A6}">
      <dgm:prSet phldrT="[Text]"/>
      <dgm:spPr/>
      <dgm:t>
        <a:bodyPr/>
        <a:lstStyle/>
        <a:p>
          <a:r>
            <a:rPr lang="en-ZA" dirty="0" smtClean="0">
              <a:latin typeface="Cambria" panose="02040503050406030204" pitchFamily="18" charset="0"/>
            </a:rPr>
            <a:t>Repeat this process until </a:t>
          </a:r>
          <a:r>
            <a:rPr lang="el-GR" dirty="0" smtClean="0">
              <a:latin typeface="Cambria" panose="02040503050406030204" pitchFamily="18" charset="0"/>
            </a:rPr>
            <a:t>δ</a:t>
          </a:r>
          <a:r>
            <a:rPr lang="en-ZA" dirty="0" smtClean="0">
              <a:latin typeface="Cambria" panose="02040503050406030204" pitchFamily="18" charset="0"/>
            </a:rPr>
            <a:t>u becomes suitably small.</a:t>
          </a:r>
          <a:endParaRPr lang="en-ZA" dirty="0">
            <a:latin typeface="Cambria" panose="02040503050406030204" pitchFamily="18" charset="0"/>
          </a:endParaRPr>
        </a:p>
      </dgm:t>
    </dgm:pt>
    <dgm:pt modelId="{39FEC01C-680D-480A-95D6-853CA9A5BD19}" type="parTrans" cxnId="{F35A28B2-0C09-4EC7-B986-78C66894C0D2}">
      <dgm:prSet/>
      <dgm:spPr/>
      <dgm:t>
        <a:bodyPr/>
        <a:lstStyle/>
        <a:p>
          <a:endParaRPr lang="en-ZA">
            <a:latin typeface="Cambria" panose="02040503050406030204" pitchFamily="18" charset="0"/>
          </a:endParaRPr>
        </a:p>
      </dgm:t>
    </dgm:pt>
    <dgm:pt modelId="{3C0B6AFE-465B-4C37-AA3F-6AC9F940D977}" type="sibTrans" cxnId="{F35A28B2-0C09-4EC7-B986-78C66894C0D2}">
      <dgm:prSet/>
      <dgm:spPr/>
      <dgm:t>
        <a:bodyPr/>
        <a:lstStyle/>
        <a:p>
          <a:endParaRPr lang="en-ZA">
            <a:latin typeface="Cambria" panose="02040503050406030204" pitchFamily="18" charset="0"/>
          </a:endParaRPr>
        </a:p>
      </dgm:t>
    </dgm:pt>
    <dgm:pt modelId="{3F5DBD0A-A9D3-4E25-B0AF-208805D80527}">
      <dgm:prSet phldrT="[Text]"/>
      <dgm:spPr/>
      <dgm:t>
        <a:bodyPr/>
        <a:lstStyle/>
        <a:p>
          <a:r>
            <a:rPr lang="en-ZA" dirty="0" smtClean="0">
              <a:latin typeface="Cambria" panose="02040503050406030204" pitchFamily="18" charset="0"/>
            </a:rPr>
            <a:t>Move on to the next time step.</a:t>
          </a:r>
          <a:endParaRPr lang="en-ZA" dirty="0">
            <a:latin typeface="Cambria" panose="02040503050406030204" pitchFamily="18" charset="0"/>
          </a:endParaRPr>
        </a:p>
      </dgm:t>
    </dgm:pt>
    <dgm:pt modelId="{6C0ED154-CEE3-4CB1-A612-072082698E5E}" type="parTrans" cxnId="{A3E97E63-E554-4F62-9DB5-D888D6E86505}">
      <dgm:prSet/>
      <dgm:spPr/>
      <dgm:t>
        <a:bodyPr/>
        <a:lstStyle/>
        <a:p>
          <a:endParaRPr lang="en-ZA">
            <a:latin typeface="Cambria" panose="02040503050406030204" pitchFamily="18" charset="0"/>
          </a:endParaRPr>
        </a:p>
      </dgm:t>
    </dgm:pt>
    <dgm:pt modelId="{C06BBFCA-1FEB-4325-BFA9-D22DC209E80D}" type="sibTrans" cxnId="{A3E97E63-E554-4F62-9DB5-D888D6E86505}">
      <dgm:prSet/>
      <dgm:spPr/>
      <dgm:t>
        <a:bodyPr/>
        <a:lstStyle/>
        <a:p>
          <a:endParaRPr lang="en-ZA">
            <a:latin typeface="Cambria" panose="02040503050406030204" pitchFamily="18" charset="0"/>
          </a:endParaRPr>
        </a:p>
      </dgm:t>
    </dgm:pt>
    <dgm:pt modelId="{10C5421B-17EF-450A-AA9B-3B6B645302AF}" type="pres">
      <dgm:prSet presAssocID="{2EE896A6-6574-40CA-990E-F4D45D885AE5}" presName="cycle" presStyleCnt="0">
        <dgm:presLayoutVars>
          <dgm:dir/>
          <dgm:resizeHandles val="exact"/>
        </dgm:presLayoutVars>
      </dgm:prSet>
      <dgm:spPr/>
      <dgm:t>
        <a:bodyPr/>
        <a:lstStyle/>
        <a:p>
          <a:endParaRPr lang="en-ZA"/>
        </a:p>
      </dgm:t>
    </dgm:pt>
    <dgm:pt modelId="{D0D9B264-86BF-4D71-8DC7-ECF4F6EF1FFE}" type="pres">
      <dgm:prSet presAssocID="{954775BA-A3A5-450C-BA9A-DC179E228735}" presName="dummy" presStyleCnt="0"/>
      <dgm:spPr/>
    </dgm:pt>
    <dgm:pt modelId="{A7BE424D-EF12-4523-82F3-2C535ADA38B3}" type="pres">
      <dgm:prSet presAssocID="{954775BA-A3A5-450C-BA9A-DC179E228735}" presName="node" presStyleLbl="revTx" presStyleIdx="0" presStyleCnt="6">
        <dgm:presLayoutVars>
          <dgm:bulletEnabled val="1"/>
        </dgm:presLayoutVars>
      </dgm:prSet>
      <dgm:spPr/>
      <dgm:t>
        <a:bodyPr/>
        <a:lstStyle/>
        <a:p>
          <a:endParaRPr lang="en-ZA"/>
        </a:p>
      </dgm:t>
    </dgm:pt>
    <dgm:pt modelId="{8C4FF5E5-591A-4E01-944C-FB949BB702E0}" type="pres">
      <dgm:prSet presAssocID="{7BDA274E-79FA-4E89-980B-9193A4BE61E1}" presName="sibTrans" presStyleLbl="node1" presStyleIdx="0" presStyleCnt="6"/>
      <dgm:spPr/>
      <dgm:t>
        <a:bodyPr/>
        <a:lstStyle/>
        <a:p>
          <a:endParaRPr lang="en-ZA"/>
        </a:p>
      </dgm:t>
    </dgm:pt>
    <dgm:pt modelId="{D7BFBED1-FB20-4E17-BE92-F59D6AAD55ED}" type="pres">
      <dgm:prSet presAssocID="{A461AB4B-A0FB-4EB1-B256-1930B5DE6898}" presName="dummy" presStyleCnt="0"/>
      <dgm:spPr/>
    </dgm:pt>
    <dgm:pt modelId="{9A491E47-AC6E-4867-AC31-A3A1A1C79F60}" type="pres">
      <dgm:prSet presAssocID="{A461AB4B-A0FB-4EB1-B256-1930B5DE6898}" presName="node" presStyleLbl="revTx" presStyleIdx="1" presStyleCnt="6">
        <dgm:presLayoutVars>
          <dgm:bulletEnabled val="1"/>
        </dgm:presLayoutVars>
      </dgm:prSet>
      <dgm:spPr/>
      <dgm:t>
        <a:bodyPr/>
        <a:lstStyle/>
        <a:p>
          <a:endParaRPr lang="en-ZA"/>
        </a:p>
      </dgm:t>
    </dgm:pt>
    <dgm:pt modelId="{DCDE2663-B06F-4496-8422-D940495BA703}" type="pres">
      <dgm:prSet presAssocID="{372308C0-E9F6-45FB-9D5A-BE028430D594}" presName="sibTrans" presStyleLbl="node1" presStyleIdx="1" presStyleCnt="6"/>
      <dgm:spPr/>
      <dgm:t>
        <a:bodyPr/>
        <a:lstStyle/>
        <a:p>
          <a:endParaRPr lang="en-ZA"/>
        </a:p>
      </dgm:t>
    </dgm:pt>
    <dgm:pt modelId="{E9962CBF-4F7B-420E-95E8-ABC7511E0FA2}" type="pres">
      <dgm:prSet presAssocID="{686D14C7-C57E-4007-8789-8E381C569EC1}" presName="dummy" presStyleCnt="0"/>
      <dgm:spPr/>
    </dgm:pt>
    <dgm:pt modelId="{4844B846-28CB-43B5-AB99-F0311315601E}" type="pres">
      <dgm:prSet presAssocID="{686D14C7-C57E-4007-8789-8E381C569EC1}" presName="node" presStyleLbl="revTx" presStyleIdx="2" presStyleCnt="6">
        <dgm:presLayoutVars>
          <dgm:bulletEnabled val="1"/>
        </dgm:presLayoutVars>
      </dgm:prSet>
      <dgm:spPr/>
      <dgm:t>
        <a:bodyPr/>
        <a:lstStyle/>
        <a:p>
          <a:endParaRPr lang="en-ZA"/>
        </a:p>
      </dgm:t>
    </dgm:pt>
    <dgm:pt modelId="{3CCFC550-5272-4C66-A10E-832CF1D90E7F}" type="pres">
      <dgm:prSet presAssocID="{AD7B835C-A948-41CD-AC59-6322256E766B}" presName="sibTrans" presStyleLbl="node1" presStyleIdx="2" presStyleCnt="6"/>
      <dgm:spPr/>
      <dgm:t>
        <a:bodyPr/>
        <a:lstStyle/>
        <a:p>
          <a:endParaRPr lang="en-ZA"/>
        </a:p>
      </dgm:t>
    </dgm:pt>
    <dgm:pt modelId="{0319DD24-889B-47FF-BA16-2026C99F4611}" type="pres">
      <dgm:prSet presAssocID="{DF878C2C-9B16-46BC-97B9-6FB3D858B9CC}" presName="dummy" presStyleCnt="0"/>
      <dgm:spPr/>
    </dgm:pt>
    <dgm:pt modelId="{FA6CFCB1-E7D3-4FB2-A02F-6452E6A4188A}" type="pres">
      <dgm:prSet presAssocID="{DF878C2C-9B16-46BC-97B9-6FB3D858B9CC}" presName="node" presStyleLbl="revTx" presStyleIdx="3" presStyleCnt="6">
        <dgm:presLayoutVars>
          <dgm:bulletEnabled val="1"/>
        </dgm:presLayoutVars>
      </dgm:prSet>
      <dgm:spPr/>
      <dgm:t>
        <a:bodyPr/>
        <a:lstStyle/>
        <a:p>
          <a:endParaRPr lang="en-ZA"/>
        </a:p>
      </dgm:t>
    </dgm:pt>
    <dgm:pt modelId="{357DF481-5AFB-49DE-BBE1-4575DA7AF298}" type="pres">
      <dgm:prSet presAssocID="{554ABDF6-7219-49BC-9031-94F999AC39C5}" presName="sibTrans" presStyleLbl="node1" presStyleIdx="3" presStyleCnt="6"/>
      <dgm:spPr/>
      <dgm:t>
        <a:bodyPr/>
        <a:lstStyle/>
        <a:p>
          <a:endParaRPr lang="en-ZA"/>
        </a:p>
      </dgm:t>
    </dgm:pt>
    <dgm:pt modelId="{34EA37B6-E7DA-4490-A9A4-00FC10F76E63}" type="pres">
      <dgm:prSet presAssocID="{6FF33D01-5432-4C04-A899-4C7697F6C7A6}" presName="dummy" presStyleCnt="0"/>
      <dgm:spPr/>
    </dgm:pt>
    <dgm:pt modelId="{E8DB3B57-3F1E-433A-A0E9-BD4193CA3874}" type="pres">
      <dgm:prSet presAssocID="{6FF33D01-5432-4C04-A899-4C7697F6C7A6}" presName="node" presStyleLbl="revTx" presStyleIdx="4" presStyleCnt="6">
        <dgm:presLayoutVars>
          <dgm:bulletEnabled val="1"/>
        </dgm:presLayoutVars>
      </dgm:prSet>
      <dgm:spPr/>
      <dgm:t>
        <a:bodyPr/>
        <a:lstStyle/>
        <a:p>
          <a:endParaRPr lang="en-ZA"/>
        </a:p>
      </dgm:t>
    </dgm:pt>
    <dgm:pt modelId="{AD7DC265-3FB2-43E5-AB70-91C18C777F9D}" type="pres">
      <dgm:prSet presAssocID="{3C0B6AFE-465B-4C37-AA3F-6AC9F940D977}" presName="sibTrans" presStyleLbl="node1" presStyleIdx="4" presStyleCnt="6"/>
      <dgm:spPr/>
      <dgm:t>
        <a:bodyPr/>
        <a:lstStyle/>
        <a:p>
          <a:endParaRPr lang="en-ZA"/>
        </a:p>
      </dgm:t>
    </dgm:pt>
    <dgm:pt modelId="{7D69299F-712B-4F05-94A8-D389CB7A4005}" type="pres">
      <dgm:prSet presAssocID="{3F5DBD0A-A9D3-4E25-B0AF-208805D80527}" presName="dummy" presStyleCnt="0"/>
      <dgm:spPr/>
    </dgm:pt>
    <dgm:pt modelId="{404169B6-69C7-4878-A70C-F58E232A1405}" type="pres">
      <dgm:prSet presAssocID="{3F5DBD0A-A9D3-4E25-B0AF-208805D80527}" presName="node" presStyleLbl="revTx" presStyleIdx="5" presStyleCnt="6">
        <dgm:presLayoutVars>
          <dgm:bulletEnabled val="1"/>
        </dgm:presLayoutVars>
      </dgm:prSet>
      <dgm:spPr/>
      <dgm:t>
        <a:bodyPr/>
        <a:lstStyle/>
        <a:p>
          <a:endParaRPr lang="en-ZA"/>
        </a:p>
      </dgm:t>
    </dgm:pt>
    <dgm:pt modelId="{08C342DE-99D9-430D-8706-E680BEA34D26}" type="pres">
      <dgm:prSet presAssocID="{C06BBFCA-1FEB-4325-BFA9-D22DC209E80D}" presName="sibTrans" presStyleLbl="node1" presStyleIdx="5" presStyleCnt="6"/>
      <dgm:spPr/>
      <dgm:t>
        <a:bodyPr/>
        <a:lstStyle/>
        <a:p>
          <a:endParaRPr lang="en-ZA"/>
        </a:p>
      </dgm:t>
    </dgm:pt>
  </dgm:ptLst>
  <dgm:cxnLst>
    <dgm:cxn modelId="{66C07A79-A96B-42E3-85F6-70950C3F390C}" srcId="{2EE896A6-6574-40CA-990E-F4D45D885AE5}" destId="{A461AB4B-A0FB-4EB1-B256-1930B5DE6898}" srcOrd="1" destOrd="0" parTransId="{6174C464-152C-4E1E-990C-8F7F1D1F5F7C}" sibTransId="{372308C0-E9F6-45FB-9D5A-BE028430D594}"/>
    <dgm:cxn modelId="{0962E1AE-61C2-481D-84F4-8684AB7C07CD}" srcId="{2EE896A6-6574-40CA-990E-F4D45D885AE5}" destId="{686D14C7-C57E-4007-8789-8E381C569EC1}" srcOrd="2" destOrd="0" parTransId="{16948711-0AA8-4FB0-BD9E-674CED7C42CF}" sibTransId="{AD7B835C-A948-41CD-AC59-6322256E766B}"/>
    <dgm:cxn modelId="{3B1EA931-D1D1-4E73-8E91-F3796F7B5A19}" type="presOf" srcId="{554ABDF6-7219-49BC-9031-94F999AC39C5}" destId="{357DF481-5AFB-49DE-BBE1-4575DA7AF298}" srcOrd="0" destOrd="0" presId="urn:microsoft.com/office/officeart/2005/8/layout/cycle1"/>
    <dgm:cxn modelId="{E9776404-17C2-43AD-BAE1-F55E0D4E5C3A}" type="presOf" srcId="{6FF33D01-5432-4C04-A899-4C7697F6C7A6}" destId="{E8DB3B57-3F1E-433A-A0E9-BD4193CA3874}" srcOrd="0" destOrd="0" presId="urn:microsoft.com/office/officeart/2005/8/layout/cycle1"/>
    <dgm:cxn modelId="{81F6E90D-7D78-4BF5-BBA6-0561A2213258}" srcId="{2EE896A6-6574-40CA-990E-F4D45D885AE5}" destId="{DF878C2C-9B16-46BC-97B9-6FB3D858B9CC}" srcOrd="3" destOrd="0" parTransId="{A3A00FCF-B6DB-4995-B206-DE5EF30C941D}" sibTransId="{554ABDF6-7219-49BC-9031-94F999AC39C5}"/>
    <dgm:cxn modelId="{B48B9551-A284-4C19-9923-3B535B7C1621}" type="presOf" srcId="{7BDA274E-79FA-4E89-980B-9193A4BE61E1}" destId="{8C4FF5E5-591A-4E01-944C-FB949BB702E0}" srcOrd="0" destOrd="0" presId="urn:microsoft.com/office/officeart/2005/8/layout/cycle1"/>
    <dgm:cxn modelId="{CCB981B3-E28D-481C-92F0-054E183B40C9}" type="presOf" srcId="{2EE896A6-6574-40CA-990E-F4D45D885AE5}" destId="{10C5421B-17EF-450A-AA9B-3B6B645302AF}" srcOrd="0" destOrd="0" presId="urn:microsoft.com/office/officeart/2005/8/layout/cycle1"/>
    <dgm:cxn modelId="{F35A28B2-0C09-4EC7-B986-78C66894C0D2}" srcId="{2EE896A6-6574-40CA-990E-F4D45D885AE5}" destId="{6FF33D01-5432-4C04-A899-4C7697F6C7A6}" srcOrd="4" destOrd="0" parTransId="{39FEC01C-680D-480A-95D6-853CA9A5BD19}" sibTransId="{3C0B6AFE-465B-4C37-AA3F-6AC9F940D977}"/>
    <dgm:cxn modelId="{49744EAA-3416-4635-839D-54E9BAF4FBE9}" type="presOf" srcId="{3C0B6AFE-465B-4C37-AA3F-6AC9F940D977}" destId="{AD7DC265-3FB2-43E5-AB70-91C18C777F9D}" srcOrd="0" destOrd="0" presId="urn:microsoft.com/office/officeart/2005/8/layout/cycle1"/>
    <dgm:cxn modelId="{891BD00B-413B-4A24-836B-44FCB180A94E}" type="presOf" srcId="{C06BBFCA-1FEB-4325-BFA9-D22DC209E80D}" destId="{08C342DE-99D9-430D-8706-E680BEA34D26}" srcOrd="0" destOrd="0" presId="urn:microsoft.com/office/officeart/2005/8/layout/cycle1"/>
    <dgm:cxn modelId="{8CFC988F-F565-495C-B307-6FC1F4B5A46D}" srcId="{2EE896A6-6574-40CA-990E-F4D45D885AE5}" destId="{954775BA-A3A5-450C-BA9A-DC179E228735}" srcOrd="0" destOrd="0" parTransId="{8E589EEC-F76A-4737-B55F-FE13F4FE72AA}" sibTransId="{7BDA274E-79FA-4E89-980B-9193A4BE61E1}"/>
    <dgm:cxn modelId="{2885C223-DB9E-4652-BF42-8F0DCDC922FD}" type="presOf" srcId="{954775BA-A3A5-450C-BA9A-DC179E228735}" destId="{A7BE424D-EF12-4523-82F3-2C535ADA38B3}" srcOrd="0" destOrd="0" presId="urn:microsoft.com/office/officeart/2005/8/layout/cycle1"/>
    <dgm:cxn modelId="{C2827431-B63B-41E7-9EC1-E9C168596285}" type="presOf" srcId="{3F5DBD0A-A9D3-4E25-B0AF-208805D80527}" destId="{404169B6-69C7-4878-A70C-F58E232A1405}" srcOrd="0" destOrd="0" presId="urn:microsoft.com/office/officeart/2005/8/layout/cycle1"/>
    <dgm:cxn modelId="{24083F72-8035-43BE-BF4C-4CC06C06AD3D}" type="presOf" srcId="{DF878C2C-9B16-46BC-97B9-6FB3D858B9CC}" destId="{FA6CFCB1-E7D3-4FB2-A02F-6452E6A4188A}" srcOrd="0" destOrd="0" presId="urn:microsoft.com/office/officeart/2005/8/layout/cycle1"/>
    <dgm:cxn modelId="{901D5DE0-D257-4329-8B9C-8340382170F9}" type="presOf" srcId="{372308C0-E9F6-45FB-9D5A-BE028430D594}" destId="{DCDE2663-B06F-4496-8422-D940495BA703}" srcOrd="0" destOrd="0" presId="urn:microsoft.com/office/officeart/2005/8/layout/cycle1"/>
    <dgm:cxn modelId="{A3E97E63-E554-4F62-9DB5-D888D6E86505}" srcId="{2EE896A6-6574-40CA-990E-F4D45D885AE5}" destId="{3F5DBD0A-A9D3-4E25-B0AF-208805D80527}" srcOrd="5" destOrd="0" parTransId="{6C0ED154-CEE3-4CB1-A612-072082698E5E}" sibTransId="{C06BBFCA-1FEB-4325-BFA9-D22DC209E80D}"/>
    <dgm:cxn modelId="{03F87EDD-4CF3-48B9-8803-8C31EAB60768}" type="presOf" srcId="{A461AB4B-A0FB-4EB1-B256-1930B5DE6898}" destId="{9A491E47-AC6E-4867-AC31-A3A1A1C79F60}" srcOrd="0" destOrd="0" presId="urn:microsoft.com/office/officeart/2005/8/layout/cycle1"/>
    <dgm:cxn modelId="{97EDE3E8-41B2-438C-8F39-20AF3C8F327D}" type="presOf" srcId="{AD7B835C-A948-41CD-AC59-6322256E766B}" destId="{3CCFC550-5272-4C66-A10E-832CF1D90E7F}" srcOrd="0" destOrd="0" presId="urn:microsoft.com/office/officeart/2005/8/layout/cycle1"/>
    <dgm:cxn modelId="{AB356C25-9BAA-4D89-B98C-1C05409E12E4}" type="presOf" srcId="{686D14C7-C57E-4007-8789-8E381C569EC1}" destId="{4844B846-28CB-43B5-AB99-F0311315601E}" srcOrd="0" destOrd="0" presId="urn:microsoft.com/office/officeart/2005/8/layout/cycle1"/>
    <dgm:cxn modelId="{BF3D3703-4AF5-49CE-BFDE-F292ED5E6180}" type="presParOf" srcId="{10C5421B-17EF-450A-AA9B-3B6B645302AF}" destId="{D0D9B264-86BF-4D71-8DC7-ECF4F6EF1FFE}" srcOrd="0" destOrd="0" presId="urn:microsoft.com/office/officeart/2005/8/layout/cycle1"/>
    <dgm:cxn modelId="{649668E6-ED00-44F3-884B-5759AD7B3592}" type="presParOf" srcId="{10C5421B-17EF-450A-AA9B-3B6B645302AF}" destId="{A7BE424D-EF12-4523-82F3-2C535ADA38B3}" srcOrd="1" destOrd="0" presId="urn:microsoft.com/office/officeart/2005/8/layout/cycle1"/>
    <dgm:cxn modelId="{0CF1881D-4CFC-4A0B-AC97-813FB5334F36}" type="presParOf" srcId="{10C5421B-17EF-450A-AA9B-3B6B645302AF}" destId="{8C4FF5E5-591A-4E01-944C-FB949BB702E0}" srcOrd="2" destOrd="0" presId="urn:microsoft.com/office/officeart/2005/8/layout/cycle1"/>
    <dgm:cxn modelId="{38AF5D06-529F-40A0-A02E-896D40963B40}" type="presParOf" srcId="{10C5421B-17EF-450A-AA9B-3B6B645302AF}" destId="{D7BFBED1-FB20-4E17-BE92-F59D6AAD55ED}" srcOrd="3" destOrd="0" presId="urn:microsoft.com/office/officeart/2005/8/layout/cycle1"/>
    <dgm:cxn modelId="{B1F92875-8A14-4F58-A23B-CA62F8403CBD}" type="presParOf" srcId="{10C5421B-17EF-450A-AA9B-3B6B645302AF}" destId="{9A491E47-AC6E-4867-AC31-A3A1A1C79F60}" srcOrd="4" destOrd="0" presId="urn:microsoft.com/office/officeart/2005/8/layout/cycle1"/>
    <dgm:cxn modelId="{99EF481D-B15E-4004-929D-40FC8059D05A}" type="presParOf" srcId="{10C5421B-17EF-450A-AA9B-3B6B645302AF}" destId="{DCDE2663-B06F-4496-8422-D940495BA703}" srcOrd="5" destOrd="0" presId="urn:microsoft.com/office/officeart/2005/8/layout/cycle1"/>
    <dgm:cxn modelId="{A437425C-68D8-4708-8F0F-09258BB29E96}" type="presParOf" srcId="{10C5421B-17EF-450A-AA9B-3B6B645302AF}" destId="{E9962CBF-4F7B-420E-95E8-ABC7511E0FA2}" srcOrd="6" destOrd="0" presId="urn:microsoft.com/office/officeart/2005/8/layout/cycle1"/>
    <dgm:cxn modelId="{C60F39D8-1312-4F18-9EFD-1FB34A6ADC92}" type="presParOf" srcId="{10C5421B-17EF-450A-AA9B-3B6B645302AF}" destId="{4844B846-28CB-43B5-AB99-F0311315601E}" srcOrd="7" destOrd="0" presId="urn:microsoft.com/office/officeart/2005/8/layout/cycle1"/>
    <dgm:cxn modelId="{33CDCF82-F1AD-44CE-B0E8-2A47A332794D}" type="presParOf" srcId="{10C5421B-17EF-450A-AA9B-3B6B645302AF}" destId="{3CCFC550-5272-4C66-A10E-832CF1D90E7F}" srcOrd="8" destOrd="0" presId="urn:microsoft.com/office/officeart/2005/8/layout/cycle1"/>
    <dgm:cxn modelId="{0BF3F848-9BB0-473C-9869-325A7FC6C727}" type="presParOf" srcId="{10C5421B-17EF-450A-AA9B-3B6B645302AF}" destId="{0319DD24-889B-47FF-BA16-2026C99F4611}" srcOrd="9" destOrd="0" presId="urn:microsoft.com/office/officeart/2005/8/layout/cycle1"/>
    <dgm:cxn modelId="{379DEB88-6552-40BF-92EE-49937B74F62E}" type="presParOf" srcId="{10C5421B-17EF-450A-AA9B-3B6B645302AF}" destId="{FA6CFCB1-E7D3-4FB2-A02F-6452E6A4188A}" srcOrd="10" destOrd="0" presId="urn:microsoft.com/office/officeart/2005/8/layout/cycle1"/>
    <dgm:cxn modelId="{C08F537C-1402-4C5B-BA18-582BDF1F319C}" type="presParOf" srcId="{10C5421B-17EF-450A-AA9B-3B6B645302AF}" destId="{357DF481-5AFB-49DE-BBE1-4575DA7AF298}" srcOrd="11" destOrd="0" presId="urn:microsoft.com/office/officeart/2005/8/layout/cycle1"/>
    <dgm:cxn modelId="{1EE3B2CF-60DB-4E5B-801F-647D0EE4B9B9}" type="presParOf" srcId="{10C5421B-17EF-450A-AA9B-3B6B645302AF}" destId="{34EA37B6-E7DA-4490-A9A4-00FC10F76E63}" srcOrd="12" destOrd="0" presId="urn:microsoft.com/office/officeart/2005/8/layout/cycle1"/>
    <dgm:cxn modelId="{5F1E3472-12A8-45D7-90F9-BEB7468B1431}" type="presParOf" srcId="{10C5421B-17EF-450A-AA9B-3B6B645302AF}" destId="{E8DB3B57-3F1E-433A-A0E9-BD4193CA3874}" srcOrd="13" destOrd="0" presId="urn:microsoft.com/office/officeart/2005/8/layout/cycle1"/>
    <dgm:cxn modelId="{338EB98F-A09C-404D-B5D6-C2D4B1A25DCB}" type="presParOf" srcId="{10C5421B-17EF-450A-AA9B-3B6B645302AF}" destId="{AD7DC265-3FB2-43E5-AB70-91C18C777F9D}" srcOrd="14" destOrd="0" presId="urn:microsoft.com/office/officeart/2005/8/layout/cycle1"/>
    <dgm:cxn modelId="{A2B80CA4-46D5-4AE8-90D7-ECC65B0F73AD}" type="presParOf" srcId="{10C5421B-17EF-450A-AA9B-3B6B645302AF}" destId="{7D69299F-712B-4F05-94A8-D389CB7A4005}" srcOrd="15" destOrd="0" presId="urn:microsoft.com/office/officeart/2005/8/layout/cycle1"/>
    <dgm:cxn modelId="{2ADDE978-4E45-44AF-89E9-040E79F7EBE5}" type="presParOf" srcId="{10C5421B-17EF-450A-AA9B-3B6B645302AF}" destId="{404169B6-69C7-4878-A70C-F58E232A1405}" srcOrd="16" destOrd="0" presId="urn:microsoft.com/office/officeart/2005/8/layout/cycle1"/>
    <dgm:cxn modelId="{B225A0E8-5CF2-4AC0-93AD-13EF0CDF589C}" type="presParOf" srcId="{10C5421B-17EF-450A-AA9B-3B6B645302AF}" destId="{08C342DE-99D9-430D-8706-E680BEA34D26}"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0EF2F-46F2-45B1-98B6-391A5DD45DA8}" type="datetimeFigureOut">
              <a:rPr lang="en-ZA" smtClean="0"/>
              <a:t>2015/01/21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3893E-EC05-41F9-9442-B8C64887BBC1}" type="slidenum">
              <a:rPr lang="en-ZA" smtClean="0"/>
              <a:t>‹#›</a:t>
            </a:fld>
            <a:endParaRPr lang="en-ZA"/>
          </a:p>
        </p:txBody>
      </p:sp>
    </p:spTree>
    <p:extLst>
      <p:ext uri="{BB962C8B-B14F-4D97-AF65-F5344CB8AC3E}">
        <p14:creationId xmlns:p14="http://schemas.microsoft.com/office/powerpoint/2010/main" val="372186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Good morning! Today I’m going</a:t>
            </a:r>
            <a:r>
              <a:rPr lang="en-ZA" baseline="0" dirty="0" smtClean="0"/>
              <a:t> to talk about reactor modelling with the help of the finite element method. </a:t>
            </a:r>
            <a:endParaRPr lang="en-ZA" dirty="0" smtClean="0"/>
          </a:p>
        </p:txBody>
      </p:sp>
      <p:sp>
        <p:nvSpPr>
          <p:cNvPr id="4" name="Slide Number Placeholder 3"/>
          <p:cNvSpPr>
            <a:spLocks noGrp="1"/>
          </p:cNvSpPr>
          <p:nvPr>
            <p:ph type="sldNum" sz="quarter" idx="10"/>
          </p:nvPr>
        </p:nvSpPr>
        <p:spPr/>
        <p:txBody>
          <a:bodyPr/>
          <a:lstStyle/>
          <a:p>
            <a:fld id="{E6F3893E-EC05-41F9-9442-B8C64887BBC1}" type="slidenum">
              <a:rPr lang="en-ZA" smtClean="0"/>
              <a:t>1</a:t>
            </a:fld>
            <a:endParaRPr lang="en-ZA"/>
          </a:p>
        </p:txBody>
      </p:sp>
    </p:spTree>
    <p:extLst>
      <p:ext uri="{BB962C8B-B14F-4D97-AF65-F5344CB8AC3E}">
        <p14:creationId xmlns:p14="http://schemas.microsoft.com/office/powerpoint/2010/main" val="1506478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the previous slide we finished with the convection, diffusion and reaction equation which describes the concentration profile of the reactor. Another practically crucial model we still require is the energy balance. The energy balance models how the temperature will change in the reactor given the reaction. It is very important to couple the mole balance with the energy balance because excessively high or uncontrolled temperatures can be very dangerous on a chemical plant. </a:t>
            </a:r>
          </a:p>
          <a:p>
            <a:endParaRPr lang="en-ZA" dirty="0"/>
          </a:p>
          <a:p>
            <a:r>
              <a:rPr lang="en-ZA" dirty="0" smtClean="0"/>
              <a:t>Fortunately the derivation of the energy balance follows along very similar lines as the CDR equation.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10</a:t>
            </a:fld>
            <a:endParaRPr lang="en-ZA"/>
          </a:p>
        </p:txBody>
      </p:sp>
    </p:spTree>
    <p:extLst>
      <p:ext uri="{BB962C8B-B14F-4D97-AF65-F5344CB8AC3E}">
        <p14:creationId xmlns:p14="http://schemas.microsoft.com/office/powerpoint/2010/main" val="1492310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Before we continue with the energy balance we should talk about the reaction term. The reaction term converts the reagents into (hopefully) chemically useful products. A very common class of reaction kinetics is the power law rate equation as shown here. The rate factor K usually depends on temperature and is modelled by the Arrhenius equation. Clearly this term is quite non-linear due</a:t>
            </a:r>
            <a:r>
              <a:rPr lang="en-ZA" baseline="0" dirty="0" smtClean="0"/>
              <a:t> to the composition of the exponential and hyperbola functions</a:t>
            </a:r>
            <a:r>
              <a:rPr lang="en-ZA" dirty="0" smtClean="0"/>
              <a:t>. More complicated rate expressions exist but we will restrict our attention to this kind for simplicity.</a:t>
            </a:r>
          </a:p>
          <a:p>
            <a:endParaRPr lang="en-ZA" dirty="0" smtClean="0"/>
          </a:p>
          <a:p>
            <a:r>
              <a:rPr lang="en-ZA" dirty="0" smtClean="0"/>
              <a:t>The</a:t>
            </a:r>
            <a:r>
              <a:rPr lang="en-ZA" baseline="0" dirty="0" smtClean="0"/>
              <a:t> rate equation examples shown here show how reagent A turns into product B via a power law expression</a:t>
            </a:r>
            <a:r>
              <a:rPr lang="en-ZA" dirty="0" smtClean="0"/>
              <a:t> and how reagents A and B turn into product</a:t>
            </a:r>
            <a:r>
              <a:rPr lang="en-ZA" baseline="0" dirty="0" smtClean="0"/>
              <a:t> C. Typically M and N are small integers e.g. 1,2 or 3.</a:t>
            </a:r>
            <a:endParaRPr lang="en-ZA" dirty="0" smtClean="0"/>
          </a:p>
          <a:p>
            <a:endParaRPr lang="en-ZA" dirty="0"/>
          </a:p>
          <a:p>
            <a:r>
              <a:rPr lang="en-ZA" dirty="0" smtClean="0"/>
              <a:t>By following the same procedure as in the CDR model derivation we end</a:t>
            </a:r>
            <a:r>
              <a:rPr lang="en-ZA" baseline="0" dirty="0" smtClean="0"/>
              <a:t> up with </a:t>
            </a:r>
            <a:r>
              <a:rPr lang="en-ZA" dirty="0" smtClean="0"/>
              <a:t>the associated temperature model. Since they are both derived in the same way it comes as no surprise that they look very similar. The</a:t>
            </a:r>
            <a:r>
              <a:rPr lang="en-ZA" baseline="0" dirty="0" smtClean="0"/>
              <a:t> terms have almost the exact same meaning as in the CDR equation except that they now model temperature as opposed to concentration. </a:t>
            </a:r>
            <a:endParaRPr lang="en-ZA" dirty="0" smtClean="0"/>
          </a:p>
          <a:p>
            <a:endParaRPr lang="en-ZA" dirty="0"/>
          </a:p>
          <a:p>
            <a:r>
              <a:rPr lang="en-ZA" dirty="0" smtClean="0"/>
              <a:t>Finally,</a:t>
            </a:r>
            <a:r>
              <a:rPr lang="en-ZA" baseline="0" dirty="0" smtClean="0"/>
              <a:t> w</a:t>
            </a:r>
            <a:r>
              <a:rPr lang="en-ZA" dirty="0" smtClean="0"/>
              <a:t>e are now ready to model actual systems.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11</a:t>
            </a:fld>
            <a:endParaRPr lang="en-ZA"/>
          </a:p>
        </p:txBody>
      </p:sp>
    </p:spTree>
    <p:extLst>
      <p:ext uri="{BB962C8B-B14F-4D97-AF65-F5344CB8AC3E}">
        <p14:creationId xmlns:p14="http://schemas.microsoft.com/office/powerpoint/2010/main" val="176845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 I mentioned before we will first neglect any temperature variations and focus exclusively on the isothermal CDR equation. The two dimensional equation is the same as CDR equation we derived earlier. As you can see the velocity term is slightly more complex now – we have assumed a laminar flow profile of the fluid. We have also assumed very simple first order power law kinetics for the rate term.</a:t>
            </a:r>
          </a:p>
          <a:p>
            <a:endParaRPr lang="en-ZA" dirty="0"/>
          </a:p>
          <a:p>
            <a:r>
              <a:rPr lang="en-ZA" dirty="0" smtClean="0"/>
              <a:t>Since this partial differential equation has 3 dependent variables (r, z and t) it is quite difficult to solve analytically. We thus look for a way to simplify this equation. The </a:t>
            </a:r>
            <a:r>
              <a:rPr lang="en-ZA" dirty="0" err="1" smtClean="0"/>
              <a:t>Aris</a:t>
            </a:r>
            <a:r>
              <a:rPr lang="en-ZA" dirty="0" smtClean="0"/>
              <a:t>-Taylor approximation is a technique where average concentrations are taken at each axial position. The radial diffusion component is then lumped together with the axial term to simplify the two dimensional equation into a one dimensional model. At steady state this is a relatively simple second order differential equation and is extensively used in practice to get a feeling for the system without solving the two dimensional problem. </a:t>
            </a:r>
          </a:p>
          <a:p>
            <a:endParaRPr lang="en-ZA" dirty="0" smtClean="0"/>
          </a:p>
          <a:p>
            <a:r>
              <a:rPr lang="en-ZA" dirty="0" smtClean="0"/>
              <a:t>One of the goals</a:t>
            </a:r>
            <a:r>
              <a:rPr lang="en-ZA" baseline="0" dirty="0" smtClean="0"/>
              <a:t> of this project is to investigate the accuracy of the approximation. To do this the two dimensional model will be compared to one dimensional simplified model using the same kinetics. Although this is not a thorough investigation of the accuracy of the approximation it will give some indication of its usefulness.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12</a:t>
            </a:fld>
            <a:endParaRPr lang="en-ZA"/>
          </a:p>
        </p:txBody>
      </p:sp>
    </p:spTree>
    <p:extLst>
      <p:ext uri="{BB962C8B-B14F-4D97-AF65-F5344CB8AC3E}">
        <p14:creationId xmlns:p14="http://schemas.microsoft.com/office/powerpoint/2010/main" val="2062218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Ideally we would also</a:t>
            </a:r>
            <a:r>
              <a:rPr lang="en-ZA" baseline="0" dirty="0" smtClean="0"/>
              <a:t> like to investigate the same system with the temperature dependence. The complete model for this situation is shown below. This system is clearly quite challenging because it is non-linear, coupled and has non-constant coefficients. We leave this problem for future work and focus rather on developing techniques to solve these types of problems by focussing on developing methods which can handle non-linear and coupled problems. To this end we tackle each of these complications separately.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13</a:t>
            </a:fld>
            <a:endParaRPr lang="en-ZA"/>
          </a:p>
        </p:txBody>
      </p:sp>
    </p:spTree>
    <p:extLst>
      <p:ext uri="{BB962C8B-B14F-4D97-AF65-F5344CB8AC3E}">
        <p14:creationId xmlns:p14="http://schemas.microsoft.com/office/powerpoint/2010/main" val="1007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first</a:t>
            </a:r>
            <a:r>
              <a:rPr lang="en-ZA" baseline="0" dirty="0" smtClean="0"/>
              <a:t> non-isothermal system we investigate is an adiabatic model of the same scheme as before. Adiabatic means that no energy enters or leaves the system i.e. the reactor is insulated. The problem is shown in the slide for the one dimensional case. Clearly this problem has the difficult non-linearity seen before but lacks the coupled aspect. We only consider the one dimensional case for the adiabatic model because the techniques we develop carry over directly to higher dimensions.</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14</a:t>
            </a:fld>
            <a:endParaRPr lang="en-ZA"/>
          </a:p>
        </p:txBody>
      </p:sp>
    </p:spTree>
    <p:extLst>
      <p:ext uri="{BB962C8B-B14F-4D97-AF65-F5344CB8AC3E}">
        <p14:creationId xmlns:p14="http://schemas.microsoft.com/office/powerpoint/2010/main" val="3368145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Lastly we investigate another</a:t>
            </a:r>
            <a:r>
              <a:rPr lang="en-ZA" baseline="0" dirty="0" smtClean="0"/>
              <a:t> isothermal model but this time it is coupled in the reaction term. In this problem two reagents, A and B, react together to form product C. The second order rate law introduces some non-linearity but this is easier to handle than the Arrhenius equation with the exponential term as seen before. The coupled aspect is important because if the reagents have different initial concentrations it will affect the rate of the reaction. Again we only consider the one dimensional case because the techniques we develop will carry over to higher dimensions.</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15</a:t>
            </a:fld>
            <a:endParaRPr lang="en-ZA"/>
          </a:p>
        </p:txBody>
      </p:sp>
    </p:spTree>
    <p:extLst>
      <p:ext uri="{BB962C8B-B14F-4D97-AF65-F5344CB8AC3E}">
        <p14:creationId xmlns:p14="http://schemas.microsoft.com/office/powerpoint/2010/main" val="300353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Now we</a:t>
            </a:r>
            <a:r>
              <a:rPr lang="en-ZA" baseline="0" dirty="0" smtClean="0"/>
              <a:t> are in a position to numerically model the four problems touched upon earlier. Before we start modelling let’s just be clear on how the FEM was implemented. For the one dimensional problems piecewise linear basis functions, also called roof or hat functions, were used. For the two dimensional problems piecewise bilinear rectangular basis functions were used. In all the simulations the FEM was applied to the spatial dimensions but the resulting system of ODEs was solved using the Crank-Nicolson method in the temporal dimension.</a:t>
            </a:r>
          </a:p>
          <a:p>
            <a:endParaRPr lang="en-ZA" baseline="0" dirty="0" smtClean="0"/>
          </a:p>
          <a:p>
            <a:r>
              <a:rPr lang="en-ZA" baseline="0" dirty="0" smtClean="0"/>
              <a:t>All the one dimensional problems model the concentration along the centre axis line of the reactor while the two dimensional problems model the radial and axial plane along the reactor. Since we assumed the reactor is rotationally symmetrical this describes the entire reactor. As far as the mesh over the reactor domain is concerned we used regular equi-distant elements for simplicity.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16</a:t>
            </a:fld>
            <a:endParaRPr lang="en-ZA"/>
          </a:p>
        </p:txBody>
      </p:sp>
    </p:spTree>
    <p:extLst>
      <p:ext uri="{BB962C8B-B14F-4D97-AF65-F5344CB8AC3E}">
        <p14:creationId xmlns:p14="http://schemas.microsoft.com/office/powerpoint/2010/main" val="2901357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first problem we solve is the unsteady one dimensional linear uncoupled problem. This model</a:t>
            </a:r>
            <a:r>
              <a:rPr lang="en-ZA" baseline="0" dirty="0" smtClean="0"/>
              <a:t> makes use of the </a:t>
            </a:r>
            <a:r>
              <a:rPr lang="en-ZA" baseline="0" dirty="0" err="1" smtClean="0"/>
              <a:t>Aris</a:t>
            </a:r>
            <a:r>
              <a:rPr lang="en-ZA" baseline="0" dirty="0" smtClean="0"/>
              <a:t>-Taylor simplification as discussed before. </a:t>
            </a:r>
          </a:p>
          <a:p>
            <a:endParaRPr lang="en-ZA" baseline="0" dirty="0" smtClean="0"/>
          </a:p>
          <a:p>
            <a:r>
              <a:rPr lang="en-ZA" baseline="0" dirty="0" smtClean="0"/>
              <a:t>The initial condition models an initially inert reactor – to prevent numerical issues arising from the discontinuity of this condition, a smooth artificial profile is created which quickly reaches 0 in the start of the reactor. Basically this reactor is filled with some inert fluid which is displaced as the reagents enter the reactor. </a:t>
            </a:r>
          </a:p>
          <a:p>
            <a:endParaRPr lang="en-ZA" baseline="0" dirty="0" smtClean="0"/>
          </a:p>
          <a:p>
            <a:r>
              <a:rPr lang="en-ZA" baseline="0" dirty="0" smtClean="0"/>
              <a:t>The boundary conditions are quite standard: they model a situation where a known concentration of reagent enters the reactor and no reaction takes place at the end of the reactor. Thus the reaction starts at the mouth of the reactor and ends at the reactor exit. The reaction is a simple first order power law expression modelling a reaction scheme which turns reagent A into product B.</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17</a:t>
            </a:fld>
            <a:endParaRPr lang="en-ZA"/>
          </a:p>
        </p:txBody>
      </p:sp>
    </p:spTree>
    <p:extLst>
      <p:ext uri="{BB962C8B-B14F-4D97-AF65-F5344CB8AC3E}">
        <p14:creationId xmlns:p14="http://schemas.microsoft.com/office/powerpoint/2010/main" val="246357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Since the project focussed mainly on the modelling aspects of the CDR equation we assumed the existence and uniqueness of the solution</a:t>
            </a:r>
            <a:r>
              <a:rPr lang="en-ZA" baseline="0" dirty="0" smtClean="0"/>
              <a:t> to the model. We also assumed that if the numerical method converges it indeed converges to the exact solution. Finally, we also assumed that any computational problems such as rounding errors were negligible. Thus, all which is left to test is whether or not the scheme converges.</a:t>
            </a:r>
          </a:p>
          <a:p>
            <a:endParaRPr lang="en-ZA" baseline="0" dirty="0" smtClean="0"/>
          </a:p>
          <a:p>
            <a:r>
              <a:rPr lang="en-ZA" baseline="0" dirty="0" smtClean="0"/>
              <a:t>To justify the proposition that the scheme indeed converges we investigate the behaviour of successive differences of the approximate solution using more elements at the end point of the reactor over a large time span. We chose the end point because practically this is the most important region of the reactor. The diagram shows that the absolute difference between successive approximations using one more element each time rapidly approaches zero. Colder colours indicate a smaller difference and warmer colours indicate a greater difference. As more elements are used it is clear that less and less change in the approximation value is observed. Based on this we believe that it is safe to conclude that the scheme does indeed converge.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18</a:t>
            </a:fld>
            <a:endParaRPr lang="en-ZA"/>
          </a:p>
        </p:txBody>
      </p:sp>
    </p:spTree>
    <p:extLst>
      <p:ext uri="{BB962C8B-B14F-4D97-AF65-F5344CB8AC3E}">
        <p14:creationId xmlns:p14="http://schemas.microsoft.com/office/powerpoint/2010/main" val="3233701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Finally we show the modelled transient response of the reactor. It is clear that as time</a:t>
            </a:r>
            <a:r>
              <a:rPr lang="en-ZA" baseline="0" dirty="0" smtClean="0"/>
              <a:t> passes the concentration of the reagent increases due to the flow of the reagent through the reactor to a point and then, because of the reaction, levels out to a steady state conversion of about 70%. Qualitatively nothing appears out of the ordinary and thus we conclude that the modelling exercise was successful.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19</a:t>
            </a:fld>
            <a:endParaRPr lang="en-ZA"/>
          </a:p>
        </p:txBody>
      </p:sp>
    </p:spTree>
    <p:extLst>
      <p:ext uri="{BB962C8B-B14F-4D97-AF65-F5344CB8AC3E}">
        <p14:creationId xmlns:p14="http://schemas.microsoft.com/office/powerpoint/2010/main" val="329245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My project dealt with the modelling of convection, diffusion and reaction systems in a tubular reactor using the FEM to solve the models. The type of problems I solved are typical reactor design problems one would encounter in practice albeit with some assumptions</a:t>
            </a:r>
            <a:r>
              <a:rPr lang="en-ZA" baseline="0" dirty="0" smtClean="0"/>
              <a:t> to simplify the models</a:t>
            </a:r>
            <a:r>
              <a:rPr lang="en-ZA" dirty="0" smtClean="0"/>
              <a:t>. </a:t>
            </a:r>
          </a:p>
          <a:p>
            <a:endParaRPr lang="en-ZA" dirty="0"/>
          </a:p>
          <a:p>
            <a:r>
              <a:rPr lang="en-ZA" dirty="0" smtClean="0"/>
              <a:t>Before I proceed I will give a brief background on the important concepts and ideas used in my project.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a:t>
            </a:fld>
            <a:endParaRPr lang="en-ZA"/>
          </a:p>
        </p:txBody>
      </p:sp>
    </p:spTree>
    <p:extLst>
      <p:ext uri="{BB962C8B-B14F-4D97-AF65-F5344CB8AC3E}">
        <p14:creationId xmlns:p14="http://schemas.microsoft.com/office/powerpoint/2010/main" val="2901023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This</a:t>
            </a:r>
            <a:r>
              <a:rPr lang="en-ZA" baseline="0" dirty="0" smtClean="0"/>
              <a:t> project deals primarily with the CDR equation which makes it analytically more difficult to study than the more standard heat or diffusion equation one generally encounters at this level. The major difference between something like the heat or diffusion equation and the CDR equation is that the latter equation is not </a:t>
            </a:r>
            <a:r>
              <a:rPr lang="en-ZA" baseline="0" dirty="0" smtClean="0"/>
              <a:t>symmetric due to the convection term. </a:t>
            </a:r>
            <a:r>
              <a:rPr lang="en-ZA" baseline="0" dirty="0" smtClean="0"/>
              <a:t>Consider the more general steady one dimensional problem shown here as an example. If we multiply through by some suitably test function and reduce the problem to its weak form using standard methods we have the second equation. This naturally suggests an inner </a:t>
            </a:r>
            <a:r>
              <a:rPr lang="en-ZA" baseline="0" dirty="0" smtClean="0"/>
              <a:t>product A </a:t>
            </a:r>
            <a:r>
              <a:rPr lang="en-ZA" baseline="0" dirty="0" smtClean="0"/>
              <a:t>but upon closer inspection we see that this inner product is not symmetric! This unfortunate property precludes the standard method of proving convergence, uniqueness and existence for simpler FEM problems!</a:t>
            </a:r>
          </a:p>
          <a:p>
            <a:endParaRPr lang="en-ZA" baseline="0" dirty="0" smtClean="0"/>
          </a:p>
          <a:p>
            <a:r>
              <a:rPr lang="en-ZA" baseline="0" dirty="0" smtClean="0"/>
              <a:t>To solve this problem one needs to extend the inner product to complex functions. By doing this one can proceed more or less as one would for simpler problems. A result in the book by </a:t>
            </a:r>
            <a:r>
              <a:rPr lang="en-ZA" baseline="0" dirty="0" err="1" smtClean="0"/>
              <a:t>Strang</a:t>
            </a:r>
            <a:r>
              <a:rPr lang="en-ZA" baseline="0" dirty="0" smtClean="0"/>
              <a:t> and Fix assures us that even for problems like this the FEM approximation is closer to the exact solution than anything else in </a:t>
            </a:r>
            <a:r>
              <a:rPr lang="en-ZA" baseline="0" smtClean="0"/>
              <a:t>the </a:t>
            </a:r>
            <a:r>
              <a:rPr lang="en-ZA" baseline="0" smtClean="0"/>
              <a:t>test function </a:t>
            </a:r>
            <a:r>
              <a:rPr lang="en-ZA" baseline="0" dirty="0" smtClean="0"/>
              <a:t>space. </a:t>
            </a:r>
          </a:p>
          <a:p>
            <a:endParaRPr lang="en-ZA" baseline="0" dirty="0" smtClean="0"/>
          </a:p>
          <a:p>
            <a:r>
              <a:rPr lang="en-ZA" baseline="0" dirty="0" smtClean="0"/>
              <a:t>However, despite the convergence guarantees, the FEM might not always generate realistic results. If the convection term dominates the diffusion term the approximation will not be accurate. Standard FEM is not appropriate for this type of problem in the same way as centred differences are not appropriate for the solution of the advection equation in the setting of the finite difference method. Specialised FEMs have been developed to solve this problem. To illustrate this we model the exact same system as before but at a much higher flow velocity. In this case the convection dominates the diffusion and we see the physically unrealistic erratic solution profile. </a:t>
            </a:r>
          </a:p>
          <a:p>
            <a:endParaRPr lang="en-ZA" baseline="0" dirty="0" smtClean="0"/>
          </a:p>
          <a:p>
            <a:r>
              <a:rPr lang="en-ZA" baseline="0" dirty="0" smtClean="0"/>
              <a:t>Fortunately the type of problems we consider in this project are not prone to such problems. Since the analysis of the CDR can get quite hairy we just assume most of the results and numerically justify these assumptions. For more details I refer the interested listener to </a:t>
            </a:r>
            <a:r>
              <a:rPr lang="en-ZA" baseline="0" dirty="0" err="1" smtClean="0"/>
              <a:t>Strang</a:t>
            </a:r>
            <a:r>
              <a:rPr lang="en-ZA" baseline="0" dirty="0" smtClean="0"/>
              <a:t> and Fix.</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20</a:t>
            </a:fld>
            <a:endParaRPr lang="en-ZA"/>
          </a:p>
        </p:txBody>
      </p:sp>
    </p:spTree>
    <p:extLst>
      <p:ext uri="{BB962C8B-B14F-4D97-AF65-F5344CB8AC3E}">
        <p14:creationId xmlns:p14="http://schemas.microsoft.com/office/powerpoint/2010/main" val="3869518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second problem we solve is the unsteady uncoupled linear non-constant coefficient two dimensional</a:t>
            </a:r>
            <a:r>
              <a:rPr lang="en-ZA" baseline="0" dirty="0" smtClean="0"/>
              <a:t> isothermal CDR equation. The initial condition once again models a reactor which is inert initially but for a rapidly vanishing smooth concentration profile in the mouth of the reactor. This is primarily intended to prevent any numerical issues arising from a discontinuous initial condition. The boundary conditions model a system where the inlet concentration of the reagent is known and no reaction occurs at the outlet and at the walls of the reactor. Since we have assumed the reactor is rotationally symmetrical it also makes sense to assume that there is no concentration gradient in the centre of the reactor. We again assume a reaction scheme where A turns into B and we use the same kinetic parameters as in the one dimensional problem.</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21</a:t>
            </a:fld>
            <a:endParaRPr lang="en-ZA"/>
          </a:p>
        </p:txBody>
      </p:sp>
    </p:spTree>
    <p:extLst>
      <p:ext uri="{BB962C8B-B14F-4D97-AF65-F5344CB8AC3E}">
        <p14:creationId xmlns:p14="http://schemas.microsoft.com/office/powerpoint/2010/main" val="694274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a:t>
            </a:r>
            <a:r>
              <a:rPr lang="en-ZA" baseline="0" dirty="0" smtClean="0"/>
              <a:t> we assumed existence and uniqueness for the one dimensional problem so we assume it here. This problem is slightly more difficult than before because it is higher dimensional and the coefficients are not constant. As before we assume that if the numeric solution converges it converges to the exact solution. Thus we only need to show convergence of the numerical scheme. </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baseline="0" dirty="0" smtClean="0"/>
              <a:t>The way we approach this problem is the same as before. We effectively convince ourselves that since the numerical results seem to converge they actually do. To illustrate this we consider the same convergence diagram as before. We investigate the behaviour of successive differences of the approximate solution using more elements at the end point of the reactor over a large time span. We chose the end point because practically this is the most important region of the reactor. Since the model is two dimensional we report the average concentrations across the end radius of the reactor. The diagram shows that the absolute difference between successive approximations using one more column of elements each time rapidly approaches zero. Again colder colours indicate a smaller difference and warmer colours indicate a greater difference. As more elements are used we see that the difference between approximations become monotonically smaller. Based on this we believe that it is safe to conclude that the scheme does indeed converge. </a:t>
            </a:r>
            <a:endParaRPr lang="en-ZA" dirty="0" smtClean="0"/>
          </a:p>
          <a:p>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22</a:t>
            </a:fld>
            <a:endParaRPr lang="en-ZA"/>
          </a:p>
        </p:txBody>
      </p:sp>
    </p:spTree>
    <p:extLst>
      <p:ext uri="{BB962C8B-B14F-4D97-AF65-F5344CB8AC3E}">
        <p14:creationId xmlns:p14="http://schemas.microsoft.com/office/powerpoint/2010/main" val="163374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Since we trust</a:t>
            </a:r>
            <a:r>
              <a:rPr lang="en-ZA" baseline="0" dirty="0" smtClean="0"/>
              <a:t> that the scheme converges, all that is left is to inspect the transient response. This diagram illustrates the initial condition of the reactor. Colder colours indicate lower concentrations and warmer colours indicate high concentrations. We see that the reactor is initially devoid of any reagent except for the short profile shown in the beginning of the reactor.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23</a:t>
            </a:fld>
            <a:endParaRPr lang="en-ZA"/>
          </a:p>
        </p:txBody>
      </p:sp>
    </p:spTree>
    <p:extLst>
      <p:ext uri="{BB962C8B-B14F-4D97-AF65-F5344CB8AC3E}">
        <p14:creationId xmlns:p14="http://schemas.microsoft.com/office/powerpoint/2010/main" val="2793841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a:t>
            </a:r>
            <a:r>
              <a:rPr lang="en-ZA" baseline="0" dirty="0" smtClean="0"/>
              <a:t> this diagram we see the unsteady behaviour of the reactor at an intermediate time. It is clear that the convection term drives the reagents through the reactor in the characteristic laminar flow profile shape.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24</a:t>
            </a:fld>
            <a:endParaRPr lang="en-ZA"/>
          </a:p>
        </p:txBody>
      </p:sp>
    </p:spTree>
    <p:extLst>
      <p:ext uri="{BB962C8B-B14F-4D97-AF65-F5344CB8AC3E}">
        <p14:creationId xmlns:p14="http://schemas.microsoft.com/office/powerpoint/2010/main" val="472792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Finally, this diagram</a:t>
            </a:r>
            <a:r>
              <a:rPr lang="en-ZA" baseline="0" dirty="0" smtClean="0"/>
              <a:t> shows the steady state concentration profile of the reactor. The laminar flow profile is still apparent. It is interesting to note that the greatest concentration conversion occurs near the walls of the reactor. This is because the flow is the slowest there and thus the reagents have more time to react. Near the centre of the reactor the reagents are swept out quickly and thus do not have the same amount of time to react. Again such a profile is exactly what one would expect. Thus we conclude that the experiment was successful.</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25</a:t>
            </a:fld>
            <a:endParaRPr lang="en-ZA"/>
          </a:p>
        </p:txBody>
      </p:sp>
    </p:spTree>
    <p:extLst>
      <p:ext uri="{BB962C8B-B14F-4D97-AF65-F5344CB8AC3E}">
        <p14:creationId xmlns:p14="http://schemas.microsoft.com/office/powerpoint/2010/main" val="1057435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a:t>
            </a:r>
            <a:r>
              <a:rPr lang="en-ZA" baseline="0" dirty="0" smtClean="0"/>
              <a:t> discussed previously we must now compare the accuracy of the </a:t>
            </a:r>
            <a:r>
              <a:rPr lang="en-ZA" baseline="0" dirty="0" err="1" smtClean="0"/>
              <a:t>Aris</a:t>
            </a:r>
            <a:r>
              <a:rPr lang="en-ZA" baseline="0" dirty="0" smtClean="0"/>
              <a:t>-Taylor simplification in our model. The theory indicates that the closer the flow profile of the reactor is to laminar the better the approximation will be. Since our reactor fulfils this condition we do not expect a dramatically big error. By taking the average axial concentrations of the two dimensional model and subtracting the concentration of the one dimensional model we generate the figure shown here. Greener colours indicate smaller errors while warmer and colder colours indicate higher errors. It is clear that across the axis of the reactor there is significant error in the initial unsteady operation of the reactor but these errors level out as we approach steady state. At steady state the outlet concentration error is approximately 6%. The total error is never more than 30% including during the unsteady parts. This indicates that the simplification is not bad.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26</a:t>
            </a:fld>
            <a:endParaRPr lang="en-ZA"/>
          </a:p>
        </p:txBody>
      </p:sp>
    </p:spTree>
    <p:extLst>
      <p:ext uri="{BB962C8B-B14F-4D97-AF65-F5344CB8AC3E}">
        <p14:creationId xmlns:p14="http://schemas.microsoft.com/office/powerpoint/2010/main" val="805630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It is now</a:t>
            </a:r>
            <a:r>
              <a:rPr lang="en-ZA" baseline="0" dirty="0" smtClean="0"/>
              <a:t> time to drop the isothermal assumption and move on to a significantly harder problem. The non-linear unsteady one dimensional non-isothermal problem is now investigated. The boundary conditions retain their meaning as before: we have a known inlet concentration and known initial concentration profile throughout the reactor. Additionally we assume no reaction takes place at the outlet boundary. We also assume the same reaction scheme as before.</a:t>
            </a:r>
          </a:p>
          <a:p>
            <a:endParaRPr lang="en-ZA" baseline="0" dirty="0" smtClean="0"/>
          </a:p>
          <a:p>
            <a:r>
              <a:rPr lang="en-ZA" baseline="0" dirty="0" smtClean="0"/>
              <a:t>The non-linear term is found in the reaction term. The composition of the exponential and hyperbolic functions make this quite a challenging problem. Up to now standard FEM techniques have been used to solve the models. By this I mean the local elements generated by the mesh have resulted in systems of linear algebraic equations which needed to be solved at each time step. However, the non-linear aspect of the problem changes everything.</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27</a:t>
            </a:fld>
            <a:endParaRPr lang="en-ZA"/>
          </a:p>
        </p:txBody>
      </p:sp>
    </p:spTree>
    <p:extLst>
      <p:ext uri="{BB962C8B-B14F-4D97-AF65-F5344CB8AC3E}">
        <p14:creationId xmlns:p14="http://schemas.microsoft.com/office/powerpoint/2010/main" val="2396534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a:t>
            </a:r>
            <a:r>
              <a:rPr lang="en-ZA" baseline="0" dirty="0" smtClean="0"/>
              <a:t> opposed to the systems of linear differential equations which need to be solved for linear FEM problems using the Crank-Nicholson method, non-linear problems result in systems of non-linear differential equations which need to be solved. This is quite difficult so another approach is used. The book by Larson and </a:t>
            </a:r>
            <a:r>
              <a:rPr lang="en-ZA" baseline="0" dirty="0" err="1" smtClean="0"/>
              <a:t>Bengzon</a:t>
            </a:r>
            <a:r>
              <a:rPr lang="en-ZA" baseline="0" dirty="0" smtClean="0"/>
              <a:t> suggests the use of the Newton-</a:t>
            </a:r>
            <a:r>
              <a:rPr lang="en-ZA" baseline="0" dirty="0" err="1" smtClean="0"/>
              <a:t>Galerkin</a:t>
            </a:r>
            <a:r>
              <a:rPr lang="en-ZA" baseline="0" dirty="0" smtClean="0"/>
              <a:t> method to tackle these types of problems. Intuitively the method discretises the time domain of the problem and at each time step iteratively solves a system of </a:t>
            </a:r>
            <a:r>
              <a:rPr lang="en-ZA" baseline="0" dirty="0" err="1" smtClean="0"/>
              <a:t>linearised</a:t>
            </a:r>
            <a:r>
              <a:rPr lang="en-ZA" baseline="0" dirty="0" smtClean="0"/>
              <a:t> algebraic equations using something resembling the Newton-Raphson method. This process is then repeated for the next time step.</a:t>
            </a:r>
          </a:p>
          <a:p>
            <a:endParaRPr lang="en-ZA" baseline="0" dirty="0" smtClean="0"/>
          </a:p>
          <a:p>
            <a:r>
              <a:rPr lang="en-ZA" baseline="0" dirty="0" smtClean="0"/>
              <a:t>More specifically, at each time step we apply the diagram. We firstly suppose the solution of the equation at the current time step can be written in the form u + du where u is a guess and du is some correction. We substitute this assumption into the equation. We then </a:t>
            </a:r>
            <a:r>
              <a:rPr lang="en-ZA" baseline="0" dirty="0" err="1" smtClean="0"/>
              <a:t>linearise</a:t>
            </a:r>
            <a:r>
              <a:rPr lang="en-ZA" baseline="0" dirty="0" smtClean="0"/>
              <a:t> the resulting PDE about this guess and use standard FEM techniques to solve for the correction du. We then update our guess by adding du to u. We repeat this process until u converges in some sense. We then move on to the next time step using the Crank-Nicholson method as before. Based on physical arguments we know that the solution is going to be smooth and hence the guess at the current time step is simply the solution at the previous time step. Using this method the problem was solved.</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28</a:t>
            </a:fld>
            <a:endParaRPr lang="en-ZA"/>
          </a:p>
        </p:txBody>
      </p:sp>
    </p:spTree>
    <p:extLst>
      <p:ext uri="{BB962C8B-B14F-4D97-AF65-F5344CB8AC3E}">
        <p14:creationId xmlns:p14="http://schemas.microsoft.com/office/powerpoint/2010/main" val="2489542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a:t>
            </a:r>
            <a:r>
              <a:rPr lang="en-ZA" baseline="0" dirty="0" smtClean="0"/>
              <a:t> before we assume the existence and uniqueness of the exact solution and that if the numerical approximation converges it converges to the exact solution. We again supply an illustration of our belief that the numerical solution does indeed converge by investigating the effect an increasing number of elements has on the estimate of the concentration at the reactor’s outlet. As before colder colours indicate a smaller difference and warmer colours indicate a larger difference. Qualitatively the results look very similar as before except that the order of magnitude of the successive differences is larger. In the linear one dimensional case the difference using 7 elements was less than 3 decimal places but now it is in the range of 2 decimal places. Clearly the non-linearity adversely affects the accuracy of the solution. That is, more elements are needed to get the same accuracy.</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29</a:t>
            </a:fld>
            <a:endParaRPr lang="en-ZA"/>
          </a:p>
        </p:txBody>
      </p:sp>
    </p:spTree>
    <p:extLst>
      <p:ext uri="{BB962C8B-B14F-4D97-AF65-F5344CB8AC3E}">
        <p14:creationId xmlns:p14="http://schemas.microsoft.com/office/powerpoint/2010/main" val="283537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ZA" dirty="0" smtClean="0"/>
              <a:t>The FEM is a numerical method which is mostly used to solve partial differential equations. Broadly speaking the method attempts to find a function in some reduced space which is the best approximation of the exact solution in that space. The</a:t>
            </a:r>
            <a:r>
              <a:rPr lang="en-ZA" baseline="0" dirty="0" smtClean="0"/>
              <a:t> method is most often used to solve structural problems, for example beam type problems, but can also be used to solve the type of problems we will encounter today.</a:t>
            </a:r>
            <a:endParaRPr lang="en-ZA" dirty="0" smtClean="0"/>
          </a:p>
          <a:p>
            <a:endParaRPr lang="en-ZA" dirty="0"/>
          </a:p>
          <a:p>
            <a:r>
              <a:rPr lang="en-ZA" dirty="0" smtClean="0"/>
              <a:t>The FEM has several advantages over less sophisticated methods like the finite difference method. The two most important advantages are:</a:t>
            </a:r>
          </a:p>
          <a:p>
            <a:pPr marL="228600" indent="-228600">
              <a:buAutoNum type="arabicParenR"/>
            </a:pPr>
            <a:r>
              <a:rPr lang="en-ZA" dirty="0" smtClean="0"/>
              <a:t>Its ability to handle complex geometries efficiently</a:t>
            </a:r>
          </a:p>
          <a:p>
            <a:pPr marL="228600" indent="-228600">
              <a:buAutoNum type="arabicParenR"/>
            </a:pPr>
            <a:r>
              <a:rPr lang="en-ZA" dirty="0" smtClean="0"/>
              <a:t>And the elegant way in which natural boundary conditions are handled. </a:t>
            </a:r>
          </a:p>
          <a:p>
            <a:pPr marL="0" indent="0">
              <a:buNone/>
            </a:pPr>
            <a:endParaRPr lang="en-ZA" dirty="0"/>
          </a:p>
          <a:p>
            <a:r>
              <a:rPr lang="en-ZA" dirty="0" smtClean="0"/>
              <a:t>One of the distinguishing features of the FEM</a:t>
            </a:r>
            <a:r>
              <a:rPr lang="en-ZA" baseline="0" dirty="0" smtClean="0"/>
              <a:t> is the mesh component of the solution process as shown here. Local solutions satisfying the equation under investigation are constructed over the mesh of the problem domain. These mesh elements are stitched together to yield an approximation which satisfies the equation globally. </a:t>
            </a:r>
            <a:r>
              <a:rPr lang="en-ZA" dirty="0" smtClean="0"/>
              <a:t>The mesh shown here illustrates how the FEM handles a complicated geometry and how it is easy to selectively increase the accuracy in areas by creating a smaller mesh there. This is computationally advantageous because one</a:t>
            </a:r>
            <a:r>
              <a:rPr lang="en-ZA" baseline="0" dirty="0" smtClean="0"/>
              <a:t> can choose were the most computational power should be directed with ease</a:t>
            </a:r>
            <a:r>
              <a:rPr lang="en-ZA" dirty="0" smtClean="0"/>
              <a:t>. </a:t>
            </a:r>
          </a:p>
        </p:txBody>
      </p:sp>
      <p:sp>
        <p:nvSpPr>
          <p:cNvPr id="4" name="Slide Number Placeholder 3"/>
          <p:cNvSpPr>
            <a:spLocks noGrp="1"/>
          </p:cNvSpPr>
          <p:nvPr>
            <p:ph type="sldNum" sz="quarter" idx="10"/>
          </p:nvPr>
        </p:nvSpPr>
        <p:spPr/>
        <p:txBody>
          <a:bodyPr/>
          <a:lstStyle/>
          <a:p>
            <a:fld id="{E6F3893E-EC05-41F9-9442-B8C64887BBC1}" type="slidenum">
              <a:rPr lang="en-ZA" smtClean="0"/>
              <a:t>3</a:t>
            </a:fld>
            <a:endParaRPr lang="en-ZA"/>
          </a:p>
        </p:txBody>
      </p:sp>
    </p:spTree>
    <p:extLst>
      <p:ext uri="{BB962C8B-B14F-4D97-AF65-F5344CB8AC3E}">
        <p14:creationId xmlns:p14="http://schemas.microsoft.com/office/powerpoint/2010/main" val="3884103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Since</a:t>
            </a:r>
            <a:r>
              <a:rPr lang="en-ZA" baseline="0" dirty="0" smtClean="0"/>
              <a:t> it seems like the numerical approximation converges we move on to the transient model of the system. Again everything seems to make physical sense. The reaction is exothermic which means that it gets hotter the more it reacts: an increase in temperature always increases the rate of any reaction. A rule of reaction engineering is: hotter is faster. We see that in the faster reaction all the reagents are consumed by the end of the reactor. Compare this to the isothermal case were the conversion was only 70%. Clearly it is very important to take temperature dependence into account when modelling a practical reactor.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30</a:t>
            </a:fld>
            <a:endParaRPr lang="en-ZA"/>
          </a:p>
        </p:txBody>
      </p:sp>
    </p:spTree>
    <p:extLst>
      <p:ext uri="{BB962C8B-B14F-4D97-AF65-F5344CB8AC3E}">
        <p14:creationId xmlns:p14="http://schemas.microsoft.com/office/powerpoint/2010/main" val="2140600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last model we investigate is a</a:t>
            </a:r>
            <a:r>
              <a:rPr lang="en-ZA" baseline="0" dirty="0" smtClean="0"/>
              <a:t> coupled non-linear model of an isothermal system. The purpose of this problem is to investigate the challenges introduced by the coupled nature of the problem. The reaction scheme we consider transforms reagents A and B into product C. The coupling of the two CDR equations is due to the reaction term. The boundary conditions and initial condition are exactly the same, albeit for two species, as before. </a:t>
            </a:r>
          </a:p>
          <a:p>
            <a:r>
              <a:rPr lang="en-ZA" baseline="0" dirty="0" smtClean="0"/>
              <a:t>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31</a:t>
            </a:fld>
            <a:endParaRPr lang="en-ZA"/>
          </a:p>
        </p:txBody>
      </p:sp>
    </p:spTree>
    <p:extLst>
      <p:ext uri="{BB962C8B-B14F-4D97-AF65-F5344CB8AC3E}">
        <p14:creationId xmlns:p14="http://schemas.microsoft.com/office/powerpoint/2010/main" val="1251393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again</a:t>
            </a:r>
            <a:r>
              <a:rPr lang="en-ZA" baseline="0" dirty="0" smtClean="0"/>
              <a:t> use the Newton-</a:t>
            </a:r>
            <a:r>
              <a:rPr lang="en-ZA" baseline="0" dirty="0" err="1" smtClean="0"/>
              <a:t>Galerkin</a:t>
            </a:r>
            <a:r>
              <a:rPr lang="en-ZA" baseline="0" dirty="0" smtClean="0"/>
              <a:t> method to handle the non-linearity of the system and, as it turns out, the coupled aspect does not really make the problem harder to solve from an intuitive point of view. All that changes is the matrices we need to solve at each time step just get bigger because we stack the individual matrices generated by each equation into a larger one. We again assume the existence and uniqueness of the exact solution and furthermore assume that if the numerical solution converges it converges to the exact solution. By the same reasoning as before we justify our belief in the goodness of our numerical approximation by considering the convergence at the end point of the reactor. Again it seems that the numerical solution converges as the successive differences between solutions using more elements decreases.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32</a:t>
            </a:fld>
            <a:endParaRPr lang="en-ZA"/>
          </a:p>
        </p:txBody>
      </p:sp>
    </p:spTree>
    <p:extLst>
      <p:ext uri="{BB962C8B-B14F-4D97-AF65-F5344CB8AC3E}">
        <p14:creationId xmlns:p14="http://schemas.microsoft.com/office/powerpoint/2010/main" val="2538355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Finally we show the unsteady reactor</a:t>
            </a:r>
            <a:r>
              <a:rPr lang="en-ZA" baseline="0" dirty="0" smtClean="0"/>
              <a:t> profile of the system. To illustrate that the system behaves as desired the initial concentration of reagent B was set at half the value of reagent A. We expect then that the dimensionless concentration change of B will be twice that of A due to this starting condition.  We see that the concentration change actually reflects this in the figures. We thus conclude that the modelling exercise was successful.</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33</a:t>
            </a:fld>
            <a:endParaRPr lang="en-ZA"/>
          </a:p>
        </p:txBody>
      </p:sp>
    </p:spTree>
    <p:extLst>
      <p:ext uri="{BB962C8B-B14F-4D97-AF65-F5344CB8AC3E}">
        <p14:creationId xmlns:p14="http://schemas.microsoft.com/office/powerpoint/2010/main" val="3648956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conclusion,</a:t>
            </a:r>
            <a:r>
              <a:rPr lang="en-ZA" baseline="0" dirty="0" smtClean="0"/>
              <a:t> we have solved 4 distinct yet related reactor design problems. The problems each built on each other in terms of complexity so that, in the future, more complex and realistic problems may be solved. The accuracy of the </a:t>
            </a:r>
            <a:r>
              <a:rPr lang="en-ZA" baseline="0" dirty="0" err="1" smtClean="0"/>
              <a:t>Aris</a:t>
            </a:r>
            <a:r>
              <a:rPr lang="en-ZA" baseline="0" dirty="0" smtClean="0"/>
              <a:t>-Taylor approximation was briefly investigated and we found that it is a good approximation, at least for this problem. We also found that very few elements were required for the FEM to converge to a solution – which we assumed was the exact solution.</a:t>
            </a:r>
          </a:p>
          <a:p>
            <a:endParaRPr lang="en-ZA" baseline="0" dirty="0" smtClean="0"/>
          </a:p>
          <a:p>
            <a:r>
              <a:rPr lang="en-ZA" baseline="0" dirty="0" smtClean="0"/>
              <a:t>The next step is to use the knowledge gained from this work to solve the coupled non-linear CDR and associated temperature system of equations.</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34</a:t>
            </a:fld>
            <a:endParaRPr lang="en-ZA"/>
          </a:p>
        </p:txBody>
      </p:sp>
    </p:spTree>
    <p:extLst>
      <p:ext uri="{BB962C8B-B14F-4D97-AF65-F5344CB8AC3E}">
        <p14:creationId xmlns:p14="http://schemas.microsoft.com/office/powerpoint/2010/main" val="3036678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35</a:t>
            </a:fld>
            <a:endParaRPr lang="en-ZA"/>
          </a:p>
        </p:txBody>
      </p:sp>
    </p:spTree>
    <p:extLst>
      <p:ext uri="{BB962C8B-B14F-4D97-AF65-F5344CB8AC3E}">
        <p14:creationId xmlns:p14="http://schemas.microsoft.com/office/powerpoint/2010/main" val="129884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There are many different types of reactors found on</a:t>
            </a:r>
            <a:r>
              <a:rPr lang="en-ZA" baseline="0" dirty="0" smtClean="0"/>
              <a:t> your average industrial chemical plant</a:t>
            </a:r>
            <a:r>
              <a:rPr lang="en-ZA" dirty="0" smtClean="0"/>
              <a:t>. A very commonly used one is the tubular reactor. Physically it is just a pipe, often packed with catalyst, through which reagent flows. The reaction occurs down the length of the pipe as the reagents</a:t>
            </a:r>
            <a:r>
              <a:rPr lang="en-ZA" baseline="0" dirty="0" smtClean="0"/>
              <a:t> flow through it</a:t>
            </a:r>
            <a:r>
              <a:rPr lang="en-ZA" dirty="0" smtClean="0"/>
              <a:t>. In my project I studied a simple tubular reactor with no catalyst or internal cooling mechanisms, just to keep things simple – effectively this is just</a:t>
            </a:r>
            <a:r>
              <a:rPr lang="en-ZA" baseline="0" dirty="0" smtClean="0"/>
              <a:t> a straight empty pipe</a:t>
            </a:r>
            <a:r>
              <a:rPr lang="en-ZA" dirty="0" smtClean="0"/>
              <a:t>. Although this assumption may seem overly simplistic</a:t>
            </a:r>
            <a:r>
              <a:rPr lang="en-ZA" baseline="0" dirty="0" smtClean="0"/>
              <a:t> these types of reactors do exist!</a:t>
            </a:r>
            <a:r>
              <a:rPr lang="en-ZA" dirty="0" smtClean="0"/>
              <a:t> However, more complicated</a:t>
            </a:r>
            <a:r>
              <a:rPr lang="en-ZA" baseline="0" dirty="0" smtClean="0"/>
              <a:t> reactors, like the one shown here </a:t>
            </a:r>
            <a:r>
              <a:rPr lang="en-ZA" dirty="0" smtClean="0"/>
              <a:t>would very often have internal cooling tubes to control the reaction – in situations like these the FEM would be really useful because the more complicated geometry would be easy to handle.</a:t>
            </a:r>
          </a:p>
          <a:p>
            <a:endParaRPr lang="en-ZA" dirty="0"/>
          </a:p>
          <a:p>
            <a:r>
              <a:rPr lang="en-ZA" dirty="0" smtClean="0"/>
              <a:t>Tubular reactors can be tricky to model due to concentration, temperature and pressure gradients which invariably exist even at steady state. In this presentation we will only be concerned with concentration and temperature gradients.  </a:t>
            </a:r>
          </a:p>
          <a:p>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4</a:t>
            </a:fld>
            <a:endParaRPr lang="en-ZA"/>
          </a:p>
        </p:txBody>
      </p:sp>
    </p:spTree>
    <p:extLst>
      <p:ext uri="{BB962C8B-B14F-4D97-AF65-F5344CB8AC3E}">
        <p14:creationId xmlns:p14="http://schemas.microsoft.com/office/powerpoint/2010/main" val="316139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Now that we have a better idea of the building blocks of the project I will briefly describe the outline of the presentation.</a:t>
            </a:r>
          </a:p>
          <a:p>
            <a:endParaRPr lang="en-ZA" dirty="0"/>
          </a:p>
          <a:p>
            <a:r>
              <a:rPr lang="en-ZA" dirty="0" smtClean="0"/>
              <a:t>In the first section I will describe the modelling process behind the entire project. This includes a derivation of the equations describing how the concentration and temperature of the reagents change along the length and width of the reactor.</a:t>
            </a:r>
          </a:p>
          <a:p>
            <a:endParaRPr lang="en-ZA" dirty="0"/>
          </a:p>
          <a:p>
            <a:r>
              <a:rPr lang="en-ZA" dirty="0" smtClean="0"/>
              <a:t>In the next section I will apply the derived concentration model at a constant temperature to a toy problem – this is called isothermal modelling because it is assumed that the temperature stays constant throughout</a:t>
            </a:r>
            <a:r>
              <a:rPr lang="en-ZA" baseline="0" dirty="0" smtClean="0"/>
              <a:t> the reactor</a:t>
            </a:r>
            <a:r>
              <a:rPr lang="en-ZA" dirty="0" smtClean="0"/>
              <a:t>.</a:t>
            </a:r>
          </a:p>
          <a:p>
            <a:endParaRPr lang="en-ZA" dirty="0"/>
          </a:p>
          <a:p>
            <a:r>
              <a:rPr lang="en-ZA" dirty="0" smtClean="0"/>
              <a:t>In the next section I drop the constant temperature assumption and discuss the difficulties this introduces.</a:t>
            </a:r>
            <a:r>
              <a:rPr lang="en-ZA" baseline="0" dirty="0" smtClean="0"/>
              <a:t> I will then discuss and illustrate ways to overcome these difficulties. </a:t>
            </a:r>
            <a:r>
              <a:rPr lang="en-ZA" dirty="0" smtClean="0"/>
              <a:t>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5</a:t>
            </a:fld>
            <a:endParaRPr lang="en-ZA"/>
          </a:p>
        </p:txBody>
      </p:sp>
    </p:spTree>
    <p:extLst>
      <p:ext uri="{BB962C8B-B14F-4D97-AF65-F5344CB8AC3E}">
        <p14:creationId xmlns:p14="http://schemas.microsoft.com/office/powerpoint/2010/main" val="321201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 doubt everyone has heard of the conservation of mass principle. It states that matter can neither be created nor destroyed, stated differently,</a:t>
            </a:r>
            <a:r>
              <a:rPr lang="en-ZA" baseline="0" dirty="0" smtClean="0"/>
              <a:t> </a:t>
            </a:r>
            <a:r>
              <a:rPr lang="en-ZA" dirty="0" smtClean="0"/>
              <a:t>given some control volume with no net change in mass flows into or out of it, the mass stays constant within the control volume.</a:t>
            </a:r>
          </a:p>
          <a:p>
            <a:endParaRPr lang="en-ZA" dirty="0"/>
          </a:p>
          <a:p>
            <a:r>
              <a:rPr lang="en-ZA" dirty="0" smtClean="0"/>
              <a:t>A natural consequence of this is the mole balance. Broadly speaking it states that given a control volume the number of moles within it stays constant if no reaction occurs and the net flows do not change. Another way of saying this is: the number of moles flowing INTO the system – the number of moles flowing OUT of the system + the number of moles GENERATED or CONSUMED by reaction is equal to the ACCUMULATION inside the control volume.</a:t>
            </a:r>
          </a:p>
          <a:p>
            <a:endParaRPr lang="en-ZA" dirty="0"/>
          </a:p>
          <a:p>
            <a:r>
              <a:rPr lang="en-ZA" dirty="0" smtClean="0"/>
              <a:t>Since we are working with a tubular reactor I chose to work with cylindrical coordinates because they are more natural in this setting. The equation you see at the bottom of the slide is the mole balance in cylindrical coordinates. </a:t>
            </a:r>
          </a:p>
          <a:p>
            <a:endParaRPr lang="en-ZA" dirty="0" smtClean="0"/>
          </a:p>
          <a:p>
            <a:r>
              <a:rPr lang="en-ZA" dirty="0" smtClean="0"/>
              <a:t>Show</a:t>
            </a:r>
            <a:r>
              <a:rPr lang="en-ZA" baseline="0" dirty="0" smtClean="0"/>
              <a:t> flow terms, reactions terms and accumulation terms.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6</a:t>
            </a:fld>
            <a:endParaRPr lang="en-ZA"/>
          </a:p>
        </p:txBody>
      </p:sp>
    </p:spTree>
    <p:extLst>
      <p:ext uri="{BB962C8B-B14F-4D97-AF65-F5344CB8AC3E}">
        <p14:creationId xmlns:p14="http://schemas.microsoft.com/office/powerpoint/2010/main" val="110498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By taking the linear approximation of the molar flows in the control volume and making use of the definition of flux (since the flows happen across a surface) we have the flux equation of the mole balance. As you can see it is composed of flux, concentration and reaction terms. Clearly constitutive equations are necessary to make it physically useful. </a:t>
            </a:r>
          </a:p>
          <a:p>
            <a:endParaRPr lang="en-ZA" dirty="0" smtClean="0"/>
          </a:p>
        </p:txBody>
      </p:sp>
      <p:sp>
        <p:nvSpPr>
          <p:cNvPr id="4" name="Slide Number Placeholder 3"/>
          <p:cNvSpPr>
            <a:spLocks noGrp="1"/>
          </p:cNvSpPr>
          <p:nvPr>
            <p:ph type="sldNum" sz="quarter" idx="10"/>
          </p:nvPr>
        </p:nvSpPr>
        <p:spPr/>
        <p:txBody>
          <a:bodyPr/>
          <a:lstStyle/>
          <a:p>
            <a:fld id="{E6F3893E-EC05-41F9-9442-B8C64887BBC1}" type="slidenum">
              <a:rPr lang="en-ZA" smtClean="0"/>
              <a:t>7</a:t>
            </a:fld>
            <a:endParaRPr lang="en-ZA"/>
          </a:p>
        </p:txBody>
      </p:sp>
    </p:spTree>
    <p:extLst>
      <p:ext uri="{BB962C8B-B14F-4D97-AF65-F5344CB8AC3E}">
        <p14:creationId xmlns:p14="http://schemas.microsoft.com/office/powerpoint/2010/main" val="163170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To get rid of the flux terms we use Fick’s Law. This relates the flux to a concentration gradient in the direction of the flux component. We also assume that convection only occurs in the axial direction – along</a:t>
            </a:r>
            <a:r>
              <a:rPr lang="en-ZA" baseline="0" dirty="0" smtClean="0"/>
              <a:t> the length of the reactor. T</a:t>
            </a:r>
            <a:r>
              <a:rPr lang="en-ZA" dirty="0" smtClean="0"/>
              <a:t>his is why the velocity term is missing from the second constitutive equation. We also assume that the reactor is rotationally symmetrical and thus we neglect the theta component. We effectively only</a:t>
            </a:r>
            <a:r>
              <a:rPr lang="en-ZA" baseline="0" dirty="0" smtClean="0"/>
              <a:t> consider a two dimensional model – the axial and radial directions.</a:t>
            </a:r>
            <a:endParaRPr lang="en-ZA" dirty="0" smtClean="0"/>
          </a:p>
          <a:p>
            <a:endParaRPr lang="en-ZA" dirty="0"/>
          </a:p>
          <a:p>
            <a:r>
              <a:rPr lang="en-ZA" dirty="0" smtClean="0"/>
              <a:t>Substituting all of this into the flux equation we are left with the convection, diffusion and reaction equation. To understand what this physically</a:t>
            </a:r>
            <a:r>
              <a:rPr lang="en-ZA" baseline="0" dirty="0" smtClean="0"/>
              <a:t> models we will explain what each term means separately.</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8</a:t>
            </a:fld>
            <a:endParaRPr lang="en-ZA"/>
          </a:p>
        </p:txBody>
      </p:sp>
    </p:spTree>
    <p:extLst>
      <p:ext uri="{BB962C8B-B14F-4D97-AF65-F5344CB8AC3E}">
        <p14:creationId xmlns:p14="http://schemas.microsoft.com/office/powerpoint/2010/main" val="133478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To</a:t>
            </a:r>
            <a:r>
              <a:rPr lang="en-ZA" baseline="0" dirty="0" smtClean="0"/>
              <a:t> understand what diffusion is, recall what happens when you make tea and just leave the teabag floating in the cup. Over time the hot water changes colour as the tea dissolves into the liquid. This process is called diffusion and is often quite slow. The constant D_AB is the diffusion coefficient and indicates how quickly species A diffuses into species B.</a:t>
            </a:r>
          </a:p>
          <a:p>
            <a:endParaRPr lang="en-ZA" baseline="0" dirty="0" smtClean="0"/>
          </a:p>
          <a:p>
            <a:r>
              <a:rPr lang="en-ZA" baseline="0" dirty="0" smtClean="0"/>
              <a:t>Convection, or sometimes called advection, is roughly what happens when you stir the cup vigorously to get the tea to dissolve faster. Obviously diffusion also happens but the convection process dominates the dynamics of the system. The factor </a:t>
            </a:r>
            <a:r>
              <a:rPr lang="en-ZA" baseline="0" dirty="0" err="1" smtClean="0"/>
              <a:t>U_z</a:t>
            </a:r>
            <a:r>
              <a:rPr lang="en-ZA" baseline="0" dirty="0" smtClean="0"/>
              <a:t> is the velocity of the fluid in the axial direction.</a:t>
            </a:r>
          </a:p>
          <a:p>
            <a:endParaRPr lang="en-ZA" baseline="0" dirty="0" smtClean="0"/>
          </a:p>
          <a:p>
            <a:r>
              <a:rPr lang="en-ZA" baseline="0" dirty="0" smtClean="0"/>
              <a:t>Reaction is exactly what it sounds like, the reagents turn into products!</a:t>
            </a:r>
          </a:p>
          <a:p>
            <a:endParaRPr lang="en-ZA" baseline="0" dirty="0" smtClean="0"/>
          </a:p>
          <a:p>
            <a:r>
              <a:rPr lang="en-ZA" baseline="0" dirty="0" smtClean="0"/>
              <a:t>Combining all of these effects we have the CDR equation in two dimensions. </a:t>
            </a:r>
            <a:endParaRPr lang="en-ZA" dirty="0"/>
          </a:p>
        </p:txBody>
      </p:sp>
      <p:sp>
        <p:nvSpPr>
          <p:cNvPr id="4" name="Slide Number Placeholder 3"/>
          <p:cNvSpPr>
            <a:spLocks noGrp="1"/>
          </p:cNvSpPr>
          <p:nvPr>
            <p:ph type="sldNum" sz="quarter" idx="10"/>
          </p:nvPr>
        </p:nvSpPr>
        <p:spPr/>
        <p:txBody>
          <a:bodyPr/>
          <a:lstStyle/>
          <a:p>
            <a:fld id="{E6F3893E-EC05-41F9-9442-B8C64887BBC1}" type="slidenum">
              <a:rPr lang="en-ZA" smtClean="0"/>
              <a:t>9</a:t>
            </a:fld>
            <a:endParaRPr lang="en-ZA"/>
          </a:p>
        </p:txBody>
      </p:sp>
    </p:spTree>
    <p:extLst>
      <p:ext uri="{BB962C8B-B14F-4D97-AF65-F5344CB8AC3E}">
        <p14:creationId xmlns:p14="http://schemas.microsoft.com/office/powerpoint/2010/main" val="377864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0884BA60-5FDC-48BE-9EFB-69316742ED0E}" type="datetimeFigureOut">
              <a:rPr lang="en-ZA" smtClean="0"/>
              <a:t>2015/01/21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4902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0884BA60-5FDC-48BE-9EFB-69316742ED0E}" type="datetimeFigureOut">
              <a:rPr lang="en-ZA" smtClean="0"/>
              <a:t>2015/01/21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108454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0884BA60-5FDC-48BE-9EFB-69316742ED0E}" type="datetimeFigureOut">
              <a:rPr lang="en-ZA" smtClean="0"/>
              <a:t>2015/01/21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25901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0884BA60-5FDC-48BE-9EFB-69316742ED0E}" type="datetimeFigureOut">
              <a:rPr lang="en-ZA" smtClean="0"/>
              <a:t>2015/01/21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80334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4BA60-5FDC-48BE-9EFB-69316742ED0E}" type="datetimeFigureOut">
              <a:rPr lang="en-ZA" smtClean="0"/>
              <a:t>2015/01/21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372729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0884BA60-5FDC-48BE-9EFB-69316742ED0E}" type="datetimeFigureOut">
              <a:rPr lang="en-ZA" smtClean="0"/>
              <a:t>2015/01/21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341406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0884BA60-5FDC-48BE-9EFB-69316742ED0E}" type="datetimeFigureOut">
              <a:rPr lang="en-ZA" smtClean="0"/>
              <a:t>2015/01/21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163432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0884BA60-5FDC-48BE-9EFB-69316742ED0E}" type="datetimeFigureOut">
              <a:rPr lang="en-ZA" smtClean="0"/>
              <a:t>2015/01/21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397782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4BA60-5FDC-48BE-9EFB-69316742ED0E}" type="datetimeFigureOut">
              <a:rPr lang="en-ZA" smtClean="0"/>
              <a:t>2015/01/21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381994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4BA60-5FDC-48BE-9EFB-69316742ED0E}" type="datetimeFigureOut">
              <a:rPr lang="en-ZA" smtClean="0"/>
              <a:t>2015/01/21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352158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4BA60-5FDC-48BE-9EFB-69316742ED0E}" type="datetimeFigureOut">
              <a:rPr lang="en-ZA" smtClean="0"/>
              <a:t>2015/01/21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410C859-A120-48F9-ADF2-CEDAAE02A02F}" type="slidenum">
              <a:rPr lang="en-ZA" smtClean="0"/>
              <a:t>‹#›</a:t>
            </a:fld>
            <a:endParaRPr lang="en-ZA"/>
          </a:p>
        </p:txBody>
      </p:sp>
    </p:spTree>
    <p:extLst>
      <p:ext uri="{BB962C8B-B14F-4D97-AF65-F5344CB8AC3E}">
        <p14:creationId xmlns:p14="http://schemas.microsoft.com/office/powerpoint/2010/main" val="67127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4BA60-5FDC-48BE-9EFB-69316742ED0E}" type="datetimeFigureOut">
              <a:rPr lang="en-ZA" smtClean="0"/>
              <a:t>2015/01/21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0C859-A120-48F9-ADF2-CEDAAE02A02F}" type="slidenum">
              <a:rPr lang="en-ZA" smtClean="0"/>
              <a:t>‹#›</a:t>
            </a:fld>
            <a:endParaRPr lang="en-ZA"/>
          </a:p>
        </p:txBody>
      </p:sp>
    </p:spTree>
    <p:extLst>
      <p:ext uri="{BB962C8B-B14F-4D97-AF65-F5344CB8AC3E}">
        <p14:creationId xmlns:p14="http://schemas.microsoft.com/office/powerpoint/2010/main" val="2879629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14.tmp"/><Relationship Id="rId7"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tmp"/><Relationship Id="rId4" Type="http://schemas.openxmlformats.org/officeDocument/2006/relationships/image" Target="../media/image21.tmp"/></Relationships>
</file>

<file path=ppt/slides/_rels/slide1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tmp"/><Relationship Id="rId5" Type="http://schemas.openxmlformats.org/officeDocument/2006/relationships/image" Target="../media/image25.tmp"/><Relationship Id="rId4" Type="http://schemas.openxmlformats.org/officeDocument/2006/relationships/image" Target="../media/image21.tmp"/></Relationships>
</file>

<file path=ppt/slides/_rels/slide1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8.tmp"/></Relationships>
</file>

<file path=ppt/slides/_rels/slide15.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tmp"/></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2.tmp"/></Relationships>
</file>

<file path=ppt/slides/_rels/slide1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tmp"/></Relationships>
</file>

<file path=ppt/slides/_rels/slide18.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tmp"/><Relationship Id="rId3" Type="http://schemas.openxmlformats.org/officeDocument/2006/relationships/image" Target="../media/image36.tmp"/><Relationship Id="rId7" Type="http://schemas.openxmlformats.org/officeDocument/2006/relationships/image" Target="../media/image40.tmp"/><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 Id="rId9" Type="http://schemas.openxmlformats.org/officeDocument/2006/relationships/image" Target="../media/image42.jpeg"/></Relationships>
</file>

<file path=ppt/slides/_rels/slide21.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5.tmp"/></Relationships>
</file>

<file path=ppt/slides/_rels/slide22.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7.tmp"/></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6.tmp"/></Relationships>
</file>

<file path=ppt/slides/_rels/slide32.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4.tmp"/></Relationships>
</file>

<file path=ppt/slides/_rels/slide33.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56.tm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tmp"/><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tmp"/><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tmp"/><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ZA" dirty="0" smtClean="0">
                <a:latin typeface="Cambria" panose="02040503050406030204" pitchFamily="18" charset="0"/>
              </a:rPr>
              <a:t>Finite Element Approximation for Convection, Diffusion and Reaction Systems in a Tubular Reactor</a:t>
            </a:r>
            <a:endParaRPr lang="en-ZA" dirty="0">
              <a:latin typeface="Cambria" panose="02040503050406030204" pitchFamily="18" charset="0"/>
            </a:endParaRPr>
          </a:p>
        </p:txBody>
      </p:sp>
      <p:sp>
        <p:nvSpPr>
          <p:cNvPr id="3" name="Subtitle 2"/>
          <p:cNvSpPr>
            <a:spLocks noGrp="1"/>
          </p:cNvSpPr>
          <p:nvPr>
            <p:ph type="subTitle" idx="1"/>
          </p:nvPr>
        </p:nvSpPr>
        <p:spPr>
          <a:xfrm>
            <a:off x="1524000" y="4653598"/>
            <a:ext cx="9144000" cy="1655762"/>
          </a:xfrm>
        </p:spPr>
        <p:txBody>
          <a:bodyPr/>
          <a:lstStyle/>
          <a:p>
            <a:r>
              <a:rPr lang="en-ZA" dirty="0" smtClean="0">
                <a:latin typeface="Cambria" panose="02040503050406030204" pitchFamily="18" charset="0"/>
              </a:rPr>
              <a:t>St. Elmo Wilken</a:t>
            </a:r>
            <a:endParaRPr lang="en-ZA" dirty="0">
              <a:latin typeface="Cambria" panose="02040503050406030204" pitchFamily="18" charset="0"/>
            </a:endParaRPr>
          </a:p>
        </p:txBody>
      </p:sp>
    </p:spTree>
    <p:extLst>
      <p:ext uri="{BB962C8B-B14F-4D97-AF65-F5344CB8AC3E}">
        <p14:creationId xmlns:p14="http://schemas.microsoft.com/office/powerpoint/2010/main" val="3175463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Model Derivation</a:t>
            </a:r>
            <a:endParaRPr lang="en-ZA" dirty="0">
              <a:latin typeface="Cambria" panose="02040503050406030204" pitchFamily="18" charset="0"/>
            </a:endParaRPr>
          </a:p>
        </p:txBody>
      </p:sp>
      <p:sp>
        <p:nvSpPr>
          <p:cNvPr id="4" name="Content Placeholder 3"/>
          <p:cNvSpPr>
            <a:spLocks noGrp="1"/>
          </p:cNvSpPr>
          <p:nvPr>
            <p:ph idx="1"/>
          </p:nvPr>
        </p:nvSpPr>
        <p:spPr/>
        <p:txBody>
          <a:bodyPr/>
          <a:lstStyle/>
          <a:p>
            <a:r>
              <a:rPr lang="en-ZA" dirty="0" smtClean="0">
                <a:latin typeface="Cambria" panose="02040503050406030204" pitchFamily="18" charset="0"/>
              </a:rPr>
              <a:t>So far only a mole balance has been performed. In practice it is EXTREMELY important to also take into account the energy balance.</a:t>
            </a:r>
          </a:p>
          <a:p>
            <a:r>
              <a:rPr lang="en-ZA" dirty="0" smtClean="0">
                <a:latin typeface="Cambria" panose="02040503050406030204" pitchFamily="18" charset="0"/>
              </a:rPr>
              <a:t>High temperatures are dangerous and can also affect product quality.</a:t>
            </a:r>
          </a:p>
          <a:p>
            <a:r>
              <a:rPr lang="en-ZA" dirty="0" smtClean="0">
                <a:latin typeface="Cambria" panose="02040503050406030204" pitchFamily="18" charset="0"/>
              </a:rPr>
              <a:t>We proceed in exactly the same way.</a:t>
            </a:r>
            <a:endParaRPr lang="en-ZA" dirty="0">
              <a:latin typeface="Cambria" panose="02040503050406030204" pitchFamily="18" charset="0"/>
            </a:endParaRPr>
          </a:p>
        </p:txBody>
      </p:sp>
    </p:spTree>
    <p:extLst>
      <p:ext uri="{BB962C8B-B14F-4D97-AF65-F5344CB8AC3E}">
        <p14:creationId xmlns:p14="http://schemas.microsoft.com/office/powerpoint/2010/main" val="2167417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Model Derivation</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We use power law kinetics and the Arrhenius equation to model the reaction dynamics and dependence on temperature.</a:t>
            </a:r>
          </a:p>
          <a:p>
            <a:r>
              <a:rPr lang="en-ZA" dirty="0" smtClean="0">
                <a:latin typeface="Cambria" panose="02040503050406030204" pitchFamily="18" charset="0"/>
              </a:rPr>
              <a:t>Temperature model for the CDR equation is:</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342609" y="1690688"/>
            <a:ext cx="1667108" cy="400106"/>
          </a:xfr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347" y="1738319"/>
            <a:ext cx="762106" cy="304843"/>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9899" y="2398115"/>
            <a:ext cx="1267002" cy="295316"/>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188" y="2350483"/>
            <a:ext cx="1971950" cy="342948"/>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9397" y="2948424"/>
            <a:ext cx="2381582" cy="562053"/>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38422" y="3832320"/>
            <a:ext cx="6496957" cy="866896"/>
          </a:xfrm>
          <a:prstGeom prst="rect">
            <a:avLst/>
          </a:prstGeom>
        </p:spPr>
      </p:pic>
    </p:spTree>
    <p:extLst>
      <p:ext uri="{BB962C8B-B14F-4D97-AF65-F5344CB8AC3E}">
        <p14:creationId xmlns:p14="http://schemas.microsoft.com/office/powerpoint/2010/main" val="1417082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Isothermal Models - Overview</a:t>
            </a:r>
            <a:endParaRPr lang="en-ZA" dirty="0">
              <a:latin typeface="Cambria" panose="02040503050406030204" pitchFamily="18" charset="0"/>
            </a:endParaRPr>
          </a:p>
        </p:txBody>
      </p:sp>
      <p:sp>
        <p:nvSpPr>
          <p:cNvPr id="4" name="Content Placeholder 3"/>
          <p:cNvSpPr>
            <a:spLocks noGrp="1"/>
          </p:cNvSpPr>
          <p:nvPr>
            <p:ph idx="1"/>
          </p:nvPr>
        </p:nvSpPr>
        <p:spPr>
          <a:xfrm>
            <a:off x="666725" y="1706977"/>
            <a:ext cx="10515600" cy="4351338"/>
          </a:xfrm>
        </p:spPr>
        <p:txBody>
          <a:bodyPr/>
          <a:lstStyle/>
          <a:p>
            <a:r>
              <a:rPr lang="en-ZA" dirty="0" smtClean="0">
                <a:latin typeface="Cambria" panose="02040503050406030204" pitchFamily="18" charset="0"/>
              </a:rPr>
              <a:t>Two dimensional model with laminar flow.</a:t>
            </a:r>
          </a:p>
          <a:p>
            <a:endParaRPr lang="en-ZA" dirty="0">
              <a:latin typeface="Cambria" panose="02040503050406030204" pitchFamily="18" charset="0"/>
            </a:endParaRPr>
          </a:p>
          <a:p>
            <a:endParaRPr lang="en-ZA" dirty="0" smtClean="0">
              <a:latin typeface="Cambria" panose="02040503050406030204" pitchFamily="18" charset="0"/>
            </a:endParaRPr>
          </a:p>
          <a:p>
            <a:r>
              <a:rPr lang="en-ZA" dirty="0" smtClean="0">
                <a:latin typeface="Cambria" panose="02040503050406030204" pitchFamily="18" charset="0"/>
              </a:rPr>
              <a:t>One dimensional model using </a:t>
            </a:r>
            <a:r>
              <a:rPr lang="en-ZA" dirty="0" err="1" smtClean="0">
                <a:latin typeface="Cambria" panose="02040503050406030204" pitchFamily="18" charset="0"/>
              </a:rPr>
              <a:t>Aris</a:t>
            </a:r>
            <a:r>
              <a:rPr lang="en-ZA" dirty="0" smtClean="0">
                <a:latin typeface="Cambria" panose="02040503050406030204" pitchFamily="18" charset="0"/>
              </a:rPr>
              <a:t>-Taylor approximation.</a:t>
            </a:r>
          </a:p>
          <a:p>
            <a:endParaRPr lang="en-ZA" dirty="0">
              <a:latin typeface="Cambria" panose="02040503050406030204" pitchFamily="18" charset="0"/>
            </a:endParaRPr>
          </a:p>
          <a:p>
            <a:endParaRPr lang="en-ZA" dirty="0" smtClean="0">
              <a:latin typeface="Cambria" panose="02040503050406030204" pitchFamily="18" charset="0"/>
            </a:endParaRPr>
          </a:p>
          <a:p>
            <a:r>
              <a:rPr lang="en-ZA" dirty="0" smtClean="0">
                <a:latin typeface="Cambria" panose="02040503050406030204" pitchFamily="18" charset="0"/>
              </a:rPr>
              <a:t>Compare accuracy using simplification.</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82646"/>
            <a:ext cx="3620005" cy="866896"/>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26" y="2326188"/>
            <a:ext cx="7220958" cy="8859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787" y="4130330"/>
            <a:ext cx="1981477" cy="37152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9685" y="2328416"/>
            <a:ext cx="3123167" cy="883721"/>
          </a:xfrm>
          <a:prstGeom prst="rect">
            <a:avLst/>
          </a:prstGeom>
        </p:spPr>
      </p:pic>
    </p:spTree>
    <p:extLst>
      <p:ext uri="{BB962C8B-B14F-4D97-AF65-F5344CB8AC3E}">
        <p14:creationId xmlns:p14="http://schemas.microsoft.com/office/powerpoint/2010/main" val="4247840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Non-Isothermal Models - Overview</a:t>
            </a:r>
            <a:endParaRPr lang="en-ZA" dirty="0">
              <a:latin typeface="Cambria" panose="02040503050406030204" pitchFamily="18" charset="0"/>
            </a:endParaRPr>
          </a:p>
        </p:txBody>
      </p:sp>
      <p:sp>
        <p:nvSpPr>
          <p:cNvPr id="3" name="Content Placeholder 2"/>
          <p:cNvSpPr>
            <a:spLocks noGrp="1"/>
          </p:cNvSpPr>
          <p:nvPr>
            <p:ph idx="1"/>
          </p:nvPr>
        </p:nvSpPr>
        <p:spPr/>
        <p:txBody>
          <a:bodyPr/>
          <a:lstStyle/>
          <a:p>
            <a:r>
              <a:rPr lang="en-ZA" dirty="0" smtClean="0">
                <a:latin typeface="Cambria" panose="02040503050406030204" pitchFamily="18" charset="0"/>
              </a:rPr>
              <a:t>Ideally we would like to investigate the same system with temperature dependence. </a:t>
            </a:r>
          </a:p>
          <a:p>
            <a:r>
              <a:rPr lang="en-ZA" dirty="0" smtClean="0">
                <a:latin typeface="Cambria" panose="02040503050406030204" pitchFamily="18" charset="0"/>
              </a:rPr>
              <a:t>Much more complicated because it is non-linear and coupled.</a:t>
            </a:r>
          </a:p>
          <a:p>
            <a:r>
              <a:rPr lang="en-ZA" dirty="0" smtClean="0">
                <a:latin typeface="Cambria" panose="02040503050406030204" pitchFamily="18" charset="0"/>
              </a:rPr>
              <a:t>This is future work.</a:t>
            </a:r>
          </a:p>
          <a:p>
            <a:r>
              <a:rPr lang="en-ZA" dirty="0" smtClean="0">
                <a:latin typeface="Cambria" panose="02040503050406030204" pitchFamily="18" charset="0"/>
              </a:rPr>
              <a:t>Rather consider each complication separately to develop understanding.</a:t>
            </a:r>
            <a:endParaRPr lang="en-ZA" dirty="0">
              <a:latin typeface="Cambria" panose="02040503050406030204" pitchFamily="18"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047" y="5548224"/>
            <a:ext cx="7220958" cy="66376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047" y="4662276"/>
            <a:ext cx="7220958" cy="8859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9893" y="4919486"/>
            <a:ext cx="823632" cy="350655"/>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6047" y="6176963"/>
            <a:ext cx="2378553" cy="653265"/>
          </a:xfrm>
          <a:prstGeom prst="rect">
            <a:avLst/>
          </a:prstGeom>
        </p:spPr>
      </p:pic>
    </p:spTree>
    <p:extLst>
      <p:ext uri="{BB962C8B-B14F-4D97-AF65-F5344CB8AC3E}">
        <p14:creationId xmlns:p14="http://schemas.microsoft.com/office/powerpoint/2010/main" val="288875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Uncoupled Non-Linear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Assume adiabatic conditions.</a:t>
            </a:r>
          </a:p>
          <a:p>
            <a:r>
              <a:rPr lang="en-ZA" dirty="0" smtClean="0">
                <a:latin typeface="Cambria" panose="02040503050406030204" pitchFamily="18" charset="0"/>
              </a:rPr>
              <a:t>One dimensional model then becomes:</a:t>
            </a: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943920" y="1825625"/>
            <a:ext cx="781159" cy="314369"/>
          </a:xfr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996" y="2505371"/>
            <a:ext cx="4163006" cy="1971950"/>
          </a:xfrm>
          <a:prstGeom prst="rect">
            <a:avLst/>
          </a:prstGeom>
        </p:spPr>
      </p:pic>
    </p:spTree>
    <p:extLst>
      <p:ext uri="{BB962C8B-B14F-4D97-AF65-F5344CB8AC3E}">
        <p14:creationId xmlns:p14="http://schemas.microsoft.com/office/powerpoint/2010/main" val="1988412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Coupled Non-Linear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Assume isothermal conditions.</a:t>
            </a:r>
          </a:p>
          <a:p>
            <a:r>
              <a:rPr lang="en-ZA" dirty="0" smtClean="0">
                <a:latin typeface="Cambria" panose="02040503050406030204" pitchFamily="18" charset="0"/>
              </a:rPr>
              <a:t>Assume new reaction scheme.</a:t>
            </a:r>
          </a:p>
          <a:p>
            <a:r>
              <a:rPr lang="en-ZA" dirty="0" smtClean="0">
                <a:latin typeface="Cambria" panose="02040503050406030204" pitchFamily="18" charset="0"/>
              </a:rPr>
              <a:t>Still non-linear but easier to handle than the non-linearity introduced by the temperature balance.</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62215" y="2610450"/>
            <a:ext cx="4191585" cy="1390844"/>
          </a:xfr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559" y="1825625"/>
            <a:ext cx="1228896" cy="285790"/>
          </a:xfrm>
          <a:prstGeom prst="rect">
            <a:avLst/>
          </a:prstGeom>
        </p:spPr>
      </p:pic>
    </p:spTree>
    <p:extLst>
      <p:ext uri="{BB962C8B-B14F-4D97-AF65-F5344CB8AC3E}">
        <p14:creationId xmlns:p14="http://schemas.microsoft.com/office/powerpoint/2010/main" val="120087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Finite Element Method Details</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For the one dimensional models we used piecewise linear basis functions.</a:t>
            </a:r>
          </a:p>
          <a:p>
            <a:r>
              <a:rPr lang="en-ZA" dirty="0" smtClean="0">
                <a:latin typeface="Cambria" panose="02040503050406030204" pitchFamily="18" charset="0"/>
              </a:rPr>
              <a:t>For the two dimensional models we used piecewise bilinear rectangular basis functions</a:t>
            </a:r>
            <a:endParaRPr lang="en-ZA" dirty="0">
              <a:latin typeface="Cambria" panose="02040503050406030204" pitchFamily="18" charset="0"/>
            </a:endParaRPr>
          </a:p>
        </p:txBody>
      </p:sp>
      <p:pic>
        <p:nvPicPr>
          <p:cNvPr id="7" name="Content Placeholder 6"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0018" y="1690688"/>
            <a:ext cx="4243389" cy="1728077"/>
          </a:xfr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018" y="3603105"/>
            <a:ext cx="4243389" cy="3078339"/>
          </a:xfrm>
          <a:prstGeom prst="rect">
            <a:avLst/>
          </a:prstGeom>
        </p:spPr>
      </p:pic>
    </p:spTree>
    <p:extLst>
      <p:ext uri="{BB962C8B-B14F-4D97-AF65-F5344CB8AC3E}">
        <p14:creationId xmlns:p14="http://schemas.microsoft.com/office/powerpoint/2010/main" val="3838316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One Dimensional 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normAutofit lnSpcReduction="10000"/>
          </a:bodyPr>
          <a:lstStyle/>
          <a:p>
            <a:r>
              <a:rPr lang="en-ZA" dirty="0" smtClean="0">
                <a:latin typeface="Cambria" panose="02040503050406030204" pitchFamily="18" charset="0"/>
              </a:rPr>
              <a:t>Linear uncoupled model.</a:t>
            </a:r>
          </a:p>
          <a:p>
            <a:r>
              <a:rPr lang="en-ZA" dirty="0" smtClean="0">
                <a:latin typeface="Cambria" panose="02040503050406030204" pitchFamily="18" charset="0"/>
              </a:rPr>
              <a:t>Lumped convection/diffusion coefficient.</a:t>
            </a:r>
          </a:p>
          <a:p>
            <a:r>
              <a:rPr lang="en-ZA" dirty="0" smtClean="0">
                <a:latin typeface="Cambria" panose="02040503050406030204" pitchFamily="18" charset="0"/>
              </a:rPr>
              <a:t>Unsteady initial condition models an initially inert reactor.</a:t>
            </a:r>
          </a:p>
          <a:p>
            <a:r>
              <a:rPr lang="en-ZA" dirty="0" smtClean="0">
                <a:latin typeface="Cambria" panose="02040503050406030204" pitchFamily="18" charset="0"/>
              </a:rPr>
              <a:t>Boundary conditions model a constant initial concentration  at the entrance of the reactor and no reaction at the exit of the reactor</a:t>
            </a:r>
          </a:p>
          <a:p>
            <a:endParaRPr lang="en-ZA" dirty="0">
              <a:latin typeface="Cambria" panose="02040503050406030204" pitchFamily="18" charset="0"/>
            </a:endParaRPr>
          </a:p>
        </p:txBody>
      </p:sp>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0155" y="2591397"/>
            <a:ext cx="3505689" cy="2819794"/>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46" y="1836199"/>
            <a:ext cx="762106" cy="304843"/>
          </a:xfrm>
          <a:prstGeom prst="rect">
            <a:avLst/>
          </a:prstGeom>
        </p:spPr>
      </p:pic>
    </p:spTree>
    <p:extLst>
      <p:ext uri="{BB962C8B-B14F-4D97-AF65-F5344CB8AC3E}">
        <p14:creationId xmlns:p14="http://schemas.microsoft.com/office/powerpoint/2010/main" val="2754703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One Dimensional 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Assume existence and uniqueness of the exact solution.</a:t>
            </a:r>
          </a:p>
          <a:p>
            <a:r>
              <a:rPr lang="en-ZA" dirty="0" smtClean="0">
                <a:latin typeface="Cambria" panose="02040503050406030204" pitchFamily="18" charset="0"/>
              </a:rPr>
              <a:t>Assume that if the approximation converges it converges to the exact solution.</a:t>
            </a:r>
          </a:p>
          <a:p>
            <a:r>
              <a:rPr lang="en-ZA" dirty="0" smtClean="0">
                <a:latin typeface="Cambria" panose="02040503050406030204" pitchFamily="18" charset="0"/>
              </a:rPr>
              <a:t>Numerical convergence at the end of the reactor:</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2443"/>
            <a:ext cx="5181600" cy="317770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952" y="5426075"/>
            <a:ext cx="5143500" cy="885825"/>
          </a:xfrm>
          <a:prstGeom prst="rect">
            <a:avLst/>
          </a:prstGeom>
        </p:spPr>
      </p:pic>
      <p:sp>
        <p:nvSpPr>
          <p:cNvPr id="7" name="Bent Arrow 6"/>
          <p:cNvSpPr/>
          <p:nvPr/>
        </p:nvSpPr>
        <p:spPr>
          <a:xfrm rot="16200000">
            <a:off x="5477248" y="5938930"/>
            <a:ext cx="629023" cy="76088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solidFill>
                <a:schemeClr val="tx1"/>
              </a:solidFill>
            </a:endParaRPr>
          </a:p>
        </p:txBody>
      </p:sp>
      <p:sp>
        <p:nvSpPr>
          <p:cNvPr id="8" name="Rectangle 7"/>
          <p:cNvSpPr/>
          <p:nvPr/>
        </p:nvSpPr>
        <p:spPr>
          <a:xfrm>
            <a:off x="6172200" y="6319370"/>
            <a:ext cx="819776" cy="461665"/>
          </a:xfrm>
          <a:prstGeom prst="rect">
            <a:avLst/>
          </a:prstGeom>
        </p:spPr>
        <p:txBody>
          <a:bodyPr wrap="none">
            <a:spAutoFit/>
          </a:bodyPr>
          <a:lstStyle/>
          <a:p>
            <a:r>
              <a:rPr lang="en-ZA" sz="2400" dirty="0" smtClean="0">
                <a:latin typeface="Cambria" panose="02040503050406030204" pitchFamily="18" charset="0"/>
              </a:rPr>
              <a:t>Here</a:t>
            </a:r>
            <a:endParaRPr lang="en-ZA" sz="2400" dirty="0">
              <a:latin typeface="Cambria" panose="02040503050406030204" pitchFamily="18" charset="0"/>
            </a:endParaRPr>
          </a:p>
        </p:txBody>
      </p:sp>
    </p:spTree>
    <p:extLst>
      <p:ext uri="{BB962C8B-B14F-4D97-AF65-F5344CB8AC3E}">
        <p14:creationId xmlns:p14="http://schemas.microsoft.com/office/powerpoint/2010/main" val="978791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One Dimensional 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Physical realistic approximation.</a:t>
            </a:r>
          </a:p>
          <a:p>
            <a:r>
              <a:rPr lang="en-ZA" dirty="0" smtClean="0">
                <a:latin typeface="Cambria" panose="02040503050406030204" pitchFamily="18" charset="0"/>
              </a:rPr>
              <a:t>Note that dimensionless units are used.</a:t>
            </a:r>
          </a:p>
          <a:p>
            <a:endParaRPr lang="en-ZA" dirty="0" smtClean="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32286" y="1825625"/>
            <a:ext cx="6207314" cy="3583277"/>
          </a:xfrm>
        </p:spPr>
      </p:pic>
    </p:spTree>
    <p:extLst>
      <p:ext uri="{BB962C8B-B14F-4D97-AF65-F5344CB8AC3E}">
        <p14:creationId xmlns:p14="http://schemas.microsoft.com/office/powerpoint/2010/main" val="3199719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Overview</a:t>
            </a:r>
            <a:endParaRPr lang="en-ZA" dirty="0">
              <a:latin typeface="Cambria" panose="02040503050406030204" pitchFamily="18" charset="0"/>
            </a:endParaRPr>
          </a:p>
        </p:txBody>
      </p:sp>
      <p:sp>
        <p:nvSpPr>
          <p:cNvPr id="3" name="Content Placeholder 2"/>
          <p:cNvSpPr>
            <a:spLocks noGrp="1"/>
          </p:cNvSpPr>
          <p:nvPr>
            <p:ph idx="1"/>
          </p:nvPr>
        </p:nvSpPr>
        <p:spPr/>
        <p:txBody>
          <a:bodyPr/>
          <a:lstStyle/>
          <a:p>
            <a:r>
              <a:rPr lang="en-ZA" dirty="0" smtClean="0">
                <a:latin typeface="Cambria" panose="02040503050406030204" pitchFamily="18" charset="0"/>
              </a:rPr>
              <a:t>Typical Chemical Engineering reactor design problem.</a:t>
            </a:r>
          </a:p>
          <a:p>
            <a:r>
              <a:rPr lang="en-ZA" dirty="0" smtClean="0">
                <a:latin typeface="Cambria" panose="02040503050406030204" pitchFamily="18" charset="0"/>
              </a:rPr>
              <a:t>Used the Finite Element Method to solve the modelling problems.</a:t>
            </a:r>
          </a:p>
          <a:p>
            <a:r>
              <a:rPr lang="en-ZA" dirty="0" smtClean="0">
                <a:latin typeface="Cambria" panose="02040503050406030204" pitchFamily="18" charset="0"/>
              </a:rPr>
              <a:t>Uncoupled, linear, coupled and non-linear partial differential equations are solved.</a:t>
            </a:r>
            <a:endParaRPr lang="en-ZA" dirty="0">
              <a:latin typeface="Cambria" panose="02040503050406030204" pitchFamily="18" charset="0"/>
            </a:endParaRPr>
          </a:p>
        </p:txBody>
      </p:sp>
    </p:spTree>
    <p:extLst>
      <p:ext uri="{BB962C8B-B14F-4D97-AF65-F5344CB8AC3E}">
        <p14:creationId xmlns:p14="http://schemas.microsoft.com/office/powerpoint/2010/main" val="2501610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A Note on Convergence and Stability</a:t>
            </a:r>
            <a:endParaRPr lang="en-ZA" dirty="0">
              <a:latin typeface="Cambria" panose="02040503050406030204" pitchFamily="18" charset="0"/>
            </a:endParaRPr>
          </a:p>
        </p:txBody>
      </p:sp>
      <p:pic>
        <p:nvPicPr>
          <p:cNvPr id="11" name="Content Placeholder 10"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14431" y="2275388"/>
            <a:ext cx="4005804" cy="822814"/>
          </a:xfrm>
        </p:spPr>
      </p:pic>
      <p:pic>
        <p:nvPicPr>
          <p:cNvPr id="10" name="Content Placeholder 9" descr="Screen Clipping"/>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014431" y="1562485"/>
            <a:ext cx="2930040" cy="624679"/>
          </a:xfrm>
        </p:spPr>
      </p:pic>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431" y="3186427"/>
            <a:ext cx="4586269" cy="757590"/>
          </a:xfrm>
          <a:prstGeom prst="rect">
            <a:avLst/>
          </a:prstGeom>
        </p:spPr>
      </p:pic>
      <p:pic>
        <p:nvPicPr>
          <p:cNvPr id="13" name="Picture 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430" y="4066175"/>
            <a:ext cx="2177004" cy="642997"/>
          </a:xfrm>
          <a:prstGeom prst="rect">
            <a:avLst/>
          </a:prstGeom>
        </p:spPr>
      </p:pic>
      <p:pic>
        <p:nvPicPr>
          <p:cNvPr id="16" name="Picture 1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308" y="4803596"/>
            <a:ext cx="4400251" cy="711917"/>
          </a:xfrm>
          <a:prstGeom prst="rect">
            <a:avLst/>
          </a:prstGeom>
        </p:spPr>
      </p:pic>
      <p:pic>
        <p:nvPicPr>
          <p:cNvPr id="17" name="Picture 16"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905" y="5671365"/>
            <a:ext cx="4363059" cy="895475"/>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33610" y="2187164"/>
            <a:ext cx="6458390" cy="3164611"/>
          </a:xfrm>
          <a:prstGeom prst="rect">
            <a:avLst/>
          </a:prstGeom>
        </p:spPr>
      </p:pic>
    </p:spTree>
    <p:extLst>
      <p:ext uri="{BB962C8B-B14F-4D97-AF65-F5344CB8AC3E}">
        <p14:creationId xmlns:p14="http://schemas.microsoft.com/office/powerpoint/2010/main" val="1780661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Two Dimensional 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normAutofit lnSpcReduction="10000"/>
          </a:bodyPr>
          <a:lstStyle/>
          <a:p>
            <a:r>
              <a:rPr lang="en-ZA" dirty="0">
                <a:latin typeface="Cambria" panose="02040503050406030204" pitchFamily="18" charset="0"/>
              </a:rPr>
              <a:t>Linear uncoupled model.</a:t>
            </a:r>
          </a:p>
          <a:p>
            <a:r>
              <a:rPr lang="en-ZA" dirty="0" smtClean="0">
                <a:latin typeface="Cambria" panose="02040503050406030204" pitchFamily="18" charset="0"/>
              </a:rPr>
              <a:t>Unsteady </a:t>
            </a:r>
            <a:r>
              <a:rPr lang="en-ZA" dirty="0">
                <a:latin typeface="Cambria" panose="02040503050406030204" pitchFamily="18" charset="0"/>
              </a:rPr>
              <a:t>initial condition models an initially inert reactor.</a:t>
            </a:r>
          </a:p>
          <a:p>
            <a:r>
              <a:rPr lang="en-ZA" dirty="0">
                <a:latin typeface="Cambria" panose="02040503050406030204" pitchFamily="18" charset="0"/>
              </a:rPr>
              <a:t>Boundary conditions model a constant initial concentration  at the entrance of the </a:t>
            </a:r>
            <a:r>
              <a:rPr lang="en-ZA" dirty="0" smtClean="0">
                <a:latin typeface="Cambria" panose="02040503050406030204" pitchFamily="18" charset="0"/>
              </a:rPr>
              <a:t>reactor, </a:t>
            </a:r>
            <a:r>
              <a:rPr lang="en-ZA" dirty="0">
                <a:latin typeface="Cambria" panose="02040503050406030204" pitchFamily="18" charset="0"/>
              </a:rPr>
              <a:t>no reaction at the </a:t>
            </a:r>
            <a:r>
              <a:rPr lang="en-ZA" dirty="0" smtClean="0">
                <a:latin typeface="Cambria" panose="02040503050406030204" pitchFamily="18" charset="0"/>
              </a:rPr>
              <a:t>exit and sides </a:t>
            </a:r>
            <a:r>
              <a:rPr lang="en-ZA" dirty="0">
                <a:latin typeface="Cambria" panose="02040503050406030204" pitchFamily="18" charset="0"/>
              </a:rPr>
              <a:t>of the </a:t>
            </a:r>
            <a:r>
              <a:rPr lang="en-ZA" dirty="0" smtClean="0">
                <a:latin typeface="Cambria" panose="02040503050406030204" pitchFamily="18" charset="0"/>
              </a:rPr>
              <a:t>reactor and no concentration gradient along the centre axis line.</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56425"/>
            <a:ext cx="5181600" cy="2889738"/>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47" y="1825625"/>
            <a:ext cx="762106" cy="304843"/>
          </a:xfrm>
          <a:prstGeom prst="rect">
            <a:avLst/>
          </a:prstGeom>
        </p:spPr>
      </p:pic>
    </p:spTree>
    <p:extLst>
      <p:ext uri="{BB962C8B-B14F-4D97-AF65-F5344CB8AC3E}">
        <p14:creationId xmlns:p14="http://schemas.microsoft.com/office/powerpoint/2010/main" val="373214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Two Dimensional 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a:latin typeface="Cambria" panose="02040503050406030204" pitchFamily="18" charset="0"/>
              </a:rPr>
              <a:t>Assume existence and uniqueness of the exact solution.</a:t>
            </a:r>
          </a:p>
          <a:p>
            <a:r>
              <a:rPr lang="en-ZA" dirty="0">
                <a:latin typeface="Cambria" panose="02040503050406030204" pitchFamily="18" charset="0"/>
              </a:rPr>
              <a:t>Assume that if the approximation converges it converges to the exact solution.</a:t>
            </a:r>
          </a:p>
          <a:p>
            <a:r>
              <a:rPr lang="en-ZA" dirty="0">
                <a:latin typeface="Cambria" panose="02040503050406030204" pitchFamily="18" charset="0"/>
              </a:rPr>
              <a:t>Numerical </a:t>
            </a:r>
            <a:r>
              <a:rPr lang="en-ZA" dirty="0" smtClean="0">
                <a:latin typeface="Cambria" panose="02040503050406030204" pitchFamily="18" charset="0"/>
              </a:rPr>
              <a:t>convergence at the end of the reactor:</a:t>
            </a:r>
            <a:endParaRPr lang="en-ZA" dirty="0">
              <a:latin typeface="Cambria" panose="02040503050406030204" pitchFamily="18" charset="0"/>
            </a:endParaRPr>
          </a:p>
          <a:p>
            <a:pPr marL="0" indent="0">
              <a:buNone/>
            </a:pP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53020"/>
            <a:ext cx="5181600" cy="3096548"/>
          </a:xfrm>
        </p:spPr>
      </p:pic>
    </p:spTree>
    <p:extLst>
      <p:ext uri="{BB962C8B-B14F-4D97-AF65-F5344CB8AC3E}">
        <p14:creationId xmlns:p14="http://schemas.microsoft.com/office/powerpoint/2010/main" val="1804152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Two Dimensional Isothermal Model</a:t>
            </a:r>
            <a:endParaRPr lang="en-ZA" dirty="0">
              <a:latin typeface="Cambria" panose="02040503050406030204" pitchFamily="18" charset="0"/>
            </a:endParaRPr>
          </a:p>
        </p:txBody>
      </p:sp>
      <p:pic>
        <p:nvPicPr>
          <p:cNvPr id="9" name="Content Placeholder 8"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2395" y="1825625"/>
            <a:ext cx="7087209" cy="4351338"/>
          </a:xfrm>
        </p:spPr>
      </p:pic>
    </p:spTree>
    <p:extLst>
      <p:ext uri="{BB962C8B-B14F-4D97-AF65-F5344CB8AC3E}">
        <p14:creationId xmlns:p14="http://schemas.microsoft.com/office/powerpoint/2010/main" val="648287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a:latin typeface="Cambria" panose="02040503050406030204" pitchFamily="18" charset="0"/>
              </a:rPr>
              <a:t>Two Dimensional Isothermal Model</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1630" y="1825625"/>
            <a:ext cx="7068740" cy="4351338"/>
          </a:xfrm>
        </p:spPr>
      </p:pic>
    </p:spTree>
    <p:extLst>
      <p:ext uri="{BB962C8B-B14F-4D97-AF65-F5344CB8AC3E}">
        <p14:creationId xmlns:p14="http://schemas.microsoft.com/office/powerpoint/2010/main" val="2200373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a:latin typeface="Cambria" panose="02040503050406030204" pitchFamily="18" charset="0"/>
              </a:rPr>
              <a:t>Two Dimensional Isothermal Model</a:t>
            </a:r>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9842" y="1825625"/>
            <a:ext cx="7332315" cy="4351338"/>
          </a:xfrm>
        </p:spPr>
      </p:pic>
    </p:spTree>
    <p:extLst>
      <p:ext uri="{BB962C8B-B14F-4D97-AF65-F5344CB8AC3E}">
        <p14:creationId xmlns:p14="http://schemas.microsoft.com/office/powerpoint/2010/main" val="2173932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Simplification Comparison</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err="1" smtClean="0">
                <a:latin typeface="Cambria" panose="02040503050406030204" pitchFamily="18" charset="0"/>
              </a:rPr>
              <a:t>Aris</a:t>
            </a:r>
            <a:r>
              <a:rPr lang="en-ZA" dirty="0" smtClean="0">
                <a:latin typeface="Cambria" panose="02040503050406030204" pitchFamily="18" charset="0"/>
              </a:rPr>
              <a:t>-Taylor is more accurate the closer the system is to laminar flow.</a:t>
            </a:r>
          </a:p>
          <a:p>
            <a:r>
              <a:rPr lang="en-ZA" dirty="0" smtClean="0">
                <a:latin typeface="Cambria" panose="02040503050406030204" pitchFamily="18" charset="0"/>
              </a:rPr>
              <a:t>We have used laminar flow so we expect a small error.</a:t>
            </a:r>
          </a:p>
          <a:p>
            <a:r>
              <a:rPr lang="en-ZA" dirty="0" smtClean="0">
                <a:latin typeface="Cambria" panose="02040503050406030204" pitchFamily="18" charset="0"/>
              </a:rPr>
              <a:t>Error magnitude is less than 6.1% at steady state at the end of the reactor.</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54225"/>
            <a:ext cx="5181600" cy="3094137"/>
          </a:xfrm>
        </p:spPr>
      </p:pic>
    </p:spTree>
    <p:extLst>
      <p:ext uri="{BB962C8B-B14F-4D97-AF65-F5344CB8AC3E}">
        <p14:creationId xmlns:p14="http://schemas.microsoft.com/office/powerpoint/2010/main" val="3894086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Non-Isothermal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normAutofit lnSpcReduction="10000"/>
          </a:bodyPr>
          <a:lstStyle/>
          <a:p>
            <a:r>
              <a:rPr lang="en-ZA" dirty="0" smtClean="0">
                <a:latin typeface="Cambria" panose="02040503050406030204" pitchFamily="18" charset="0"/>
              </a:rPr>
              <a:t>Non-linear uncoupled model.</a:t>
            </a:r>
          </a:p>
          <a:p>
            <a:r>
              <a:rPr lang="en-ZA" dirty="0">
                <a:latin typeface="Cambria" panose="02040503050406030204" pitchFamily="18" charset="0"/>
              </a:rPr>
              <a:t>Lumped convection/diffusion coefficient.</a:t>
            </a:r>
          </a:p>
          <a:p>
            <a:r>
              <a:rPr lang="en-ZA" dirty="0">
                <a:latin typeface="Cambria" panose="02040503050406030204" pitchFamily="18" charset="0"/>
              </a:rPr>
              <a:t>Unsteady initial condition models an initially inert reactor.</a:t>
            </a:r>
          </a:p>
          <a:p>
            <a:r>
              <a:rPr lang="en-ZA" dirty="0">
                <a:latin typeface="Cambria" panose="02040503050406030204" pitchFamily="18" charset="0"/>
              </a:rPr>
              <a:t>Boundary conditions model a constant initial concentration  at the entrance of the reactor and no reaction at the exit of the reactor</a:t>
            </a:r>
          </a:p>
          <a:p>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1720" y="2054225"/>
            <a:ext cx="4162559" cy="4351338"/>
          </a:xfrm>
        </p:spPr>
      </p:pic>
      <p:pic>
        <p:nvPicPr>
          <p:cNvPr id="5" name="Content Placeholder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419" y="1603331"/>
            <a:ext cx="781159" cy="314369"/>
          </a:xfrm>
          <a:prstGeom prst="rect">
            <a:avLst/>
          </a:prstGeom>
        </p:spPr>
      </p:pic>
    </p:spTree>
    <p:extLst>
      <p:ext uri="{BB962C8B-B14F-4D97-AF65-F5344CB8AC3E}">
        <p14:creationId xmlns:p14="http://schemas.microsoft.com/office/powerpoint/2010/main" val="2366797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Non-Isothermal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The non-linearity of the model makes it more difficult to solve.</a:t>
            </a:r>
          </a:p>
          <a:p>
            <a:r>
              <a:rPr lang="en-ZA" dirty="0" smtClean="0">
                <a:latin typeface="Cambria" panose="02040503050406030204" pitchFamily="18" charset="0"/>
              </a:rPr>
              <a:t>Use the Newton-</a:t>
            </a:r>
            <a:r>
              <a:rPr lang="en-ZA" dirty="0" err="1" smtClean="0">
                <a:latin typeface="Cambria" panose="02040503050406030204" pitchFamily="18" charset="0"/>
              </a:rPr>
              <a:t>Galerkin</a:t>
            </a:r>
            <a:r>
              <a:rPr lang="en-ZA" dirty="0" smtClean="0">
                <a:latin typeface="Cambria" panose="02040503050406030204" pitchFamily="18" charset="0"/>
              </a:rPr>
              <a:t> method to solve the system.</a:t>
            </a:r>
          </a:p>
          <a:p>
            <a:r>
              <a:rPr lang="en-ZA" dirty="0" smtClean="0">
                <a:latin typeface="Cambria" panose="02040503050406030204" pitchFamily="18" charset="0"/>
              </a:rPr>
              <a:t>Discretise the time domain and at each time step apply the adjacent diagram.</a:t>
            </a:r>
            <a:endParaRPr lang="en-ZA" dirty="0">
              <a:latin typeface="Cambria" panose="02040503050406030204" pitchFamily="18" charset="0"/>
            </a:endParaRP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1595198231"/>
              </p:ext>
            </p:extLst>
          </p:nvPr>
        </p:nvGraphicFramePr>
        <p:xfrm>
          <a:off x="5912427" y="1454727"/>
          <a:ext cx="5943599" cy="4977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722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Non-Isothermal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a:latin typeface="Cambria" panose="02040503050406030204" pitchFamily="18" charset="0"/>
              </a:rPr>
              <a:t>Assume existence and uniqueness of the exact solution.</a:t>
            </a:r>
          </a:p>
          <a:p>
            <a:r>
              <a:rPr lang="en-ZA" dirty="0">
                <a:latin typeface="Cambria" panose="02040503050406030204" pitchFamily="18" charset="0"/>
              </a:rPr>
              <a:t>Assume that if the approximation converges it converges to the exact solution.</a:t>
            </a:r>
          </a:p>
          <a:p>
            <a:r>
              <a:rPr lang="en-ZA" dirty="0">
                <a:latin typeface="Cambria" panose="02040503050406030204" pitchFamily="18" charset="0"/>
              </a:rPr>
              <a:t>Numerical convergence at the end of the reactor:</a:t>
            </a:r>
          </a:p>
          <a:p>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43819"/>
            <a:ext cx="5181600" cy="3114950"/>
          </a:xfrm>
        </p:spPr>
      </p:pic>
    </p:spTree>
    <p:extLst>
      <p:ext uri="{BB962C8B-B14F-4D97-AF65-F5344CB8AC3E}">
        <p14:creationId xmlns:p14="http://schemas.microsoft.com/office/powerpoint/2010/main" val="326558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The Finite Element Method</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Advanced numerical scheme to solve PDEs.</a:t>
            </a:r>
          </a:p>
          <a:p>
            <a:r>
              <a:rPr lang="en-ZA" dirty="0" smtClean="0">
                <a:latin typeface="Cambria" panose="02040503050406030204" pitchFamily="18" charset="0"/>
              </a:rPr>
              <a:t>Attempts to find a function in a reduced space which is the best approximation of the exact solution.</a:t>
            </a:r>
          </a:p>
          <a:p>
            <a:r>
              <a:rPr lang="en-ZA" dirty="0" smtClean="0">
                <a:latin typeface="Cambria" panose="02040503050406030204" pitchFamily="18" charset="0"/>
              </a:rPr>
              <a:t>Useful if complex geometrical features need to be modelled.</a:t>
            </a:r>
            <a:endParaRPr lang="en-ZA" dirty="0">
              <a:latin typeface="Cambria" panose="02040503050406030204" pitchFamily="18" charset="0"/>
            </a:endParaRPr>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2247" y="1825625"/>
            <a:ext cx="4761505" cy="4351338"/>
          </a:xfrm>
        </p:spPr>
      </p:pic>
    </p:spTree>
    <p:extLst>
      <p:ext uri="{BB962C8B-B14F-4D97-AF65-F5344CB8AC3E}">
        <p14:creationId xmlns:p14="http://schemas.microsoft.com/office/powerpoint/2010/main" val="2759594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Non-Isothermal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Physically realistic.</a:t>
            </a:r>
          </a:p>
          <a:p>
            <a:r>
              <a:rPr lang="en-ZA" dirty="0" smtClean="0">
                <a:latin typeface="Cambria" panose="02040503050406030204" pitchFamily="18" charset="0"/>
              </a:rPr>
              <a:t>The temperature increase across the reactor increases the rate which drives the reaction to completion faster.</a:t>
            </a: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7850" y="1825625"/>
            <a:ext cx="6381750" cy="3490487"/>
          </a:xfrm>
        </p:spPr>
      </p:pic>
    </p:spTree>
    <p:extLst>
      <p:ext uri="{BB962C8B-B14F-4D97-AF65-F5344CB8AC3E}">
        <p14:creationId xmlns:p14="http://schemas.microsoft.com/office/powerpoint/2010/main" val="3277850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Coupled Non-Linear Model</a:t>
            </a:r>
            <a:endParaRPr lang="en-ZA" dirty="0">
              <a:latin typeface="Cambria" panose="02040503050406030204" pitchFamily="18" charset="0"/>
            </a:endParaRPr>
          </a:p>
        </p:txBody>
      </p:sp>
      <p:sp>
        <p:nvSpPr>
          <p:cNvPr id="4" name="Content Placeholder 3"/>
          <p:cNvSpPr>
            <a:spLocks noGrp="1"/>
          </p:cNvSpPr>
          <p:nvPr>
            <p:ph sz="half" idx="1"/>
          </p:nvPr>
        </p:nvSpPr>
        <p:spPr/>
        <p:txBody>
          <a:bodyPr>
            <a:normAutofit/>
          </a:bodyPr>
          <a:lstStyle/>
          <a:p>
            <a:r>
              <a:rPr lang="en-ZA" dirty="0">
                <a:latin typeface="Cambria" panose="02040503050406030204" pitchFamily="18" charset="0"/>
              </a:rPr>
              <a:t>Non-linear </a:t>
            </a:r>
            <a:r>
              <a:rPr lang="en-ZA" dirty="0" smtClean="0">
                <a:latin typeface="Cambria" panose="02040503050406030204" pitchFamily="18" charset="0"/>
              </a:rPr>
              <a:t>coupled </a:t>
            </a:r>
            <a:r>
              <a:rPr lang="en-ZA" dirty="0">
                <a:latin typeface="Cambria" panose="02040503050406030204" pitchFamily="18" charset="0"/>
              </a:rPr>
              <a:t>model.</a:t>
            </a:r>
          </a:p>
          <a:p>
            <a:r>
              <a:rPr lang="en-ZA" dirty="0">
                <a:latin typeface="Cambria" panose="02040503050406030204" pitchFamily="18" charset="0"/>
              </a:rPr>
              <a:t>Lumped convection/diffusion </a:t>
            </a:r>
            <a:r>
              <a:rPr lang="en-ZA" dirty="0" smtClean="0">
                <a:latin typeface="Cambria" panose="02040503050406030204" pitchFamily="18" charset="0"/>
              </a:rPr>
              <a:t>coefficients.</a:t>
            </a:r>
            <a:endParaRPr lang="en-ZA" dirty="0">
              <a:latin typeface="Cambria" panose="02040503050406030204" pitchFamily="18" charset="0"/>
            </a:endParaRPr>
          </a:p>
          <a:p>
            <a:r>
              <a:rPr lang="en-ZA" dirty="0">
                <a:latin typeface="Cambria" panose="02040503050406030204" pitchFamily="18" charset="0"/>
              </a:rPr>
              <a:t>Unsteady initial </a:t>
            </a:r>
            <a:r>
              <a:rPr lang="en-ZA" dirty="0" smtClean="0">
                <a:latin typeface="Cambria" panose="02040503050406030204" pitchFamily="18" charset="0"/>
              </a:rPr>
              <a:t>conditions model </a:t>
            </a:r>
            <a:r>
              <a:rPr lang="en-ZA" dirty="0">
                <a:latin typeface="Cambria" panose="02040503050406030204" pitchFamily="18" charset="0"/>
              </a:rPr>
              <a:t>an initially inert reactor.</a:t>
            </a:r>
          </a:p>
          <a:p>
            <a:r>
              <a:rPr lang="en-ZA" dirty="0">
                <a:latin typeface="Cambria" panose="02040503050406030204" pitchFamily="18" charset="0"/>
              </a:rPr>
              <a:t>Boundary conditions model a constant initial </a:t>
            </a:r>
            <a:r>
              <a:rPr lang="en-ZA" dirty="0" smtClean="0">
                <a:latin typeface="Cambria" panose="02040503050406030204" pitchFamily="18" charset="0"/>
              </a:rPr>
              <a:t>concentration of both species </a:t>
            </a:r>
            <a:r>
              <a:rPr lang="en-ZA" dirty="0">
                <a:latin typeface="Cambria" panose="02040503050406030204" pitchFamily="18" charset="0"/>
              </a:rPr>
              <a:t>at the entrance of the reactor and no reaction at the exit of the reactor</a:t>
            </a:r>
          </a:p>
          <a:p>
            <a:pPr marL="0" indent="0">
              <a:buNone/>
            </a:pPr>
            <a:endParaRPr lang="en-ZA" dirty="0">
              <a:latin typeface="Cambria" panose="02040503050406030204" pitchFamily="18" charset="0"/>
            </a:endParaRPr>
          </a:p>
        </p:txBody>
      </p:sp>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00853" y="2263775"/>
            <a:ext cx="3571993" cy="4351338"/>
          </a:xfr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348" y="1690688"/>
            <a:ext cx="1267002" cy="295316"/>
          </a:xfrm>
          <a:prstGeom prst="rect">
            <a:avLst/>
          </a:prstGeom>
        </p:spPr>
      </p:pic>
    </p:spTree>
    <p:extLst>
      <p:ext uri="{BB962C8B-B14F-4D97-AF65-F5344CB8AC3E}">
        <p14:creationId xmlns:p14="http://schemas.microsoft.com/office/powerpoint/2010/main" val="2790735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a:latin typeface="Cambria" panose="02040503050406030204" pitchFamily="18" charset="0"/>
              </a:rPr>
              <a:t>Coupled Non-Linear Model</a:t>
            </a: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Newton-</a:t>
            </a:r>
            <a:r>
              <a:rPr lang="en-ZA" dirty="0" err="1" smtClean="0">
                <a:latin typeface="Cambria" panose="02040503050406030204" pitchFamily="18" charset="0"/>
              </a:rPr>
              <a:t>Galerkin</a:t>
            </a:r>
            <a:r>
              <a:rPr lang="en-ZA" dirty="0" smtClean="0">
                <a:latin typeface="Cambria" panose="02040503050406030204" pitchFamily="18" charset="0"/>
              </a:rPr>
              <a:t> method is used to handle the non-linearity.</a:t>
            </a:r>
          </a:p>
          <a:p>
            <a:r>
              <a:rPr lang="en-ZA" dirty="0" smtClean="0">
                <a:latin typeface="Cambria" panose="02040503050406030204" pitchFamily="18" charset="0"/>
              </a:rPr>
              <a:t>Again assume the existence and uniqueness of the exact solution and that if the approximation converges it indeed converges to the exact solution. </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45036" y="1519458"/>
            <a:ext cx="4032321" cy="2294005"/>
          </a:xfr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036" y="3915026"/>
            <a:ext cx="4023902" cy="2355455"/>
          </a:xfrm>
          <a:prstGeom prst="rect">
            <a:avLst/>
          </a:prstGeom>
        </p:spPr>
      </p:pic>
    </p:spTree>
    <p:extLst>
      <p:ext uri="{BB962C8B-B14F-4D97-AF65-F5344CB8AC3E}">
        <p14:creationId xmlns:p14="http://schemas.microsoft.com/office/powerpoint/2010/main" val="776743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Coupled Non-Linear Model</a:t>
            </a:r>
            <a:endParaRPr lang="en-ZA" dirty="0">
              <a:latin typeface="Cambria" panose="02040503050406030204" pitchFamily="18" charset="0"/>
            </a:endParaRPr>
          </a:p>
        </p:txBody>
      </p:sp>
      <p:pic>
        <p:nvPicPr>
          <p:cNvPr id="3" name="Content Placeholder 2" descr="Screen Clippi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34291" y="2579137"/>
            <a:ext cx="5181600" cy="2844315"/>
          </a:xfrm>
        </p:spPr>
      </p:pic>
      <p:pic>
        <p:nvPicPr>
          <p:cNvPr id="6" name="Content Placeholder 5" descr="Screen Clipping"/>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20245" y="2579137"/>
            <a:ext cx="5420614" cy="2844314"/>
          </a:xfrm>
        </p:spPr>
      </p:pic>
    </p:spTree>
    <p:extLst>
      <p:ext uri="{BB962C8B-B14F-4D97-AF65-F5344CB8AC3E}">
        <p14:creationId xmlns:p14="http://schemas.microsoft.com/office/powerpoint/2010/main" val="714365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Conclusion</a:t>
            </a:r>
            <a:endParaRPr lang="en-ZA" dirty="0">
              <a:latin typeface="Cambria" panose="02040503050406030204" pitchFamily="18" charset="0"/>
            </a:endParaRPr>
          </a:p>
        </p:txBody>
      </p:sp>
      <p:sp>
        <p:nvSpPr>
          <p:cNvPr id="3" name="Content Placeholder 2"/>
          <p:cNvSpPr>
            <a:spLocks noGrp="1"/>
          </p:cNvSpPr>
          <p:nvPr>
            <p:ph idx="1"/>
          </p:nvPr>
        </p:nvSpPr>
        <p:spPr/>
        <p:txBody>
          <a:bodyPr/>
          <a:lstStyle/>
          <a:p>
            <a:r>
              <a:rPr lang="en-ZA" dirty="0" smtClean="0">
                <a:latin typeface="Cambria" panose="02040503050406030204" pitchFamily="18" charset="0"/>
              </a:rPr>
              <a:t>Successful application of the FEM to solve typical reactor design problems.</a:t>
            </a:r>
          </a:p>
          <a:p>
            <a:r>
              <a:rPr lang="en-ZA" dirty="0" smtClean="0">
                <a:latin typeface="Cambria" panose="02040503050406030204" pitchFamily="18" charset="0"/>
              </a:rPr>
              <a:t>For the toy reaction studied in this project the </a:t>
            </a:r>
            <a:r>
              <a:rPr lang="en-ZA" dirty="0" err="1" smtClean="0">
                <a:latin typeface="Cambria" panose="02040503050406030204" pitchFamily="18" charset="0"/>
              </a:rPr>
              <a:t>Aris</a:t>
            </a:r>
            <a:r>
              <a:rPr lang="en-ZA" dirty="0" smtClean="0">
                <a:latin typeface="Cambria" panose="02040503050406030204" pitchFamily="18" charset="0"/>
              </a:rPr>
              <a:t>-Taylor approximation was quite accurate.</a:t>
            </a:r>
          </a:p>
          <a:p>
            <a:r>
              <a:rPr lang="en-ZA" dirty="0" smtClean="0">
                <a:latin typeface="Cambria" panose="02040503050406030204" pitchFamily="18" charset="0"/>
              </a:rPr>
              <a:t>The FEM converged quickly in all simulations.</a:t>
            </a:r>
            <a:endParaRPr lang="en-ZA" dirty="0">
              <a:latin typeface="Cambria" panose="02040503050406030204" pitchFamily="18" charset="0"/>
            </a:endParaRPr>
          </a:p>
        </p:txBody>
      </p:sp>
    </p:spTree>
    <p:extLst>
      <p:ext uri="{BB962C8B-B14F-4D97-AF65-F5344CB8AC3E}">
        <p14:creationId xmlns:p14="http://schemas.microsoft.com/office/powerpoint/2010/main" val="3689948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0623" y="2588371"/>
            <a:ext cx="10515600" cy="1325563"/>
          </a:xfrm>
        </p:spPr>
        <p:txBody>
          <a:bodyPr/>
          <a:lstStyle/>
          <a:p>
            <a:pPr algn="ctr"/>
            <a:r>
              <a:rPr lang="en-ZA" dirty="0" smtClean="0">
                <a:latin typeface="Cambria" panose="02040503050406030204" pitchFamily="18" charset="0"/>
              </a:rPr>
              <a:t>Thanks for listening!</a:t>
            </a:r>
            <a:endParaRPr lang="en-ZA" dirty="0">
              <a:latin typeface="Cambria" panose="02040503050406030204" pitchFamily="18" charset="0"/>
            </a:endParaRPr>
          </a:p>
        </p:txBody>
      </p:sp>
    </p:spTree>
    <p:extLst>
      <p:ext uri="{BB962C8B-B14F-4D97-AF65-F5344CB8AC3E}">
        <p14:creationId xmlns:p14="http://schemas.microsoft.com/office/powerpoint/2010/main" val="424020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Tubular Reactor</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Very common reactor type.</a:t>
            </a:r>
          </a:p>
          <a:p>
            <a:r>
              <a:rPr lang="en-ZA" dirty="0" smtClean="0">
                <a:latin typeface="Cambria" panose="02040503050406030204" pitchFamily="18" charset="0"/>
              </a:rPr>
              <a:t>Built-in temperature control  causes complex internal geometry.</a:t>
            </a:r>
          </a:p>
          <a:p>
            <a:r>
              <a:rPr lang="en-ZA" dirty="0" smtClean="0">
                <a:latin typeface="Cambria" panose="02040503050406030204" pitchFamily="18" charset="0"/>
              </a:rPr>
              <a:t>Even at steady state there is necessarily a concentration gradient across the reactor.</a:t>
            </a:r>
          </a:p>
          <a:p>
            <a:endParaRPr lang="en-ZA" dirty="0">
              <a:latin typeface="Cambria" panose="02040503050406030204" pitchFamily="18" charset="0"/>
            </a:endParaRP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54693"/>
            <a:ext cx="5181600" cy="3893202"/>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894" y="5062070"/>
            <a:ext cx="5143500" cy="885825"/>
          </a:xfrm>
          <a:prstGeom prst="rect">
            <a:avLst/>
          </a:prstGeom>
        </p:spPr>
      </p:pic>
    </p:spTree>
    <p:extLst>
      <p:ext uri="{BB962C8B-B14F-4D97-AF65-F5344CB8AC3E}">
        <p14:creationId xmlns:p14="http://schemas.microsoft.com/office/powerpoint/2010/main" val="237126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Outline</a:t>
            </a:r>
            <a:endParaRPr lang="en-ZA" dirty="0">
              <a:latin typeface="Cambria" panose="02040503050406030204" pitchFamily="18" charset="0"/>
            </a:endParaRPr>
          </a:p>
        </p:txBody>
      </p:sp>
      <p:sp>
        <p:nvSpPr>
          <p:cNvPr id="3" name="Content Placeholder 2"/>
          <p:cNvSpPr>
            <a:spLocks noGrp="1"/>
          </p:cNvSpPr>
          <p:nvPr>
            <p:ph idx="1"/>
          </p:nvPr>
        </p:nvSpPr>
        <p:spPr/>
        <p:txBody>
          <a:bodyPr/>
          <a:lstStyle/>
          <a:p>
            <a:r>
              <a:rPr lang="en-ZA" dirty="0" smtClean="0">
                <a:latin typeface="Cambria" panose="02040503050406030204" pitchFamily="18" charset="0"/>
              </a:rPr>
              <a:t>Brief illustration of model derivation</a:t>
            </a:r>
          </a:p>
          <a:p>
            <a:r>
              <a:rPr lang="en-ZA" dirty="0" smtClean="0">
                <a:latin typeface="Cambria" panose="02040503050406030204" pitchFamily="18" charset="0"/>
              </a:rPr>
              <a:t>Isothermal models</a:t>
            </a:r>
          </a:p>
          <a:p>
            <a:r>
              <a:rPr lang="en-ZA" dirty="0" smtClean="0">
                <a:latin typeface="Cambria" panose="02040503050406030204" pitchFamily="18" charset="0"/>
              </a:rPr>
              <a:t>Non-Isothermal models</a:t>
            </a:r>
            <a:endParaRPr lang="en-ZA" dirty="0">
              <a:latin typeface="Cambria" panose="02040503050406030204" pitchFamily="18" charset="0"/>
            </a:endParaRPr>
          </a:p>
        </p:txBody>
      </p:sp>
    </p:spTree>
    <p:extLst>
      <p:ext uri="{BB962C8B-B14F-4D97-AF65-F5344CB8AC3E}">
        <p14:creationId xmlns:p14="http://schemas.microsoft.com/office/powerpoint/2010/main" val="483224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Model Derivation</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Conservation of Mass → Mole Balance.</a:t>
            </a:r>
          </a:p>
          <a:p>
            <a:r>
              <a:rPr lang="en-ZA" dirty="0" smtClean="0">
                <a:latin typeface="Cambria" panose="02040503050406030204" pitchFamily="18" charset="0"/>
              </a:rPr>
              <a:t>In – Out + Generation = Accumulation in control volume.</a:t>
            </a:r>
          </a:p>
          <a:p>
            <a:r>
              <a:rPr lang="en-ZA" dirty="0" smtClean="0">
                <a:latin typeface="Cambria" panose="02040503050406030204" pitchFamily="18" charset="0"/>
              </a:rPr>
              <a:t>Natural coordinates for tubular reactor = Cylindrical Coordinates.</a:t>
            </a:r>
            <a:endParaRPr lang="en-ZA" dirty="0">
              <a:latin typeface="Cambria" panose="02040503050406030204" pitchFamily="18" charset="0"/>
            </a:endParaRPr>
          </a:p>
        </p:txBody>
      </p:sp>
      <p:pic>
        <p:nvPicPr>
          <p:cNvPr id="7" name="Content Placeholder 6"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4552" y="1825625"/>
            <a:ext cx="4176896" cy="4351338"/>
          </a:xfr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300541"/>
            <a:ext cx="5506218" cy="876422"/>
          </a:xfrm>
          <a:prstGeom prst="rect">
            <a:avLst/>
          </a:prstGeom>
        </p:spPr>
      </p:pic>
    </p:spTree>
    <p:extLst>
      <p:ext uri="{BB962C8B-B14F-4D97-AF65-F5344CB8AC3E}">
        <p14:creationId xmlns:p14="http://schemas.microsoft.com/office/powerpoint/2010/main" val="528667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Model Derivation</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Linear approximation and definition of molar flux substituted into mole balance for each component.</a:t>
            </a:r>
          </a:p>
          <a:p>
            <a:r>
              <a:rPr lang="en-ZA" dirty="0" smtClean="0">
                <a:latin typeface="Cambria" panose="02040503050406030204" pitchFamily="18" charset="0"/>
              </a:rPr>
              <a:t>Resultant flux equation needs constitutive equations to relate flux to concentration.</a:t>
            </a:r>
            <a:endParaRPr lang="en-ZA" dirty="0">
              <a:latin typeface="Cambria" panose="02040503050406030204" pitchFamily="18" charset="0"/>
            </a:endParaRPr>
          </a:p>
        </p:txBody>
      </p:sp>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0854" y="1976960"/>
            <a:ext cx="5181600" cy="988917"/>
          </a:xfr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7100" y="3294086"/>
            <a:ext cx="2029108" cy="342948"/>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83" y="4006466"/>
            <a:ext cx="5163271" cy="762106"/>
          </a:xfrm>
          <a:prstGeom prst="rect">
            <a:avLst/>
          </a:prstGeom>
        </p:spPr>
      </p:pic>
    </p:spTree>
    <p:extLst>
      <p:ext uri="{BB962C8B-B14F-4D97-AF65-F5344CB8AC3E}">
        <p14:creationId xmlns:p14="http://schemas.microsoft.com/office/powerpoint/2010/main" val="1965762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Model Derivation</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smtClean="0">
                <a:latin typeface="Cambria" panose="02040503050406030204" pitchFamily="18" charset="0"/>
              </a:rPr>
              <a:t>We use Fick’s Law as the constitutive equations.</a:t>
            </a:r>
          </a:p>
          <a:p>
            <a:r>
              <a:rPr lang="en-ZA" dirty="0" smtClean="0">
                <a:latin typeface="Cambria" panose="02040503050406030204" pitchFamily="18" charset="0"/>
              </a:rPr>
              <a:t>Assume convection only occurs in the axial direction and that rotational variations are negligible.</a:t>
            </a:r>
          </a:p>
          <a:p>
            <a:r>
              <a:rPr lang="en-ZA" dirty="0" smtClean="0">
                <a:latin typeface="Cambria" panose="02040503050406030204" pitchFamily="18" charset="0"/>
              </a:rPr>
              <a:t>Convection, Diffusion and Reaction model:</a:t>
            </a:r>
            <a:endParaRPr lang="en-ZA" dirty="0">
              <a:latin typeface="Cambria" panose="02040503050406030204" pitchFamily="18" charset="0"/>
            </a:endParaRPr>
          </a:p>
        </p:txBody>
      </p:sp>
      <p:pic>
        <p:nvPicPr>
          <p:cNvPr id="3" name="Content Placeholder 2"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70389" y="3026896"/>
            <a:ext cx="3458058" cy="1124107"/>
          </a:xfr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335" y="4514793"/>
            <a:ext cx="5668166" cy="800212"/>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7782" y="1901000"/>
            <a:ext cx="5163271" cy="762106"/>
          </a:xfrm>
          <a:prstGeom prst="rect">
            <a:avLst/>
          </a:prstGeom>
        </p:spPr>
      </p:pic>
    </p:spTree>
    <p:extLst>
      <p:ext uri="{BB962C8B-B14F-4D97-AF65-F5344CB8AC3E}">
        <p14:creationId xmlns:p14="http://schemas.microsoft.com/office/powerpoint/2010/main" val="2937079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dirty="0" smtClean="0">
                <a:latin typeface="Cambria" panose="02040503050406030204" pitchFamily="18" charset="0"/>
              </a:rPr>
              <a:t>Model Derivation</a:t>
            </a:r>
            <a:endParaRPr lang="en-ZA" dirty="0">
              <a:latin typeface="Cambria" panose="02040503050406030204" pitchFamily="18" charset="0"/>
            </a:endParaRPr>
          </a:p>
        </p:txBody>
      </p:sp>
      <p:sp>
        <p:nvSpPr>
          <p:cNvPr id="4" name="Content Placeholder 3"/>
          <p:cNvSpPr>
            <a:spLocks noGrp="1"/>
          </p:cNvSpPr>
          <p:nvPr>
            <p:ph sz="half" idx="1"/>
          </p:nvPr>
        </p:nvSpPr>
        <p:spPr/>
        <p:txBody>
          <a:bodyPr/>
          <a:lstStyle/>
          <a:p>
            <a:r>
              <a:rPr lang="en-ZA" dirty="0">
                <a:latin typeface="Cambria" panose="02040503050406030204" pitchFamily="18" charset="0"/>
              </a:rPr>
              <a:t>Diffusion – natural </a:t>
            </a:r>
            <a:r>
              <a:rPr lang="en-ZA" dirty="0" smtClean="0">
                <a:latin typeface="Cambria" panose="02040503050406030204" pitchFamily="18" charset="0"/>
              </a:rPr>
              <a:t>dispersion:</a:t>
            </a:r>
          </a:p>
          <a:p>
            <a:r>
              <a:rPr lang="en-ZA" dirty="0" smtClean="0">
                <a:latin typeface="Cambria" panose="02040503050406030204" pitchFamily="18" charset="0"/>
              </a:rPr>
              <a:t>Convection – forced dispersion:</a:t>
            </a:r>
          </a:p>
          <a:p>
            <a:r>
              <a:rPr lang="en-ZA" dirty="0" smtClean="0">
                <a:latin typeface="Cambria" panose="02040503050406030204" pitchFamily="18" charset="0"/>
              </a:rPr>
              <a:t>Reaction – generation or consumption of some species:</a:t>
            </a:r>
          </a:p>
          <a:p>
            <a:endParaRPr lang="en-ZA" dirty="0" smtClean="0">
              <a:latin typeface="Cambria" panose="02040503050406030204" pitchFamily="18" charset="0"/>
            </a:endParaRPr>
          </a:p>
          <a:p>
            <a:endParaRPr lang="en-ZA" dirty="0">
              <a:latin typeface="Cambria" panose="02040503050406030204" pitchFamily="18" charset="0"/>
            </a:endParaRPr>
          </a:p>
          <a:p>
            <a:endParaRPr lang="en-ZA" dirty="0">
              <a:latin typeface="Cambria" panose="02040503050406030204" pitchFamily="18" charset="0"/>
            </a:endParaRPr>
          </a:p>
          <a:p>
            <a:r>
              <a:rPr lang="en-ZA" dirty="0" smtClean="0">
                <a:latin typeface="Cambria" panose="02040503050406030204" pitchFamily="18" charset="0"/>
              </a:rPr>
              <a:t>Convection, Diffusion Reaction Equation:</a:t>
            </a:r>
            <a:endParaRPr lang="en-ZA" dirty="0">
              <a:latin typeface="Cambria" panose="02040503050406030204" pitchFamily="18" charset="0"/>
            </a:endParaRPr>
          </a:p>
        </p:txBody>
      </p:sp>
      <p:pic>
        <p:nvPicPr>
          <p:cNvPr id="8" name="Content Placeholder 7"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76531" y="1825625"/>
            <a:ext cx="4077269" cy="962159"/>
          </a:xfr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5453" y="2922721"/>
            <a:ext cx="1419423" cy="800212"/>
          </a:xfrm>
          <a:prstGeom prst="rect">
            <a:avLst/>
          </a:prstGeom>
        </p:spPr>
      </p:pic>
      <p:pic>
        <p:nvPicPr>
          <p:cNvPr id="11" name="Picture 1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3163" y="4001294"/>
            <a:ext cx="724001" cy="762106"/>
          </a:xfrm>
          <a:prstGeom prst="rect">
            <a:avLst/>
          </a:prstGeom>
        </p:spPr>
      </p:pic>
      <p:pic>
        <p:nvPicPr>
          <p:cNvPr id="12" name="Picture 1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1080" y="5260500"/>
            <a:ext cx="5668166" cy="800212"/>
          </a:xfrm>
          <a:prstGeom prst="rect">
            <a:avLst/>
          </a:prstGeom>
        </p:spPr>
      </p:pic>
    </p:spTree>
    <p:extLst>
      <p:ext uri="{BB962C8B-B14F-4D97-AF65-F5344CB8AC3E}">
        <p14:creationId xmlns:p14="http://schemas.microsoft.com/office/powerpoint/2010/main" val="1418635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5850</Words>
  <Application>Microsoft Office PowerPoint</Application>
  <PresentationFormat>Widescreen</PresentationFormat>
  <Paragraphs>266</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vt:lpstr>
      <vt:lpstr>Office Theme</vt:lpstr>
      <vt:lpstr>Finite Element Approximation for Convection, Diffusion and Reaction Systems in a Tubular Reactor</vt:lpstr>
      <vt:lpstr>Overview</vt:lpstr>
      <vt:lpstr>The Finite Element Method</vt:lpstr>
      <vt:lpstr>Tubular Reactor</vt:lpstr>
      <vt:lpstr>Outline</vt:lpstr>
      <vt:lpstr>Model Derivation</vt:lpstr>
      <vt:lpstr>Model Derivation</vt:lpstr>
      <vt:lpstr>Model Derivation</vt:lpstr>
      <vt:lpstr>Model Derivation</vt:lpstr>
      <vt:lpstr>Model Derivation</vt:lpstr>
      <vt:lpstr>Model Derivation</vt:lpstr>
      <vt:lpstr>Isothermal Models - Overview</vt:lpstr>
      <vt:lpstr>Non-Isothermal Models - Overview</vt:lpstr>
      <vt:lpstr>Uncoupled Non-Linear Model</vt:lpstr>
      <vt:lpstr>Coupled Non-Linear Model</vt:lpstr>
      <vt:lpstr>Finite Element Method Details</vt:lpstr>
      <vt:lpstr>One Dimensional Isothermal Model</vt:lpstr>
      <vt:lpstr>One Dimensional Isothermal Model</vt:lpstr>
      <vt:lpstr>One Dimensional Isothermal Model</vt:lpstr>
      <vt:lpstr>A Note on Convergence and Stability</vt:lpstr>
      <vt:lpstr>Two Dimensional Isothermal Model</vt:lpstr>
      <vt:lpstr>Two Dimensional Isothermal Model</vt:lpstr>
      <vt:lpstr>Two Dimensional Isothermal Model</vt:lpstr>
      <vt:lpstr>Two Dimensional Isothermal Model</vt:lpstr>
      <vt:lpstr>Two Dimensional Isothermal Model</vt:lpstr>
      <vt:lpstr>Simplification Comparison</vt:lpstr>
      <vt:lpstr>Non-Isothermal Model</vt:lpstr>
      <vt:lpstr>Non-Isothermal Model</vt:lpstr>
      <vt:lpstr>Non-Isothermal Model</vt:lpstr>
      <vt:lpstr>Non-Isothermal Model</vt:lpstr>
      <vt:lpstr>Coupled Non-Linear Model</vt:lpstr>
      <vt:lpstr>Coupled Non-Linear Model</vt:lpstr>
      <vt:lpstr>Coupled Non-Linear Model</vt:lpstr>
      <vt:lpstr>Conclusion</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Element Approximation for Convection, Diffusion and Reaction Systems in a Tubular Reactor</dc:title>
  <dc:creator>St. Elmo</dc:creator>
  <cp:lastModifiedBy>St. Elmo</cp:lastModifiedBy>
  <cp:revision>139</cp:revision>
  <dcterms:created xsi:type="dcterms:W3CDTF">2015-01-07T16:28:38Z</dcterms:created>
  <dcterms:modified xsi:type="dcterms:W3CDTF">2015-01-21T12:14:28Z</dcterms:modified>
</cp:coreProperties>
</file>