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  <p:sldMasterId id="2147483750" r:id="rId2"/>
  </p:sldMasterIdLst>
  <p:sldIdLst>
    <p:sldId id="256" r:id="rId3"/>
    <p:sldId id="257" r:id="rId4"/>
    <p:sldId id="258" r:id="rId5"/>
    <p:sldId id="262" r:id="rId6"/>
    <p:sldId id="259" r:id="rId7"/>
    <p:sldId id="261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4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3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8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464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15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092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08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17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46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92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9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18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82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30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9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9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5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1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1A48-F18A-45B3-BC05-1E27DA3F88AF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5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1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85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3252126"/>
            <a:ext cx="12192000" cy="1113703"/>
          </a:xfrm>
        </p:spPr>
        <p:txBody>
          <a:bodyPr>
            <a:normAutofit/>
          </a:bodyPr>
          <a:lstStyle/>
          <a:p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251" y="2651962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cap="all" dirty="0"/>
              <a:t>программа управления цветочным магазином</a:t>
            </a:r>
            <a:br>
              <a:rPr lang="ru-RU" sz="3600" b="1" cap="all" dirty="0"/>
            </a:br>
            <a:r>
              <a:rPr lang="ru-RU" sz="3600" b="1" cap="all" dirty="0"/>
              <a:t>НА ПЛАТФОРМЕ «1С: ПРЕДПРИЯТИЕ 8»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3251" y="5951912"/>
            <a:ext cx="10058400" cy="1143000"/>
          </a:xfrm>
        </p:spPr>
        <p:txBody>
          <a:bodyPr/>
          <a:lstStyle/>
          <a:p>
            <a:r>
              <a:rPr lang="ru-RU" dirty="0" smtClean="0"/>
              <a:t>карданов </a:t>
            </a:r>
            <a:r>
              <a:rPr lang="ru-RU" dirty="0" err="1" smtClean="0"/>
              <a:t>р.г</a:t>
            </a:r>
            <a:r>
              <a:rPr lang="ru-RU" dirty="0" smtClean="0"/>
              <a:t>. 161-351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42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1099"/>
          </a:xfrm>
        </p:spPr>
        <p:txBody>
          <a:bodyPr>
            <a:normAutofit fontScale="90000"/>
          </a:bodyPr>
          <a:lstStyle/>
          <a:p>
            <a:pPr lvl="0" algn="ctr"/>
            <a:r>
              <a:rPr lang="ru-RU" u="sng" dirty="0" smtClean="0"/>
              <a:t>Бизнес-процесс предметной области</a:t>
            </a:r>
            <a:r>
              <a:rPr lang="ru-RU" u="sng" dirty="0"/>
              <a:t/>
            </a:r>
            <a:br>
              <a:rPr lang="ru-RU" u="sng" dirty="0"/>
            </a:br>
            <a:endParaRPr lang="ru-RU" u="sng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08" y="1181099"/>
            <a:ext cx="8670584" cy="4958668"/>
          </a:xfrm>
        </p:spPr>
      </p:pic>
    </p:spTree>
    <p:extLst>
      <p:ext uri="{BB962C8B-B14F-4D97-AF65-F5344CB8AC3E}">
        <p14:creationId xmlns:p14="http://schemas.microsoft.com/office/powerpoint/2010/main" val="8730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8185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/>
              <a:t>ER </a:t>
            </a:r>
            <a:r>
              <a:rPr lang="ru-RU" u="sng" dirty="0" smtClean="0"/>
              <a:t>модель конфигурации</a:t>
            </a:r>
            <a:endParaRPr lang="ru-RU" u="sng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16" y="911651"/>
            <a:ext cx="9653568" cy="4998902"/>
          </a:xfrm>
        </p:spPr>
      </p:pic>
    </p:spTree>
    <p:extLst>
      <p:ext uri="{BB962C8B-B14F-4D97-AF65-F5344CB8AC3E}">
        <p14:creationId xmlns:p14="http://schemas.microsoft.com/office/powerpoint/2010/main" val="25866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Этапы работ</a:t>
            </a:r>
            <a:endParaRPr lang="ru-RU" dirty="0"/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036391"/>
              </p:ext>
            </p:extLst>
          </p:nvPr>
        </p:nvGraphicFramePr>
        <p:xfrm>
          <a:off x="1181104" y="2060864"/>
          <a:ext cx="9974577" cy="2007175"/>
        </p:xfrm>
        <a:graphic>
          <a:graphicData uri="http://schemas.openxmlformats.org/drawingml/2006/table">
            <a:tbl>
              <a:tblPr/>
              <a:tblGrid>
                <a:gridCol w="857621">
                  <a:extLst>
                    <a:ext uri="{9D8B030D-6E8A-4147-A177-3AD203B41FA5}">
                      <a16:colId xmlns:a16="http://schemas.microsoft.com/office/drawing/2014/main" val="3532038524"/>
                    </a:ext>
                  </a:extLst>
                </a:gridCol>
                <a:gridCol w="828814">
                  <a:extLst>
                    <a:ext uri="{9D8B030D-6E8A-4147-A177-3AD203B41FA5}">
                      <a16:colId xmlns:a16="http://schemas.microsoft.com/office/drawing/2014/main" val="1702395067"/>
                    </a:ext>
                  </a:extLst>
                </a:gridCol>
                <a:gridCol w="828814">
                  <a:extLst>
                    <a:ext uri="{9D8B030D-6E8A-4147-A177-3AD203B41FA5}">
                      <a16:colId xmlns:a16="http://schemas.microsoft.com/office/drawing/2014/main" val="900655480"/>
                    </a:ext>
                  </a:extLst>
                </a:gridCol>
                <a:gridCol w="828815">
                  <a:extLst>
                    <a:ext uri="{9D8B030D-6E8A-4147-A177-3AD203B41FA5}">
                      <a16:colId xmlns:a16="http://schemas.microsoft.com/office/drawing/2014/main" val="1232813908"/>
                    </a:ext>
                  </a:extLst>
                </a:gridCol>
                <a:gridCol w="828814">
                  <a:extLst>
                    <a:ext uri="{9D8B030D-6E8A-4147-A177-3AD203B41FA5}">
                      <a16:colId xmlns:a16="http://schemas.microsoft.com/office/drawing/2014/main" val="3364542803"/>
                    </a:ext>
                  </a:extLst>
                </a:gridCol>
                <a:gridCol w="828814">
                  <a:extLst>
                    <a:ext uri="{9D8B030D-6E8A-4147-A177-3AD203B41FA5}">
                      <a16:colId xmlns:a16="http://schemas.microsoft.com/office/drawing/2014/main" val="3213829235"/>
                    </a:ext>
                  </a:extLst>
                </a:gridCol>
                <a:gridCol w="828814">
                  <a:extLst>
                    <a:ext uri="{9D8B030D-6E8A-4147-A177-3AD203B41FA5}">
                      <a16:colId xmlns:a16="http://schemas.microsoft.com/office/drawing/2014/main" val="307775783"/>
                    </a:ext>
                  </a:extLst>
                </a:gridCol>
                <a:gridCol w="828814">
                  <a:extLst>
                    <a:ext uri="{9D8B030D-6E8A-4147-A177-3AD203B41FA5}">
                      <a16:colId xmlns:a16="http://schemas.microsoft.com/office/drawing/2014/main" val="79328395"/>
                    </a:ext>
                  </a:extLst>
                </a:gridCol>
                <a:gridCol w="828814">
                  <a:extLst>
                    <a:ext uri="{9D8B030D-6E8A-4147-A177-3AD203B41FA5}">
                      <a16:colId xmlns:a16="http://schemas.microsoft.com/office/drawing/2014/main" val="1921643677"/>
                    </a:ext>
                  </a:extLst>
                </a:gridCol>
                <a:gridCol w="828815">
                  <a:extLst>
                    <a:ext uri="{9D8B030D-6E8A-4147-A177-3AD203B41FA5}">
                      <a16:colId xmlns:a16="http://schemas.microsoft.com/office/drawing/2014/main" val="1539738752"/>
                    </a:ext>
                  </a:extLst>
                </a:gridCol>
                <a:gridCol w="828814">
                  <a:extLst>
                    <a:ext uri="{9D8B030D-6E8A-4147-A177-3AD203B41FA5}">
                      <a16:colId xmlns:a16="http://schemas.microsoft.com/office/drawing/2014/main" val="2517274134"/>
                    </a:ext>
                  </a:extLst>
                </a:gridCol>
                <a:gridCol w="828814">
                  <a:extLst>
                    <a:ext uri="{9D8B030D-6E8A-4147-A177-3AD203B41FA5}">
                      <a16:colId xmlns:a16="http://schemas.microsoft.com/office/drawing/2014/main" val="4026307749"/>
                    </a:ext>
                  </a:extLst>
                </a:gridCol>
              </a:tblGrid>
              <a:tr h="401435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27.03.2017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03.04.2017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10.04.2017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17.04.2017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24.04.2017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01.04.2017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08.05.2017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15.05.2017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22.05.2017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29.05.2017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06.05.2017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543464"/>
                  </a:ext>
                </a:extLst>
              </a:tr>
              <a:tr h="40143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ТЗ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309908"/>
                  </a:ext>
                </a:extLst>
              </a:tr>
              <a:tr h="40143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ПД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883033"/>
                  </a:ext>
                </a:extLst>
              </a:tr>
              <a:tr h="40143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Релиз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103342"/>
                  </a:ext>
                </a:extLst>
              </a:tr>
              <a:tr h="40143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Сдача-приемка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640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82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Назначение конфигурации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</a:t>
            </a:r>
            <a:r>
              <a:rPr lang="ru-RU" dirty="0" smtClean="0"/>
              <a:t>конфигурации – </a:t>
            </a:r>
            <a:r>
              <a:rPr lang="ru-RU" dirty="0" smtClean="0"/>
              <a:t>формирование приходных, расходных накладных, </a:t>
            </a:r>
            <a:r>
              <a:rPr lang="ru-RU" dirty="0" smtClean="0"/>
              <a:t>облегчение </a:t>
            </a:r>
            <a:r>
              <a:rPr lang="ru-RU" dirty="0" smtClean="0"/>
              <a:t>ведения учета остатков товаров, денежных средств и анализ прибыли в цветочных магазинах</a:t>
            </a:r>
          </a:p>
          <a:p>
            <a:r>
              <a:rPr lang="ru-RU" dirty="0" smtClean="0"/>
              <a:t>Основные функции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Формирование приходных и расходных накладных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 smtClean="0"/>
              <a:t>Партионый</a:t>
            </a:r>
            <a:r>
              <a:rPr lang="ru-RU" dirty="0" smtClean="0"/>
              <a:t> учет, учет остатков и продаж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Отчет по продажам</a:t>
            </a:r>
          </a:p>
        </p:txBody>
      </p:sp>
    </p:spTree>
    <p:extLst>
      <p:ext uri="{BB962C8B-B14F-4D97-AF65-F5344CB8AC3E}">
        <p14:creationId xmlns:p14="http://schemas.microsoft.com/office/powerpoint/2010/main" val="415697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Состав программной документации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266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Техническое </a:t>
            </a:r>
            <a:r>
              <a:rPr lang="ru-RU" dirty="0" smtClean="0"/>
              <a:t>задание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ER модель предметной </a:t>
            </a:r>
            <a:r>
              <a:rPr lang="ru-RU" dirty="0" smtClean="0"/>
              <a:t>области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Бизнес-процесс 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Конфигурация базы 1С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42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1450757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Итоговая </a:t>
            </a:r>
            <a:r>
              <a:rPr lang="ru-RU" sz="4400" dirty="0"/>
              <a:t>степень </a:t>
            </a:r>
            <a:r>
              <a:rPr lang="ru-RU" sz="4400" dirty="0" smtClean="0"/>
              <a:t>качества </a:t>
            </a:r>
            <a:r>
              <a:rPr lang="ru-RU" sz="4400" dirty="0"/>
              <a:t>и прогноз завершения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Требования к программе</a:t>
            </a:r>
            <a:r>
              <a:rPr lang="en-US" dirty="0" smtClean="0"/>
              <a:t>: </a:t>
            </a:r>
            <a:r>
              <a:rPr lang="ru-RU" dirty="0" smtClean="0"/>
              <a:t>8</a:t>
            </a:r>
            <a:br>
              <a:rPr lang="ru-RU" dirty="0" smtClean="0"/>
            </a:br>
            <a:r>
              <a:rPr lang="ru-RU" dirty="0" smtClean="0"/>
              <a:t>Выполнено требований к программе</a:t>
            </a:r>
            <a:r>
              <a:rPr lang="en-US" dirty="0" smtClean="0"/>
              <a:t>: </a:t>
            </a:r>
            <a:r>
              <a:rPr lang="ru-RU" dirty="0" smtClean="0"/>
              <a:t>8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Багов в программе</a:t>
            </a:r>
            <a:r>
              <a:rPr lang="en-US" dirty="0" smtClean="0"/>
              <a:t>: 0.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958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Метрики и показатели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Количество документов в конфигурации</a:t>
            </a:r>
            <a:r>
              <a:rPr lang="en-US" dirty="0" smtClean="0"/>
              <a:t>: 2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Количество регистров в конфигурации</a:t>
            </a:r>
            <a:r>
              <a:rPr lang="en-US" dirty="0" smtClean="0"/>
              <a:t>: 4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Количество справочников в конфигурации</a:t>
            </a:r>
            <a:r>
              <a:rPr lang="en-US" dirty="0" smtClean="0"/>
              <a:t>: 5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Количество отчетов в конфигурации</a:t>
            </a:r>
            <a:r>
              <a:rPr lang="en-US" dirty="0" smtClean="0"/>
              <a:t>: 3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Строчек кода в конфигурации</a:t>
            </a:r>
            <a:r>
              <a:rPr lang="en-US" dirty="0" smtClean="0"/>
              <a:t>: 374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Время разработки конфигурации</a:t>
            </a:r>
            <a:r>
              <a:rPr lang="en-US" dirty="0" smtClean="0"/>
              <a:t>: 12</a:t>
            </a:r>
            <a:r>
              <a:rPr lang="ru-RU" dirty="0" smtClean="0"/>
              <a:t>ч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Строчек в час</a:t>
            </a:r>
            <a:r>
              <a:rPr lang="en-US" dirty="0" smtClean="0"/>
              <a:t>: 32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99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Ретроспектива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Встреченные проблемы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Отсутствие навыков планирования времени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Отсутствие навыков планирования разработки</a:t>
            </a:r>
          </a:p>
          <a:p>
            <a:pPr marL="0" indent="0">
              <a:buNone/>
            </a:pPr>
            <a:r>
              <a:rPr lang="ru-RU" dirty="0" smtClean="0"/>
              <a:t>Выученные уроки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Приобретены навыки работы системы управлений версии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7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87</TotalTime>
  <Words>165</Words>
  <Application>Microsoft Office PowerPoint</Application>
  <PresentationFormat>Широкоэкранный</PresentationFormat>
  <Paragraphs>94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Wingdings 2</vt:lpstr>
      <vt:lpstr>HDOfficeLightV0</vt:lpstr>
      <vt:lpstr>Ретро</vt:lpstr>
      <vt:lpstr> </vt:lpstr>
      <vt:lpstr>Бизнес-процесс предметной области </vt:lpstr>
      <vt:lpstr>ER модель конфигурации</vt:lpstr>
      <vt:lpstr>Этапы работ</vt:lpstr>
      <vt:lpstr>Назначение конфигурации</vt:lpstr>
      <vt:lpstr>Состав программной документации</vt:lpstr>
      <vt:lpstr>Итоговая степень качества и прогноз завершения </vt:lpstr>
      <vt:lpstr>Метрики и показатели</vt:lpstr>
      <vt:lpstr>Ретроспектива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Robert K</dc:creator>
  <cp:lastModifiedBy>RePack by Diakov</cp:lastModifiedBy>
  <cp:revision>13</cp:revision>
  <dcterms:created xsi:type="dcterms:W3CDTF">2016-12-22T18:40:49Z</dcterms:created>
  <dcterms:modified xsi:type="dcterms:W3CDTF">2017-06-01T21:15:22Z</dcterms:modified>
</cp:coreProperties>
</file>