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5" r:id="rId2"/>
    <p:sldId id="436" r:id="rId3"/>
    <p:sldId id="440" r:id="rId4"/>
    <p:sldId id="444" r:id="rId5"/>
    <p:sldId id="441" r:id="rId6"/>
    <p:sldId id="442" r:id="rId7"/>
    <p:sldId id="443" r:id="rId8"/>
    <p:sldId id="431" r:id="rId9"/>
    <p:sldId id="451" r:id="rId10"/>
    <p:sldId id="448" r:id="rId11"/>
    <p:sldId id="447" r:id="rId12"/>
    <p:sldId id="450" r:id="rId13"/>
    <p:sldId id="453" r:id="rId14"/>
    <p:sldId id="452" r:id="rId15"/>
    <p:sldId id="455" r:id="rId16"/>
    <p:sldId id="456" r:id="rId17"/>
    <p:sldId id="45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D313B"/>
    <a:srgbClr val="00A1E0"/>
    <a:srgbClr val="009EDB"/>
    <a:srgbClr val="9D9B91"/>
    <a:srgbClr val="DFD4BD"/>
    <a:srgbClr val="A9C0C6"/>
    <a:srgbClr val="919191"/>
    <a:srgbClr val="3D6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908BC-ACCA-4898-87DB-4C92C6587E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0184CD-C864-4946-B799-22373ED8B3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Arizona State University (ASU) is a public research institute  consistently recognized as the most innovative school in the United States. </a:t>
          </a:r>
          <a:endParaRPr lang="en-US"/>
        </a:p>
      </dgm:t>
    </dgm:pt>
    <dgm:pt modelId="{187133ED-CE68-4D5D-840C-87909DFB1FE9}" type="parTrans" cxnId="{010957FE-A03C-403D-9B9F-E1EAC0465D14}">
      <dgm:prSet/>
      <dgm:spPr/>
      <dgm:t>
        <a:bodyPr/>
        <a:lstStyle/>
        <a:p>
          <a:endParaRPr lang="en-US"/>
        </a:p>
      </dgm:t>
    </dgm:pt>
    <dgm:pt modelId="{9133CD8F-E75A-4AEA-ACBD-F47547A9543E}" type="sibTrans" cxnId="{010957FE-A03C-403D-9B9F-E1EAC0465D14}">
      <dgm:prSet/>
      <dgm:spPr/>
      <dgm:t>
        <a:bodyPr/>
        <a:lstStyle/>
        <a:p>
          <a:endParaRPr lang="en-US"/>
        </a:p>
      </dgm:t>
    </dgm:pt>
    <dgm:pt modelId="{A53C68D4-7E1D-4AFC-976B-B3AFCEADD5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Up until this point, ASU used Forms and Google Sheets to manage course enrollment. </a:t>
          </a:r>
          <a:endParaRPr lang="en-US"/>
        </a:p>
      </dgm:t>
    </dgm:pt>
    <dgm:pt modelId="{9F9287D6-566D-4752-A3B2-EAA27977B842}" type="parTrans" cxnId="{35B26A11-3ACD-4F39-851F-A6E3D5D489A5}">
      <dgm:prSet/>
      <dgm:spPr/>
      <dgm:t>
        <a:bodyPr/>
        <a:lstStyle/>
        <a:p>
          <a:endParaRPr lang="en-US"/>
        </a:p>
      </dgm:t>
    </dgm:pt>
    <dgm:pt modelId="{65498971-715E-4353-93E7-8CFAC1D8BD10}" type="sibTrans" cxnId="{35B26A11-3ACD-4F39-851F-A6E3D5D489A5}">
      <dgm:prSet/>
      <dgm:spPr/>
      <dgm:t>
        <a:bodyPr/>
        <a:lstStyle/>
        <a:p>
          <a:endParaRPr lang="en-US"/>
        </a:p>
      </dgm:t>
    </dgm:pt>
    <dgm:pt modelId="{36E44F2F-0CB4-4513-AD76-1BBEF8E0F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They recently hired our team to adjust their system to begin using Salesforce to manage course enrollment, as there has been an increase in demand for expanded course offerings.</a:t>
          </a:r>
          <a:endParaRPr lang="en-US" dirty="0"/>
        </a:p>
      </dgm:t>
    </dgm:pt>
    <dgm:pt modelId="{D2D41097-0637-47F6-93DB-AF4587CF4133}" type="parTrans" cxnId="{4E989D33-5FB5-429F-9ACF-BC2D4260252C}">
      <dgm:prSet/>
      <dgm:spPr/>
      <dgm:t>
        <a:bodyPr/>
        <a:lstStyle/>
        <a:p>
          <a:endParaRPr lang="en-US"/>
        </a:p>
      </dgm:t>
    </dgm:pt>
    <dgm:pt modelId="{53C3D886-D2A6-4E42-8B76-A945D98360F9}" type="sibTrans" cxnId="{4E989D33-5FB5-429F-9ACF-BC2D4260252C}">
      <dgm:prSet/>
      <dgm:spPr/>
      <dgm:t>
        <a:bodyPr/>
        <a:lstStyle/>
        <a:p>
          <a:endParaRPr lang="en-US"/>
        </a:p>
      </dgm:t>
    </dgm:pt>
    <dgm:pt modelId="{E094935A-0417-47F3-B4A6-4C8171EE1C0E}" type="pres">
      <dgm:prSet presAssocID="{EFB908BC-ACCA-4898-87DB-4C92C6587EEB}" presName="root" presStyleCnt="0">
        <dgm:presLayoutVars>
          <dgm:dir/>
          <dgm:resizeHandles val="exact"/>
        </dgm:presLayoutVars>
      </dgm:prSet>
      <dgm:spPr/>
    </dgm:pt>
    <dgm:pt modelId="{856E8901-379A-416D-902E-ACD482AC1863}" type="pres">
      <dgm:prSet presAssocID="{EA0184CD-C864-4946-B799-22373ED8B3F6}" presName="compNode" presStyleCnt="0"/>
      <dgm:spPr/>
    </dgm:pt>
    <dgm:pt modelId="{90248A9C-5A94-4777-B312-3D26F73BA9F7}" type="pres">
      <dgm:prSet presAssocID="{EA0184CD-C864-4946-B799-22373ED8B3F6}" presName="bgRect" presStyleLbl="bgShp" presStyleIdx="0" presStyleCnt="3"/>
      <dgm:spPr/>
    </dgm:pt>
    <dgm:pt modelId="{15C4C5C7-9FC8-4C92-9DD0-9F6FFF0E1991}" type="pres">
      <dgm:prSet presAssocID="{EA0184CD-C864-4946-B799-22373ED8B3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D1304537-ADDD-48D3-A5B4-F8ADE2470CE6}" type="pres">
      <dgm:prSet presAssocID="{EA0184CD-C864-4946-B799-22373ED8B3F6}" presName="spaceRect" presStyleCnt="0"/>
      <dgm:spPr/>
    </dgm:pt>
    <dgm:pt modelId="{B943E31B-4965-46FD-8C8F-7C78C8A2FA88}" type="pres">
      <dgm:prSet presAssocID="{EA0184CD-C864-4946-B799-22373ED8B3F6}" presName="parTx" presStyleLbl="revTx" presStyleIdx="0" presStyleCnt="3">
        <dgm:presLayoutVars>
          <dgm:chMax val="0"/>
          <dgm:chPref val="0"/>
        </dgm:presLayoutVars>
      </dgm:prSet>
      <dgm:spPr/>
    </dgm:pt>
    <dgm:pt modelId="{6B9E9C04-0693-445F-A2BE-2264275E1240}" type="pres">
      <dgm:prSet presAssocID="{9133CD8F-E75A-4AEA-ACBD-F47547A9543E}" presName="sibTrans" presStyleCnt="0"/>
      <dgm:spPr/>
    </dgm:pt>
    <dgm:pt modelId="{A1126E17-9099-41A9-A391-0698DFC1FE24}" type="pres">
      <dgm:prSet presAssocID="{A53C68D4-7E1D-4AFC-976B-B3AFCEADD511}" presName="compNode" presStyleCnt="0"/>
      <dgm:spPr/>
    </dgm:pt>
    <dgm:pt modelId="{52990A26-975A-4C69-AE54-40CAFEA7738C}" type="pres">
      <dgm:prSet presAssocID="{A53C68D4-7E1D-4AFC-976B-B3AFCEADD511}" presName="bgRect" presStyleLbl="bgShp" presStyleIdx="1" presStyleCnt="3"/>
      <dgm:spPr/>
    </dgm:pt>
    <dgm:pt modelId="{D428C0BE-F471-4B3D-9231-3104DE70E77F}" type="pres">
      <dgm:prSet presAssocID="{A53C68D4-7E1D-4AFC-976B-B3AFCEADD5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3A4C813-67EE-48E6-B22D-A15D8D94BEC8}" type="pres">
      <dgm:prSet presAssocID="{A53C68D4-7E1D-4AFC-976B-B3AFCEADD511}" presName="spaceRect" presStyleCnt="0"/>
      <dgm:spPr/>
    </dgm:pt>
    <dgm:pt modelId="{5D40B77B-4B72-40EC-85B5-B4F0DFD460B8}" type="pres">
      <dgm:prSet presAssocID="{A53C68D4-7E1D-4AFC-976B-B3AFCEADD511}" presName="parTx" presStyleLbl="revTx" presStyleIdx="1" presStyleCnt="3">
        <dgm:presLayoutVars>
          <dgm:chMax val="0"/>
          <dgm:chPref val="0"/>
        </dgm:presLayoutVars>
      </dgm:prSet>
      <dgm:spPr/>
    </dgm:pt>
    <dgm:pt modelId="{B0DD5828-41FC-4EC5-B66C-B3583FC74E8D}" type="pres">
      <dgm:prSet presAssocID="{65498971-715E-4353-93E7-8CFAC1D8BD10}" presName="sibTrans" presStyleCnt="0"/>
      <dgm:spPr/>
    </dgm:pt>
    <dgm:pt modelId="{B091F148-B5F5-40E1-97C2-C88818172EF1}" type="pres">
      <dgm:prSet presAssocID="{36E44F2F-0CB4-4513-AD76-1BBEF8E0F7C1}" presName="compNode" presStyleCnt="0"/>
      <dgm:spPr/>
    </dgm:pt>
    <dgm:pt modelId="{24FEB936-8CDC-4658-BB96-0241D2B88C64}" type="pres">
      <dgm:prSet presAssocID="{36E44F2F-0CB4-4513-AD76-1BBEF8E0F7C1}" presName="bgRect" presStyleLbl="bgShp" presStyleIdx="2" presStyleCnt="3"/>
      <dgm:spPr/>
    </dgm:pt>
    <dgm:pt modelId="{C5E14AD2-28F2-4117-8C18-CE5BFE617E30}" type="pres">
      <dgm:prSet presAssocID="{36E44F2F-0CB4-4513-AD76-1BBEF8E0F7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1FB9882-E223-4DF4-B71E-EE0912FC80EF}" type="pres">
      <dgm:prSet presAssocID="{36E44F2F-0CB4-4513-AD76-1BBEF8E0F7C1}" presName="spaceRect" presStyleCnt="0"/>
      <dgm:spPr/>
    </dgm:pt>
    <dgm:pt modelId="{BD986501-FA26-4B1E-832F-B0A26C32D511}" type="pres">
      <dgm:prSet presAssocID="{36E44F2F-0CB4-4513-AD76-1BBEF8E0F7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B26A11-3ACD-4F39-851F-A6E3D5D489A5}" srcId="{EFB908BC-ACCA-4898-87DB-4C92C6587EEB}" destId="{A53C68D4-7E1D-4AFC-976B-B3AFCEADD511}" srcOrd="1" destOrd="0" parTransId="{9F9287D6-566D-4752-A3B2-EAA27977B842}" sibTransId="{65498971-715E-4353-93E7-8CFAC1D8BD10}"/>
    <dgm:cxn modelId="{4E989D33-5FB5-429F-9ACF-BC2D4260252C}" srcId="{EFB908BC-ACCA-4898-87DB-4C92C6587EEB}" destId="{36E44F2F-0CB4-4513-AD76-1BBEF8E0F7C1}" srcOrd="2" destOrd="0" parTransId="{D2D41097-0637-47F6-93DB-AF4587CF4133}" sibTransId="{53C3D886-D2A6-4E42-8B76-A945D98360F9}"/>
    <dgm:cxn modelId="{C1B8FF34-AB5B-493F-AF92-EAAA251BC921}" type="presOf" srcId="{36E44F2F-0CB4-4513-AD76-1BBEF8E0F7C1}" destId="{BD986501-FA26-4B1E-832F-B0A26C32D511}" srcOrd="0" destOrd="0" presId="urn:microsoft.com/office/officeart/2018/2/layout/IconVerticalSolidList"/>
    <dgm:cxn modelId="{8A4B1576-5AA0-41DC-82E8-3A0536737747}" type="presOf" srcId="{EA0184CD-C864-4946-B799-22373ED8B3F6}" destId="{B943E31B-4965-46FD-8C8F-7C78C8A2FA88}" srcOrd="0" destOrd="0" presId="urn:microsoft.com/office/officeart/2018/2/layout/IconVerticalSolidList"/>
    <dgm:cxn modelId="{C124BED8-00F0-4B92-B59B-536FE7376DDF}" type="presOf" srcId="{EFB908BC-ACCA-4898-87DB-4C92C6587EEB}" destId="{E094935A-0417-47F3-B4A6-4C8171EE1C0E}" srcOrd="0" destOrd="0" presId="urn:microsoft.com/office/officeart/2018/2/layout/IconVerticalSolidList"/>
    <dgm:cxn modelId="{46CF96D9-EB20-4378-BA3E-C4C0ED448C08}" type="presOf" srcId="{A53C68D4-7E1D-4AFC-976B-B3AFCEADD511}" destId="{5D40B77B-4B72-40EC-85B5-B4F0DFD460B8}" srcOrd="0" destOrd="0" presId="urn:microsoft.com/office/officeart/2018/2/layout/IconVerticalSolidList"/>
    <dgm:cxn modelId="{010957FE-A03C-403D-9B9F-E1EAC0465D14}" srcId="{EFB908BC-ACCA-4898-87DB-4C92C6587EEB}" destId="{EA0184CD-C864-4946-B799-22373ED8B3F6}" srcOrd="0" destOrd="0" parTransId="{187133ED-CE68-4D5D-840C-87909DFB1FE9}" sibTransId="{9133CD8F-E75A-4AEA-ACBD-F47547A9543E}"/>
    <dgm:cxn modelId="{12027FDE-AE88-49C8-8758-E39CCA874708}" type="presParOf" srcId="{E094935A-0417-47F3-B4A6-4C8171EE1C0E}" destId="{856E8901-379A-416D-902E-ACD482AC1863}" srcOrd="0" destOrd="0" presId="urn:microsoft.com/office/officeart/2018/2/layout/IconVerticalSolidList"/>
    <dgm:cxn modelId="{220416AD-8DB0-4C71-B729-74EF4235CEA1}" type="presParOf" srcId="{856E8901-379A-416D-902E-ACD482AC1863}" destId="{90248A9C-5A94-4777-B312-3D26F73BA9F7}" srcOrd="0" destOrd="0" presId="urn:microsoft.com/office/officeart/2018/2/layout/IconVerticalSolidList"/>
    <dgm:cxn modelId="{AD5E9EA5-5039-4A7C-AE11-C3FC574642B3}" type="presParOf" srcId="{856E8901-379A-416D-902E-ACD482AC1863}" destId="{15C4C5C7-9FC8-4C92-9DD0-9F6FFF0E1991}" srcOrd="1" destOrd="0" presId="urn:microsoft.com/office/officeart/2018/2/layout/IconVerticalSolidList"/>
    <dgm:cxn modelId="{1F6F4FB0-3BEB-4191-92C2-4ACF715B1639}" type="presParOf" srcId="{856E8901-379A-416D-902E-ACD482AC1863}" destId="{D1304537-ADDD-48D3-A5B4-F8ADE2470CE6}" srcOrd="2" destOrd="0" presId="urn:microsoft.com/office/officeart/2018/2/layout/IconVerticalSolidList"/>
    <dgm:cxn modelId="{56DAFD1B-8BDB-433E-A11E-F8FD105B819E}" type="presParOf" srcId="{856E8901-379A-416D-902E-ACD482AC1863}" destId="{B943E31B-4965-46FD-8C8F-7C78C8A2FA88}" srcOrd="3" destOrd="0" presId="urn:microsoft.com/office/officeart/2018/2/layout/IconVerticalSolidList"/>
    <dgm:cxn modelId="{4F8E9661-5AB4-42DF-B4C3-0C893F9C9E22}" type="presParOf" srcId="{E094935A-0417-47F3-B4A6-4C8171EE1C0E}" destId="{6B9E9C04-0693-445F-A2BE-2264275E1240}" srcOrd="1" destOrd="0" presId="urn:microsoft.com/office/officeart/2018/2/layout/IconVerticalSolidList"/>
    <dgm:cxn modelId="{D26DCB27-C7B2-4D28-8289-8E37748F98D4}" type="presParOf" srcId="{E094935A-0417-47F3-B4A6-4C8171EE1C0E}" destId="{A1126E17-9099-41A9-A391-0698DFC1FE24}" srcOrd="2" destOrd="0" presId="urn:microsoft.com/office/officeart/2018/2/layout/IconVerticalSolidList"/>
    <dgm:cxn modelId="{2C287181-EA8C-4F33-AAF0-16DEE806DD6F}" type="presParOf" srcId="{A1126E17-9099-41A9-A391-0698DFC1FE24}" destId="{52990A26-975A-4C69-AE54-40CAFEA7738C}" srcOrd="0" destOrd="0" presId="urn:microsoft.com/office/officeart/2018/2/layout/IconVerticalSolidList"/>
    <dgm:cxn modelId="{286D328E-EAF5-4136-90CD-F6C5804EDF91}" type="presParOf" srcId="{A1126E17-9099-41A9-A391-0698DFC1FE24}" destId="{D428C0BE-F471-4B3D-9231-3104DE70E77F}" srcOrd="1" destOrd="0" presId="urn:microsoft.com/office/officeart/2018/2/layout/IconVerticalSolidList"/>
    <dgm:cxn modelId="{7D3CA02A-FC51-46AA-88AE-B7F62CAF6344}" type="presParOf" srcId="{A1126E17-9099-41A9-A391-0698DFC1FE24}" destId="{E3A4C813-67EE-48E6-B22D-A15D8D94BEC8}" srcOrd="2" destOrd="0" presId="urn:microsoft.com/office/officeart/2018/2/layout/IconVerticalSolidList"/>
    <dgm:cxn modelId="{D90A5807-82D7-4D25-BB56-B367175BD6C8}" type="presParOf" srcId="{A1126E17-9099-41A9-A391-0698DFC1FE24}" destId="{5D40B77B-4B72-40EC-85B5-B4F0DFD460B8}" srcOrd="3" destOrd="0" presId="urn:microsoft.com/office/officeart/2018/2/layout/IconVerticalSolidList"/>
    <dgm:cxn modelId="{2A8B0A21-AE01-4BA9-A24B-E0A9BC1FFDD5}" type="presParOf" srcId="{E094935A-0417-47F3-B4A6-4C8171EE1C0E}" destId="{B0DD5828-41FC-4EC5-B66C-B3583FC74E8D}" srcOrd="3" destOrd="0" presId="urn:microsoft.com/office/officeart/2018/2/layout/IconVerticalSolidList"/>
    <dgm:cxn modelId="{C2BF4CD7-7464-4B29-B8E4-AB2F03017D90}" type="presParOf" srcId="{E094935A-0417-47F3-B4A6-4C8171EE1C0E}" destId="{B091F148-B5F5-40E1-97C2-C88818172EF1}" srcOrd="4" destOrd="0" presId="urn:microsoft.com/office/officeart/2018/2/layout/IconVerticalSolidList"/>
    <dgm:cxn modelId="{FD9E6026-FBB8-40D8-9F1B-0BB2F91C1794}" type="presParOf" srcId="{B091F148-B5F5-40E1-97C2-C88818172EF1}" destId="{24FEB936-8CDC-4658-BB96-0241D2B88C64}" srcOrd="0" destOrd="0" presId="urn:microsoft.com/office/officeart/2018/2/layout/IconVerticalSolidList"/>
    <dgm:cxn modelId="{2CF3A1E9-CBC3-4AEB-8ED4-53F32B0F4642}" type="presParOf" srcId="{B091F148-B5F5-40E1-97C2-C88818172EF1}" destId="{C5E14AD2-28F2-4117-8C18-CE5BFE617E30}" srcOrd="1" destOrd="0" presId="urn:microsoft.com/office/officeart/2018/2/layout/IconVerticalSolidList"/>
    <dgm:cxn modelId="{4E8BBC4E-AE4A-4C1C-8C27-2723BA2B735C}" type="presParOf" srcId="{B091F148-B5F5-40E1-97C2-C88818172EF1}" destId="{91FB9882-E223-4DF4-B71E-EE0912FC80EF}" srcOrd="2" destOrd="0" presId="urn:microsoft.com/office/officeart/2018/2/layout/IconVerticalSolidList"/>
    <dgm:cxn modelId="{8EFAB1D0-CE7F-43D5-9034-637082D2F934}" type="presParOf" srcId="{B091F148-B5F5-40E1-97C2-C88818172EF1}" destId="{BD986501-FA26-4B1E-832F-B0A26C32D5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48A9C-5A94-4777-B312-3D26F73BA9F7}">
      <dsp:nvSpPr>
        <dsp:cNvPr id="0" name=""/>
        <dsp:cNvSpPr/>
      </dsp:nvSpPr>
      <dsp:spPr>
        <a:xfrm>
          <a:off x="0" y="471"/>
          <a:ext cx="5732834" cy="1102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4C5C7-9FC8-4C92-9DD0-9F6FFF0E1991}">
      <dsp:nvSpPr>
        <dsp:cNvPr id="0" name=""/>
        <dsp:cNvSpPr/>
      </dsp:nvSpPr>
      <dsp:spPr>
        <a:xfrm>
          <a:off x="333415" y="248465"/>
          <a:ext cx="606209" cy="60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3E31B-4965-46FD-8C8F-7C78C8A2FA88}">
      <dsp:nvSpPr>
        <dsp:cNvPr id="0" name=""/>
        <dsp:cNvSpPr/>
      </dsp:nvSpPr>
      <dsp:spPr>
        <a:xfrm>
          <a:off x="1273039" y="471"/>
          <a:ext cx="4459794" cy="11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9" tIns="116649" rIns="116649" bIns="1166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Arizona State University (ASU) is a public research institute  consistently recognized as the most innovative school in the United States. </a:t>
          </a:r>
          <a:endParaRPr lang="en-US" sz="1400" kern="1200"/>
        </a:p>
      </dsp:txBody>
      <dsp:txXfrm>
        <a:off x="1273039" y="471"/>
        <a:ext cx="4459794" cy="1102198"/>
      </dsp:txXfrm>
    </dsp:sp>
    <dsp:sp modelId="{52990A26-975A-4C69-AE54-40CAFEA7738C}">
      <dsp:nvSpPr>
        <dsp:cNvPr id="0" name=""/>
        <dsp:cNvSpPr/>
      </dsp:nvSpPr>
      <dsp:spPr>
        <a:xfrm>
          <a:off x="0" y="1378219"/>
          <a:ext cx="5732834" cy="1102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8C0BE-F471-4B3D-9231-3104DE70E77F}">
      <dsp:nvSpPr>
        <dsp:cNvPr id="0" name=""/>
        <dsp:cNvSpPr/>
      </dsp:nvSpPr>
      <dsp:spPr>
        <a:xfrm>
          <a:off x="333415" y="1626214"/>
          <a:ext cx="606209" cy="60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0B77B-4B72-40EC-85B5-B4F0DFD460B8}">
      <dsp:nvSpPr>
        <dsp:cNvPr id="0" name=""/>
        <dsp:cNvSpPr/>
      </dsp:nvSpPr>
      <dsp:spPr>
        <a:xfrm>
          <a:off x="1273039" y="1378219"/>
          <a:ext cx="4459794" cy="11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9" tIns="116649" rIns="116649" bIns="1166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Up until this point, ASU used Forms and Google Sheets to manage course enrollment. </a:t>
          </a:r>
          <a:endParaRPr lang="en-US" sz="1400" kern="1200"/>
        </a:p>
      </dsp:txBody>
      <dsp:txXfrm>
        <a:off x="1273039" y="1378219"/>
        <a:ext cx="4459794" cy="1102198"/>
      </dsp:txXfrm>
    </dsp:sp>
    <dsp:sp modelId="{24FEB936-8CDC-4658-BB96-0241D2B88C64}">
      <dsp:nvSpPr>
        <dsp:cNvPr id="0" name=""/>
        <dsp:cNvSpPr/>
      </dsp:nvSpPr>
      <dsp:spPr>
        <a:xfrm>
          <a:off x="0" y="2755968"/>
          <a:ext cx="5732834" cy="1102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14AD2-28F2-4117-8C18-CE5BFE617E30}">
      <dsp:nvSpPr>
        <dsp:cNvPr id="0" name=""/>
        <dsp:cNvSpPr/>
      </dsp:nvSpPr>
      <dsp:spPr>
        <a:xfrm>
          <a:off x="333415" y="3003962"/>
          <a:ext cx="606209" cy="60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86501-FA26-4B1E-832F-B0A26C32D511}">
      <dsp:nvSpPr>
        <dsp:cNvPr id="0" name=""/>
        <dsp:cNvSpPr/>
      </dsp:nvSpPr>
      <dsp:spPr>
        <a:xfrm>
          <a:off x="1273039" y="2755968"/>
          <a:ext cx="4459794" cy="11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9" tIns="116649" rIns="116649" bIns="1166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They recently hired our team to adjust their system to begin using Salesforce to manage course enrollment, as there has been an increase in demand for expanded course offerings.</a:t>
          </a:r>
          <a:endParaRPr lang="en-US" sz="1400" kern="1200" dirty="0"/>
        </a:p>
      </dsp:txBody>
      <dsp:txXfrm>
        <a:off x="1273039" y="2755968"/>
        <a:ext cx="4459794" cy="1102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2479-A119-481B-8073-695A08EAD91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D87DC-2103-41AB-8949-1DB7371A40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65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D87DC-2103-41AB-8949-1DB7371A406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85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D87DC-2103-41AB-8949-1DB7371A406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51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D87DC-2103-41AB-8949-1DB7371A406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9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D87DC-2103-41AB-8949-1DB7371A406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18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80D8-B703-31C8-E863-F78428EE4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50B1-3D09-BD07-ECCD-57D57A872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E1BB-283C-8506-7FE2-872F417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75FD-4D69-EC7D-A02D-B178B333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C34A-5C31-2FC4-DFD4-291CC043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4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0142-389F-C4DF-C720-230422F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CC16-C770-B0F4-8A9D-4B31D741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C6BD-0C29-3EC0-846E-1953B686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9643-24BC-77B7-42EF-FD1ED98C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BD60-906F-7DDA-5CA2-8B396266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0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82506-EC56-BAB1-40BC-C51C1851C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24363-9282-1611-716A-3B00334A7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D9B7-0FF1-31F9-F856-D2DCAF47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DC3F-0A93-BECB-BF0D-30158E11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E856-4520-53CD-E53B-C7431F3C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32EA-B635-7645-1E45-99FCAF5B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8B74-14A0-5336-6284-092DE0DC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AAE0-7DEE-EED8-83BE-7AA7ED91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54D4-6127-9778-F3B3-80D914EF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115A-9A2A-FF5D-F728-EBD5CE2A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109E-D0B3-B361-BABE-4352DE32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32A0-1604-CE14-8104-BCDA9013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A46A-FB36-6F7D-F3A8-DFD56F24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D62EE-4508-CAF2-8022-9BED6D23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24B9-9ED3-E4F5-2DC1-0F0126B3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3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34A2-A3E8-6358-128F-A59D1690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8977-B7A2-2363-0272-ACA14B54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BA96A-659F-1B4C-5F6A-5E728AB35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62ED-D7DA-C9C7-A73F-FDF78DE5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CDA0-8DCC-5A2F-2664-4A76C12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308E-0074-A6EB-1EAF-B8BAD20D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1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F353-6D5F-4EE3-1778-D6E63998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6CE2-E8EB-E958-F9AF-EF0D3060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49EA9-20C6-CFBB-C674-44FB9E91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6249-38E0-80E9-4270-659E6C89E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90EB-9190-7163-A1B3-57E351B5B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3AECB-E1C5-58F6-A9A9-FC6834EE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BB5F0-2AAF-69A5-4C9B-8B5D763E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0010-4A95-EAED-8830-3A0C9E24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94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A1BB-5461-0847-5E7A-8C6B47CB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61E99-064E-564B-AE80-3F1BA6D4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8146F-F703-9913-5284-22A22355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A476D-C8D1-CA9D-8926-3C173B9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21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F2350-F979-8EE2-194E-F2DF66D8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7679F-2688-5E95-62AB-62457A5C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A5D3-8106-F1DE-C82E-1D0114C8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6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4363-C920-016F-C5A3-8A6B8A1C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AF63-6940-3B31-B50F-0810120E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403CC-79E4-E9D7-4501-23DCC7AD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1972-6109-221A-DA0F-080F62F8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A061-26DA-9B75-2ED1-E20E1F93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9C228-AD53-05D9-EA73-AA0583B1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3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2009-F5B0-5B6B-FB6F-08F432CE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26CF8-B196-1A91-8766-5419C5747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05F3D-DB94-5335-B72D-16FC1C03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211F8-7808-BE6E-1AAD-7C081BE6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B25C-A59B-6DBE-0496-63C22C65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2D2F-D7D1-4437-72C1-3C7E316F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4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50F02-E7A1-CA08-F422-6AC73796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416B-938A-D390-EC96-A9452E3A4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9788-E964-FB0D-C2F0-2E4D70E3E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315EE-4832-4EF6-A699-6BA5A3E641C4}" type="datetimeFigureOut">
              <a:rPr lang="es-ES" smtClean="0"/>
              <a:t>08/08/2025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3632-1E73-01DD-9518-BB191B799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9236-D685-46E4-65B4-7DD669A5B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4C56C-275B-4388-B62B-E7F5E229B6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4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0"/>
            <a:ext cx="11277600" cy="5943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142999" y="1676401"/>
            <a:ext cx="4495801" cy="2286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sng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Preparing for AI as a Salesforce Professional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F1A67-A290-7442-E855-DAA00DB3BC20}"/>
              </a:ext>
            </a:extLst>
          </p:cNvPr>
          <p:cNvSpPr txBox="1"/>
          <p:nvPr/>
        </p:nvSpPr>
        <p:spPr>
          <a:xfrm>
            <a:off x="1142999" y="4267200"/>
            <a:ext cx="449580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Stella Durante</a:t>
            </a:r>
          </a:p>
        </p:txBody>
      </p:sp>
      <p:pic>
        <p:nvPicPr>
          <p:cNvPr id="14" name="Picture 13" descr="A blue cloud with white text&#10;&#10;Description automatically generated">
            <a:extLst>
              <a:ext uri="{FF2B5EF4-FFF2-40B4-BE49-F238E27FC236}">
                <a16:creationId xmlns:a16="http://schemas.microsoft.com/office/drawing/2014/main" id="{1E98251A-6925-C089-C153-9E8C5F387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23" y="1552024"/>
            <a:ext cx="1952627" cy="1373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3E54DE-B954-AC1B-134A-0A4618B6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670" y="1492635"/>
            <a:ext cx="1863728" cy="1547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A24596-7FE6-BFFE-2DC7-BC8DD759C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86" y="3954191"/>
            <a:ext cx="2616740" cy="7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B70A4-E5AF-56E3-7CE7-738E2D28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97" y="1085850"/>
            <a:ext cx="7210547" cy="4781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3851FF-67AD-5812-EC95-AABFB534F1CC}"/>
              </a:ext>
            </a:extLst>
          </p:cNvPr>
          <p:cNvSpPr txBox="1"/>
          <p:nvPr/>
        </p:nvSpPr>
        <p:spPr>
          <a:xfrm>
            <a:off x="914400" y="2036190"/>
            <a:ext cx="1300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Live Chat </a:t>
            </a:r>
          </a:p>
        </p:txBody>
      </p:sp>
    </p:spTree>
    <p:extLst>
      <p:ext uri="{BB962C8B-B14F-4D97-AF65-F5344CB8AC3E}">
        <p14:creationId xmlns:p14="http://schemas.microsoft.com/office/powerpoint/2010/main" val="69334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A353E-A4C6-515F-A647-C2C4D663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39" y="1074655"/>
            <a:ext cx="7238411" cy="479274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1670F-3B58-551E-BDDE-ABAEA1AA6EDF}"/>
              </a:ext>
            </a:extLst>
          </p:cNvPr>
          <p:cNvSpPr txBox="1"/>
          <p:nvPr/>
        </p:nvSpPr>
        <p:spPr>
          <a:xfrm>
            <a:off x="899743" y="1890981"/>
            <a:ext cx="1348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Live Chat </a:t>
            </a:r>
          </a:p>
        </p:txBody>
      </p:sp>
    </p:spTree>
    <p:extLst>
      <p:ext uri="{BB962C8B-B14F-4D97-AF65-F5344CB8AC3E}">
        <p14:creationId xmlns:p14="http://schemas.microsoft.com/office/powerpoint/2010/main" val="104179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3054285" y="990600"/>
            <a:ext cx="7249211" cy="5050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5FD7A-066C-854A-0573-D6608C9206E3}"/>
              </a:ext>
            </a:extLst>
          </p:cNvPr>
          <p:cNvSpPr txBox="1"/>
          <p:nvPr/>
        </p:nvSpPr>
        <p:spPr>
          <a:xfrm>
            <a:off x="1011811" y="1502221"/>
            <a:ext cx="2042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MVP 1: </a:t>
            </a:r>
            <a:r>
              <a:rPr lang="en-US" sz="3600" u="sng" dirty="0" err="1"/>
              <a:t>ChatBot</a:t>
            </a:r>
            <a:endParaRPr lang="en-US" sz="3600" u="sng" dirty="0"/>
          </a:p>
          <a:p>
            <a:r>
              <a:rPr lang="en-US" sz="3600" u="sng" dirty="0"/>
              <a:t>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B881A-9C35-B16D-4415-1FC109E3F25D}"/>
              </a:ext>
            </a:extLst>
          </p:cNvPr>
          <p:cNvSpPr txBox="1"/>
          <p:nvPr/>
        </p:nvSpPr>
        <p:spPr>
          <a:xfrm>
            <a:off x="1032236" y="3680937"/>
            <a:ext cx="1712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Create a Case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447A40-E9B5-FF1D-F804-902CDA82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06" y="714374"/>
            <a:ext cx="7043395" cy="549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225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559B-13D7-9C38-305E-FC8F33320393}"/>
              </a:ext>
            </a:extLst>
          </p:cNvPr>
          <p:cNvSpPr txBox="1"/>
          <p:nvPr/>
        </p:nvSpPr>
        <p:spPr>
          <a:xfrm>
            <a:off x="915209" y="1592772"/>
            <a:ext cx="200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MVP 1: </a:t>
            </a:r>
            <a:r>
              <a:rPr kumimoji="0" lang="en-US" sz="36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ChatBot</a:t>
            </a:r>
            <a:endParaRPr kumimoji="0" lang="en-US" sz="3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BB2DC-E14E-69F0-8B14-8B771195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1" y="518474"/>
            <a:ext cx="7299490" cy="61179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9E045-D2F1-DA6F-9E2C-6F9DBD3C5AA2}"/>
              </a:ext>
            </a:extLst>
          </p:cNvPr>
          <p:cNvSpPr txBox="1"/>
          <p:nvPr/>
        </p:nvSpPr>
        <p:spPr>
          <a:xfrm>
            <a:off x="915209" y="3685082"/>
            <a:ext cx="1927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Case Created</a:t>
            </a:r>
          </a:p>
        </p:txBody>
      </p:sp>
    </p:spTree>
    <p:extLst>
      <p:ext uri="{BB962C8B-B14F-4D97-AF65-F5344CB8AC3E}">
        <p14:creationId xmlns:p14="http://schemas.microsoft.com/office/powerpoint/2010/main" val="167200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559B-13D7-9C38-305E-FC8F33320393}"/>
              </a:ext>
            </a:extLst>
          </p:cNvPr>
          <p:cNvSpPr txBox="1"/>
          <p:nvPr/>
        </p:nvSpPr>
        <p:spPr>
          <a:xfrm>
            <a:off x="849136" y="1532337"/>
            <a:ext cx="200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MVP 1: </a:t>
            </a:r>
            <a:r>
              <a:rPr kumimoji="0" lang="en-US" sz="36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ChatBot</a:t>
            </a:r>
            <a:endParaRPr kumimoji="0" lang="en-US" sz="3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98B6-4071-AA38-EAE5-232ECEC4D095}"/>
              </a:ext>
            </a:extLst>
          </p:cNvPr>
          <p:cNvSpPr txBox="1"/>
          <p:nvPr/>
        </p:nvSpPr>
        <p:spPr>
          <a:xfrm>
            <a:off x="849136" y="3819436"/>
            <a:ext cx="178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Case Created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B8525-5BC8-6135-633F-F4607769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6" y="1223962"/>
            <a:ext cx="8192763" cy="44100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6450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559B-13D7-9C38-305E-FC8F33320393}"/>
              </a:ext>
            </a:extLst>
          </p:cNvPr>
          <p:cNvSpPr txBox="1"/>
          <p:nvPr/>
        </p:nvSpPr>
        <p:spPr>
          <a:xfrm>
            <a:off x="915209" y="1843950"/>
            <a:ext cx="200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MVP 2</a:t>
            </a:r>
            <a:r>
              <a:rPr kumimoji="0" lang="en-US" sz="3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ChatBot</a:t>
            </a:r>
            <a:endParaRPr kumimoji="0" lang="en-US" sz="3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dirty="0">
                <a:solidFill>
                  <a:prstClr val="black"/>
                </a:solidFill>
                <a:latin typeface="Aptos" panose="02110004020202020204"/>
              </a:rPr>
              <a:t>2.0</a:t>
            </a:r>
            <a:endParaRPr kumimoji="0" lang="en-US" sz="3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72225-CDCA-E59C-98E6-202BFE9DBD9C}"/>
              </a:ext>
            </a:extLst>
          </p:cNvPr>
          <p:cNvSpPr txBox="1"/>
          <p:nvPr/>
        </p:nvSpPr>
        <p:spPr>
          <a:xfrm>
            <a:off x="3305359" y="1813679"/>
            <a:ext cx="6055457" cy="313932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Satoshi Medium"/>
              </a:rPr>
              <a:t>1. </a:t>
            </a:r>
            <a:r>
              <a:rPr lang="en-US" b="0" i="0" u="sng" dirty="0">
                <a:effectLst/>
                <a:latin typeface="Satoshi Medium"/>
              </a:rPr>
              <a:t>Optimizing Dialogue Flows for Case Deflection</a:t>
            </a:r>
            <a:r>
              <a:rPr lang="en-US" b="0" i="0" dirty="0">
                <a:effectLst/>
                <a:latin typeface="Satoshi Medium"/>
              </a:rPr>
              <a:t>:</a:t>
            </a:r>
            <a:br>
              <a:rPr lang="en-US" dirty="0"/>
            </a:br>
            <a:r>
              <a:rPr lang="en-US" b="0" i="0" dirty="0">
                <a:effectLst/>
                <a:latin typeface="Satoshi Medium"/>
              </a:rPr>
              <a:t>   - Refine bot dialogues to address the common cases.</a:t>
            </a:r>
            <a:br>
              <a:rPr lang="en-US" dirty="0"/>
            </a:br>
            <a:r>
              <a:rPr lang="en-US" b="0" i="0" dirty="0">
                <a:effectLst/>
                <a:latin typeface="Satoshi Medium"/>
              </a:rPr>
              <a:t>   - Implement quick replies and information-gathering steps           in the dialogues to expedite resolution and avoid unnecessary case escalation.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Satoshi Medium"/>
              </a:rPr>
              <a:t>2. </a:t>
            </a:r>
            <a:r>
              <a:rPr lang="en-US" b="0" i="0" u="sng" dirty="0">
                <a:effectLst/>
                <a:latin typeface="Satoshi Medium"/>
              </a:rPr>
              <a:t>Integrating Knowledge Articles and Resources</a:t>
            </a:r>
            <a:r>
              <a:rPr lang="en-US" b="0" i="0" dirty="0">
                <a:effectLst/>
                <a:latin typeface="Satoshi Medium"/>
              </a:rPr>
              <a:t>:</a:t>
            </a:r>
            <a:br>
              <a:rPr lang="en-US" dirty="0"/>
            </a:br>
            <a:r>
              <a:rPr lang="en-US" b="0" i="0" dirty="0">
                <a:effectLst/>
                <a:latin typeface="Satoshi Medium"/>
              </a:rPr>
              <a:t>   - Integrate relevant Knowledge Articles or instructional content that provides clear guidance.</a:t>
            </a:r>
            <a:br>
              <a:rPr lang="en-US" dirty="0"/>
            </a:br>
            <a:r>
              <a:rPr lang="en-US" b="0" i="0" dirty="0">
                <a:effectLst/>
                <a:latin typeface="Satoshi Medium"/>
              </a:rPr>
              <a:t>   - Enable the bot to direct users to these resources if unable to resolve them in chat.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CF043-DE65-F43A-54E2-308827DAFCBB}"/>
              </a:ext>
            </a:extLst>
          </p:cNvPr>
          <p:cNvSpPr txBox="1"/>
          <p:nvPr/>
        </p:nvSpPr>
        <p:spPr>
          <a:xfrm>
            <a:off x="855960" y="3686095"/>
            <a:ext cx="1593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Next Steps</a:t>
            </a:r>
            <a:r>
              <a:rPr lang="en-US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2727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B0A75-081D-81D3-C48E-80A13747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57" y="1932531"/>
            <a:ext cx="3227832" cy="41148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97880-6C3D-435F-20D6-1490FFE2F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42" y="1932530"/>
            <a:ext cx="3231485" cy="411480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496C4-6684-B2F8-1595-62C8F2AA1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680" y="1932530"/>
            <a:ext cx="3227832" cy="411480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518D93-B350-5923-1C2C-522B392474BF}"/>
              </a:ext>
            </a:extLst>
          </p:cNvPr>
          <p:cNvSpPr txBox="1"/>
          <p:nvPr/>
        </p:nvSpPr>
        <p:spPr>
          <a:xfrm>
            <a:off x="2551520" y="984473"/>
            <a:ext cx="6287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</a:t>
            </a:r>
            <a:r>
              <a:rPr lang="en-US" sz="4000" u="sng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93187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0"/>
            <a:ext cx="11277600" cy="5943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930939" y="1937877"/>
            <a:ext cx="4495801" cy="2286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0" i="0" u="sng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F1A67-A290-7442-E855-DAA00DB3BC20}"/>
              </a:ext>
            </a:extLst>
          </p:cNvPr>
          <p:cNvSpPr txBox="1"/>
          <p:nvPr/>
        </p:nvSpPr>
        <p:spPr>
          <a:xfrm>
            <a:off x="2293054" y="4839043"/>
            <a:ext cx="4204238" cy="72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Stella Durante</a:t>
            </a:r>
          </a:p>
        </p:txBody>
      </p:sp>
      <p:pic>
        <p:nvPicPr>
          <p:cNvPr id="14" name="Picture 13" descr="A blue cloud with white text&#10;&#10;Description automatically generated">
            <a:extLst>
              <a:ext uri="{FF2B5EF4-FFF2-40B4-BE49-F238E27FC236}">
                <a16:creationId xmlns:a16="http://schemas.microsoft.com/office/drawing/2014/main" id="{1E98251A-6925-C089-C153-9E8C5F387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3" y="1354153"/>
            <a:ext cx="1952627" cy="1373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3E54DE-B954-AC1B-134A-0A4618B6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74" y="1289688"/>
            <a:ext cx="1863728" cy="1547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A24596-7FE6-BFFE-2DC7-BC8DD759C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906810"/>
            <a:ext cx="2616740" cy="7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1DE39-0AF4-C34F-493A-E011B3195F67}"/>
              </a:ext>
            </a:extLst>
          </p:cNvPr>
          <p:cNvSpPr txBox="1"/>
          <p:nvPr/>
        </p:nvSpPr>
        <p:spPr>
          <a:xfrm>
            <a:off x="1143000" y="1676400"/>
            <a:ext cx="3810000" cy="350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Scenario: Arizona State University (ASU)</a:t>
            </a:r>
          </a:p>
        </p:txBody>
      </p:sp>
      <p:graphicFrame>
        <p:nvGraphicFramePr>
          <p:cNvPr id="90" name="TextBox 10">
            <a:extLst>
              <a:ext uri="{FF2B5EF4-FFF2-40B4-BE49-F238E27FC236}">
                <a16:creationId xmlns:a16="http://schemas.microsoft.com/office/drawing/2014/main" id="{9B06D20C-6A65-D8FB-14BA-D882924802B6}"/>
              </a:ext>
            </a:extLst>
          </p:cNvPr>
          <p:cNvGraphicFramePr/>
          <p:nvPr/>
        </p:nvGraphicFramePr>
        <p:xfrm>
          <a:off x="5087567" y="1676400"/>
          <a:ext cx="5732834" cy="385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79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432874" y="1164780"/>
            <a:ext cx="8870623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BBDD6-3E2C-EF27-53CA-1D8A7F4069CA}"/>
              </a:ext>
            </a:extLst>
          </p:cNvPr>
          <p:cNvSpPr txBox="1"/>
          <p:nvPr/>
        </p:nvSpPr>
        <p:spPr>
          <a:xfrm>
            <a:off x="3392865" y="1256908"/>
            <a:ext cx="427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Project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8A012-7EB3-3F0F-2BE2-F8E2ABEC7DC6}"/>
              </a:ext>
            </a:extLst>
          </p:cNvPr>
          <p:cNvSpPr txBox="1"/>
          <p:nvPr/>
        </p:nvSpPr>
        <p:spPr>
          <a:xfrm>
            <a:off x="1621410" y="2117138"/>
            <a:ext cx="7805393" cy="364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Salesforce adoption aims to</a:t>
            </a:r>
            <a:r>
              <a:rPr lang="en-US" sz="2800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enrollment processes and data management, aiming to support 100 courses efficiently with existing staff.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reporting capabilities for real-time insights on course status, enrollments, and waitlist management to inform marketing and strategic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manual workload for staff, allowing them to focus on value-added activities and improve the student enrollment experience through a single interface.</a:t>
            </a:r>
          </a:p>
        </p:txBody>
      </p:sp>
    </p:spTree>
    <p:extLst>
      <p:ext uri="{BB962C8B-B14F-4D97-AF65-F5344CB8AC3E}">
        <p14:creationId xmlns:p14="http://schemas.microsoft.com/office/powerpoint/2010/main" val="7004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772998" y="1164780"/>
            <a:ext cx="9530499" cy="4604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1C049-7F07-084F-730E-C91794A806A3}"/>
              </a:ext>
            </a:extLst>
          </p:cNvPr>
          <p:cNvSpPr txBox="1"/>
          <p:nvPr/>
        </p:nvSpPr>
        <p:spPr>
          <a:xfrm>
            <a:off x="2026763" y="2751494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Interview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GPT Assisted Insights Extracts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BPM Using UPN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GPT Assisted 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 Setup and Data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9C5AE-F070-F855-C8A9-3321CA0DEBD1}"/>
              </a:ext>
            </a:extLst>
          </p:cNvPr>
          <p:cNvSpPr txBox="1"/>
          <p:nvPr/>
        </p:nvSpPr>
        <p:spPr>
          <a:xfrm>
            <a:off x="3539765" y="1526927"/>
            <a:ext cx="399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5310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712227" y="1466851"/>
            <a:ext cx="7546072" cy="6286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D6FC1-29A5-0539-ACE1-38BA945B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962150"/>
            <a:ext cx="9906000" cy="3905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42E8C-65E4-EE3E-AB91-F5780714CDE8}"/>
              </a:ext>
            </a:extLst>
          </p:cNvPr>
          <p:cNvSpPr txBox="1"/>
          <p:nvPr/>
        </p:nvSpPr>
        <p:spPr>
          <a:xfrm>
            <a:off x="1712229" y="1495426"/>
            <a:ext cx="7546072" cy="6286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2559A-F1D2-FB1C-2C02-94B8CAEE4B59}"/>
              </a:ext>
            </a:extLst>
          </p:cNvPr>
          <p:cNvSpPr txBox="1"/>
          <p:nvPr/>
        </p:nvSpPr>
        <p:spPr>
          <a:xfrm>
            <a:off x="2215299" y="1556176"/>
            <a:ext cx="7725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/>
              <a:t>"Course Enrollment Workflow"</a:t>
            </a:r>
          </a:p>
        </p:txBody>
      </p:sp>
    </p:spTree>
    <p:extLst>
      <p:ext uri="{BB962C8B-B14F-4D97-AF65-F5344CB8AC3E}">
        <p14:creationId xmlns:p14="http://schemas.microsoft.com/office/powerpoint/2010/main" val="386978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447103" y="2495005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447103" y="1164780"/>
            <a:ext cx="8856394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B283A-305F-DB98-C021-118759BCAA91}"/>
              </a:ext>
            </a:extLst>
          </p:cNvPr>
          <p:cNvSpPr txBox="1"/>
          <p:nvPr/>
        </p:nvSpPr>
        <p:spPr>
          <a:xfrm>
            <a:off x="3859102" y="1433176"/>
            <a:ext cx="6961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/>
              <a:t>User Story 1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A844-2002-FA2C-4D60-F0F42447F5C7}"/>
              </a:ext>
            </a:extLst>
          </p:cNvPr>
          <p:cNvSpPr txBox="1"/>
          <p:nvPr/>
        </p:nvSpPr>
        <p:spPr>
          <a:xfrm>
            <a:off x="1712227" y="2157021"/>
            <a:ext cx="742941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Registration Form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r>
              <a:rPr lang="en-US" dirty="0"/>
              <a:t>As a student, </a:t>
            </a:r>
          </a:p>
          <a:p>
            <a:r>
              <a:rPr lang="en-US" dirty="0"/>
              <a:t>I want to fill out a registration form with my personal details and contact information, ensuring all required information is captured accurately, </a:t>
            </a:r>
          </a:p>
          <a:p>
            <a:r>
              <a:rPr lang="en-US" dirty="0"/>
              <a:t>So that to complete the enrollment process successfully.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8ECB8-859B-1EB0-8C64-BD47AB536675}"/>
              </a:ext>
            </a:extLst>
          </p:cNvPr>
          <p:cNvSpPr txBox="1"/>
          <p:nvPr/>
        </p:nvSpPr>
        <p:spPr>
          <a:xfrm>
            <a:off x="2696066" y="4019639"/>
            <a:ext cx="7098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Given I am a student, </a:t>
            </a:r>
          </a:p>
          <a:p>
            <a:r>
              <a:rPr lang="en-US"/>
              <a:t>when I present a registration form that collects necessary personal details, including full name, contact information, and any additional required information, </a:t>
            </a:r>
          </a:p>
          <a:p>
            <a:r>
              <a:rPr lang="en-US"/>
              <a:t>then the enrollment process complete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C510A-C1D7-D271-7FEF-60AF5EDAF577}"/>
              </a:ext>
            </a:extLst>
          </p:cNvPr>
          <p:cNvSpPr txBox="1"/>
          <p:nvPr/>
        </p:nvSpPr>
        <p:spPr>
          <a:xfrm>
            <a:off x="3864988" y="1425713"/>
            <a:ext cx="362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User Story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1EE3E-1C73-8635-81A1-DADB887E7D7B}"/>
              </a:ext>
            </a:extLst>
          </p:cNvPr>
          <p:cNvSpPr txBox="1"/>
          <p:nvPr/>
        </p:nvSpPr>
        <p:spPr>
          <a:xfrm>
            <a:off x="1828799" y="2133599"/>
            <a:ext cx="7513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Payment Process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As a student, </a:t>
            </a:r>
          </a:p>
          <a:p>
            <a:r>
              <a:rPr lang="en-US" dirty="0"/>
              <a:t>I want a smooth payment processing experience, with a secure payment gateway, </a:t>
            </a:r>
          </a:p>
          <a:p>
            <a:r>
              <a:rPr lang="en-US" dirty="0"/>
              <a:t>So that to easily complete the course fee payment and confirm my enrollment.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9DF14-16A2-C724-2D46-70D940DF7440}"/>
              </a:ext>
            </a:extLst>
          </p:cNvPr>
          <p:cNvSpPr txBox="1"/>
          <p:nvPr/>
        </p:nvSpPr>
        <p:spPr>
          <a:xfrm>
            <a:off x="3026004" y="4314735"/>
            <a:ext cx="6900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 am a student, </a:t>
            </a:r>
          </a:p>
          <a:p>
            <a:r>
              <a:rPr lang="en-US" dirty="0"/>
              <a:t>When I make the payment,</a:t>
            </a:r>
          </a:p>
          <a:p>
            <a:r>
              <a:rPr lang="en-US" dirty="0"/>
              <a:t>Then I receive a confirmation of payment and enrollment.</a:t>
            </a:r>
          </a:p>
        </p:txBody>
      </p:sp>
    </p:spTree>
    <p:extLst>
      <p:ext uri="{BB962C8B-B14F-4D97-AF65-F5344CB8AC3E}">
        <p14:creationId xmlns:p14="http://schemas.microsoft.com/office/powerpoint/2010/main" val="190645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948758" y="1676401"/>
            <a:ext cx="6976041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69506" y="1240982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E173C-9578-482E-7C9E-0CF696B71876}"/>
              </a:ext>
            </a:extLst>
          </p:cNvPr>
          <p:cNvSpPr txBox="1"/>
          <p:nvPr/>
        </p:nvSpPr>
        <p:spPr>
          <a:xfrm>
            <a:off x="1010479" y="1890981"/>
            <a:ext cx="1941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Org </a:t>
            </a:r>
          </a:p>
          <a:p>
            <a:r>
              <a:rPr lang="en-US" sz="4000" u="sng" dirty="0"/>
              <a:t>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8375D-D879-0E49-B782-9EC94300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40" y="1138237"/>
            <a:ext cx="7077075" cy="45815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5195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D1D66-6BE2-FE49-9BB1-309AB7FAC8A9}"/>
              </a:ext>
            </a:extLst>
          </p:cNvPr>
          <p:cNvSpPr txBox="1"/>
          <p:nvPr/>
        </p:nvSpPr>
        <p:spPr>
          <a:xfrm>
            <a:off x="1142999" y="1676401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85CC-2C84-40D2-4FCE-9E4F9F619513}"/>
              </a:ext>
            </a:extLst>
          </p:cNvPr>
          <p:cNvSpPr txBox="1"/>
          <p:nvPr/>
        </p:nvSpPr>
        <p:spPr>
          <a:xfrm>
            <a:off x="1712229" y="1164780"/>
            <a:ext cx="8591268" cy="5040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C36C7-CED1-A8FF-4DB2-0DC4CE40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02" y="484668"/>
            <a:ext cx="8673923" cy="589727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D3DF3-DED8-3A32-E11B-8BA6B27364A9}"/>
              </a:ext>
            </a:extLst>
          </p:cNvPr>
          <p:cNvSpPr txBox="1"/>
          <p:nvPr/>
        </p:nvSpPr>
        <p:spPr>
          <a:xfrm>
            <a:off x="577869" y="1982166"/>
            <a:ext cx="2149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Experience Site </a:t>
            </a:r>
          </a:p>
        </p:txBody>
      </p:sp>
    </p:spTree>
    <p:extLst>
      <p:ext uri="{BB962C8B-B14F-4D97-AF65-F5344CB8AC3E}">
        <p14:creationId xmlns:p14="http://schemas.microsoft.com/office/powerpoint/2010/main" val="304480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12225</TotalTime>
  <Words>461</Words>
  <Application>Microsoft Office PowerPoint</Application>
  <PresentationFormat>Panorámica</PresentationFormat>
  <Paragraphs>65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Satoshi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Carceller</dc:creator>
  <cp:lastModifiedBy>Stella Durante</cp:lastModifiedBy>
  <cp:revision>85</cp:revision>
  <dcterms:created xsi:type="dcterms:W3CDTF">2024-02-16T17:50:16Z</dcterms:created>
  <dcterms:modified xsi:type="dcterms:W3CDTF">2025-08-08T19:51:03Z</dcterms:modified>
</cp:coreProperties>
</file>