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15"/>
  </p:notesMasterIdLst>
  <p:handoutMasterIdLst>
    <p:handoutMasterId r:id="rId16"/>
  </p:handoutMasterIdLst>
  <p:sldIdLst>
    <p:sldId id="385" r:id="rId2"/>
    <p:sldId id="420" r:id="rId3"/>
    <p:sldId id="34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388475" cy="7102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CC00CC"/>
    <a:srgbClr val="FF5050"/>
    <a:srgbClr val="FF3300"/>
    <a:srgbClr val="FFFFFF"/>
    <a:srgbClr val="B5595A"/>
    <a:srgbClr val="BAD432"/>
    <a:srgbClr val="7EBC6F"/>
    <a:srgbClr val="DED477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1" autoAdjust="0"/>
    <p:restoredTop sz="94660"/>
  </p:normalViewPr>
  <p:slideViewPr>
    <p:cSldViewPr>
      <p:cViewPr varScale="1">
        <p:scale>
          <a:sx n="81" d="100"/>
          <a:sy n="81" d="100"/>
        </p:scale>
        <p:origin x="566" y="62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08A481-AE10-478A-B494-0BDE0D91C8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" y="0"/>
            <a:ext cx="4068980" cy="355446"/>
          </a:xfrm>
          <a:prstGeom prst="rect">
            <a:avLst/>
          </a:prstGeom>
        </p:spPr>
        <p:txBody>
          <a:bodyPr vert="horz" lIns="92464" tIns="46232" rIns="92464" bIns="4623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6FF2-5F41-47A9-BD57-E1E976C7DF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317896" y="0"/>
            <a:ext cx="4068980" cy="355446"/>
          </a:xfrm>
          <a:prstGeom prst="rect">
            <a:avLst/>
          </a:prstGeom>
        </p:spPr>
        <p:txBody>
          <a:bodyPr vert="horz" lIns="92464" tIns="46232" rIns="92464" bIns="46232" rtlCol="0"/>
          <a:lstStyle>
            <a:lvl1pPr algn="r">
              <a:defRPr sz="1200"/>
            </a:lvl1pPr>
          </a:lstStyle>
          <a:p>
            <a:fld id="{3F3C757A-3F42-4D18-A9D5-8598CE31FA9B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01342-C052-4204-8678-CE570C7128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" y="6747033"/>
            <a:ext cx="4068980" cy="355445"/>
          </a:xfrm>
          <a:prstGeom prst="rect">
            <a:avLst/>
          </a:prstGeom>
        </p:spPr>
        <p:txBody>
          <a:bodyPr vert="horz" lIns="92464" tIns="46232" rIns="92464" bIns="4623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D4672-24FC-4945-8FA8-B7754F6F96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317896" y="6747033"/>
            <a:ext cx="4068980" cy="355445"/>
          </a:xfrm>
          <a:prstGeom prst="rect">
            <a:avLst/>
          </a:prstGeom>
        </p:spPr>
        <p:txBody>
          <a:bodyPr vert="horz" lIns="92464" tIns="46232" rIns="92464" bIns="46232" rtlCol="0" anchor="b"/>
          <a:lstStyle>
            <a:lvl1pPr algn="r">
              <a:defRPr sz="1200"/>
            </a:lvl1pPr>
          </a:lstStyle>
          <a:p>
            <a:fld id="{9FEEF3B1-EC5F-42BA-B62E-919EA92D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312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864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9489" y="3417745"/>
            <a:ext cx="7509497" cy="2796921"/>
          </a:xfrm>
          <a:prstGeom prst="rect">
            <a:avLst/>
          </a:prstGeom>
        </p:spPr>
        <p:txBody>
          <a:bodyPr lIns="92464" tIns="46232" rIns="92464" bIns="46232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34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9489" y="3417745"/>
            <a:ext cx="7509497" cy="2796921"/>
          </a:xfrm>
          <a:prstGeom prst="rect">
            <a:avLst/>
          </a:prstGeom>
        </p:spPr>
        <p:txBody>
          <a:bodyPr lIns="92464" tIns="46232" rIns="92464" bIns="46232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1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2C03-30A2-40BB-A320-A5EC9273D753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68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CC93-75AB-49FF-B53C-5F2970E1A35A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69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5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5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64C4-7772-4E8B-AB02-747844261D3E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38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AE5B-B20D-46C1-A4E3-49CFB3AEBED1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84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8F79-38FE-4CE6-9F74-B95B734802BE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42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425B-D528-420A-8256-D50AC76E9885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13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6918-E0F1-496E-8CAF-08A3D8D103A8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75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3205-70CC-44CE-90EC-66715A2B6ED0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06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A831-046D-4951-81E2-2E9EE4517F15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89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28A2-DFD8-43C3-B9A5-F600D13E1102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10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99C1-998B-422B-9A9E-6BA6FC12BE77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92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6DA1B-26B0-4EF3-A17E-C0B7A47E796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88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CF07B394-83CF-4AEE-A5DD-860CC5EAF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2192000" cy="688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FACA5147-605A-44B3-86BF-70CA7B369E3F}"/>
              </a:ext>
            </a:extLst>
          </p:cNvPr>
          <p:cNvSpPr txBox="1"/>
          <p:nvPr/>
        </p:nvSpPr>
        <p:spPr>
          <a:xfrm>
            <a:off x="7772400" y="152399"/>
            <a:ext cx="4267200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oenixScriptFLF" panose="02000603060000020003" pitchFamily="2" charset="0"/>
                <a:cs typeface="MV Boli" panose="02000500030200090000" pitchFamily="2" charset="0"/>
              </a:rPr>
              <a:t>GECO Club</a:t>
            </a:r>
          </a:p>
          <a:p>
            <a:pPr marL="12700" algn="ctr">
              <a:lnSpc>
                <a:spcPct val="100000"/>
              </a:lnSpc>
            </a:pP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oenixScriptFLF" panose="02000603060000020003" pitchFamily="2" charset="0"/>
                <a:cs typeface="MV Boli" panose="02000500030200090000" pitchFamily="2" charset="0"/>
              </a:rPr>
              <a:t>July 27, 2019</a:t>
            </a:r>
            <a:endParaRPr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hoenixScriptFLF" panose="02000603060000020003" pitchFamily="2" charset="0"/>
              <a:cs typeface="MV Boli" panose="02000500030200090000" pitchFamily="2" charset="0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5A00AED8-DF72-4F4E-96C0-849F8CBE680C}"/>
              </a:ext>
            </a:extLst>
          </p:cNvPr>
          <p:cNvSpPr txBox="1"/>
          <p:nvPr/>
        </p:nvSpPr>
        <p:spPr>
          <a:xfrm>
            <a:off x="7696200" y="5486400"/>
            <a:ext cx="4365973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b="1" u="sng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F I Dont Want to Grow Up" pitchFamily="2" charset="0"/>
                <a:cs typeface="MV Boli" panose="02000500030200090000" pitchFamily="2" charset="0"/>
              </a:rPr>
              <a:t>Club Mentors</a:t>
            </a:r>
          </a:p>
          <a:p>
            <a:pPr marL="12700" algn="ctr">
              <a:lnSpc>
                <a:spcPct val="100000"/>
              </a:lnSpc>
            </a:pPr>
            <a:r>
              <a:rPr lang="en-US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F I Dont Want to Grow Up" pitchFamily="2" charset="0"/>
                <a:cs typeface="MV Boli" panose="02000500030200090000" pitchFamily="2" charset="0"/>
              </a:rPr>
              <a:t>Mr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F I Dont Want to Grow Up" pitchFamily="2" charset="0"/>
                <a:cs typeface="MV Boli" panose="02000500030200090000" pitchFamily="2" charset="0"/>
              </a:rPr>
              <a:t> Dion Collier   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F I Dont Want to Grow Up" pitchFamily="2" charset="0"/>
                <a:cs typeface="MV Boli" panose="02000500030200090000" pitchFamily="2" charset="0"/>
              </a:rPr>
              <a:t>Ms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F I Dont Want to Grow Up" pitchFamily="2" charset="0"/>
                <a:cs typeface="MV Boli" panose="02000500030200090000" pitchFamily="2" charset="0"/>
              </a:rPr>
              <a:t> Pia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F I Dont Want to Grow Up" pitchFamily="2" charset="0"/>
                <a:cs typeface="MV Boli" panose="02000500030200090000" pitchFamily="2" charset="0"/>
              </a:rPr>
              <a:t>Roden</a:t>
            </a: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F I Dont Want to Grow Up" pitchFamily="2" charset="0"/>
              <a:cs typeface="MV Boli" panose="02000500030200090000" pitchFamily="2" charset="0"/>
            </a:endParaRPr>
          </a:p>
          <a:p>
            <a:pPr marL="12700" algn="ctr">
              <a:lnSpc>
                <a:spcPct val="100000"/>
              </a:lnSpc>
            </a:pPr>
            <a:r>
              <a:rPr lang="en-US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F I Dont Want to Grow Up" pitchFamily="2" charset="0"/>
                <a:cs typeface="MV Boli" panose="02000500030200090000" pitchFamily="2" charset="0"/>
              </a:rPr>
              <a:t>Mr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F I Dont Want to Grow Up" pitchFamily="2" charset="0"/>
                <a:cs typeface="MV Boli" panose="02000500030200090000" pitchFamily="2" charset="0"/>
              </a:rPr>
              <a:t> Joshua Wellman   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F I Dont Want to Grow Up" pitchFamily="2" charset="0"/>
                <a:cs typeface="MV Boli" panose="02000500030200090000" pitchFamily="2" charset="0"/>
              </a:rPr>
              <a:t>Ms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F I Dont Want to Grow Up" pitchFamily="2" charset="0"/>
                <a:cs typeface="MV Boli" panose="02000500030200090000" pitchFamily="2" charset="0"/>
              </a:rPr>
              <a:t> Makena Collier</a:t>
            </a:r>
          </a:p>
          <a:p>
            <a:pPr marL="12700" algn="ctr">
              <a:lnSpc>
                <a:spcPct val="100000"/>
              </a:lnSpc>
            </a:pPr>
            <a:r>
              <a:rPr lang="en-US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F I Dont Want to Grow Up" pitchFamily="2" charset="0"/>
                <a:cs typeface="MV Boli" panose="02000500030200090000" pitchFamily="2" charset="0"/>
              </a:rPr>
              <a:t>Ms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F I Dont Want to Grow Up" pitchFamily="2" charset="0"/>
                <a:cs typeface="MV Boli" panose="02000500030200090000" pitchFamily="2" charset="0"/>
              </a:rPr>
              <a:t> Stef Rand    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F I Dont Want to Grow Up" pitchFamily="2" charset="0"/>
                <a:cs typeface="MV Boli" panose="02000500030200090000" pitchFamily="2" charset="0"/>
              </a:rPr>
              <a:t>Mrs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F I Dont Want to Grow Up" pitchFamily="2" charset="0"/>
                <a:cs typeface="MV Boli" panose="02000500030200090000" pitchFamily="2" charset="0"/>
              </a:rPr>
              <a:t> Sharon Martin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828C280F-81B8-45FB-9B6E-E37C6549EEC6}"/>
              </a:ext>
            </a:extLst>
          </p:cNvPr>
          <p:cNvSpPr txBox="1"/>
          <p:nvPr/>
        </p:nvSpPr>
        <p:spPr>
          <a:xfrm>
            <a:off x="7772400" y="90607"/>
            <a:ext cx="4267200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5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oenixScriptFLF" panose="02000603060000020003" pitchFamily="2" charset="0"/>
                <a:cs typeface="MV Boli" panose="02000500030200090000" pitchFamily="2" charset="0"/>
              </a:rPr>
              <a:t>GECO Club</a:t>
            </a:r>
          </a:p>
          <a:p>
            <a:pPr marL="12700" algn="ctr">
              <a:lnSpc>
                <a:spcPct val="100000"/>
              </a:lnSpc>
            </a:pPr>
            <a:r>
              <a:rPr lang="en-US" sz="5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oenixScriptFLF" panose="02000603060000020003" pitchFamily="2" charset="0"/>
                <a:cs typeface="MV Boli" panose="02000500030200090000" pitchFamily="2" charset="0"/>
              </a:rPr>
              <a:t>July 27, 2019</a:t>
            </a:r>
            <a:endParaRPr sz="5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hoenixScriptFLF" panose="02000603060000020003" pitchFamily="2" charset="0"/>
              <a:cs typeface="MV Boli" panose="02000500030200090000" pitchFamily="2" charset="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F59EF7AC-94E0-4086-8BB3-D4FE04FD3073}"/>
              </a:ext>
            </a:extLst>
          </p:cNvPr>
          <p:cNvSpPr txBox="1"/>
          <p:nvPr/>
        </p:nvSpPr>
        <p:spPr>
          <a:xfrm>
            <a:off x="-76200" y="304800"/>
            <a:ext cx="4267200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oenixScriptFLF" panose="02000603060000020003" pitchFamily="2" charset="0"/>
                <a:cs typeface="MV Boli" panose="02000500030200090000" pitchFamily="2" charset="0"/>
              </a:rPr>
              <a:t>Game Design</a:t>
            </a:r>
          </a:p>
          <a:p>
            <a:pPr marL="12700" algn="ctr">
              <a:lnSpc>
                <a:spcPct val="100000"/>
              </a:lnSpc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oenixScriptFLF" panose="02000603060000020003" pitchFamily="2" charset="0"/>
                <a:cs typeface="MV Boli" panose="02000500030200090000" pitchFamily="2" charset="0"/>
              </a:rPr>
              <a:t>&amp; Pseudocode</a:t>
            </a:r>
            <a:endParaRPr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hoenixScriptFLF" panose="02000603060000020003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46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59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9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" dur="59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9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" dur="59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9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287A-6FD4-4991-B608-D8CFF3EC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What is pseudocode?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9261C-C676-4F46-80DD-6831C9BBE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Pseudocode is a step-by-step written outline of your code</a:t>
            </a:r>
          </a:p>
          <a:p>
            <a:r>
              <a:rPr lang="en-US" dirty="0"/>
              <a:t>You can turn your pseudocode into your Python code</a:t>
            </a:r>
          </a:p>
          <a:p>
            <a:r>
              <a:rPr lang="en-US" dirty="0"/>
              <a:t>If your pseudocode logic works, your coding logic will be better</a:t>
            </a:r>
          </a:p>
          <a:p>
            <a:r>
              <a:rPr lang="en-US" dirty="0" err="1"/>
              <a:t>Psuedocode</a:t>
            </a:r>
            <a:r>
              <a:rPr lang="en-US" dirty="0"/>
              <a:t> is written in plain English. </a:t>
            </a:r>
          </a:p>
          <a:p>
            <a:r>
              <a:rPr lang="en-US" dirty="0"/>
              <a:t>IT IS NOT CODE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i="1" dirty="0"/>
              <a:t>So it is completely ok if you don’t know </a:t>
            </a:r>
          </a:p>
          <a:p>
            <a:pPr marL="0" indent="0" algn="ctr">
              <a:buNone/>
            </a:pPr>
            <a:r>
              <a:rPr lang="en-US" sz="3600" i="1" dirty="0"/>
              <a:t>what code you need to know yet!!!</a:t>
            </a:r>
          </a:p>
        </p:txBody>
      </p:sp>
    </p:spTree>
    <p:extLst>
      <p:ext uri="{BB962C8B-B14F-4D97-AF65-F5344CB8AC3E}">
        <p14:creationId xmlns:p14="http://schemas.microsoft.com/office/powerpoint/2010/main" val="3192676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8F13-70F2-4408-9B48-3B6BD70C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Stef’s Pseudocode…</a:t>
            </a:r>
          </a:p>
        </p:txBody>
      </p:sp>
    </p:spTree>
    <p:extLst>
      <p:ext uri="{BB962C8B-B14F-4D97-AF65-F5344CB8AC3E}">
        <p14:creationId xmlns:p14="http://schemas.microsoft.com/office/powerpoint/2010/main" val="533710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C329-9A3B-4E2F-8162-A2E87CAB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Second Activity: Pseudocode your mini-game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4B7A0-B944-40D0-89F8-34E676880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Now we are going to write out pseudocode for your puzzle!</a:t>
            </a:r>
          </a:p>
          <a:p>
            <a:pPr marL="0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out actions that you want to have happen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out the things you need present in the puzzle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Is there logic? (If – then statements, cause and effect)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It is ok if you don’t know exactly how to write the code!</a:t>
            </a:r>
          </a:p>
          <a:p>
            <a:r>
              <a:rPr lang="en-US" dirty="0"/>
              <a:t>Mentors are here to help!</a:t>
            </a:r>
          </a:p>
        </p:txBody>
      </p:sp>
    </p:spTree>
    <p:extLst>
      <p:ext uri="{BB962C8B-B14F-4D97-AF65-F5344CB8AC3E}">
        <p14:creationId xmlns:p14="http://schemas.microsoft.com/office/powerpoint/2010/main" val="209216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7810-0D81-4494-8332-291F4BF8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Time permitting: Let’s write some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6426D-B81F-4E41-AA06-EB0A6430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Our pseudocode gives us a framework!</a:t>
            </a:r>
          </a:p>
          <a:p>
            <a:endParaRPr lang="en-US" dirty="0"/>
          </a:p>
          <a:p>
            <a:r>
              <a:rPr lang="en-US" dirty="0"/>
              <a:t>You can use my code to start, if you want to!</a:t>
            </a:r>
          </a:p>
          <a:p>
            <a:r>
              <a:rPr lang="en-US" dirty="0"/>
              <a:t>Or can come up with own</a:t>
            </a:r>
          </a:p>
          <a:p>
            <a:r>
              <a:rPr lang="en-US" dirty="0"/>
              <a:t>Or can look online for Python game code examples</a:t>
            </a:r>
          </a:p>
          <a:p>
            <a:r>
              <a:rPr lang="en-US" dirty="0"/>
              <a:t>We are here to help you!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Use your pseudocode as a framework/checklist for your code.</a:t>
            </a:r>
          </a:p>
        </p:txBody>
      </p:sp>
    </p:spTree>
    <p:extLst>
      <p:ext uri="{BB962C8B-B14F-4D97-AF65-F5344CB8AC3E}">
        <p14:creationId xmlns:p14="http://schemas.microsoft.com/office/powerpoint/2010/main" val="137430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CF07B394-83CF-4AEE-A5DD-860CC5EAF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2192000" cy="688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FACA5147-605A-44B3-86BF-70CA7B369E3F}"/>
              </a:ext>
            </a:extLst>
          </p:cNvPr>
          <p:cNvSpPr txBox="1"/>
          <p:nvPr/>
        </p:nvSpPr>
        <p:spPr>
          <a:xfrm>
            <a:off x="7772400" y="152399"/>
            <a:ext cx="4267200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oenixScriptFLF" panose="02000603060000020003" pitchFamily="2" charset="0"/>
                <a:cs typeface="MV Boli" panose="02000500030200090000" pitchFamily="2" charset="0"/>
              </a:rPr>
              <a:t>GECO Club</a:t>
            </a:r>
          </a:p>
          <a:p>
            <a:pPr marL="12700" algn="ctr">
              <a:lnSpc>
                <a:spcPct val="100000"/>
              </a:lnSpc>
            </a:pP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oenixScriptFLF" panose="02000603060000020003" pitchFamily="2" charset="0"/>
                <a:cs typeface="MV Boli" panose="02000500030200090000" pitchFamily="2" charset="0"/>
              </a:rPr>
              <a:t>July 27, 2019</a:t>
            </a:r>
            <a:endParaRPr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hoenixScriptFLF" panose="02000603060000020003" pitchFamily="2" charset="0"/>
              <a:cs typeface="MV Boli" panose="02000500030200090000" pitchFamily="2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828C280F-81B8-45FB-9B6E-E37C6549EEC6}"/>
              </a:ext>
            </a:extLst>
          </p:cNvPr>
          <p:cNvSpPr txBox="1"/>
          <p:nvPr/>
        </p:nvSpPr>
        <p:spPr>
          <a:xfrm>
            <a:off x="7772400" y="90607"/>
            <a:ext cx="4267200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5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oenixScriptFLF" panose="02000603060000020003" pitchFamily="2" charset="0"/>
                <a:cs typeface="MV Boli" panose="02000500030200090000" pitchFamily="2" charset="0"/>
              </a:rPr>
              <a:t>GECO Club</a:t>
            </a:r>
          </a:p>
          <a:p>
            <a:pPr marL="12700" algn="ctr">
              <a:lnSpc>
                <a:spcPct val="100000"/>
              </a:lnSpc>
            </a:pPr>
            <a:r>
              <a:rPr lang="en-US" sz="5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oenixScriptFLF" panose="02000603060000020003" pitchFamily="2" charset="0"/>
                <a:cs typeface="MV Boli" panose="02000500030200090000" pitchFamily="2" charset="0"/>
              </a:rPr>
              <a:t>July 27, 2019</a:t>
            </a:r>
            <a:endParaRPr sz="5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hoenixScriptFLF" panose="02000603060000020003" pitchFamily="2" charset="0"/>
              <a:cs typeface="MV Boli" panose="02000500030200090000" pitchFamily="2" charset="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F59EF7AC-94E0-4086-8BB3-D4FE04FD3073}"/>
              </a:ext>
            </a:extLst>
          </p:cNvPr>
          <p:cNvSpPr txBox="1"/>
          <p:nvPr/>
        </p:nvSpPr>
        <p:spPr>
          <a:xfrm>
            <a:off x="-76200" y="304800"/>
            <a:ext cx="4267200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oenixScriptFLF" panose="02000603060000020003" pitchFamily="2" charset="0"/>
                <a:cs typeface="MV Boli" panose="02000500030200090000" pitchFamily="2" charset="0"/>
              </a:rPr>
              <a:t>Game Design</a:t>
            </a:r>
          </a:p>
          <a:p>
            <a:pPr marL="12700" algn="ctr">
              <a:lnSpc>
                <a:spcPct val="100000"/>
              </a:lnSpc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oenixScriptFLF" panose="02000603060000020003" pitchFamily="2" charset="0"/>
                <a:cs typeface="MV Boli" panose="02000500030200090000" pitchFamily="2" charset="0"/>
              </a:rPr>
              <a:t>&amp; Pseudocode</a:t>
            </a:r>
            <a:endParaRPr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hoenixScriptFLF" panose="02000603060000020003" pitchFamily="2" charset="0"/>
              <a:cs typeface="MV Boli" panose="0200050003020009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642E22-6B25-4CF9-8F23-2E6FDEB3560A}"/>
              </a:ext>
            </a:extLst>
          </p:cNvPr>
          <p:cNvSpPr/>
          <p:nvPr/>
        </p:nvSpPr>
        <p:spPr>
          <a:xfrm>
            <a:off x="0" y="4038600"/>
            <a:ext cx="12192000" cy="2819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55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59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9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" dur="59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9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" dur="59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9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gecko">
            <a:extLst>
              <a:ext uri="{FF2B5EF4-FFF2-40B4-BE49-F238E27FC236}">
                <a16:creationId xmlns:a16="http://schemas.microsoft.com/office/drawing/2014/main" id="{086980AD-04A0-46B0-B4A7-D463FAB67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7DA943D-A434-455D-BC8F-FC394B04F175}"/>
              </a:ext>
            </a:extLst>
          </p:cNvPr>
          <p:cNvSpPr txBox="1"/>
          <p:nvPr/>
        </p:nvSpPr>
        <p:spPr>
          <a:xfrm rot="19676916">
            <a:off x="-194159" y="1540107"/>
            <a:ext cx="569125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timusPrinceps" panose="02000605060000020004" pitchFamily="2" charset="0"/>
                <a:ea typeface="Pink Ladies and Peanutbutte" pitchFamily="2" charset="-128"/>
                <a:cs typeface="Pink Ladies and Peanutbutte" pitchFamily="2" charset="-128"/>
              </a:rPr>
              <a:t>Welcome</a:t>
            </a:r>
            <a:endParaRPr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timusPrinceps" panose="02000605060000020004" pitchFamily="2" charset="0"/>
              <a:ea typeface="Pink Ladies and Peanutbutte" pitchFamily="2" charset="-128"/>
              <a:cs typeface="Pink Ladies and Peanutbutte" pitchFamily="2" charset="-128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AC2FAC1-8529-4547-9A7F-ACD38E9FFFA1}"/>
              </a:ext>
            </a:extLst>
          </p:cNvPr>
          <p:cNvSpPr txBox="1"/>
          <p:nvPr/>
        </p:nvSpPr>
        <p:spPr>
          <a:xfrm>
            <a:off x="2633537" y="3429000"/>
            <a:ext cx="8644063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timusPrinceps" panose="02000605060000020004" pitchFamily="2" charset="0"/>
                <a:ea typeface="Pink Ladies and Peanutbutte" pitchFamily="2" charset="-128"/>
                <a:cs typeface="Pink Ladies and Peanutbutte" pitchFamily="2" charset="-128"/>
              </a:rPr>
              <a:t>Girls Engineering &amp; Coding Organization</a:t>
            </a:r>
          </a:p>
          <a:p>
            <a:pPr marL="12700">
              <a:lnSpc>
                <a:spcPct val="100000"/>
              </a:lnSpc>
            </a:pPr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timusPrinceps" panose="02000605060000020004" pitchFamily="2" charset="0"/>
                <a:ea typeface="Pink Ladies and Peanutbutte" pitchFamily="2" charset="-128"/>
                <a:cs typeface="Pink Ladies and Peanutbutte" pitchFamily="2" charset="-128"/>
              </a:rPr>
              <a:t>(GECO Club)</a:t>
            </a:r>
            <a:endParaRPr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timusPrinceps" panose="02000605060000020004" pitchFamily="2" charset="0"/>
              <a:ea typeface="Pink Ladies and Peanutbutte" pitchFamily="2" charset="-128"/>
              <a:cs typeface="Pink Ladies and Peanutbutte" pitchFamily="2" charset="-128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47B9DFA6-D558-425F-85C2-7F88E218DDBF}"/>
              </a:ext>
            </a:extLst>
          </p:cNvPr>
          <p:cNvSpPr txBox="1"/>
          <p:nvPr/>
        </p:nvSpPr>
        <p:spPr>
          <a:xfrm rot="19676916">
            <a:off x="10280" y="1540108"/>
            <a:ext cx="5511189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timusPrinceps" panose="02000605060000020004" pitchFamily="2" charset="0"/>
                <a:ea typeface="Pink Ladies and Peanutbutte" pitchFamily="2" charset="-128"/>
                <a:cs typeface="Pink Ladies and Peanutbutte" pitchFamily="2" charset="-128"/>
              </a:rPr>
              <a:t>Welcome</a:t>
            </a:r>
            <a:endParaRPr sz="9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timusPrinceps" panose="02000605060000020004" pitchFamily="2" charset="0"/>
              <a:ea typeface="Pink Ladies and Peanutbutte" pitchFamily="2" charset="-128"/>
              <a:cs typeface="Pink Ladies and Peanutbutte" pitchFamily="2" charset="-128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A02938FB-9F00-416C-95E1-D2355E154ACF}"/>
              </a:ext>
            </a:extLst>
          </p:cNvPr>
          <p:cNvSpPr txBox="1"/>
          <p:nvPr/>
        </p:nvSpPr>
        <p:spPr>
          <a:xfrm>
            <a:off x="2709737" y="3464858"/>
            <a:ext cx="8644063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6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timusPrinceps" panose="02000605060000020004" pitchFamily="2" charset="0"/>
                <a:ea typeface="Pink Ladies and Peanutbutte" pitchFamily="2" charset="-128"/>
                <a:cs typeface="Pink Ladies and Peanutbutte" pitchFamily="2" charset="-128"/>
              </a:rPr>
              <a:t>Girls Engineering &amp; Coding Organization</a:t>
            </a:r>
          </a:p>
          <a:p>
            <a:pPr marL="12700">
              <a:lnSpc>
                <a:spcPct val="100000"/>
              </a:lnSpc>
            </a:pPr>
            <a:r>
              <a:rPr lang="en-US" sz="6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timusPrinceps" panose="02000605060000020004" pitchFamily="2" charset="0"/>
                <a:ea typeface="Pink Ladies and Peanutbutte" pitchFamily="2" charset="-128"/>
                <a:cs typeface="Pink Ladies and Peanutbutte" pitchFamily="2" charset="-128"/>
              </a:rPr>
              <a:t>(GECO Club)</a:t>
            </a:r>
            <a:endParaRPr sz="6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timusPrinceps" panose="02000605060000020004" pitchFamily="2" charset="0"/>
              <a:ea typeface="Pink Ladies and Peanutbutte" pitchFamily="2" charset="-128"/>
              <a:cs typeface="Pink Ladies and Peanutbutte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621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1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7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" dur="1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7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" dur="1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7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1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7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377B-69D1-4F69-ABE2-5710BB55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Why game design?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C38C5-DC9A-4F35-8BDC-EDDDAD54E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You said you wanted to try it!</a:t>
            </a:r>
          </a:p>
          <a:p>
            <a:pPr>
              <a:lnSpc>
                <a:spcPct val="150000"/>
              </a:lnSpc>
            </a:pPr>
            <a:r>
              <a:rPr lang="en-US" dirty="0"/>
              <a:t>Games are fun!</a:t>
            </a:r>
          </a:p>
          <a:p>
            <a:pPr>
              <a:lnSpc>
                <a:spcPct val="150000"/>
              </a:lnSpc>
            </a:pPr>
            <a:r>
              <a:rPr lang="en-US" dirty="0"/>
              <a:t>Great way to express creativity and code at the same time!</a:t>
            </a:r>
          </a:p>
          <a:p>
            <a:pPr>
              <a:lnSpc>
                <a:spcPct val="150000"/>
              </a:lnSpc>
            </a:pPr>
            <a:r>
              <a:rPr lang="en-US" dirty="0"/>
              <a:t>Can learn some really neat code!</a:t>
            </a:r>
          </a:p>
        </p:txBody>
      </p:sp>
    </p:spTree>
    <p:extLst>
      <p:ext uri="{BB962C8B-B14F-4D97-AF65-F5344CB8AC3E}">
        <p14:creationId xmlns:p14="http://schemas.microsoft.com/office/powerpoint/2010/main" val="234542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FC2D-8B7E-48A7-8F5F-9E3EC7D0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1C83-20DF-4828-BC1F-5200EBFC3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demo</a:t>
            </a:r>
          </a:p>
          <a:p>
            <a:r>
              <a:rPr lang="en-US" dirty="0"/>
              <a:t>Game design</a:t>
            </a:r>
          </a:p>
          <a:p>
            <a:pPr lvl="1"/>
            <a:r>
              <a:rPr lang="en-US" dirty="0"/>
              <a:t>Activity</a:t>
            </a:r>
          </a:p>
          <a:p>
            <a:r>
              <a:rPr lang="en-US" dirty="0"/>
              <a:t>Pseudocode</a:t>
            </a:r>
          </a:p>
          <a:p>
            <a:pPr lvl="1"/>
            <a:r>
              <a:rPr lang="en-US" dirty="0"/>
              <a:t>Activity</a:t>
            </a:r>
          </a:p>
          <a:p>
            <a:pPr lvl="1"/>
            <a:endParaRPr lang="en-US" dirty="0"/>
          </a:p>
          <a:p>
            <a:r>
              <a:rPr lang="en-US" dirty="0"/>
              <a:t>*Time Permitting* </a:t>
            </a:r>
          </a:p>
          <a:p>
            <a:pPr lvl="1"/>
            <a:r>
              <a:rPr lang="en-US" dirty="0"/>
              <a:t>Work on some game code!</a:t>
            </a:r>
          </a:p>
        </p:txBody>
      </p:sp>
    </p:spTree>
    <p:extLst>
      <p:ext uri="{BB962C8B-B14F-4D97-AF65-F5344CB8AC3E}">
        <p14:creationId xmlns:p14="http://schemas.microsoft.com/office/powerpoint/2010/main" val="44370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7ED3-3EA7-4C11-9091-AADC7877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250D9-1EF3-475C-B029-744B6234E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You’re walking in the woods…</a:t>
            </a:r>
          </a:p>
        </p:txBody>
      </p:sp>
    </p:spTree>
    <p:extLst>
      <p:ext uri="{BB962C8B-B14F-4D97-AF65-F5344CB8AC3E}">
        <p14:creationId xmlns:p14="http://schemas.microsoft.com/office/powerpoint/2010/main" val="2731219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C7AA-7A61-49C1-80B9-0E6EF9E30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Simple, right?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8BC83-6AD6-48BC-994C-BFCE7A713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10972800" cy="4525963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/>
              <a:t>Behind the scenes….let’s look at the code!</a:t>
            </a:r>
          </a:p>
        </p:txBody>
      </p:sp>
    </p:spTree>
    <p:extLst>
      <p:ext uri="{BB962C8B-B14F-4D97-AF65-F5344CB8AC3E}">
        <p14:creationId xmlns:p14="http://schemas.microsoft.com/office/powerpoint/2010/main" val="374766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F3CE5-D94D-4BB0-A6F3-593B3800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Game Design: 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175A-D29B-4343-94ED-25E83BDC9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Good game design is like writing a good story</a:t>
            </a:r>
          </a:p>
          <a:p>
            <a:endParaRPr lang="en-US" dirty="0"/>
          </a:p>
          <a:p>
            <a:r>
              <a:rPr lang="en-US" dirty="0"/>
              <a:t>What are your goals?</a:t>
            </a:r>
          </a:p>
          <a:p>
            <a:r>
              <a:rPr lang="en-US" dirty="0"/>
              <a:t>What experience do you want your users to have?</a:t>
            </a:r>
          </a:p>
          <a:p>
            <a:r>
              <a:rPr lang="en-US" dirty="0"/>
              <a:t>Setting? Genre? What kind of game?</a:t>
            </a:r>
          </a:p>
          <a:p>
            <a:r>
              <a:rPr lang="en-US" dirty="0"/>
              <a:t>What challenges or puzzles do you want to include?</a:t>
            </a:r>
          </a:p>
          <a:p>
            <a:r>
              <a:rPr lang="en-US" dirty="0"/>
              <a:t>Rewards?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Making sure your game is good on paper saves time and money in the real world!</a:t>
            </a:r>
          </a:p>
        </p:txBody>
      </p:sp>
    </p:spTree>
    <p:extLst>
      <p:ext uri="{BB962C8B-B14F-4D97-AF65-F5344CB8AC3E}">
        <p14:creationId xmlns:p14="http://schemas.microsoft.com/office/powerpoint/2010/main" val="1090416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B5AC-F82C-4F0B-AF49-27CA2EE82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First Activity: Game and puzzle design!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C481-27A0-4F97-BE2C-74BF98358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work solo, with a partner, or in a group</a:t>
            </a:r>
          </a:p>
          <a:p>
            <a:pPr lvl="1"/>
            <a:r>
              <a:rPr lang="en-US" dirty="0"/>
              <a:t>If you work solo, you have to have “co-creator” to talk to about your ideas!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Design a narrative mini-game with a single puzzle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Game setting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Goal of puzzle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What kind of puzzle &amp; what is the solution?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What happens???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NOT in code!  Just writing &amp; being creative for now</a:t>
            </a:r>
          </a:p>
        </p:txBody>
      </p:sp>
    </p:spTree>
    <p:extLst>
      <p:ext uri="{BB962C8B-B14F-4D97-AF65-F5344CB8AC3E}">
        <p14:creationId xmlns:p14="http://schemas.microsoft.com/office/powerpoint/2010/main" val="3201905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7786</TotalTime>
  <Words>488</Words>
  <Application>Microsoft Office PowerPoint</Application>
  <PresentationFormat>Widescreen</PresentationFormat>
  <Paragraphs>93</Paragraphs>
  <Slides>13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CF I Dont Want to Grow Up</vt:lpstr>
      <vt:lpstr>OptimusPrinceps</vt:lpstr>
      <vt:lpstr>PhoenixScriptFLF</vt:lpstr>
      <vt:lpstr>Office Theme</vt:lpstr>
      <vt:lpstr>PowerPoint Presentation</vt:lpstr>
      <vt:lpstr>PowerPoint Presentation</vt:lpstr>
      <vt:lpstr>PowerPoint Presentation</vt:lpstr>
      <vt:lpstr>Why game design?</vt:lpstr>
      <vt:lpstr>Agenda:</vt:lpstr>
      <vt:lpstr>Demo</vt:lpstr>
      <vt:lpstr>Simple, right?</vt:lpstr>
      <vt:lpstr>Game Design: The Basics</vt:lpstr>
      <vt:lpstr>First Activity: Game and puzzle design!</vt:lpstr>
      <vt:lpstr>What is pseudocode?</vt:lpstr>
      <vt:lpstr>Stef’s Pseudocode…</vt:lpstr>
      <vt:lpstr>Second Activity: Pseudocode your mini-game</vt:lpstr>
      <vt:lpstr>Time permitting: Let’s write some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Collier, Dion M CTR (US)</dc:creator>
  <cp:lastModifiedBy>Rand, Stef</cp:lastModifiedBy>
  <cp:revision>1063</cp:revision>
  <cp:lastPrinted>2019-06-21T02:57:32Z</cp:lastPrinted>
  <dcterms:created xsi:type="dcterms:W3CDTF">2017-09-29T12:48:59Z</dcterms:created>
  <dcterms:modified xsi:type="dcterms:W3CDTF">2019-07-27T17:50:55Z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2017-09-29T00:00:00Z</vt:filetime>
  </property>
  <property fmtid="{D5CDD505-2E9C-101B-9397-08002B2CF9AE}" pid="3" name="LastSaved">
    <vt:filetime>2017-09-29T00:00:00Z</vt:filetime>
  </property>
</Properties>
</file>