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349" r:id="rId2"/>
    <p:sldId id="350" r:id="rId3"/>
    <p:sldId id="351" r:id="rId4"/>
    <p:sldId id="844" r:id="rId5"/>
    <p:sldId id="845" r:id="rId6"/>
    <p:sldId id="846" r:id="rId7"/>
    <p:sldId id="847" r:id="rId8"/>
    <p:sldId id="848" r:id="rId9"/>
    <p:sldId id="849" r:id="rId10"/>
    <p:sldId id="850" r:id="rId11"/>
    <p:sldId id="851" r:id="rId12"/>
    <p:sldId id="852" r:id="rId13"/>
    <p:sldId id="853" r:id="rId14"/>
    <p:sldId id="854" r:id="rId15"/>
    <p:sldId id="855" r:id="rId16"/>
    <p:sldId id="856" r:id="rId17"/>
    <p:sldId id="857" r:id="rId18"/>
    <p:sldId id="858" r:id="rId19"/>
    <p:sldId id="859" r:id="rId20"/>
    <p:sldId id="860" r:id="rId21"/>
    <p:sldId id="861" r:id="rId22"/>
    <p:sldId id="862" r:id="rId23"/>
    <p:sldId id="863" r:id="rId24"/>
    <p:sldId id="864" r:id="rId25"/>
    <p:sldId id="865" r:id="rId26"/>
    <p:sldId id="866" r:id="rId27"/>
    <p:sldId id="867" r:id="rId28"/>
    <p:sldId id="868" r:id="rId29"/>
    <p:sldId id="869" r:id="rId30"/>
    <p:sldId id="870" r:id="rId31"/>
    <p:sldId id="871" r:id="rId32"/>
    <p:sldId id="872" r:id="rId33"/>
    <p:sldId id="873" r:id="rId34"/>
    <p:sldId id="874" r:id="rId35"/>
    <p:sldId id="875" r:id="rId36"/>
    <p:sldId id="876" r:id="rId37"/>
    <p:sldId id="877" r:id="rId38"/>
    <p:sldId id="878" r:id="rId39"/>
    <p:sldId id="879" r:id="rId40"/>
    <p:sldId id="880" r:id="rId41"/>
    <p:sldId id="881" r:id="rId42"/>
    <p:sldId id="882" r:id="rId43"/>
    <p:sldId id="883" r:id="rId44"/>
    <p:sldId id="884" r:id="rId45"/>
    <p:sldId id="885" r:id="rId46"/>
    <p:sldId id="886" r:id="rId47"/>
    <p:sldId id="887" r:id="rId48"/>
    <p:sldId id="888" r:id="rId49"/>
    <p:sldId id="520" r:id="rId50"/>
    <p:sldId id="521" r:id="rId51"/>
    <p:sldId id="522" r:id="rId52"/>
    <p:sldId id="397" r:id="rId53"/>
  </p:sldIdLst>
  <p:sldSz cx="9144000" cy="6858000" type="screen4x3"/>
  <p:notesSz cx="6858000" cy="9144000"/>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ettN" initials="BN"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417"/>
    <a:srgbClr val="0098D1"/>
    <a:srgbClr val="00FF00"/>
    <a:srgbClr val="EF3E42"/>
    <a:srgbClr val="E9F1F5"/>
    <a:srgbClr val="898989"/>
    <a:srgbClr val="D0E3EA"/>
    <a:srgbClr val="942C61"/>
    <a:srgbClr val="008CBB"/>
    <a:srgbClr val="EC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3" autoAdjust="0"/>
    <p:restoredTop sz="77830" autoAdjust="0"/>
  </p:normalViewPr>
  <p:slideViewPr>
    <p:cSldViewPr>
      <p:cViewPr varScale="1">
        <p:scale>
          <a:sx n="53" d="100"/>
          <a:sy n="53" d="100"/>
        </p:scale>
        <p:origin x="1112"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0F9785-A6C5-41BA-A299-7A1E59C65098}" type="datetimeFigureOut">
              <a:rPr lang="en-US" smtClean="0"/>
              <a:pPr/>
              <a:t>4/2/18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3DD9FE-5F5B-49BA-A3D1-13228F36FDEB}" type="slidenum">
              <a:rPr lang="en-US" smtClean="0"/>
              <a:pPr/>
              <a:t>‹#›</a:t>
            </a:fld>
            <a:endParaRPr lang="en-US" dirty="0"/>
          </a:p>
        </p:txBody>
      </p:sp>
    </p:spTree>
    <p:extLst>
      <p:ext uri="{BB962C8B-B14F-4D97-AF65-F5344CB8AC3E}">
        <p14:creationId xmlns:p14="http://schemas.microsoft.com/office/powerpoint/2010/main" val="3085427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E47ACD7-3853-46B9-BD38-C4548778AECD}" type="datetimeFigureOut">
              <a:rPr lang="en-US"/>
              <a:pPr>
                <a:defRPr/>
              </a:pPr>
              <a:t>4/2/18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C507E5D-97E2-4D0E-96B4-C88259924A6D}" type="slidenum">
              <a:rPr lang="en-US"/>
              <a:pPr>
                <a:defRPr/>
              </a:pPr>
              <a:t>‹#›</a:t>
            </a:fld>
            <a:endParaRPr lang="en-US" dirty="0"/>
          </a:p>
        </p:txBody>
      </p:sp>
    </p:spTree>
    <p:extLst>
      <p:ext uri="{BB962C8B-B14F-4D97-AF65-F5344CB8AC3E}">
        <p14:creationId xmlns:p14="http://schemas.microsoft.com/office/powerpoint/2010/main" val="18806261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We continue part 5 of your textbook</a:t>
            </a:r>
            <a:r>
              <a:rPr lang="en-US" baseline="0" dirty="0"/>
              <a:t>,</a:t>
            </a:r>
            <a:r>
              <a:rPr lang="en-US" dirty="0"/>
              <a:t> Marketing</a:t>
            </a:r>
            <a:r>
              <a:rPr lang="en-US" baseline="0" dirty="0"/>
              <a:t>: Developing Relationships, with chapter 13, Digital Marketing and Social Networking</a:t>
            </a:r>
            <a:endParaRPr lang="en-US" dirty="0"/>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pPr/>
              <a:t>1</a:t>
            </a:fld>
            <a:endParaRPr lang="en-US" dirty="0"/>
          </a:p>
        </p:txBody>
      </p:sp>
    </p:spTree>
    <p:extLst>
      <p:ext uri="{BB962C8B-B14F-4D97-AF65-F5344CB8AC3E}">
        <p14:creationId xmlns:p14="http://schemas.microsoft.com/office/powerpoint/2010/main" val="352404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While digital marketing shares some similarities with conventional marketing techniques, a few valuable differences stand out. First, digital media make customer communications faster and interactive. Second, digital media help companies reach new target markets more easily, affordably, and quickly than ever before. Finally, digital media help marketers utilize new resources in seeking out and communicating with customers. One aspect of marketing that has not changed with digital media is the importance of achieving the right marketing mix. Product, distribution, promotion, and pricing are as important as ever for successful online marketing strategies.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IN" dirty="0"/>
              <a:t>One of the most important benefits of digital marketing is the ability of marketers and customers to easily share information. Many marketers use e-mail, mobile phones, social networking, wikis, video sharing, podcasts, blogs, videoconferencing, and other technologies to coordinate activities and communicate with employees, customers, and suppliers.</a:t>
            </a:r>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Like traditional marketers, digital marketers must anticipate consumer needs and preferences, tailor their products and services to meet these needs, and continually upgrade them to remain competitive. The connectivity created by digital media provides the opportunity for adding services and can enhance product benefits. Businesses can often offer more items online than they could in a retail store. The Internet can make it much easier to anticipate consumer needs. However, fierce competition makes quality product and service offerings more important than ever.</a:t>
            </a:r>
            <a:endParaRPr lang="en-US" sz="2400" dirty="0">
              <a:ea typeface="ヒラギノ角ゴ ProN W3"/>
              <a:cs typeface="ヒラギノ角ゴ ProN W3"/>
              <a:sym typeface="Calisto MT" pitchFamily="18" charset="0"/>
            </a:endParaRPr>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The Internet is a new distribution channel for making products available at the right time, at the right place, and in the right quantities. Marketers’ ability to process orders electronically and increase the speed of communications via the Internet reduces inefficiencies, costs, and redundancies while increasing speed throughout the marketing channel. Shipping times and costs have become an important consideration in attracting customers, prompting many companies to offer consumers low shipping costs or next-day delivery.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is attempting to take market share away from e-marketers like Amazon.com by reducing delivery time and creating a “site to store” system that eliminates shipping costs for consumers who pick up their deliveries in the store. This offer has the increased benefit of getting customers into the store, where they might make add-on purchases. </a:t>
            </a: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is also testing the concept of delivering groceries to individual homes. Through even more sophisticated distribution systems, </a:t>
            </a:r>
            <a:r>
              <a:rPr lang="en-US" sz="1200" b="0" i="0" u="none" strike="noStrike" kern="1200" baseline="0" dirty="0" err="1">
                <a:solidFill>
                  <a:schemeClr val="tx1"/>
                </a:solidFill>
                <a:latin typeface="+mn-lt"/>
                <a:ea typeface="+mn-ea"/>
                <a:cs typeface="+mn-cs"/>
              </a:rPr>
              <a:t>Walmart</a:t>
            </a:r>
            <a:r>
              <a:rPr lang="en-US" sz="1200" b="0" i="0" u="none" strike="noStrike" kern="1200" baseline="0" dirty="0">
                <a:solidFill>
                  <a:schemeClr val="tx1"/>
                </a:solidFill>
                <a:latin typeface="+mn-lt"/>
                <a:ea typeface="+mn-ea"/>
                <a:cs typeface="+mn-cs"/>
              </a:rPr>
              <a:t> hopes to overtake online retailers to become the biggest online merchant.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Perhaps one of the best ways businesses can utilize digital media is for promotion purposes—whether they are increasing brand awareness, connecting with consumers, or taking advantage of social networks or virtual worlds to form relationships and generate positive publicity or “buzz” about their products. Thanks to online promotion, consumers can be more informed than ever, including reading customer-generated content before making purchasing decisions. Consumer consumption patterns are radically changing, and marketers must adapt their promotional efforts to meet them.</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Price is the most flexible element of the marketing mix. Digital marketing can enhance the value of products by providing extra benefits such as service, information, and convenience. Through digital media, discounts and other promotions can be quickly communicated. As consumers have become better informed about their options, the demand for low-priced products has grown, leading to the creation of deal sites where consumers can directly compare prices. Many marketers offer buying incentives like online coupons or free samples to generate consumer demand for their products. For the business that wants to compete on price, digital marketing provides unlimited opportunities.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A </a:t>
            </a:r>
            <a:r>
              <a:rPr lang="en-US" sz="1200" b="1" i="0" u="none" strike="noStrike" kern="1200" baseline="0" dirty="0">
                <a:solidFill>
                  <a:schemeClr val="tx1"/>
                </a:solidFill>
                <a:latin typeface="+mn-lt"/>
                <a:ea typeface="+mn-ea"/>
                <a:cs typeface="+mn-cs"/>
              </a:rPr>
              <a:t>social network </a:t>
            </a:r>
            <a:r>
              <a:rPr lang="en-US" sz="1200" b="0" i="0" u="none" strike="noStrike" kern="1200" baseline="0" dirty="0">
                <a:solidFill>
                  <a:schemeClr val="tx1"/>
                </a:solidFill>
                <a:latin typeface="+mn-lt"/>
                <a:ea typeface="+mn-ea"/>
                <a:cs typeface="+mn-cs"/>
              </a:rPr>
              <a:t>is a website where users can create a profile and interact with other users, post information, and engage in other forms of web-based communication. Social networks are a valued part of marketing because they are changing the way consumers communicate with each other and with firms. As the number of social network users increases, interactive marketers are finding opportunities to reach out to consumers in new target markets. An important question relates to how social media sites are adding value to the economy. While billions of dollars in investments are being funneled into social media, it may be too early to assess the exact economic contribution of social media to the entire economy.</a:t>
            </a:r>
            <a:endParaRPr lang="en-US" dirty="0"/>
          </a:p>
          <a:p>
            <a:endParaRPr lang="en-US" b="0"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Internet users are creating and reading consumer-generated content as never before and are having a profound effect on marketing in the process. Two factors have sparked the rise of consumer-generated information: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The increased tendency of consumers to publish their own thoughts, opinions, reviews, and product discussions through blogs or digital media.</a:t>
            </a:r>
          </a:p>
          <a:p>
            <a:r>
              <a:rPr lang="en-US" sz="1200" b="0" i="0" u="none" strike="noStrike" kern="1200" baseline="0" dirty="0">
                <a:solidFill>
                  <a:schemeClr val="tx1"/>
                </a:solidFill>
                <a:latin typeface="+mn-lt"/>
                <a:ea typeface="+mn-ea"/>
                <a:cs typeface="+mn-cs"/>
              </a:rPr>
              <a:t>2. Consumers’ tendencies to trust other consumers over corporations. Consumers often rely on the recommendations of friends, family, and fellow consumers when making purchasing decisions.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who know where online users are likely to express their thoughts and opinions can use these forums to interact with them, address problems, and promote their companies.</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The increase in social networking across the world is exponential. It is estimated that today’s adults spend approximately 37 minutes per day on social networking sites. As social networks evolve, both marketers and the owners of social networking sites are realizing the opportunities such networks offer—an influx of advertising dollars for site owners and a large reach for the advertiser. As a result, marketers have begun investigating and experimenting with promotion on social networks.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In chapter 13 we discuss using digital media in business and marketing. </a:t>
            </a:r>
            <a:r>
              <a:rPr lang="en-US" sz="1200" b="0" i="0" u="none" strike="noStrike" kern="1200" baseline="0" dirty="0">
                <a:solidFill>
                  <a:schemeClr val="tx1"/>
                </a:solidFill>
                <a:latin typeface="+mn-lt"/>
                <a:ea typeface="+mn-ea"/>
                <a:cs typeface="+mn-cs"/>
              </a:rPr>
              <a:t>In this chapter, we first provide some key definitions related to digital marketing and social networking. Next, we discuss using digital media in business and digital marketing. We look at marketing mix considerations when using digital media and pay special attention to social networking. Then we focus on digital marketing strategies—particularly new communication channels like social networks— and consider how consumers are changing their information searches and consumption behavior to </a:t>
            </a:r>
            <a:r>
              <a:rPr lang="en-US" sz="1200" b="0" i="0" u="none" strike="noStrike" kern="1200" baseline="0" dirty="0" err="1">
                <a:solidFill>
                  <a:schemeClr val="tx1"/>
                </a:solidFill>
                <a:latin typeface="+mn-lt"/>
                <a:ea typeface="+mn-ea"/>
                <a:cs typeface="+mn-cs"/>
              </a:rPr>
              <a:t>fi</a:t>
            </a:r>
            <a:r>
              <a:rPr lang="en-US" sz="1200" b="0" i="0" u="none" strike="noStrike" kern="1200" baseline="0" dirty="0">
                <a:solidFill>
                  <a:schemeClr val="tx1"/>
                </a:solidFill>
                <a:latin typeface="+mn-lt"/>
                <a:ea typeface="+mn-ea"/>
                <a:cs typeface="+mn-cs"/>
              </a:rPr>
              <a:t> t emerging technologies and trends. Finally, we examine the legal and social issues associated with information technology, digital media, and e-business.</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is the most popular social networking site in the world.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users create profiles, which they can make public or private, and then search the network for people with whom to connect. Many believe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appeals to a broader demographic In fact, the fastest-growing group on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is consumers 55 and over. For this reason, many marketers are turning to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to market products, interact with consumers, and gain free publicity. It is possible for a consumer to become a “fan” of a major company like Starbucks by clicking on the “Like” icon on the coffee retailer’s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page.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is also partnering with businesses to offer unique incentives to businesses. Additionally, social networking sites are useful for relationship marketing, or the creation of relationships that mutually benefit the marketing business and the customer. Companies are utilizing relationship marketing through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to help consumers feel more connected to their products.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Twitter is a hybrid of a social networking site and a micro-blogging site that asks users one simple question: “What’s happening?” Members can post answers of up to 140 characters, which are then available for their registered “followers” to read. Nearly half of these users visit the site on a daily basis, while approximately 30 percent visit the site multiple times per day. More than half of Twitter’s active and monthly users follow companies or brands. Like other social networking tools, Twitter is also being used to build, or in some cases rebuild, customer relationships. Other companies are using Twitter in conjunction with other social media sites to create unique viral marketing campaigns. Finally, companies are using Twitter to gain a competitive advantage.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 2011, Google launched its Google+ network, a social media site intended to rival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and identify users across Google’s various services. CEO Larry Page initiated a move to get more people to use Google+ by requiring those that use Google services, such as Gmail and YouTube, to have a Google+ account. Integration between the social network and its other services means that users who post reviews on different Google platforms can no longer do so anonymously—they are now tied to a person’s Google+ account. Google+ gives digital marketers an opportunity to capitalize on its growing user base. Because Google+ is linked with search results on Google, sharing a firm’s information on Google+ could push the firm up through the ranks of Google search results. Although Google+ does not yet have the same influence as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marketers are discovering a number of possibilities to engage users with Google+.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latin typeface="+mn-lt"/>
                <a:ea typeface="+mn-ea"/>
                <a:cs typeface="+mn-cs"/>
              </a:rPr>
              <a:t>One of the best ways to get someone’s attention is to tell a story, and in the digital age it is even more effective to tell that story in a short online video. These stories can be informational in the form of how-to videos or learning videos that give people tips on how to use products as they were intended or in a new way. Some examples include videos on how to get the best curls with a curling iron or tips on applying makeup. Within the video, the viewer will see a brand logo but the message of the video is not about the brand. The point of these videos is indirect advertising where the viewer is not seeing the content as promotional. Companies will get these videos on different online outlets such as </a:t>
            </a:r>
            <a:r>
              <a:rPr lang="en-US" sz="1200" kern="1200" dirty="0" err="1">
                <a:solidFill>
                  <a:schemeClr val="tx1"/>
                </a:solidFill>
                <a:latin typeface="+mn-lt"/>
                <a:ea typeface="+mn-ea"/>
                <a:cs typeface="+mn-cs"/>
              </a:rPr>
              <a:t>BuzzFeed</a:t>
            </a:r>
            <a:r>
              <a:rPr lang="en-US" sz="1200" kern="1200" dirty="0">
                <a:solidFill>
                  <a:schemeClr val="tx1"/>
                </a:solidFill>
                <a:latin typeface="+mn-lt"/>
                <a:ea typeface="+mn-ea"/>
                <a:cs typeface="+mn-cs"/>
              </a:rPr>
              <a:t>, and they have the potential to go viral.</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Today’s marketers must recognize that the impact of consumer-generated material like blogs and wikis and their significance to online consumers have increased a great deal. </a:t>
            </a:r>
            <a:r>
              <a:rPr lang="en-US" sz="1200" b="1" i="0" u="none" strike="noStrike" kern="1200" baseline="0" dirty="0">
                <a:solidFill>
                  <a:schemeClr val="tx1"/>
                </a:solidFill>
                <a:latin typeface="+mn-lt"/>
                <a:ea typeface="+mn-ea"/>
                <a:cs typeface="+mn-cs"/>
              </a:rPr>
              <a:t>Blogs </a:t>
            </a:r>
            <a:r>
              <a:rPr lang="en-US" sz="1200" b="0" i="0" u="none" strike="noStrike" kern="1200" baseline="0" dirty="0">
                <a:solidFill>
                  <a:schemeClr val="tx1"/>
                </a:solidFill>
                <a:latin typeface="+mn-lt"/>
                <a:ea typeface="+mn-ea"/>
                <a:cs typeface="+mn-cs"/>
              </a:rPr>
              <a:t>(short for web logs) are web-based journals in which writers can editorialize and interact with other Internet users. More than three-fourths of Internet users read blogs. Blogs give consumers power, sometimes more than companies would like. Bloggers can post whatever they like about a company or its products, whether their opinions are positive or negative, true or false. Rather than trying to eliminate blogs that cast their companies in a negative light, some firms are using their own blogs, or employee blogs, to answer consumer concerns or defend their corporate reputations.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Wikis </a:t>
            </a:r>
            <a:r>
              <a:rPr lang="en-US" sz="1200" b="0" i="0" u="none" strike="noStrike" kern="1200" baseline="0" dirty="0">
                <a:solidFill>
                  <a:schemeClr val="tx1"/>
                </a:solidFill>
                <a:latin typeface="+mn-lt"/>
                <a:ea typeface="+mn-ea"/>
                <a:cs typeface="+mn-cs"/>
              </a:rPr>
              <a:t>are websites where users can add to or edit the content of posted articles. One of the best known is Wikipedia, an online encyclopedia with more than 30 million entries in more than 285 languages on nearly every subject imaginable. (Encyclopedia Britannica only has 120,000 entries.) Like all digital media, wikis have advantages and disadvantages for companies. Monitoring relevant wikis can provide companies with a better idea of how consumers feel about the company or brand. There is too much at stake financially for marketers to ignore wikis and blogs. Despite this fact, statistics show that only 34 percent of </a:t>
            </a:r>
            <a:r>
              <a:rPr lang="en-US" sz="1200" b="0" i="1" u="none" strike="noStrike" kern="1200" baseline="0" dirty="0">
                <a:solidFill>
                  <a:schemeClr val="tx1"/>
                </a:solidFill>
                <a:latin typeface="+mn-lt"/>
                <a:ea typeface="+mn-ea"/>
                <a:cs typeface="+mn-cs"/>
              </a:rPr>
              <a:t>Fortune </a:t>
            </a:r>
            <a:r>
              <a:rPr lang="en-US" sz="1200" b="0" i="0" u="none" strike="noStrike" kern="1200" baseline="0" dirty="0">
                <a:solidFill>
                  <a:schemeClr val="tx1"/>
                </a:solidFill>
                <a:latin typeface="+mn-lt"/>
                <a:ea typeface="+mn-ea"/>
                <a:cs typeface="+mn-cs"/>
              </a:rPr>
              <a:t>500 companies have a corporate blog.</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DID YOU KNOW? </a:t>
            </a:r>
            <a:r>
              <a:rPr lang="en-US" sz="1200" b="0" i="0" u="none" strike="noStrike" kern="1200" baseline="0" dirty="0">
                <a:solidFill>
                  <a:schemeClr val="tx1"/>
                </a:solidFill>
                <a:latin typeface="+mn-lt"/>
                <a:ea typeface="+mn-ea"/>
                <a:cs typeface="+mn-cs"/>
              </a:rPr>
              <a:t>Searching is the most popular online activity, while social networking and blogging are fourth.</a:t>
            </a:r>
            <a:endParaRPr lang="en-US" dirty="0"/>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Media sharing sites allow marketers to share photos, videos, and podcasts. Media sharing sites are more limited in scope in how companies interact with consumers. They tend to be more promotional than reactive. This means that while firms can promote their products through videos or photos, they usually do not interact with consumers through personal messages or responses.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Video sharing sites allow virtually anybody to upload videos, from professional marketers at </a:t>
            </a:r>
            <a:r>
              <a:rPr lang="en-US" sz="1200" b="0" i="1" u="none" strike="noStrike" kern="1200" baseline="0" dirty="0">
                <a:solidFill>
                  <a:schemeClr val="tx1"/>
                </a:solidFill>
                <a:latin typeface="+mn-lt"/>
                <a:ea typeface="+mn-ea"/>
                <a:cs typeface="+mn-cs"/>
              </a:rPr>
              <a:t>Fortune </a:t>
            </a:r>
            <a:r>
              <a:rPr lang="en-US" sz="1200" b="0" i="0" u="none" strike="noStrike" kern="1200" baseline="0" dirty="0">
                <a:solidFill>
                  <a:schemeClr val="tx1"/>
                </a:solidFill>
                <a:latin typeface="+mn-lt"/>
                <a:ea typeface="+mn-ea"/>
                <a:cs typeface="+mn-cs"/>
              </a:rPr>
              <a:t>500 corporations to the average Internet user. Some of the most popular video sharing sites include YouTube, </a:t>
            </a:r>
            <a:r>
              <a:rPr lang="en-US" sz="1200" b="0" i="0" u="none" strike="noStrike" kern="1200" baseline="0" dirty="0" err="1">
                <a:solidFill>
                  <a:schemeClr val="tx1"/>
                </a:solidFill>
                <a:latin typeface="+mn-lt"/>
                <a:ea typeface="+mn-ea"/>
                <a:cs typeface="+mn-cs"/>
              </a:rPr>
              <a:t>Vimeo</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Daily</a:t>
            </a:r>
            <a:r>
              <a:rPr lang="en-US" sz="1200" b="0" i="1" u="none" strike="noStrike" kern="1200" baseline="0" dirty="0" err="1">
                <a:solidFill>
                  <a:schemeClr val="tx1"/>
                </a:solidFill>
                <a:latin typeface="+mn-lt"/>
                <a:ea typeface="+mn-ea"/>
                <a:cs typeface="+mn-cs"/>
              </a:rPr>
              <a:t>motion</a:t>
            </a:r>
            <a:r>
              <a:rPr lang="en-US" sz="1200" b="0" i="0" u="none" strike="noStrike" kern="1200" baseline="0" dirty="0">
                <a:solidFill>
                  <a:schemeClr val="tx1"/>
                </a:solidFill>
                <a:latin typeface="+mn-lt"/>
                <a:ea typeface="+mn-ea"/>
                <a:cs typeface="+mn-cs"/>
              </a:rPr>
              <a:t>. Video sharing sites give companies the opportunity to upload ads and informational videos about their products. Businesses have also begun to utilize consumer-generated video content, saving money they would have spent on hiring advertising firms to develop professional advertising campaigns.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Photo sharing sites allow users to upload and share their photos and short videos with the world. Well-known photo sharing sites include </a:t>
            </a:r>
            <a:r>
              <a:rPr lang="en-US" sz="1200" b="0" i="0" u="none" strike="noStrike" kern="1200" baseline="0" dirty="0" err="1">
                <a:solidFill>
                  <a:schemeClr val="tx1"/>
                </a:solidFill>
                <a:latin typeface="+mn-lt"/>
                <a:ea typeface="+mn-ea"/>
                <a:cs typeface="+mn-cs"/>
              </a:rPr>
              <a:t>Instagram</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Imgur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Shutterly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Photobucket</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Flickr</a:t>
            </a:r>
            <a:r>
              <a:rPr lang="en-US" sz="1200" b="0" i="0" u="none" strike="noStrike" kern="1200" baseline="0" dirty="0">
                <a:solidFill>
                  <a:schemeClr val="tx1"/>
                </a:solidFill>
                <a:latin typeface="+mn-lt"/>
                <a:ea typeface="+mn-ea"/>
                <a:cs typeface="+mn-cs"/>
              </a:rPr>
              <a:t>. Other sites are emerging that take photo sharing to a new level. </a:t>
            </a:r>
            <a:r>
              <a:rPr lang="en-US" sz="1200" b="0" i="0" u="none" strike="noStrike" kern="1200" baseline="0" dirty="0" err="1">
                <a:solidFill>
                  <a:schemeClr val="tx1"/>
                </a:solidFill>
                <a:latin typeface="+mn-lt"/>
                <a:ea typeface="+mn-ea"/>
                <a:cs typeface="+mn-cs"/>
              </a:rPr>
              <a:t>Pinterest</a:t>
            </a:r>
            <a:r>
              <a:rPr lang="en-US" sz="1200" b="0" i="0" u="none" strike="noStrike" kern="1200" baseline="0" dirty="0">
                <a:solidFill>
                  <a:schemeClr val="tx1"/>
                </a:solidFill>
                <a:latin typeface="+mn-lt"/>
                <a:ea typeface="+mn-ea"/>
                <a:cs typeface="+mn-cs"/>
              </a:rPr>
              <a:t> is a photo sharing bulletin board site that combines photo sharing with elements of bookmarking and social networking. Photo sharing represents an opportunity for companies to market themselves</a:t>
            </a:r>
          </a:p>
          <a:p>
            <a:r>
              <a:rPr lang="en-US" sz="1200" b="0" i="0" u="none" strike="noStrike" kern="1200" baseline="0" dirty="0">
                <a:solidFill>
                  <a:schemeClr val="tx1"/>
                </a:solidFill>
                <a:latin typeface="+mn-lt"/>
                <a:ea typeface="+mn-ea"/>
                <a:cs typeface="+mn-cs"/>
              </a:rPr>
              <a:t>visually by displaying snapshots of company events, company staff, and/or company products.</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Viral marketing </a:t>
            </a:r>
            <a:r>
              <a:rPr lang="en-US" sz="1200" b="0" i="0" u="none" strike="noStrike" kern="1200" baseline="0" dirty="0">
                <a:solidFill>
                  <a:schemeClr val="tx1"/>
                </a:solidFill>
                <a:latin typeface="+mn-lt"/>
                <a:ea typeface="+mn-ea"/>
                <a:cs typeface="+mn-cs"/>
              </a:rPr>
              <a:t>occurs when a message gets sent from person to person to person. It can be an extremely effective tool for marketers—particularly on the Internet, where one click can send a message to dozens or hundreds of people simultaneously. Marketers are taking advantage of the viral nature of video sharing sites like YouTube, either by creating their own unique videos or advertising on videos that have already reached viral status.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Podcasts </a:t>
            </a:r>
            <a:r>
              <a:rPr lang="en-US" sz="1200" b="0" i="0" u="none" strike="noStrike" kern="1200" baseline="0" dirty="0">
                <a:solidFill>
                  <a:schemeClr val="tx1"/>
                </a:solidFill>
                <a:latin typeface="+mn-lt"/>
                <a:ea typeface="+mn-ea"/>
                <a:cs typeface="+mn-cs"/>
              </a:rPr>
              <a:t>are audio or video </a:t>
            </a:r>
            <a:r>
              <a:rPr lang="en-US" sz="1200" b="0" i="0" u="none" strike="noStrike" kern="1200" baseline="0" dirty="0" err="1">
                <a:solidFill>
                  <a:schemeClr val="tx1"/>
                </a:solidFill>
                <a:latin typeface="+mn-lt"/>
                <a:ea typeface="+mn-ea"/>
                <a:cs typeface="+mn-cs"/>
              </a:rPr>
              <a:t>fi</a:t>
            </a:r>
            <a:r>
              <a:rPr lang="en-US" sz="1200" b="0" i="0" u="none" strike="noStrike" kern="1200" baseline="0" dirty="0">
                <a:solidFill>
                  <a:schemeClr val="tx1"/>
                </a:solidFill>
                <a:latin typeface="+mn-lt"/>
                <a:ea typeface="+mn-ea"/>
                <a:cs typeface="+mn-cs"/>
              </a:rPr>
              <a:t> les that can be downloaded from the Internet via a subscription that automatically delivers new content to listening devices or personal computers. Podcasting offers the benefit of convenience, giving users the ability to listen to or view content when and where they choose. It is estimated that approximately 39 million U.S. consumers download podcasts every month. The markets podcasts reach are ideal for marketers, especially the 18–34 demographic, which includes the young and the affluent. Many companies hope to use podcasts to create brand awareness, promote their products, and encourage customer loyalty.</a:t>
            </a:r>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Games and programs allowing viewers to develop avatars that exist in an online virtual world have exploded in popularity in the 21st century. Virtual worlds include Second Life, </a:t>
            </a:r>
            <a:r>
              <a:rPr lang="en-US" sz="1200" b="0" i="0" u="none" strike="noStrike" kern="1200" baseline="0" dirty="0" err="1">
                <a:solidFill>
                  <a:schemeClr val="tx1"/>
                </a:solidFill>
                <a:latin typeface="+mn-lt"/>
                <a:ea typeface="+mn-ea"/>
                <a:cs typeface="+mn-cs"/>
              </a:rPr>
              <a:t>Everquest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Sim</a:t>
            </a:r>
            <a:r>
              <a:rPr lang="en-US" sz="1200" b="0" i="0" u="none" strike="noStrike" kern="1200" baseline="0" dirty="0">
                <a:solidFill>
                  <a:schemeClr val="tx1"/>
                </a:solidFill>
                <a:latin typeface="+mn-lt"/>
                <a:ea typeface="+mn-ea"/>
                <a:cs typeface="+mn-cs"/>
              </a:rPr>
              <a:t> City, and the role-playing game World of </a:t>
            </a:r>
            <a:r>
              <a:rPr lang="en-US" sz="1200" b="0" i="0" u="none" strike="noStrike" kern="1200" baseline="0" dirty="0" err="1">
                <a:solidFill>
                  <a:schemeClr val="tx1"/>
                </a:solidFill>
                <a:latin typeface="+mn-lt"/>
                <a:ea typeface="+mn-ea"/>
                <a:cs typeface="+mn-cs"/>
              </a:rPr>
              <a:t>Warcraft</a:t>
            </a:r>
            <a:r>
              <a:rPr lang="en-US" sz="1200" b="0" i="0" u="none" strike="noStrike" kern="1200" baseline="0" dirty="0">
                <a:solidFill>
                  <a:schemeClr val="tx1"/>
                </a:solidFill>
                <a:latin typeface="+mn-lt"/>
                <a:ea typeface="+mn-ea"/>
                <a:cs typeface="+mn-cs"/>
              </a:rPr>
              <a:t>. These sites can be described as social networks with a twist. Virtual realities are three- dimensional, user-created worlds that have their own currencies, lands, and residents that come in every shape and size. Real-world marketers and organizations have been eager to capitalize on the popularity of virtual gaming sites. </a:t>
            </a:r>
            <a:r>
              <a:rPr lang="en-US" sz="1200" b="0" i="0" u="none" strike="noStrike" kern="1200" baseline="0" dirty="0" err="1">
                <a:solidFill>
                  <a:schemeClr val="tx1"/>
                </a:solidFill>
                <a:latin typeface="+mn-lt"/>
                <a:ea typeface="+mn-ea"/>
                <a:cs typeface="+mn-cs"/>
              </a:rPr>
              <a:t>MediaSpike</a:t>
            </a:r>
            <a:r>
              <a:rPr lang="en-US" sz="1200" b="0" i="0" u="none" strike="noStrike" kern="1200" baseline="0" dirty="0">
                <a:solidFill>
                  <a:schemeClr val="tx1"/>
                </a:solidFill>
                <a:latin typeface="+mn-lt"/>
                <a:ea typeface="+mn-ea"/>
                <a:cs typeface="+mn-cs"/>
              </a:rPr>
              <a:t> specializes in placing brands into mobile games. Other businesses are looking toward virtual worlds to familiarize consumers with their goods and services.</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As digital marketing becomes increasingly sophisticated, consumers are beginning to utilize mobile devices like </a:t>
            </a:r>
            <a:r>
              <a:rPr lang="en-US" sz="1200" b="0" i="0" u="none" strike="noStrike" kern="1200" baseline="0" dirty="0" err="1">
                <a:solidFill>
                  <a:schemeClr val="tx1"/>
                </a:solidFill>
                <a:latin typeface="+mn-lt"/>
                <a:ea typeface="+mn-ea"/>
                <a:cs typeface="+mn-cs"/>
              </a:rPr>
              <a:t>smartphones</a:t>
            </a:r>
            <a:r>
              <a:rPr lang="en-US" sz="1200" b="0" i="0" u="none" strike="noStrike" kern="1200" baseline="0" dirty="0">
                <a:solidFill>
                  <a:schemeClr val="tx1"/>
                </a:solidFill>
                <a:latin typeface="+mn-lt"/>
                <a:ea typeface="+mn-ea"/>
                <a:cs typeface="+mn-cs"/>
              </a:rPr>
              <a:t> as a highly functional communication method. In industries such as hotels, airlines, and car rental agencies, mobile phones have become a primary method for booking reservations and communicating about services. They can act as airline boarding passes, GPS devices, and even hotel room keys. Other marketing uses of mobile phones include sending shoppers timely messages related to discounts and shopping opportunities.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Mobile marketing is exploding—marketers are estimated to spend $31.45 billion on mobile marketing in 2014. To avoid being left behind, brands must recognize the importance of mobile marketing. E-commerce sales on </a:t>
            </a:r>
            <a:r>
              <a:rPr lang="en-US" sz="1200" b="0" i="0" u="none" strike="noStrike" kern="1200" baseline="0" dirty="0" err="1">
                <a:solidFill>
                  <a:schemeClr val="tx1"/>
                </a:solidFill>
                <a:latin typeface="+mn-lt"/>
                <a:ea typeface="+mn-ea"/>
                <a:cs typeface="+mn-cs"/>
              </a:rPr>
              <a:t>smartphones</a:t>
            </a:r>
            <a:r>
              <a:rPr lang="en-US" sz="1200" b="0" i="0" u="none" strike="noStrike" kern="1200" baseline="0" dirty="0">
                <a:solidFill>
                  <a:schemeClr val="tx1"/>
                </a:solidFill>
                <a:latin typeface="+mn-lt"/>
                <a:ea typeface="+mn-ea"/>
                <a:cs typeface="+mn-cs"/>
              </a:rPr>
              <a:t> is also rapidly growing. Sales are estimated to reach $638 billion by 2018. This makes it essential for companies to understand how to use mobile tools to create effective campaigns.</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figure on this slide breaks down </a:t>
            </a:r>
            <a:r>
              <a:rPr lang="en-US" dirty="0" err="1"/>
              <a:t>smartphone</a:t>
            </a:r>
            <a:r>
              <a:rPr lang="en-US" baseline="0" dirty="0"/>
              <a:t> usage by age and income.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kern="1200" baseline="0" dirty="0">
                <a:solidFill>
                  <a:schemeClr val="tx1"/>
                </a:solidFill>
                <a:latin typeface="+mn-lt"/>
                <a:ea typeface="+mn-ea"/>
                <a:cs typeface="+mn-cs"/>
              </a:rPr>
              <a:t>After reading this chapter, you will be able to:</a:t>
            </a:r>
          </a:p>
          <a:p>
            <a:endParaRPr lang="en-US" baseline="0" dirty="0">
              <a:solidFill>
                <a:srgbClr val="FF0000"/>
              </a:solidFill>
            </a:endParaRPr>
          </a:p>
          <a:p>
            <a:pPr indent="-457200">
              <a:spcBef>
                <a:spcPts val="1000"/>
              </a:spcBef>
              <a:buFont typeface="+mj-lt"/>
              <a:buAutoNum type="arabicPeriod"/>
              <a:tabLst>
                <a:tab pos="1188720" algn="l"/>
              </a:tabLst>
            </a:pPr>
            <a:r>
              <a:rPr lang="en-US" sz="1200" dirty="0"/>
              <a:t>Define </a:t>
            </a:r>
            <a:r>
              <a:rPr lang="en-US" sz="1200" i="1" dirty="0"/>
              <a:t>digital media </a:t>
            </a:r>
            <a:r>
              <a:rPr lang="en-US" sz="1200" dirty="0"/>
              <a:t>and </a:t>
            </a:r>
            <a:r>
              <a:rPr lang="en-US" sz="1200" i="1" dirty="0"/>
              <a:t>digital marketing </a:t>
            </a:r>
            <a:r>
              <a:rPr lang="en-US" sz="1200" dirty="0"/>
              <a:t>and recognize their increasing value in strategic planning.</a:t>
            </a:r>
          </a:p>
          <a:p>
            <a:pPr marL="457200" indent="-457200">
              <a:spcBef>
                <a:spcPts val="1000"/>
              </a:spcBef>
              <a:buFont typeface="+mj-lt"/>
              <a:buAutoNum type="arabicPeriod"/>
              <a:tabLst>
                <a:tab pos="1188720" algn="l"/>
              </a:tabLst>
            </a:pPr>
            <a:r>
              <a:rPr lang="en-US" sz="1200" dirty="0"/>
              <a:t>Demonstrate the role of digital marketing and social networking in today’s business environment.</a:t>
            </a:r>
          </a:p>
          <a:p>
            <a:pPr marL="457200" indent="-457200">
              <a:spcBef>
                <a:spcPts val="1000"/>
              </a:spcBef>
              <a:buFont typeface="+mj-lt"/>
              <a:buAutoNum type="arabicPeriod"/>
              <a:tabLst>
                <a:tab pos="1188720" algn="l"/>
              </a:tabLst>
            </a:pPr>
            <a:r>
              <a:rPr lang="en-US" sz="1200" dirty="0"/>
              <a:t>Show how digital media affect the marketing mix.</a:t>
            </a:r>
          </a:p>
          <a:p>
            <a:pPr marL="457200" indent="-457200">
              <a:spcBef>
                <a:spcPts val="1000"/>
              </a:spcBef>
              <a:buFont typeface="+mj-lt"/>
              <a:buAutoNum type="arabicPeriod"/>
              <a:tabLst>
                <a:tab pos="1188720" algn="l"/>
              </a:tabLst>
            </a:pPr>
            <a:r>
              <a:rPr lang="en-US" sz="1200" dirty="0"/>
              <a:t>Define social networking and illustrate how businesses can use different types of social networking media.</a:t>
            </a:r>
          </a:p>
          <a:p>
            <a:pPr marL="457200" indent="-457200">
              <a:spcBef>
                <a:spcPts val="1000"/>
              </a:spcBef>
              <a:buFont typeface="+mj-lt"/>
              <a:buAutoNum type="arabicPeriod"/>
              <a:tabLst>
                <a:tab pos="1188720" algn="l"/>
              </a:tabLst>
            </a:pPr>
            <a:r>
              <a:rPr lang="en-US" sz="1200" dirty="0"/>
              <a:t>Identify legal and ethical considerations in digital media.</a:t>
            </a:r>
          </a:p>
          <a:p>
            <a:pPr marL="457200" marR="0" indent="-457200" algn="l" defTabSz="914400" rtl="0" eaLnBrk="1" fontAlgn="base" latinLnBrk="0" hangingPunct="1">
              <a:lnSpc>
                <a:spcPct val="100000"/>
              </a:lnSpc>
              <a:spcBef>
                <a:spcPts val="1000"/>
              </a:spcBef>
              <a:spcAft>
                <a:spcPct val="0"/>
              </a:spcAft>
              <a:buClrTx/>
              <a:buSzTx/>
              <a:buFont typeface="+mj-lt"/>
              <a:buAutoNum type="arabicPeriod"/>
              <a:tabLst>
                <a:tab pos="1188720" algn="l"/>
              </a:tabLst>
              <a:defRPr/>
            </a:pPr>
            <a:r>
              <a:rPr lang="en-US" sz="1200" dirty="0"/>
              <a:t>Evaluate a marketer’s dilemma and propose recommendations.</a:t>
            </a:r>
          </a:p>
          <a:p>
            <a:pPr marL="457200" indent="-457200">
              <a:spcBef>
                <a:spcPts val="1000"/>
              </a:spcBef>
              <a:buFont typeface="Arial" pitchFamily="34" charset="0"/>
              <a:buChar char="•"/>
              <a:tabLst>
                <a:tab pos="1188720" algn="l"/>
              </a:tabLst>
            </a:pPr>
            <a:endParaRPr lang="en-US" sz="1200"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Some of the more common mobile marketing tools include the following:</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0" i="1" u="none" strike="noStrike" kern="1200" baseline="0" dirty="0">
                <a:solidFill>
                  <a:schemeClr val="tx1"/>
                </a:solidFill>
                <a:latin typeface="+mn-lt"/>
                <a:ea typeface="+mn-ea"/>
                <a:cs typeface="+mn-cs"/>
              </a:rPr>
              <a:t>SMS messages: </a:t>
            </a:r>
            <a:r>
              <a:rPr lang="en-US" sz="1200" b="0" i="0" u="none" strike="noStrike" kern="1200" baseline="0" dirty="0">
                <a:solidFill>
                  <a:schemeClr val="tx1"/>
                </a:solidFill>
                <a:latin typeface="+mn-lt"/>
                <a:ea typeface="+mn-ea"/>
                <a:cs typeface="+mn-cs"/>
              </a:rPr>
              <a:t>SMS messages are text messages of 160 words or less. SMS messages have been an effective way to send coupons to prospective customers. </a:t>
            </a:r>
          </a:p>
          <a:p>
            <a:pPr marL="228600" indent="-228600">
              <a:buFont typeface="+mj-lt"/>
              <a:buAutoNum type="arabicPeriod"/>
            </a:pPr>
            <a:r>
              <a:rPr lang="en-US" sz="1200" b="0" i="1" u="none" strike="noStrike" kern="1200" baseline="0" dirty="0">
                <a:solidFill>
                  <a:schemeClr val="tx1"/>
                </a:solidFill>
                <a:latin typeface="+mn-lt"/>
                <a:ea typeface="+mn-ea"/>
                <a:cs typeface="+mn-cs"/>
              </a:rPr>
              <a:t>Multimedia messages: </a:t>
            </a:r>
            <a:r>
              <a:rPr lang="en-US" sz="1200" b="0" i="0" u="none" strike="noStrike" kern="1200" baseline="0" dirty="0">
                <a:solidFill>
                  <a:schemeClr val="tx1"/>
                </a:solidFill>
                <a:latin typeface="+mn-lt"/>
                <a:ea typeface="+mn-ea"/>
                <a:cs typeface="+mn-cs"/>
              </a:rPr>
              <a:t>Multimedia messaging takes SMS messaging a step further by allowing companies to send video, audio, photos, and other types of media over mobile devices. Gap used </a:t>
            </a:r>
            <a:r>
              <a:rPr lang="en-US" sz="1200" b="0" i="0" u="none" strike="noStrike" kern="1200" baseline="0" dirty="0" err="1">
                <a:solidFill>
                  <a:schemeClr val="tx1"/>
                </a:solidFill>
                <a:latin typeface="+mn-lt"/>
                <a:ea typeface="+mn-ea"/>
                <a:cs typeface="+mn-cs"/>
              </a:rPr>
              <a:t>Instagram</a:t>
            </a:r>
            <a:r>
              <a:rPr lang="en-US" sz="1200" b="0" i="0" u="none" strike="noStrike" kern="1200" baseline="0" dirty="0">
                <a:solidFill>
                  <a:schemeClr val="tx1"/>
                </a:solidFill>
                <a:latin typeface="+mn-lt"/>
                <a:ea typeface="+mn-ea"/>
                <a:cs typeface="+mn-cs"/>
              </a:rPr>
              <a:t> Direct as the outlet for their “What I Wore Today (#WIWT)” campaign, allowing users to win a Gap denim tablet case.</a:t>
            </a:r>
          </a:p>
          <a:p>
            <a:pPr marL="228600" indent="-228600">
              <a:buFont typeface="+mj-lt"/>
              <a:buAutoNum type="arabicPeriod"/>
            </a:pPr>
            <a:r>
              <a:rPr lang="en-US" sz="1200" b="0" i="1" u="none" strike="noStrike" kern="1200" baseline="0" dirty="0">
                <a:solidFill>
                  <a:schemeClr val="tx1"/>
                </a:solidFill>
                <a:latin typeface="+mn-lt"/>
                <a:ea typeface="+mn-ea"/>
                <a:cs typeface="+mn-cs"/>
              </a:rPr>
              <a:t>Mobile advertisements: </a:t>
            </a:r>
            <a:r>
              <a:rPr lang="en-US" sz="1200" b="0" i="0" u="none" strike="noStrike" kern="1200" baseline="0" dirty="0">
                <a:solidFill>
                  <a:schemeClr val="tx1"/>
                </a:solidFill>
                <a:latin typeface="+mn-lt"/>
                <a:ea typeface="+mn-ea"/>
                <a:cs typeface="+mn-cs"/>
              </a:rPr>
              <a:t>Mobile advertisements are visual advertisements that appear on mobile devices. Companies might choose to advertise through search engines, websites, or even games accessed on mobile devices. Marketers spend approximately $3 billion on mobile advertising.</a:t>
            </a:r>
            <a:endParaRPr lang="en-US" sz="120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457200" algn="l" defTabSz="914400" rtl="0" eaLnBrk="1" fontAlgn="base" latinLnBrk="0" hangingPunct="1">
              <a:lnSpc>
                <a:spcPct val="100000"/>
              </a:lnSpc>
              <a:spcBef>
                <a:spcPct val="30000"/>
              </a:spcBef>
              <a:spcAft>
                <a:spcPct val="0"/>
              </a:spcAft>
              <a:buClrTx/>
              <a:buSzTx/>
              <a:buFont typeface="Arial" pitchFamily="34" charset="0"/>
              <a:buNone/>
              <a:tabLst/>
              <a:defRPr/>
            </a:pPr>
            <a:r>
              <a:rPr lang="en-US" sz="1200" i="0" kern="1200" baseline="0" dirty="0">
                <a:solidFill>
                  <a:schemeClr val="tx1"/>
                </a:solidFill>
                <a:latin typeface="+mn-lt"/>
                <a:ea typeface="+mn-ea"/>
                <a:cs typeface="+mn-cs"/>
              </a:rPr>
              <a:t>Continuing the list of common mobile marketing tools:</a:t>
            </a:r>
          </a:p>
          <a:p>
            <a:pPr marL="457200" indent="-457200">
              <a:buFont typeface="Arial" pitchFamily="34" charset="0"/>
              <a:buChar char="•"/>
            </a:pPr>
            <a:endParaRPr lang="en-US" sz="1200" i="0" kern="1200" baseline="0" dirty="0">
              <a:solidFill>
                <a:schemeClr val="tx1"/>
              </a:solidFill>
              <a:latin typeface="+mn-lt"/>
              <a:ea typeface="+mn-ea"/>
              <a:cs typeface="+mn-cs"/>
            </a:endParaRPr>
          </a:p>
          <a:p>
            <a:pPr marL="228600" indent="-228600">
              <a:buFont typeface="+mj-lt"/>
              <a:buAutoNum type="arabicPeriod"/>
            </a:pPr>
            <a:r>
              <a:rPr lang="en-US" sz="1200" b="0" i="1" u="none" strike="noStrike" kern="1200" baseline="0" dirty="0">
                <a:solidFill>
                  <a:schemeClr val="tx1"/>
                </a:solidFill>
                <a:latin typeface="+mn-lt"/>
                <a:ea typeface="+mn-ea"/>
                <a:cs typeface="+mn-cs"/>
              </a:rPr>
              <a:t>Mobile websites: </a:t>
            </a:r>
            <a:r>
              <a:rPr lang="en-US" sz="1200" b="0" i="0" u="none" strike="noStrike" kern="1200" baseline="0" dirty="0">
                <a:solidFill>
                  <a:schemeClr val="tx1"/>
                </a:solidFill>
                <a:latin typeface="+mn-lt"/>
                <a:ea typeface="+mn-ea"/>
                <a:cs typeface="+mn-cs"/>
              </a:rPr>
              <a:t>Mobile websites are websites designed for mobile devices. Mobile devices constitute one-third of web traffic.</a:t>
            </a:r>
          </a:p>
          <a:p>
            <a:pPr marL="228600" indent="-228600">
              <a:buFont typeface="+mj-lt"/>
              <a:buAutoNum type="arabicPeriod"/>
            </a:pPr>
            <a:r>
              <a:rPr lang="en-US" sz="1200" b="0" i="1" u="none" strike="noStrike" kern="1200" baseline="0" dirty="0">
                <a:solidFill>
                  <a:schemeClr val="tx1"/>
                </a:solidFill>
                <a:latin typeface="+mn-lt"/>
                <a:ea typeface="+mn-ea"/>
                <a:cs typeface="+mn-cs"/>
              </a:rPr>
              <a:t>Location-based networks: </a:t>
            </a:r>
            <a:r>
              <a:rPr lang="en-US" sz="1200" b="0" i="0" u="none" strike="noStrike" kern="1200" baseline="0" dirty="0">
                <a:solidFill>
                  <a:schemeClr val="tx1"/>
                </a:solidFill>
                <a:latin typeface="+mn-lt"/>
                <a:ea typeface="+mn-ea"/>
                <a:cs typeface="+mn-cs"/>
              </a:rPr>
              <a:t>Location-based networks are built for mobile devices. One of the most popular location-based networks is Foursquare, which lets users check in and share their location with others. Foursquare partnered with Visa and MasterCard to offer discounts at participating retailers, including Dunkin’ Donuts and Burger King.</a:t>
            </a:r>
          </a:p>
          <a:p>
            <a:pPr marL="228600" indent="-228600">
              <a:buFont typeface="+mj-lt"/>
              <a:buAutoNum type="arabicPeriod"/>
            </a:pPr>
            <a:r>
              <a:rPr lang="en-US" sz="1200" b="0" i="1" u="none" strike="noStrike" kern="1200" baseline="0" dirty="0">
                <a:solidFill>
                  <a:schemeClr val="tx1"/>
                </a:solidFill>
                <a:latin typeface="+mn-lt"/>
                <a:ea typeface="+mn-ea"/>
                <a:cs typeface="+mn-cs"/>
              </a:rPr>
              <a:t>Mobile applications: </a:t>
            </a:r>
            <a:r>
              <a:rPr lang="en-US" sz="1200" b="0" i="0" u="none" strike="noStrike" kern="1200" baseline="0" dirty="0">
                <a:solidFill>
                  <a:schemeClr val="tx1"/>
                </a:solidFill>
                <a:latin typeface="+mn-lt"/>
                <a:ea typeface="+mn-ea"/>
                <a:cs typeface="+mn-cs"/>
              </a:rPr>
              <a:t>Mobile applications (known as </a:t>
            </a:r>
            <a:r>
              <a:rPr lang="en-US" sz="1200" b="0" i="1" u="none" strike="noStrike" kern="1200" baseline="0" dirty="0">
                <a:solidFill>
                  <a:schemeClr val="tx1"/>
                </a:solidFill>
                <a:latin typeface="+mn-lt"/>
                <a:ea typeface="+mn-ea"/>
                <a:cs typeface="+mn-cs"/>
              </a:rPr>
              <a:t>apps</a:t>
            </a:r>
            <a:r>
              <a:rPr lang="en-US" sz="1200" b="0" i="0" u="none" strike="noStrike" kern="1200" baseline="0" dirty="0">
                <a:solidFill>
                  <a:schemeClr val="tx1"/>
                </a:solidFill>
                <a:latin typeface="+mn-lt"/>
                <a:ea typeface="+mn-ea"/>
                <a:cs typeface="+mn-cs"/>
              </a:rPr>
              <a:t>) are software programs that run on mobile devices and give users access to certain content. Businesses release apps to help consumers access more information about their company or to provide incentives. Apps are discussed in further detail on the next slide.</a:t>
            </a:r>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Applications are adding an entirely new layer to the marketing environment, as approximately half of all American adult cell phone users have applications on their mobile devices. The most important feature of apps is the convenience and cost savings they offer to the consumer. As of 2014, an estimated 58 percent of American adults have </a:t>
            </a:r>
            <a:r>
              <a:rPr lang="en-US" sz="1200" b="0" i="0" u="none" strike="noStrike" kern="1200" baseline="0" dirty="0" err="1">
                <a:solidFill>
                  <a:schemeClr val="tx1"/>
                </a:solidFill>
                <a:latin typeface="+mn-lt"/>
                <a:ea typeface="+mn-ea"/>
                <a:cs typeface="+mn-cs"/>
              </a:rPr>
              <a:t>smartphones</a:t>
            </a:r>
            <a:r>
              <a:rPr lang="en-US" sz="1200" b="0" i="0" u="none" strike="noStrike" kern="1200" baseline="0" dirty="0">
                <a:solidFill>
                  <a:schemeClr val="tx1"/>
                </a:solidFill>
                <a:latin typeface="+mn-lt"/>
                <a:ea typeface="+mn-ea"/>
                <a:cs typeface="+mn-cs"/>
              </a:rPr>
              <a:t>, so businesses cannot afford to miss out on the chance to profit from these new trends. To remain competitive, companies are beginning to use mobile marketing to offer additional incentives to consumers.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Another application that marketers are finding useful is the QR scanning app. QR codes are black-and-white squares that sometimes appear in magazines, posters, and storefront displays. Smartphone users who have downloaded the QR scanning application can open their </a:t>
            </a:r>
            <a:r>
              <a:rPr lang="en-US" sz="1200" b="0" i="0" u="none" strike="noStrike" kern="1200" baseline="0" dirty="0" err="1">
                <a:solidFill>
                  <a:schemeClr val="tx1"/>
                </a:solidFill>
                <a:latin typeface="+mn-lt"/>
                <a:ea typeface="+mn-ea"/>
                <a:cs typeface="+mn-cs"/>
              </a:rPr>
              <a:t>smartphones</a:t>
            </a:r>
            <a:r>
              <a:rPr lang="en-US" sz="1200" b="0" i="0" u="none" strike="noStrike" kern="1200" baseline="0" dirty="0">
                <a:solidFill>
                  <a:schemeClr val="tx1"/>
                </a:solidFill>
                <a:latin typeface="+mn-lt"/>
                <a:ea typeface="+mn-ea"/>
                <a:cs typeface="+mn-cs"/>
              </a:rPr>
              <a:t> and scan the code, which contains a hidden message accessible with the app. The QR scanning app recognizes the code and opens the link, video, or image on the phone’s screen. Marketers are using QR codes to promote their companies and offer consumer discounts.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err="1">
                <a:solidFill>
                  <a:schemeClr val="tx1"/>
                </a:solidFill>
                <a:latin typeface="+mn-lt"/>
                <a:ea typeface="+mn-ea"/>
                <a:cs typeface="+mn-cs"/>
              </a:rPr>
              <a:t>Bitcoin</a:t>
            </a:r>
            <a:r>
              <a:rPr lang="en-US" sz="1200" b="0" i="0" u="none" strike="noStrike" kern="1200" baseline="0" dirty="0">
                <a:solidFill>
                  <a:schemeClr val="tx1"/>
                </a:solidFill>
                <a:latin typeface="+mn-lt"/>
                <a:ea typeface="+mn-ea"/>
                <a:cs typeface="+mn-cs"/>
              </a:rPr>
              <a:t> is a virtual peer-to-peer currency that can be used to make a payment via </a:t>
            </a:r>
            <a:r>
              <a:rPr lang="en-US" sz="1200" b="0" i="0" u="none" strike="noStrike" kern="1200" baseline="0" dirty="0" err="1">
                <a:solidFill>
                  <a:schemeClr val="tx1"/>
                </a:solidFill>
                <a:latin typeface="+mn-lt"/>
                <a:ea typeface="+mn-ea"/>
                <a:cs typeface="+mn-cs"/>
              </a:rPr>
              <a:t>smartphone</a:t>
            </a:r>
            <a:r>
              <a:rPr lang="en-US" sz="1200" b="0" i="0" u="none" strike="noStrike" kern="1200" baseline="0" dirty="0">
                <a:solidFill>
                  <a:schemeClr val="tx1"/>
                </a:solidFill>
                <a:latin typeface="+mn-lt"/>
                <a:ea typeface="+mn-ea"/>
                <a:cs typeface="+mn-cs"/>
              </a:rPr>
              <a:t>. Smaller organizations have begun to accept </a:t>
            </a:r>
            <a:r>
              <a:rPr lang="en-US" sz="1200" b="0" i="0" u="none" strike="noStrike" kern="1200" baseline="0" dirty="0" err="1">
                <a:solidFill>
                  <a:schemeClr val="tx1"/>
                </a:solidFill>
                <a:latin typeface="+mn-lt"/>
                <a:ea typeface="+mn-ea"/>
                <a:cs typeface="+mn-cs"/>
              </a:rPr>
              <a:t>bitcoin</a:t>
            </a:r>
            <a:r>
              <a:rPr lang="en-US" sz="1200" b="0" i="0" u="none" strike="noStrike" kern="1200" baseline="0" dirty="0">
                <a:solidFill>
                  <a:schemeClr val="tx1"/>
                </a:solidFill>
                <a:latin typeface="+mn-lt"/>
                <a:ea typeface="+mn-ea"/>
                <a:cs typeface="+mn-cs"/>
              </a:rPr>
              <a:t> at some of their stores. Virtual currency exchanges have run into legal issues, however, due to state money-transmission laws. </a:t>
            </a:r>
            <a:r>
              <a:rPr lang="en-US" sz="1200" b="0" i="0" u="none" strike="noStrike" kern="1200" baseline="0" dirty="0" err="1">
                <a:solidFill>
                  <a:schemeClr val="tx1"/>
                </a:solidFill>
                <a:latin typeface="+mn-lt"/>
                <a:ea typeface="+mn-ea"/>
                <a:cs typeface="+mn-cs"/>
              </a:rPr>
              <a:t>Bitcoin</a:t>
            </a:r>
            <a:r>
              <a:rPr lang="en-US" sz="1200" b="0" i="0" u="none" strike="noStrike" kern="1200" baseline="0" dirty="0">
                <a:solidFill>
                  <a:schemeClr val="tx1"/>
                </a:solidFill>
                <a:latin typeface="+mn-lt"/>
                <a:ea typeface="+mn-ea"/>
                <a:cs typeface="+mn-cs"/>
              </a:rPr>
              <a:t> also fluctuates in value, making it risky for companies to hold onto the virtual currency for long periods. It is not backed by a central bank and its software is run on a network of volunteers’ computers. </a:t>
            </a:r>
            <a:r>
              <a:rPr lang="en-US" sz="1200" b="0" i="0" u="none" strike="noStrike" kern="1200" baseline="0" dirty="0" err="1">
                <a:solidFill>
                  <a:schemeClr val="tx1"/>
                </a:solidFill>
                <a:latin typeface="+mn-lt"/>
                <a:ea typeface="+mn-ea"/>
                <a:cs typeface="+mn-cs"/>
              </a:rPr>
              <a:t>Bitcoin</a:t>
            </a:r>
            <a:r>
              <a:rPr lang="en-US" sz="1200" b="0" i="0" u="none" strike="noStrike" kern="1200" baseline="0" dirty="0">
                <a:solidFill>
                  <a:schemeClr val="tx1"/>
                </a:solidFill>
                <a:latin typeface="+mn-lt"/>
                <a:ea typeface="+mn-ea"/>
                <a:cs typeface="+mn-cs"/>
              </a:rPr>
              <a:t> is being increasingly accepted among officials, and Germany has recognized it as a unit of account. However, a recent scandal has caused some to question </a:t>
            </a:r>
            <a:r>
              <a:rPr lang="en-US" sz="1200" b="0" i="0" u="none" strike="noStrike" kern="1200" baseline="0" dirty="0" err="1">
                <a:solidFill>
                  <a:schemeClr val="tx1"/>
                </a:solidFill>
                <a:latin typeface="+mn-lt"/>
                <a:ea typeface="+mn-ea"/>
                <a:cs typeface="+mn-cs"/>
              </a:rPr>
              <a:t>Bitcoin’s</a:t>
            </a:r>
            <a:r>
              <a:rPr lang="en-US" sz="1200" b="0" i="0" u="none" strike="noStrike" kern="1200" baseline="0" dirty="0">
                <a:solidFill>
                  <a:schemeClr val="tx1"/>
                </a:solidFill>
                <a:latin typeface="+mn-lt"/>
                <a:ea typeface="+mn-ea"/>
                <a:cs typeface="+mn-cs"/>
              </a:rPr>
              <a:t> use. </a:t>
            </a:r>
            <a:r>
              <a:rPr lang="en-US" sz="1200" b="0" i="0" u="none" strike="noStrike" kern="1200" baseline="0" dirty="0" err="1">
                <a:solidFill>
                  <a:schemeClr val="tx1"/>
                </a:solidFill>
                <a:latin typeface="+mn-lt"/>
                <a:ea typeface="+mn-ea"/>
                <a:cs typeface="+mn-cs"/>
              </a:rPr>
              <a:t>MtGox</a:t>
            </a:r>
            <a:r>
              <a:rPr lang="en-US" sz="1200" b="0" i="0" u="none" strike="noStrike" kern="1200" baseline="0" dirty="0">
                <a:solidFill>
                  <a:schemeClr val="tx1"/>
                </a:solidFill>
                <a:latin typeface="+mn-lt"/>
                <a:ea typeface="+mn-ea"/>
                <a:cs typeface="+mn-cs"/>
              </a:rPr>
              <a:t>, a </a:t>
            </a:r>
            <a:r>
              <a:rPr lang="en-US" sz="1200" b="0" i="0" u="none" strike="noStrike" kern="1200" baseline="0" dirty="0" err="1">
                <a:solidFill>
                  <a:schemeClr val="tx1"/>
                </a:solidFill>
                <a:latin typeface="+mn-lt"/>
                <a:ea typeface="+mn-ea"/>
                <a:cs typeface="+mn-cs"/>
              </a:rPr>
              <a:t>bitcoin</a:t>
            </a:r>
            <a:r>
              <a:rPr lang="en-US" sz="1200" b="0" i="0" u="none" strike="noStrike" kern="1200" baseline="0" dirty="0">
                <a:solidFill>
                  <a:schemeClr val="tx1"/>
                </a:solidFill>
                <a:latin typeface="+mn-lt"/>
                <a:ea typeface="+mn-ea"/>
                <a:cs typeface="+mn-cs"/>
              </a:rPr>
              <a:t> exchange, reportedly lost hundreds of thousands of </a:t>
            </a:r>
            <a:r>
              <a:rPr lang="en-US" sz="1200" b="0" i="0" u="none" strike="noStrike" kern="1200" baseline="0" dirty="0" err="1">
                <a:solidFill>
                  <a:schemeClr val="tx1"/>
                </a:solidFill>
                <a:latin typeface="+mn-lt"/>
                <a:ea typeface="+mn-ea"/>
                <a:cs typeface="+mn-cs"/>
              </a:rPr>
              <a:t>bitcoins</a:t>
            </a:r>
            <a:r>
              <a:rPr lang="en-US" sz="1200" b="0" i="0" u="none" strike="noStrike" kern="1200" baseline="0" dirty="0">
                <a:solidFill>
                  <a:schemeClr val="tx1"/>
                </a:solidFill>
                <a:latin typeface="+mn-lt"/>
                <a:ea typeface="+mn-ea"/>
                <a:cs typeface="+mn-cs"/>
              </a:rPr>
              <a:t> amounting to $620 million in value. A lawsuit has been filed, and </a:t>
            </a:r>
            <a:r>
              <a:rPr lang="en-US" sz="1200" b="0" i="0" u="none" strike="noStrike" kern="1200" baseline="0" dirty="0" err="1">
                <a:solidFill>
                  <a:schemeClr val="tx1"/>
                </a:solidFill>
                <a:latin typeface="+mn-lt"/>
                <a:ea typeface="+mn-ea"/>
                <a:cs typeface="+mn-cs"/>
              </a:rPr>
              <a:t>MtGox</a:t>
            </a:r>
            <a:r>
              <a:rPr lang="en-US" sz="1200" b="0" i="0" u="none" strike="noStrike" kern="1200" baseline="0" dirty="0">
                <a:solidFill>
                  <a:schemeClr val="tx1"/>
                </a:solidFill>
                <a:latin typeface="+mn-lt"/>
                <a:ea typeface="+mn-ea"/>
                <a:cs typeface="+mn-cs"/>
              </a:rPr>
              <a:t> declared bankruptcy.</a:t>
            </a:r>
            <a:endParaRPr lang="en-US" sz="1200" kern="1200" dirty="0">
              <a:solidFill>
                <a:schemeClr val="tx1"/>
              </a:solidFill>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Widgets are small bits of software on a website, desktop, or mobile device that perform a simple purpose, such as providing stock quotes or blog updates. Marketers might use widgets to display news headlines, clocks, or games on their web pages. Widgets have been used by companies such as A&amp;E Television Network as a form of viral marketing—users can download the widget and send it to their friends with a click of a button. Widgets are an innovative digital marketing tool to personalize web pages, alert users to the latest company information, and spread awareness of the company’s products.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We’ve seen that customer-generated communications and digital media connect consumers as never before. In many ways, these media take some of the professional marketer’s power to control and dispense information and place it in the hands of the consumer. However, this shift does not have to spell doom for marketers, who can choose to utilize the power of the consumer and Internet technology to their advantage. While consumers use digital media to access more product information, marketers can use the same sites to get better and more targeted information about the consumer—often more than they could gather through traditional marketing venues. Marketers increasingly use consumer-generated content to aid their own marketing efforts, even going so far as to incorporate Internet bloggers in their publicity campaigns. Finally, marketers are also beginning to use the Internet to track the success of their online marketing campaigns, creating an entirely new way of gathering marketing research. The challenge for digital media marketers is to constantly adapt to new technologies and changing consumer patterns. Unfortunately, the attrition rate for digital media channels is very high, with some dying off each year as new ones emerge. As in traditional marketing efforts, they need to know their target market.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u="none" strike="noStrike" kern="1200" baseline="0" dirty="0">
                <a:solidFill>
                  <a:schemeClr val="tx1"/>
                </a:solidFill>
                <a:latin typeface="+mn-lt"/>
                <a:ea typeface="+mn-ea"/>
                <a:cs typeface="+mn-cs"/>
              </a:rPr>
              <a:t>Creators </a:t>
            </a:r>
            <a:r>
              <a:rPr lang="en-US" sz="1200" b="0" i="0" u="none" strike="noStrike" kern="1200" baseline="0" dirty="0">
                <a:solidFill>
                  <a:schemeClr val="tx1"/>
                </a:solidFill>
                <a:latin typeface="+mn-lt"/>
                <a:ea typeface="+mn-ea"/>
                <a:cs typeface="+mn-cs"/>
              </a:rPr>
              <a:t>are consumers who create their own media outlets, such as blogs, podcasts, consumer-generated videos, and wikis. Consumer-generated media are increasingly important to online marketers as a conduit for addressing consumers directly. The second group of Internet users is </a:t>
            </a:r>
            <a:r>
              <a:rPr lang="en-US" sz="1200" b="0" i="1" u="none" strike="noStrike" kern="1200" baseline="0" dirty="0">
                <a:solidFill>
                  <a:schemeClr val="tx1"/>
                </a:solidFill>
                <a:latin typeface="+mn-lt"/>
                <a:ea typeface="+mn-ea"/>
                <a:cs typeface="+mn-cs"/>
              </a:rPr>
              <a:t>conversationalists. </a:t>
            </a:r>
            <a:r>
              <a:rPr lang="en-US" sz="1200" b="0" i="0" u="none" strike="noStrike" kern="1200" baseline="0" dirty="0">
                <a:solidFill>
                  <a:schemeClr val="tx1"/>
                </a:solidFill>
                <a:latin typeface="+mn-lt"/>
                <a:ea typeface="+mn-ea"/>
                <a:cs typeface="+mn-cs"/>
              </a:rPr>
              <a:t>Conversationalists regularly update their Twitter feeds or status updates on social networking sites. Although they are less involved than creators, conversationalists spend time at least once a week (and often more) on digital media sites posting updates.83 The third category, </a:t>
            </a:r>
            <a:r>
              <a:rPr lang="en-US" sz="1200" b="0" i="1" u="none" strike="noStrike" kern="1200" baseline="0" dirty="0">
                <a:solidFill>
                  <a:schemeClr val="tx1"/>
                </a:solidFill>
                <a:latin typeface="+mn-lt"/>
                <a:ea typeface="+mn-ea"/>
                <a:cs typeface="+mn-cs"/>
              </a:rPr>
              <a:t>critics, </a:t>
            </a:r>
            <a:r>
              <a:rPr lang="en-US" sz="1200" b="0" i="0" u="none" strike="noStrike" kern="1200" baseline="0" dirty="0">
                <a:solidFill>
                  <a:schemeClr val="tx1"/>
                </a:solidFill>
                <a:latin typeface="+mn-lt"/>
                <a:ea typeface="+mn-ea"/>
                <a:cs typeface="+mn-cs"/>
              </a:rPr>
              <a:t>consists of people who comment on blogs or post ratings and reviews on review websites such as Yelp. Because many online shoppers read ratings and reviews to aid their purchasing decisions, critics should be a primary component in a company’s digital marketing strategy. The next category is </a:t>
            </a:r>
            <a:r>
              <a:rPr lang="en-US" sz="1200" b="0" i="1" u="none" strike="noStrike" kern="1200" baseline="0" dirty="0">
                <a:solidFill>
                  <a:schemeClr val="tx1"/>
                </a:solidFill>
                <a:latin typeface="+mn-lt"/>
                <a:ea typeface="+mn-ea"/>
                <a:cs typeface="+mn-cs"/>
              </a:rPr>
              <a:t>collectors. </a:t>
            </a:r>
            <a:r>
              <a:rPr lang="en-US" sz="1200" b="0" i="0" u="none" strike="noStrike" kern="1200" baseline="0" dirty="0">
                <a:solidFill>
                  <a:schemeClr val="tx1"/>
                </a:solidFill>
                <a:latin typeface="+mn-lt"/>
                <a:ea typeface="+mn-ea"/>
                <a:cs typeface="+mn-cs"/>
              </a:rPr>
              <a:t>They collect information and organize content generated by critics and creators. Because collectors are active members of the online community, a company story or site that catches the eye of a collector is likely to be posted, discussed on collector sites, and made available to other online users looking for information. </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u="none" strike="noStrike" kern="1200" baseline="0" dirty="0">
                <a:solidFill>
                  <a:schemeClr val="tx1"/>
                </a:solidFill>
                <a:latin typeface="+mn-lt"/>
                <a:ea typeface="+mn-ea"/>
                <a:cs typeface="+mn-cs"/>
              </a:rPr>
              <a:t>Joiners </a:t>
            </a:r>
            <a:r>
              <a:rPr lang="en-US" sz="1200" b="0" i="0" u="none" strike="noStrike" kern="1200" baseline="0" dirty="0">
                <a:solidFill>
                  <a:schemeClr val="tx1"/>
                </a:solidFill>
                <a:latin typeface="+mn-lt"/>
                <a:ea typeface="+mn-ea"/>
                <a:cs typeface="+mn-cs"/>
              </a:rPr>
              <a:t>include all who become users of Twitter,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or other social networking sites. It is not unusual for consumers to be members of several social networking sites at once. Joiners use these sites to connect and network with other users, but as we’ve seen, marketers too can take significant advantage of these sites to connect with</a:t>
            </a:r>
          </a:p>
          <a:p>
            <a:r>
              <a:rPr lang="en-US" sz="1200" b="0" i="0" u="none" strike="noStrike" kern="1200" baseline="0" dirty="0">
                <a:solidFill>
                  <a:schemeClr val="tx1"/>
                </a:solidFill>
                <a:latin typeface="+mn-lt"/>
                <a:ea typeface="+mn-ea"/>
                <a:cs typeface="+mn-cs"/>
              </a:rPr>
              <a:t>consumers and form customer relationships. The last two segments are Spectators and </a:t>
            </a:r>
            <a:r>
              <a:rPr lang="en-US" sz="1200" b="0" i="0" u="none" strike="noStrike" kern="1200" baseline="0" dirty="0" err="1">
                <a:solidFill>
                  <a:schemeClr val="tx1"/>
                </a:solidFill>
                <a:latin typeface="+mn-lt"/>
                <a:ea typeface="+mn-ea"/>
                <a:cs typeface="+mn-cs"/>
              </a:rPr>
              <a:t>Inactives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Spectators, </a:t>
            </a:r>
            <a:r>
              <a:rPr lang="en-US" sz="1200" b="0" i="0" u="none" strike="noStrike" kern="1200" baseline="0" dirty="0">
                <a:solidFill>
                  <a:schemeClr val="tx1"/>
                </a:solidFill>
                <a:latin typeface="+mn-lt"/>
                <a:ea typeface="+mn-ea"/>
                <a:cs typeface="+mn-cs"/>
              </a:rPr>
              <a:t>who read online information but do not join groups or post anywhere, are the largest group in most countries. </a:t>
            </a:r>
            <a:r>
              <a:rPr lang="en-US" sz="1200" b="0" i="1" u="none" strike="noStrike" kern="1200" baseline="0" dirty="0" err="1">
                <a:solidFill>
                  <a:schemeClr val="tx1"/>
                </a:solidFill>
                <a:latin typeface="+mn-lt"/>
                <a:ea typeface="+mn-ea"/>
                <a:cs typeface="+mn-cs"/>
              </a:rPr>
              <a:t>Inactives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are online users who do not participate in any digital online media, but their numbers are dwindling.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Marketers need to consider what proportion of online consumers are creating, conversing, rating, collecting, joining, or simply reading online materials.</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Marketing research and information systems can use digital media and social networking sites to gather useful information about consumers and their preferences. Sites such as Twitter and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can be good substitutes for focus groups. Online surveys can serve as an alternative to mail, telephone, or personal interviews. </a:t>
            </a:r>
            <a:r>
              <a:rPr lang="en-US" sz="1200" b="0" i="1" u="none" strike="noStrike" kern="1200" baseline="0" dirty="0" err="1">
                <a:solidFill>
                  <a:schemeClr val="tx1"/>
                </a:solidFill>
                <a:latin typeface="+mn-lt"/>
                <a:ea typeface="+mn-ea"/>
                <a:cs typeface="+mn-cs"/>
              </a:rPr>
              <a:t>Crowdsourcing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describes how marketers use digital media to find out the opinions or needs of the crowd (or potential markets). </a:t>
            </a:r>
            <a:r>
              <a:rPr lang="en-US" sz="1200" b="0" i="0" u="none" strike="noStrike" kern="1200" baseline="0" dirty="0" err="1">
                <a:solidFill>
                  <a:schemeClr val="tx1"/>
                </a:solidFill>
                <a:latin typeface="+mn-lt"/>
                <a:ea typeface="+mn-ea"/>
                <a:cs typeface="+mn-cs"/>
              </a:rPr>
              <a:t>Crowdsourcing</a:t>
            </a:r>
            <a:r>
              <a:rPr lang="en-US" sz="1200" b="0" i="0" u="none" strike="noStrike" kern="1200" baseline="0" dirty="0">
                <a:solidFill>
                  <a:schemeClr val="tx1"/>
                </a:solidFill>
                <a:latin typeface="+mn-lt"/>
                <a:ea typeface="+mn-ea"/>
                <a:cs typeface="+mn-cs"/>
              </a:rPr>
              <a:t> lets companies gather and utilize consumers’ ideas in an interactive way when creating new products.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Consumer feedback is an important part of the digital media equation. Ratings and reviews have become exceptionally popular; Online reviews are estimated to influence the buying decisions of approximately 90 percent of U.S. consumers. Today, most online shoppers search the Internet for ratings and reviews before making major purchase decisions. While consumer-generated content about a firm can be either positive or negative, digital media forums do allow businesses to closely monitor what their customers are saying. Yet despite the ease and obvious importance of online feedback, many companies do not yet take full advantage of the digital tools at their disposal.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Let’s start with a clear understanding of our focus in this chapter. First, we can distinguish </a:t>
            </a:r>
            <a:r>
              <a:rPr lang="en-US" sz="1200" b="1" i="0" u="none" strike="noStrike" kern="1200" baseline="0" dirty="0">
                <a:solidFill>
                  <a:schemeClr val="tx1"/>
                </a:solidFill>
                <a:latin typeface="+mn-lt"/>
                <a:ea typeface="+mn-ea"/>
                <a:cs typeface="+mn-cs"/>
              </a:rPr>
              <a:t>e-business </a:t>
            </a:r>
            <a:r>
              <a:rPr lang="en-US" sz="1200" b="0" i="0" u="none" strike="noStrike" kern="1200" baseline="0" dirty="0">
                <a:solidFill>
                  <a:schemeClr val="tx1"/>
                </a:solidFill>
                <a:latin typeface="+mn-lt"/>
                <a:ea typeface="+mn-ea"/>
                <a:cs typeface="+mn-cs"/>
              </a:rPr>
              <a:t>from traditional business by noting that conducting e-business means carrying out the goals of business through the use of the Internet. </a:t>
            </a:r>
            <a:r>
              <a:rPr lang="en-US" sz="1200" b="1" i="0" u="none" strike="noStrike" kern="1200" baseline="0" dirty="0">
                <a:solidFill>
                  <a:schemeClr val="tx1"/>
                </a:solidFill>
                <a:latin typeface="+mn-lt"/>
                <a:ea typeface="+mn-ea"/>
                <a:cs typeface="+mn-cs"/>
              </a:rPr>
              <a:t>Digital media </a:t>
            </a:r>
            <a:r>
              <a:rPr lang="en-US" sz="1200" b="0" i="0" u="none" strike="noStrike" kern="1200" baseline="0" dirty="0">
                <a:solidFill>
                  <a:schemeClr val="tx1"/>
                </a:solidFill>
                <a:latin typeface="+mn-lt"/>
                <a:ea typeface="+mn-ea"/>
                <a:cs typeface="+mn-cs"/>
              </a:rPr>
              <a:t>are electronic media that function using digital codes—when we refer to digital media, we mean media available via computers and other digital devices, including mobile and wireless ones like </a:t>
            </a:r>
            <a:r>
              <a:rPr lang="en-US" sz="1200" b="0" i="0" u="none" strike="noStrike" kern="1200" baseline="0" dirty="0" err="1">
                <a:solidFill>
                  <a:schemeClr val="tx1"/>
                </a:solidFill>
                <a:latin typeface="+mn-lt"/>
                <a:ea typeface="+mn-ea"/>
                <a:cs typeface="+mn-cs"/>
              </a:rPr>
              <a:t>smartphones</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Digital marketing </a:t>
            </a:r>
            <a:r>
              <a:rPr lang="en-US" sz="1200" b="0" i="0" u="none" strike="noStrike" kern="1200" baseline="0" dirty="0">
                <a:solidFill>
                  <a:schemeClr val="tx1"/>
                </a:solidFill>
                <a:latin typeface="+mn-lt"/>
                <a:ea typeface="+mn-ea"/>
                <a:cs typeface="+mn-cs"/>
              </a:rPr>
              <a:t>uses all digital media, including the Internet and mobile and interactive channels, to develop communication and exchanges with customers. Digital marketing is a term we will use often, because we are interested in all types of digital communications, regardless of the electronic channel that transmits the data. Digital marketing goes beyond the Internet and includes mobile phones, banner ads, digital outdoor marketing, and social networks.</a:t>
            </a:r>
            <a:endParaRPr lang="en-IN"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 extraordinary growth of information technology, the Internet, and social networks has generated many legal and social issues for consumers and businesses. These issues include privacy concerns, the risk of identity theft and online fraud, and the need to protect intellectual property. The U.S. Federal Trade Commission (FTC) compiles an annual list of consumer complaints related to the Internet and digital media. We discuss these in the next several slides, as well as steps that individuals, companies, and the government have taken to address them.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unprecedented growth in information technology and the Internet has created legal and social issues that heretofore were unknown.  These challenges typically fall in one or more of the categories of privacy, identity theft, and intellectual property.  Privacy concerns are probably the most urgent of the legal and social issues today.  Consumer surfing and purchasing behavior is often tracked on the Internet through the use of “cookies” that store data on customers. </a:t>
            </a:r>
            <a:r>
              <a:rPr lang="en-US" sz="1200" kern="1200" baseline="0" dirty="0">
                <a:solidFill>
                  <a:schemeClr val="tx1"/>
                </a:solidFill>
                <a:latin typeface="+mn-lt"/>
                <a:ea typeface="+mn-ea"/>
                <a:cs typeface="+mn-cs"/>
              </a:rPr>
              <a:t>Another Internet privacy issue occurring more frequently is “scraping,” an activity where companies offer to collect personal information from social networking sites and other forums. </a:t>
            </a:r>
            <a:r>
              <a:rPr lang="en-IN" dirty="0"/>
              <a:t>Since Internet privacy issues have become such a problem, regulators are proposing bills to address the issue. </a:t>
            </a:r>
          </a:p>
          <a:p>
            <a:endParaRPr lang="en-IN"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Due to consumer concerns over privacy, the Federal Trade Commission (FTC) is considering developing regulations that would better protect consumer privacy by limiting the amount of consumer information that businesses can gather online. Other countries are pursuing similar actions. In the United States, one proposed solution for consumer Internet privacy is a “do not track” bill, similar to the “do not call” bill for telephones, to allow users to opt out of having their information tracked.</a:t>
            </a:r>
            <a:endParaRPr lang="en-US" dirty="0"/>
          </a:p>
          <a:p>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An area that has recently become a major source of concern is identity theft.  This occurs when criminals obtain personal information that allows them to impersonate someone else in order to use their credit to obtain financial accounts and make purchases.  The most common complaints relate to credit card fraud, bank fraud, and loan fraud. </a:t>
            </a:r>
            <a:r>
              <a:rPr lang="en-IN" dirty="0"/>
              <a:t>One growing scam used to initiate identity theft fraud is the practice of phishing, whereby con artists counterfeit a well-known website and send out e-mails directing victims to it.  There visitors find instructions to reveal sensitive information such as their credit card numbers.  The National Fraud</a:t>
            </a:r>
            <a:r>
              <a:rPr lang="en-IN" baseline="0" dirty="0"/>
              <a:t> </a:t>
            </a:r>
            <a:r>
              <a:rPr lang="en-IN" dirty="0"/>
              <a:t>Center wants financial institutions to implement new technologies such as digital certificates, digital signatures, and biometrics to decrease identity theft.</a:t>
            </a:r>
            <a:endParaRPr lang="en-US" dirty="0"/>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figure on this slide displays the most common complaints relate to government documents/benefits fraud, followed</a:t>
            </a:r>
            <a:r>
              <a:rPr lang="en-US" baseline="0" dirty="0"/>
              <a:t> by credit card fraud, utility fraud, bank fraud, employment fraud, and loan fraud.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Online fraud </a:t>
            </a:r>
            <a:r>
              <a:rPr lang="en-US" sz="1200" b="0" i="0" u="none" strike="noStrike" kern="1200" baseline="0" dirty="0">
                <a:solidFill>
                  <a:schemeClr val="tx1"/>
                </a:solidFill>
                <a:latin typeface="+mn-lt"/>
                <a:ea typeface="+mn-ea"/>
                <a:cs typeface="+mn-cs"/>
              </a:rPr>
              <a:t>includes any attempt to conduct fraudulent activities online, such as by deceiving consumers into releasing personal information. It is becoming a major source of frustration among users of social networking sites, because cybercriminals are finding new ways to use sites like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and Twitter to commit fraudulent activities. Twitter has experienced an influx of fake Twitter accounts to try to boost publicity. A celebrity, for instance, might pay somebody to rebroadcast their tweets on a number of fake Twitter accounts. It is estimated that between 5 and 9 percent of Twitter accounts could be fake. Perhaps the most disturbing is the practice of using social networking sites to pose as charitable institutions or victims of natural disasters. Privacy advocates advise that the best way to stay out of trouble is to avoid giving out personal information, such as Social Security numbers or credit card information, unless the site is definitely legitimate.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510363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Internet users and others want to protect their rights to property they may create, including songs, movies, books, and software. Such intellectual property consists of the ideas and creative materials developed to solve problems, carry out applications, and educate and entertain others. Although intellectual property is generally protected by patents and copyrights, each year losses from the illegal copying of computer programs, music, movies, compact discs, and books reaches billions of dollars in the United States alone. The software industry loses more than $63 billion globally each year due to theft and illegal use of software products, according to the Business Software Alliance. About 90 percent of illegal software copying is actually done by businesses</a:t>
            </a:r>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Illegal sharing of content is another major intellectual property problem. Consumers rationalize the pirating of software, videogames, movies, and music for a number of reasons. First, many feel they just don’t have the money to pay for what they want. Second, because their friends engage in piracy and swap digital content, some users feel influenced to engage in this activity. Others enjoy the thrill of getting away with something with a low risk of consequences. And finally, some people feel being tech-savvy allows them to take advantage of the opportunity to pirate content.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spcAft>
                <a:spcPts val="600"/>
              </a:spcAft>
              <a:buClr>
                <a:srgbClr val="00B0F0"/>
              </a:buClr>
              <a:buFont typeface="Courier New" panose="02070309020205020404" pitchFamily="49" charset="0"/>
              <a:buChar char="o"/>
            </a:pPr>
            <a:r>
              <a:rPr lang="en-US" sz="1200" dirty="0"/>
              <a:t>The file-sharing protocol </a:t>
            </a:r>
            <a:r>
              <a:rPr lang="en-US" sz="1200" dirty="0" err="1"/>
              <a:t>BitTorrent</a:t>
            </a:r>
            <a:r>
              <a:rPr lang="en-US" sz="1200" dirty="0"/>
              <a:t> allows users to share and download Files</a:t>
            </a:r>
          </a:p>
          <a:p>
            <a:pPr marL="285750" indent="-285750">
              <a:spcAft>
                <a:spcPts val="600"/>
              </a:spcAft>
              <a:buClr>
                <a:srgbClr val="00B0F0"/>
              </a:buClr>
              <a:buFont typeface="Courier New" panose="02070309020205020404" pitchFamily="49" charset="0"/>
              <a:buChar char="o"/>
            </a:pPr>
            <a:r>
              <a:rPr lang="en-US" sz="1200" dirty="0"/>
              <a:t>The U.S. Copyright Group obtained the IP addresses of users who downloaded specific movies using </a:t>
            </a:r>
            <a:r>
              <a:rPr lang="en-US" sz="1200" dirty="0" err="1"/>
              <a:t>BitTorrent</a:t>
            </a:r>
            <a:r>
              <a:rPr lang="en-US" sz="1200" dirty="0"/>
              <a:t> technology </a:t>
            </a:r>
          </a:p>
          <a:p>
            <a:pPr marL="285750" indent="-285750">
              <a:spcAft>
                <a:spcPts val="600"/>
              </a:spcAft>
              <a:buClr>
                <a:srgbClr val="00B0F0"/>
              </a:buClr>
              <a:buFont typeface="Courier New" panose="02070309020205020404" pitchFamily="49" charset="0"/>
              <a:buChar char="o"/>
            </a:pPr>
            <a:r>
              <a:rPr lang="en-US" sz="1200" dirty="0"/>
              <a:t>Taking action against thousands of </a:t>
            </a:r>
            <a:r>
              <a:rPr lang="en-US" sz="1200" dirty="0" err="1"/>
              <a:t>BitTorrent</a:t>
            </a:r>
            <a:r>
              <a:rPr lang="en-US" sz="1200" dirty="0"/>
              <a:t> users for illegally downloading protected content</a:t>
            </a:r>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As we have pointed out in this chapter, digital media is having a major effect on the business world. </a:t>
            </a:r>
            <a:r>
              <a:rPr lang="en-IN" dirty="0"/>
              <a:t>Developing a strategic understanding of how digital marketing can make business more efficient and productive is increasingly necessary. </a:t>
            </a:r>
            <a:r>
              <a:rPr lang="en-US" sz="1200" kern="1200" baseline="0" dirty="0">
                <a:solidFill>
                  <a:schemeClr val="tx1"/>
                </a:solidFill>
                <a:latin typeface="+mn-lt"/>
                <a:ea typeface="+mn-ea"/>
                <a:cs typeface="+mn-cs"/>
              </a:rPr>
              <a:t>Traditional businesses accustomed to using print media can find the transition to digital challenging. New media may require employees with new skills or additional training for current employees.</a:t>
            </a:r>
            <a:r>
              <a:rPr lang="en-IN" dirty="0"/>
              <a:t> Determining the correct blend of traditional and new media requires careful consideration; the mix will vary depending on the business, its size, and its target market. </a:t>
            </a:r>
            <a:r>
              <a:rPr lang="en-US" sz="1200" kern="1200" baseline="0" dirty="0">
                <a:solidFill>
                  <a:schemeClr val="tx1"/>
                </a:solidFill>
                <a:latin typeface="+mn-lt"/>
                <a:ea typeface="+mn-ea"/>
                <a:cs typeface="+mn-cs"/>
              </a:rPr>
              <a:t>Future career opportunities will require skills in both traditional and digital media areas so that marketers properly understand and implement marketing strategies that help businesses achieve a competitive advantage.</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This Solve the Dilemma is taken from Chapter 13, page 416:</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Paul </a:t>
            </a:r>
            <a:r>
              <a:rPr lang="en-US" sz="1200" b="0" i="0" u="none" strike="noStrike" kern="1200" baseline="0" dirty="0" err="1">
                <a:solidFill>
                  <a:schemeClr val="tx1"/>
                </a:solidFill>
                <a:latin typeface="+mn-lt"/>
                <a:ea typeface="+mn-ea"/>
                <a:cs typeface="+mn-cs"/>
              </a:rPr>
              <a:t>Easterwood</a:t>
            </a:r>
            <a:r>
              <a:rPr lang="en-US" sz="1200" b="0" i="0" u="none" strike="noStrike" kern="1200" baseline="0" dirty="0">
                <a:solidFill>
                  <a:schemeClr val="tx1"/>
                </a:solidFill>
                <a:latin typeface="+mn-lt"/>
                <a:ea typeface="+mn-ea"/>
                <a:cs typeface="+mn-cs"/>
              </a:rPr>
              <a:t>, a recent graduate of Colorado State University with a degree in computer science, entered the job market during a slow point in the economy. Tech sector positions were hard to come by, and Paul felt he wouldn’t be making anywhere near what he was worth. The only offer he received was from an entrepreneurial firm, </a:t>
            </a:r>
            <a:r>
              <a:rPr lang="en-US" sz="1200" b="0" i="0" u="none" strike="noStrike" kern="1200" baseline="0" dirty="0" err="1">
                <a:solidFill>
                  <a:schemeClr val="tx1"/>
                </a:solidFill>
                <a:latin typeface="+mn-lt"/>
                <a:ea typeface="+mn-ea"/>
                <a:cs typeface="+mn-cs"/>
              </a:rPr>
              <a:t>Pentaverate</a:t>
            </a:r>
            <a:r>
              <a:rPr lang="en-US" sz="1200" b="0" i="0" u="none" strike="noStrike" kern="1200" baseline="0" dirty="0">
                <a:solidFill>
                  <a:schemeClr val="tx1"/>
                </a:solidFill>
                <a:latin typeface="+mn-lt"/>
                <a:ea typeface="+mn-ea"/>
                <a:cs typeface="+mn-cs"/>
              </a:rPr>
              <a:t> Inc., that produced freeware. Freeware, or public domain software, is offered to consumers free of charge in exchange for revenues generated later. Makers of freeware (such as Adobe and Netscape) can earn high profits through advertisements their sites carry, from purchases made on the freeware site, or, for more specialized software, through fee-based tutorials and workshops offered to help end users. Paul did some research and found an article in </a:t>
            </a:r>
            <a:r>
              <a:rPr lang="en-US" sz="1200" b="0" i="1" u="none" strike="noStrike" kern="1200" baseline="0" dirty="0">
                <a:solidFill>
                  <a:schemeClr val="tx1"/>
                </a:solidFill>
                <a:latin typeface="+mn-lt"/>
                <a:ea typeface="+mn-ea"/>
                <a:cs typeface="+mn-cs"/>
              </a:rPr>
              <a:t>Worth </a:t>
            </a:r>
            <a:r>
              <a:rPr lang="en-US" sz="1200" b="0" i="0" u="none" strike="noStrike" kern="1200" baseline="0" dirty="0">
                <a:solidFill>
                  <a:schemeClr val="tx1"/>
                </a:solidFill>
                <a:latin typeface="+mn-lt"/>
                <a:ea typeface="+mn-ea"/>
                <a:cs typeface="+mn-cs"/>
              </a:rPr>
              <a:t>magazine documenting the enormous success of freeware.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Pentaverate</a:t>
            </a:r>
            <a:r>
              <a:rPr lang="en-US" sz="1200" b="0" i="0" u="none" strike="noStrike" kern="1200" baseline="0" dirty="0">
                <a:solidFill>
                  <a:schemeClr val="tx1"/>
                </a:solidFill>
                <a:latin typeface="+mn-lt"/>
                <a:ea typeface="+mn-ea"/>
                <a:cs typeface="+mn-cs"/>
              </a:rPr>
              <a:t> Inc. offered compensation mainly in the form of stock options, which had the potential to be highly profitable if the company did well. Paul’s job would be to develop freeware that people could download from the Internet and that would generate significant income for </a:t>
            </a:r>
            <a:r>
              <a:rPr lang="en-US" sz="1200" b="0" i="0" u="none" strike="noStrike" kern="1200" baseline="0" dirty="0" err="1">
                <a:solidFill>
                  <a:schemeClr val="tx1"/>
                </a:solidFill>
                <a:latin typeface="+mn-lt"/>
                <a:ea typeface="+mn-ea"/>
                <a:cs typeface="+mn-cs"/>
              </a:rPr>
              <a:t>Pentaverate</a:t>
            </a:r>
            <a:r>
              <a:rPr lang="en-US" sz="1200" b="0" i="0" u="none" strike="noStrike" kern="1200" baseline="0" dirty="0">
                <a:solidFill>
                  <a:schemeClr val="tx1"/>
                </a:solidFill>
                <a:latin typeface="+mn-lt"/>
                <a:ea typeface="+mn-ea"/>
                <a:cs typeface="+mn-cs"/>
              </a:rPr>
              <a:t>. With this in mind, he decided to accept the position, but he quickly realized he knew very little about business. With no real experience in marketing, Paul was at a loss to know what software he should produce that would make the company money.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E81D65-D405-48A8-B041-B56D5EEED82B}" type="slidenum">
              <a:rPr lang="en-US" smtClean="0"/>
              <a:pPr/>
              <a:t>49</a:t>
            </a:fld>
            <a:endParaRPr lang="en-US" dirty="0"/>
          </a:p>
        </p:txBody>
      </p:sp>
    </p:spTree>
    <p:extLst>
      <p:ext uri="{BB962C8B-B14F-4D97-AF65-F5344CB8AC3E}">
        <p14:creationId xmlns:p14="http://schemas.microsoft.com/office/powerpoint/2010/main" val="51036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Consider that Amazon.com, one of the most successful electronic businesses, ranked number 49 on the </a:t>
            </a:r>
            <a:r>
              <a:rPr lang="en-US" sz="1200" b="0" i="1" u="none" strike="noStrike" kern="1200" baseline="0" dirty="0">
                <a:solidFill>
                  <a:schemeClr val="tx1"/>
                </a:solidFill>
                <a:latin typeface="+mn-lt"/>
                <a:ea typeface="+mn-ea"/>
                <a:cs typeface="+mn-cs"/>
              </a:rPr>
              <a:t>Fortune 500 </a:t>
            </a:r>
            <a:r>
              <a:rPr lang="en-US" sz="1200" b="0" i="0" u="none" strike="noStrike" kern="1200" baseline="0" dirty="0">
                <a:solidFill>
                  <a:schemeClr val="tx1"/>
                </a:solidFill>
                <a:latin typeface="+mn-lt"/>
                <a:ea typeface="+mn-ea"/>
                <a:cs typeface="+mn-cs"/>
              </a:rPr>
              <a:t>list of America’s largest corporations. Amazon is a true digital marketer, getting 40 percent of its revenue from  international sales. Many of you may not remember a world before Amazon because it has completely transformed how many people shop.</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His first project, </a:t>
            </a:r>
            <a:r>
              <a:rPr lang="en-US" sz="1200" b="0" i="0" u="none" strike="noStrike" kern="1200" baseline="0" dirty="0" err="1">
                <a:solidFill>
                  <a:schemeClr val="tx1"/>
                </a:solidFill>
                <a:latin typeface="+mn-lt"/>
                <a:ea typeface="+mn-ea"/>
                <a:cs typeface="+mn-cs"/>
              </a:rPr>
              <a:t>IOWatch</a:t>
            </a:r>
            <a:r>
              <a:rPr lang="en-US" sz="1200" b="0" i="0" u="none" strike="noStrike" kern="1200" baseline="0" dirty="0">
                <a:solidFill>
                  <a:schemeClr val="tx1"/>
                </a:solidFill>
                <a:latin typeface="+mn-lt"/>
                <a:ea typeface="+mn-ea"/>
                <a:cs typeface="+mn-cs"/>
              </a:rPr>
              <a:t>, was designed to take users on virtual tours of outer space, especially the moons of Jupiter (Paul’s favorite subject), by continually searching the Internet for images and video clips associated with the cosmos and downloading them directly to a PC. The images would then appear as soon as the person logged on. Advertisements would accompany each download, generating income for </a:t>
            </a:r>
            <a:r>
              <a:rPr lang="en-US" sz="1200" b="0" i="0" u="none" strike="noStrike" kern="1200" baseline="0" dirty="0" err="1">
                <a:solidFill>
                  <a:schemeClr val="tx1"/>
                </a:solidFill>
                <a:latin typeface="+mn-lt"/>
                <a:ea typeface="+mn-ea"/>
                <a:cs typeface="+mn-cs"/>
              </a:rPr>
              <a:t>Pentaverate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a:t>
            </a:r>
            <a:r>
              <a:rPr lang="en-US" sz="1200" b="0" i="0" u="none" strike="noStrike" kern="1200" baseline="0" dirty="0" err="1">
                <a:solidFill>
                  <a:schemeClr val="tx1"/>
                </a:solidFill>
                <a:latin typeface="+mn-lt"/>
                <a:ea typeface="+mn-ea"/>
                <a:cs typeface="+mn-cs"/>
              </a:rPr>
              <a:t>IOWatch</a:t>
            </a:r>
            <a:r>
              <a:rPr lang="en-US" sz="1200" b="0" i="0" u="none" strike="noStrike" kern="1200" baseline="0" dirty="0">
                <a:solidFill>
                  <a:schemeClr val="tx1"/>
                </a:solidFill>
                <a:latin typeface="+mn-lt"/>
                <a:ea typeface="+mn-ea"/>
                <a:cs typeface="+mn-cs"/>
              </a:rPr>
              <a:t> experienced low end-user interest and drew little advertising income as a result. Historically at </a:t>
            </a:r>
            <a:r>
              <a:rPr lang="en-US" sz="1200" b="0" i="0" u="none" strike="noStrike" kern="1200" baseline="0" dirty="0" err="1">
                <a:solidFill>
                  <a:schemeClr val="tx1"/>
                </a:solidFill>
                <a:latin typeface="+mn-lt"/>
                <a:ea typeface="+mn-ea"/>
                <a:cs typeface="+mn-cs"/>
              </a:rPr>
              <a:t>Pentaverate</a:t>
            </a:r>
            <a:r>
              <a:rPr lang="en-US" sz="1200" b="0" i="0" u="none" strike="noStrike" kern="1200" baseline="0" dirty="0">
                <a:solidFill>
                  <a:schemeClr val="tx1"/>
                </a:solidFill>
                <a:latin typeface="+mn-lt"/>
                <a:ea typeface="+mn-ea"/>
                <a:cs typeface="+mn-cs"/>
              </a:rPr>
              <a:t>, employees were </a:t>
            </a:r>
            <a:r>
              <a:rPr lang="en-US" sz="1200" b="0" i="0" u="none" strike="noStrike" kern="1200" baseline="0" dirty="0" err="1">
                <a:solidFill>
                  <a:schemeClr val="tx1"/>
                </a:solidFill>
                <a:latin typeface="+mn-lt"/>
                <a:ea typeface="+mn-ea"/>
                <a:cs typeface="+mn-cs"/>
              </a:rPr>
              <a:t>fi</a:t>
            </a:r>
            <a:r>
              <a:rPr lang="en-US" sz="1200" b="0" i="0" u="none" strike="noStrike" kern="1200" baseline="0" dirty="0">
                <a:solidFill>
                  <a:schemeClr val="tx1"/>
                </a:solidFill>
                <a:latin typeface="+mn-lt"/>
                <a:ea typeface="+mn-ea"/>
                <a:cs typeface="+mn-cs"/>
              </a:rPr>
              <a:t> red after two failed projects. Desperate to save his job, Paul decided to hire a consultant. He needed to figure out what customers might want so he could design some useful freeware for his second project. He also needed to know what went wrong with </a:t>
            </a:r>
            <a:r>
              <a:rPr lang="en-US" sz="1200" b="0" i="0" u="none" strike="noStrike" kern="1200" baseline="0" dirty="0" err="1">
                <a:solidFill>
                  <a:schemeClr val="tx1"/>
                </a:solidFill>
                <a:latin typeface="+mn-lt"/>
                <a:ea typeface="+mn-ea"/>
                <a:cs typeface="+mn-cs"/>
              </a:rPr>
              <a:t>IOWatch</a:t>
            </a:r>
            <a:r>
              <a:rPr lang="en-US" sz="1200" b="0" i="0" u="none" strike="noStrike" kern="1200" baseline="0" dirty="0">
                <a:solidFill>
                  <a:schemeClr val="tx1"/>
                </a:solidFill>
                <a:latin typeface="+mn-lt"/>
                <a:ea typeface="+mn-ea"/>
                <a:cs typeface="+mn-cs"/>
              </a:rPr>
              <a:t>, because he loved the software and couldn’t figure out why it had failed to find an audience. The job market has not improved, so Paul realizes how important it is for his second project to succeed.</a:t>
            </a:r>
          </a:p>
        </p:txBody>
      </p:sp>
      <p:sp>
        <p:nvSpPr>
          <p:cNvPr id="4" name="Slide Number Placeholder 3"/>
          <p:cNvSpPr>
            <a:spLocks noGrp="1"/>
          </p:cNvSpPr>
          <p:nvPr>
            <p:ph type="sldNum" sz="quarter" idx="10"/>
          </p:nvPr>
        </p:nvSpPr>
        <p:spPr/>
        <p:txBody>
          <a:bodyPr/>
          <a:lstStyle/>
          <a:p>
            <a:fld id="{D7E81D65-D405-48A8-B041-B56D5EEED82B}" type="slidenum">
              <a:rPr lang="en-US" smtClean="0"/>
              <a:pPr/>
              <a:t>50</a:t>
            </a:fld>
            <a:endParaRPr lang="en-US" dirty="0"/>
          </a:p>
        </p:txBody>
      </p:sp>
    </p:spTree>
    <p:extLst>
      <p:ext uri="{BB962C8B-B14F-4D97-AF65-F5344CB8AC3E}">
        <p14:creationId xmlns:p14="http://schemas.microsoft.com/office/powerpoint/2010/main" val="510363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Discussion Questions</a:t>
            </a:r>
          </a:p>
          <a:p>
            <a:r>
              <a:rPr lang="en-US" sz="1200" b="1" i="0" u="none" strike="noStrike" kern="1200" baseline="0" dirty="0">
                <a:solidFill>
                  <a:schemeClr val="tx1"/>
                </a:solidFill>
                <a:latin typeface="+mn-lt"/>
                <a:ea typeface="+mn-ea"/>
                <a:cs typeface="+mn-cs"/>
              </a:rPr>
              <a:t>1. </a:t>
            </a:r>
            <a:r>
              <a:rPr lang="en-US" sz="1200" b="0" i="0" u="none" strike="noStrike" kern="1200" baseline="0" dirty="0">
                <a:solidFill>
                  <a:schemeClr val="tx1"/>
                </a:solidFill>
                <a:latin typeface="+mn-lt"/>
                <a:ea typeface="+mn-ea"/>
                <a:cs typeface="+mn-cs"/>
              </a:rPr>
              <a:t>As a consultant, what would you do to help Paul figure out what went wrong with </a:t>
            </a:r>
            <a:r>
              <a:rPr lang="en-US" sz="1200" b="0" i="0" u="none" strike="noStrike" kern="1200" baseline="0" dirty="0" err="1">
                <a:solidFill>
                  <a:schemeClr val="tx1"/>
                </a:solidFill>
                <a:latin typeface="+mn-lt"/>
                <a:ea typeface="+mn-ea"/>
                <a:cs typeface="+mn-cs"/>
              </a:rPr>
              <a:t>IOWatch</a:t>
            </a:r>
            <a:r>
              <a:rPr lang="en-US"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What ideas for new freeware can you give Paul? What potential uses will the new software have?</a:t>
            </a:r>
          </a:p>
          <a:p>
            <a:r>
              <a:rPr lang="en-US" sz="1200" b="1" i="0" u="none" strike="noStrike" kern="1200" baseline="0" dirty="0">
                <a:solidFill>
                  <a:schemeClr val="tx1"/>
                </a:solidFill>
                <a:latin typeface="+mn-lt"/>
                <a:ea typeface="+mn-ea"/>
                <a:cs typeface="+mn-cs"/>
              </a:rPr>
              <a:t>3. </a:t>
            </a:r>
            <a:r>
              <a:rPr lang="en-US" sz="1200" b="0" i="0" u="none" strike="noStrike" kern="1200" baseline="0" dirty="0">
                <a:solidFill>
                  <a:schemeClr val="tx1"/>
                </a:solidFill>
                <a:latin typeface="+mn-lt"/>
                <a:ea typeface="+mn-ea"/>
                <a:cs typeface="+mn-cs"/>
              </a:rPr>
              <a:t>How will it make money?</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7E81D65-D405-48A8-B041-B56D5EEED82B}" type="slidenum">
              <a:rPr lang="en-US" smtClean="0"/>
              <a:pPr/>
              <a:t>51</a:t>
            </a:fld>
            <a:endParaRPr lang="en-US" dirty="0"/>
          </a:p>
        </p:txBody>
      </p:sp>
    </p:spTree>
    <p:extLst>
      <p:ext uri="{BB962C8B-B14F-4D97-AF65-F5344CB8AC3E}">
        <p14:creationId xmlns:p14="http://schemas.microsoft.com/office/powerpoint/2010/main" val="510363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lvl="0" hangingPunct="0"/>
            <a:r>
              <a:rPr lang="en-US" sz="1200" b="1" kern="1200" dirty="0">
                <a:solidFill>
                  <a:schemeClr val="tx1"/>
                </a:solidFill>
                <a:effectLst/>
                <a:latin typeface="+mn-lt"/>
                <a:ea typeface="+mn-ea"/>
                <a:cs typeface="+mn-cs"/>
              </a:rPr>
              <a:t>Define </a:t>
            </a:r>
            <a:r>
              <a:rPr lang="en-US" sz="1200" b="1" i="1" kern="1200" dirty="0">
                <a:solidFill>
                  <a:schemeClr val="tx1"/>
                </a:solidFill>
                <a:effectLst/>
                <a:latin typeface="+mn-lt"/>
                <a:ea typeface="+mn-ea"/>
                <a:cs typeface="+mn-cs"/>
              </a:rPr>
              <a:t>accessibility, addressability, connectivity,</a:t>
            </a:r>
            <a:r>
              <a:rPr lang="en-US" sz="1200" b="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interactivity,</a:t>
            </a:r>
            <a:r>
              <a:rPr lang="en-US" sz="1200" b="1" kern="1200" dirty="0">
                <a:solidFill>
                  <a:schemeClr val="tx1"/>
                </a:solidFill>
                <a:effectLst/>
                <a:latin typeface="+mn-lt"/>
                <a:ea typeface="+mn-ea"/>
                <a:cs typeface="+mn-cs"/>
              </a:rPr>
              <a:t> and </a:t>
            </a:r>
            <a:r>
              <a:rPr lang="en-US" sz="1200" b="1" i="1" kern="1200" dirty="0">
                <a:solidFill>
                  <a:schemeClr val="tx1"/>
                </a:solidFill>
                <a:effectLst/>
                <a:latin typeface="+mn-lt"/>
                <a:ea typeface="+mn-ea"/>
                <a:cs typeface="+mn-cs"/>
              </a:rPr>
              <a:t>control.</a:t>
            </a:r>
            <a:r>
              <a:rPr lang="en-US" sz="1200" b="1" kern="1200" dirty="0">
                <a:solidFill>
                  <a:schemeClr val="tx1"/>
                </a:solidFill>
                <a:effectLst/>
                <a:latin typeface="+mn-lt"/>
                <a:ea typeface="+mn-ea"/>
                <a:cs typeface="+mn-cs"/>
              </a:rPr>
              <a:t> What do these terms have to do with digital marketing?</a:t>
            </a:r>
          </a:p>
          <a:p>
            <a:pPr lvl="0" hangingPunct="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Accessibility, addressability, connectivity, control, and interactivity are the five characteristics of digital media that differentiate them from traditional marketing media (see Table 13.1). Accessibility allows consumers to find information about competing products, prices, and reviews and become more informed about a firm and the relative value of its products. Addressability is the ability of a business to identify customers before they make purchases. Connectivity is the use of digital networks to provide linkages between information providers and users. Interactivity allows customers to express their needs and wants directly to the firm in response to its </a:t>
            </a:r>
            <a:endParaRPr lang="en-US" sz="1200" b="1" kern="1200" dirty="0">
              <a:solidFill>
                <a:schemeClr val="tx1"/>
              </a:solidFill>
              <a:latin typeface="+mn-lt"/>
              <a:ea typeface="+mn-ea"/>
              <a:cs typeface="+mn-cs"/>
            </a:endParaRPr>
          </a:p>
          <a:p>
            <a:pPr lvl="0" hangingPunct="0"/>
            <a:endParaRPr lang="en-US" sz="1200" b="1" kern="1200" dirty="0">
              <a:solidFill>
                <a:schemeClr val="tx1"/>
              </a:solidFill>
              <a:latin typeface="+mn-lt"/>
              <a:ea typeface="+mn-ea"/>
              <a:cs typeface="+mn-cs"/>
            </a:endParaRPr>
          </a:p>
          <a:p>
            <a:pPr lvl="0" hangingPunct="0"/>
            <a:r>
              <a:rPr lang="en-US" sz="1200" b="1" kern="1200" dirty="0">
                <a:solidFill>
                  <a:schemeClr val="tx1"/>
                </a:solidFill>
                <a:latin typeface="+mn-lt"/>
                <a:ea typeface="+mn-ea"/>
                <a:cs typeface="+mn-cs"/>
              </a:rPr>
              <a:t>How is the Internet changing the practice of marketing?</a:t>
            </a:r>
          </a:p>
          <a:p>
            <a:pPr lvl="0" hangingPunct="0"/>
            <a:endParaRPr lang="en-US" sz="1200" kern="1200" dirty="0">
              <a:solidFill>
                <a:schemeClr val="tx1"/>
              </a:solidFill>
              <a:latin typeface="+mn-lt"/>
              <a:ea typeface="+mn-ea"/>
              <a:cs typeface="+mn-cs"/>
            </a:endParaRPr>
          </a:p>
          <a:p>
            <a:pPr hangingPunct="0"/>
            <a:r>
              <a:rPr lang="en-US" sz="1200" kern="1200" dirty="0">
                <a:solidFill>
                  <a:schemeClr val="tx1"/>
                </a:solidFill>
                <a:latin typeface="+mn-lt"/>
                <a:ea typeface="+mn-ea"/>
                <a:cs typeface="+mn-cs"/>
              </a:rPr>
              <a:t>There are many correct responses to this question, as it is very open-ended. The Internet has increased the speed of communications, has made marketing a more interactive practice between marketers and consumers, and has given consumers a voice and therefore more power to either criticize or praise products and services. The Internet has taken away some power from established marketing firms, even allowing fans in some instances to create popular advertising campaigns and ads. However, it has also allowed marketers to improve their market research efforts and to broaden their reach into new target markets. In some ways, the Internet has leveled the playing field and has provided small businesses with opportunities that they did not have before.</a:t>
            </a:r>
          </a:p>
          <a:p>
            <a:pPr hangingPunct="0"/>
            <a:endParaRPr lang="en-US" sz="1200" kern="1200" dirty="0">
              <a:solidFill>
                <a:schemeClr val="tx1"/>
              </a:solidFill>
              <a:latin typeface="+mn-lt"/>
              <a:ea typeface="+mn-ea"/>
              <a:cs typeface="+mn-cs"/>
            </a:endParaRPr>
          </a:p>
          <a:p>
            <a:pPr lvl="0" hangingPunct="0"/>
            <a:r>
              <a:rPr lang="en-US" sz="1200" b="1" kern="1200" dirty="0">
                <a:solidFill>
                  <a:schemeClr val="tx1"/>
                </a:solidFill>
                <a:latin typeface="+mn-lt"/>
                <a:ea typeface="+mn-ea"/>
                <a:cs typeface="+mn-cs"/>
              </a:rPr>
              <a:t>What impact do digital media have on the marketing mix?</a:t>
            </a:r>
          </a:p>
          <a:p>
            <a:pPr lvl="0" hangingPunct="0"/>
            <a:endParaRPr lang="en-US" sz="1200" kern="1200" dirty="0">
              <a:solidFill>
                <a:schemeClr val="tx1"/>
              </a:solidFill>
              <a:latin typeface="+mn-lt"/>
              <a:ea typeface="+mn-ea"/>
              <a:cs typeface="+mn-cs"/>
            </a:endParaRPr>
          </a:p>
          <a:p>
            <a:pPr hangingPunct="0"/>
            <a:r>
              <a:rPr lang="en-US" sz="1200" kern="1200" dirty="0">
                <a:solidFill>
                  <a:schemeClr val="tx1"/>
                </a:solidFill>
                <a:latin typeface="+mn-lt"/>
                <a:ea typeface="+mn-ea"/>
                <a:cs typeface="+mn-cs"/>
              </a:rPr>
              <a:t>Digital media change how marketers should approach the marketing mix somewhat, but the marketing mix remains as essential as ever. There are a few key differences when using digital media in the marketing mix. First, digital media make customer communications richer, faster, and interactive. Second, digital media help companies reach new target markets more easily, affordably, and quickly than ever before. Finally, digital media help marketers utilize new resources in seeking out and communicating with customers. One of the most important benefits of digital marketing is the ability of marketers and customers to easily share information.</a:t>
            </a:r>
          </a:p>
          <a:p>
            <a:pPr hangingPunct="0"/>
            <a:endParaRPr lang="en-US" sz="1200" kern="1200" dirty="0">
              <a:solidFill>
                <a:schemeClr val="tx1"/>
              </a:solidFill>
              <a:latin typeface="+mn-lt"/>
              <a:ea typeface="+mn-ea"/>
              <a:cs typeface="+mn-cs"/>
            </a:endParaRPr>
          </a:p>
          <a:p>
            <a:pPr lvl="0" hangingPunct="0"/>
            <a:r>
              <a:rPr lang="en-US" sz="1200" b="1" kern="1200" dirty="0">
                <a:solidFill>
                  <a:schemeClr val="tx1"/>
                </a:solidFill>
                <a:effectLst/>
                <a:latin typeface="+mn-lt"/>
                <a:ea typeface="+mn-ea"/>
                <a:cs typeface="+mn-cs"/>
              </a:rPr>
              <a:t>Why do creators want to protect their intellectual property? Provide an example on the Internet where intellectual property may not be protected or where a copyright has been infringed.</a:t>
            </a:r>
          </a:p>
          <a:p>
            <a:pPr lvl="0" hangingPunct="0"/>
            <a:endParaRPr lang="en-US" sz="1200" kern="1200" dirty="0">
              <a:solidFill>
                <a:schemeClr val="tx1"/>
              </a:solidFill>
              <a:effectLst/>
              <a:latin typeface="+mn-lt"/>
              <a:ea typeface="+mn-ea"/>
              <a:cs typeface="+mn-cs"/>
            </a:endParaRPr>
          </a:p>
          <a:p>
            <a:pPr hangingPunct="0"/>
            <a:r>
              <a:rPr lang="en-US" sz="1200" kern="1200" dirty="0">
                <a:solidFill>
                  <a:schemeClr val="tx1"/>
                </a:solidFill>
                <a:effectLst/>
                <a:latin typeface="+mn-lt"/>
                <a:ea typeface="+mn-ea"/>
                <a:cs typeface="+mn-cs"/>
              </a:rPr>
              <a:t>Intellectual property is important for creators because it is a source of competitive advantage and revenues. If innovations are not protected by IP laws, then competitors will take away market share and profits from the organization or individual that invested all the time and money into research and development. Without intellectual property protection, there is little incentive to engage in researching and innovating because it is a risky, time-consuming, and expensive endeavor with little reward. Students’ examples will vary. </a:t>
            </a:r>
          </a:p>
          <a:p>
            <a:pPr hangingPunct="0"/>
            <a:endParaRPr lang="en-US" sz="1200" kern="1200" dirty="0">
              <a:solidFill>
                <a:schemeClr val="tx1"/>
              </a:solidFill>
              <a:latin typeface="+mn-lt"/>
              <a:ea typeface="+mn-ea"/>
              <a:cs typeface="+mn-cs"/>
            </a:endParaRPr>
          </a:p>
          <a:p>
            <a:pPr hangingPunct="0"/>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52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The Internet has created tremendous opportunities for businesses to forge relationships with consumers and business customers, target markets more precisely, and even reach previously inaccessible markets at home and around the world. The Internet also facilitates business transactions, allowing companies to network with manufacturers, wholesalers, retailers, suppliers, and outsource firms to serve customers more quickly and more efficiently. The telecommunication opportunities created by the Internet have set the stage for digital marketing’s development and growth.</a:t>
            </a:r>
            <a:endParaRPr lang="en-IN"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a:solidFill>
                  <a:schemeClr val="tx1"/>
                </a:solidFill>
                <a:latin typeface="+mn-lt"/>
                <a:ea typeface="+mn-ea"/>
                <a:cs typeface="+mn-cs"/>
              </a:rPr>
              <a:t>Digital communication offers a completely new dimension in connecting with others. Some of the characteristics that distinguish digital from traditional communication are addressability, interactivity, accessibility, connectivity, and control. These terms are discussed in the table on this slide: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Characteristic 	Definition 										Example</a:t>
            </a:r>
          </a:p>
          <a:p>
            <a:r>
              <a:rPr lang="en-US" sz="1200" b="0" i="0" u="none" strike="noStrike" kern="1200" baseline="0" dirty="0">
                <a:solidFill>
                  <a:schemeClr val="tx1"/>
                </a:solidFill>
                <a:latin typeface="+mn-lt"/>
                <a:ea typeface="+mn-ea"/>
                <a:cs typeface="+mn-cs"/>
              </a:rPr>
              <a:t>Addressability 	The ability of the marketer to identify customers before they make a purchase 					Amazon installs cookies on a user’s computer that allows it to identify 												the owner when he or she 	returns to the website.</a:t>
            </a:r>
          </a:p>
          <a:p>
            <a:r>
              <a:rPr lang="en-US" sz="1200" b="0" i="0" u="none" strike="noStrike" kern="1200" baseline="0" dirty="0">
                <a:solidFill>
                  <a:schemeClr val="tx1"/>
                </a:solidFill>
                <a:latin typeface="+mn-lt"/>
                <a:ea typeface="+mn-ea"/>
                <a:cs typeface="+mn-cs"/>
              </a:rPr>
              <a:t>Interactivity 		The ability of customers to express their needs and wants directly to the firm in response to its marketing communications 	Texas Instruments interacts with its customers on its </a:t>
            </a:r>
            <a:r>
              <a:rPr lang="en-US" sz="1200" b="0" i="0" u="none" strike="noStrike" kern="1200" baseline="0" dirty="0" err="1">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page 												by answering concerns and posting updates.</a:t>
            </a:r>
          </a:p>
          <a:p>
            <a:r>
              <a:rPr lang="en-US" sz="1200" b="0" i="0" u="none" strike="noStrike" kern="1200" baseline="0" dirty="0">
                <a:solidFill>
                  <a:schemeClr val="tx1"/>
                </a:solidFill>
                <a:latin typeface="+mn-lt"/>
                <a:ea typeface="+mn-ea"/>
                <a:cs typeface="+mn-cs"/>
              </a:rPr>
              <a:t>Accessibility 		The ability for marketers to obtain digital information 							Google can use web searches done through its search engine to learn 												about customer interests.</a:t>
            </a:r>
          </a:p>
          <a:p>
            <a:r>
              <a:rPr lang="en-US" sz="1200" b="0" i="0" u="none" strike="noStrike" kern="1200" baseline="0" dirty="0">
                <a:solidFill>
                  <a:schemeClr val="tx1"/>
                </a:solidFill>
                <a:latin typeface="+mn-lt"/>
                <a:ea typeface="+mn-ea"/>
                <a:cs typeface="+mn-cs"/>
              </a:rPr>
              <a:t>Connectivity 		The ability for consumers to be connected with marketers along with other consumers 				The Avon Voices website encouraged singers to upload their singing 												videos, which can then be voted on by other users for the chance to 												be discovered.</a:t>
            </a:r>
          </a:p>
          <a:p>
            <a:r>
              <a:rPr lang="en-US" sz="1200" b="0" i="0" u="none" strike="noStrike" kern="1200" baseline="0" dirty="0">
                <a:solidFill>
                  <a:schemeClr val="tx1"/>
                </a:solidFill>
                <a:latin typeface="+mn-lt"/>
                <a:ea typeface="+mn-ea"/>
                <a:cs typeface="+mn-cs"/>
              </a:rPr>
              <a:t>Control 		The customer’s ability to regulate the information they view as well as the rate and exposure to that information 		Consumers use Kayak to discover the best travel deals.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a:solidFill>
                  <a:schemeClr val="tx1"/>
                </a:solidFill>
                <a:latin typeface="+mn-lt"/>
                <a:ea typeface="+mn-ea"/>
                <a:cs typeface="+mn-cs"/>
              </a:rPr>
              <a:t>Digital communication offers a completely new dimension in connecting with others. Some of the characteristics that distinguish digital from traditional communication are addressability, interactivity, accessibility, connectivity, and control. These terms are discussed in the table on this slide: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Characteristic 	Definition 										Example</a:t>
            </a:r>
          </a:p>
          <a:p>
            <a:r>
              <a:rPr lang="en-US" sz="1200" b="0" i="0" u="none" strike="noStrike" kern="1200" baseline="0" dirty="0">
                <a:solidFill>
                  <a:schemeClr val="tx1"/>
                </a:solidFill>
                <a:latin typeface="+mn-lt"/>
                <a:ea typeface="+mn-ea"/>
                <a:cs typeface="+mn-cs"/>
              </a:rPr>
              <a:t>Connectivity 		The ability for consumers to be connected with marketers along with other consumers 				The Avon Voices website encouraged singers to upload their singing 												videos, which can then be voted on by other users for the chance to 												be discovered.</a:t>
            </a:r>
          </a:p>
          <a:p>
            <a:r>
              <a:rPr lang="en-US" sz="1200" b="0" i="0" u="none" strike="noStrike" kern="1200" baseline="0" dirty="0">
                <a:solidFill>
                  <a:schemeClr val="tx1"/>
                </a:solidFill>
                <a:latin typeface="+mn-lt"/>
                <a:ea typeface="+mn-ea"/>
                <a:cs typeface="+mn-cs"/>
              </a:rPr>
              <a:t>Control 		The customer’s ability to regulate the information they view as well as the rate and exposure to that information 		Consumers use Kayak to discover the best travel deals.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The phenomenal growth of digital media has provided new ways of conducting business. Given almost instant communication with precisely defined consumer groups, firms can use real-time exchanges to create and stimulate interactive communication, forge closer relationships, and learn more accurately about consumer and supplier needs. Because it is fast and inexpensive, digital communication is making it easier for businesses to conduct marketing research, provide and obtain price and product information, and advertise, as well as to fulfill their business goals by selling goods and services online.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reality, however, is that Internet markets are more similar to traditional markets than they are different. Thus, successful digital marketing strategies, like traditional business strategies, focus on creating products that customers need or want, not merely developing a brand name or reducing the costs associated with online transactions. Because the Internet lowers the cost of communication, it can contribute significantly to any industry or activity that depends on the flow of digital information such as entertainment, health care, government services, education, and computer services like software development. Digital media can also improve communication within and between businesses. In the future, most significant gains will come from productivity improvements within businesses. Communication is a key business function, and improving the speed and clarity of communication can help businesses save time and improve employee problem-solving abilities.</a:t>
            </a:r>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2C507E5D-97E2-4D0E-96B4-C88259924A6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457200" y="6309864"/>
            <a:ext cx="8229600" cy="365125"/>
          </a:xfrm>
        </p:spPr>
        <p:txBody>
          <a:bodyPr/>
          <a:lstStyle>
            <a:lvl1pPr>
              <a:defRPr>
                <a:solidFill>
                  <a:schemeClr val="bg1"/>
                </a:solidFill>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1313866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457200" y="274638"/>
            <a:ext cx="8229600" cy="59325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54249" y="6356350"/>
            <a:ext cx="7390504" cy="365125"/>
          </a:xfrm>
        </p:spPr>
        <p:txBody>
          <a:bodyPr/>
          <a:lstStyle>
            <a:lvl1pPr>
              <a:defRPr sz="900">
                <a:solidFill>
                  <a:schemeClr val="bg1"/>
                </a:solidFill>
              </a:defRPr>
            </a:lvl1pPr>
          </a:lstStyle>
          <a:p>
            <a:pPr eaLnBrk="0" hangingPunct="0">
              <a:spcBef>
                <a:spcPct val="50000"/>
              </a:spcBef>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14827722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37443462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1D6F8DA-8B7F-4C6F-9526-0EFD602278CA}" type="slidenum">
              <a:rPr lang="en-US"/>
              <a:pPr>
                <a:defRPr/>
              </a:pPr>
              <a:t>‹#›</a:t>
            </a:fld>
            <a:endParaRPr lang="en-US" dirty="0"/>
          </a:p>
        </p:txBody>
      </p:sp>
    </p:spTree>
    <p:extLst>
      <p:ext uri="{BB962C8B-B14F-4D97-AF65-F5344CB8AC3E}">
        <p14:creationId xmlns:p14="http://schemas.microsoft.com/office/powerpoint/2010/main" val="11895038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p:txBody>
          <a:bodyPr/>
          <a:lstStyle>
            <a:lvl1pPr>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8532790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4"/>
          <p:cNvSpPr>
            <a:spLocks noGrp="1"/>
          </p:cNvSpPr>
          <p:nvPr>
            <p:ph type="ftr" sz="quarter" idx="11"/>
          </p:nvPr>
        </p:nvSpPr>
        <p:spPr>
          <a:xfrm>
            <a:off x="537882" y="6356350"/>
            <a:ext cx="7885356" cy="365125"/>
          </a:xfrm>
        </p:spPr>
        <p:txBody>
          <a:bodyPr/>
          <a:lstStyle>
            <a:lvl1pPr>
              <a:defRPr sz="900">
                <a:solidFill>
                  <a:schemeClr val="bg1"/>
                </a:solidFill>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40388555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1821670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lvl1pPr>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21194431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lvl1pPr>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12032136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Cover image for background"/>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9144000" cy="6846332"/>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03685"/>
            <a:ext cx="8229600" cy="365125"/>
          </a:xfrm>
          <a:prstGeom prst="rect">
            <a:avLst/>
          </a:prstGeom>
        </p:spPr>
        <p:txBody>
          <a:bodyPr vert="horz" lIns="91440" tIns="45720" rIns="91440" bIns="45720" rtlCol="0" anchor="ctr"/>
          <a:lstStyle>
            <a:lvl1pPr algn="ctr" fontAlgn="auto">
              <a:spcBef>
                <a:spcPts val="0"/>
              </a:spcBef>
              <a:spcAft>
                <a:spcPts val="0"/>
              </a:spcAft>
              <a:defRPr sz="1000" dirty="0" smtClean="0">
                <a:solidFill>
                  <a:schemeClr val="bg1"/>
                </a:solidFill>
                <a:latin typeface="+mn-lt"/>
              </a:defRPr>
            </a:lvl1p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Tree>
    <p:extLst>
      <p:ext uri="{BB962C8B-B14F-4D97-AF65-F5344CB8AC3E}">
        <p14:creationId xmlns:p14="http://schemas.microsoft.com/office/powerpoint/2010/main" val="1943304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hf hdr="0" dt="0"/>
  <p:txStyles>
    <p:titleStyle>
      <a:lvl1pPr algn="ctr" rtl="0" fontAlgn="base">
        <a:spcBef>
          <a:spcPct val="0"/>
        </a:spcBef>
        <a:spcAft>
          <a:spcPct val="0"/>
        </a:spcAft>
        <a:defRPr sz="4000" b="1" kern="1200">
          <a:solidFill>
            <a:schemeClr val="tx1"/>
          </a:solidFill>
          <a:latin typeface="Arial" panose="020B0604020202020204" pitchFamily="34" charset="0"/>
          <a:ea typeface="+mj-ea"/>
          <a:cs typeface="Arial" panose="020B0604020202020204" pitchFamily="34" charset="0"/>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alt=&quot;&quot;"/>
          <p:cNvSpPr/>
          <p:nvPr/>
        </p:nvSpPr>
        <p:spPr>
          <a:xfrm>
            <a:off x="4711700" y="0"/>
            <a:ext cx="441325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bg1"/>
              </a:solidFill>
            </a:endParaRPr>
          </a:p>
        </p:txBody>
      </p:sp>
      <p:sp>
        <p:nvSpPr>
          <p:cNvPr id="2" name="Title 1"/>
          <p:cNvSpPr>
            <a:spLocks noGrp="1"/>
          </p:cNvSpPr>
          <p:nvPr>
            <p:ph type="ctrTitle"/>
          </p:nvPr>
        </p:nvSpPr>
        <p:spPr>
          <a:xfrm>
            <a:off x="5340096" y="1122363"/>
            <a:ext cx="3118104" cy="2387600"/>
          </a:xfrm>
        </p:spPr>
        <p:txBody>
          <a:bodyPr/>
          <a:lstStyle/>
          <a:p>
            <a:r>
              <a:rPr lang="en-US" b="1" dirty="0">
                <a:solidFill>
                  <a:srgbClr val="F85417"/>
                </a:solidFill>
                <a:latin typeface="Helvetica" pitchFamily="34" charset="0"/>
              </a:rPr>
              <a:t>Part </a:t>
            </a:r>
            <a:r>
              <a:rPr lang="en-US" dirty="0">
                <a:solidFill>
                  <a:srgbClr val="F85417"/>
                </a:solidFill>
                <a:latin typeface="Helvetica" pitchFamily="34" charset="0"/>
              </a:rPr>
              <a:t>5</a:t>
            </a:r>
            <a:br>
              <a:rPr lang="en-US" b="1" dirty="0">
                <a:solidFill>
                  <a:srgbClr val="F85417"/>
                </a:solidFill>
                <a:latin typeface="Helvetica" pitchFamily="34" charset="0"/>
              </a:rPr>
            </a:br>
            <a:r>
              <a:rPr lang="en-US" dirty="0">
                <a:solidFill>
                  <a:srgbClr val="0098D1"/>
                </a:solidFill>
                <a:latin typeface="Helvetica" pitchFamily="34" charset="0"/>
              </a:rPr>
              <a:t>Chapter 13</a:t>
            </a:r>
            <a:endParaRPr lang="en-US" dirty="0">
              <a:solidFill>
                <a:srgbClr val="0098D1"/>
              </a:solidFill>
            </a:endParaRPr>
          </a:p>
        </p:txBody>
      </p:sp>
      <p:sp>
        <p:nvSpPr>
          <p:cNvPr id="3" name="Subtitle 2"/>
          <p:cNvSpPr>
            <a:spLocks noGrp="1"/>
          </p:cNvSpPr>
          <p:nvPr>
            <p:ph type="subTitle" idx="1"/>
          </p:nvPr>
        </p:nvSpPr>
        <p:spPr>
          <a:xfrm>
            <a:off x="5168772" y="3276600"/>
            <a:ext cx="3594227" cy="1655762"/>
          </a:xfrm>
        </p:spPr>
        <p:txBody>
          <a:bodyPr/>
          <a:lstStyle/>
          <a:p>
            <a:r>
              <a:rPr lang="en-US" sz="4000" b="1" dirty="0">
                <a:solidFill>
                  <a:srgbClr val="0098D1"/>
                </a:solidFill>
                <a:latin typeface="Helvetica" pitchFamily="34" charset="0"/>
              </a:rPr>
              <a:t>Marketing: Developing Relationships</a:t>
            </a:r>
          </a:p>
        </p:txBody>
      </p:sp>
      <p:pic>
        <p:nvPicPr>
          <p:cNvPr id="4" name="Picture 3" descr="Ferrell, Hirt and Ferrell Business: A Changing World 10th ed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00" y="704021"/>
            <a:ext cx="4178300" cy="5449957"/>
          </a:xfrm>
          <a:prstGeom prst="rect">
            <a:avLst/>
          </a:prstGeom>
        </p:spPr>
      </p:pic>
      <p:sp>
        <p:nvSpPr>
          <p:cNvPr id="5" name="Rectangle 4" descr="alt=&quot;&quot;"/>
          <p:cNvSpPr/>
          <p:nvPr/>
        </p:nvSpPr>
        <p:spPr>
          <a:xfrm>
            <a:off x="5456296" y="6273225"/>
            <a:ext cx="3668654" cy="584775"/>
          </a:xfrm>
          <a:prstGeom prst="rect">
            <a:avLst/>
          </a:prstGeom>
        </p:spPr>
        <p:txBody>
          <a:bodyPr wrap="square">
            <a:spAutoFit/>
          </a:bodyPr>
          <a:lstStyle/>
          <a:p>
            <a:pPr algn="ctr" eaLnBrk="0" hangingPunct="0">
              <a:spcBef>
                <a:spcPct val="50000"/>
              </a:spcBef>
            </a:pPr>
            <a:r>
              <a:rPr lang="en-US" sz="800" dirty="0"/>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sz="800" dirty="0">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30686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85417"/>
                </a:solidFill>
                <a:latin typeface="Helvetica" pitchFamily="34" charset="0"/>
                <a:cs typeface="Times New Roman" pitchFamily="18" charset="0"/>
              </a:rPr>
              <a:t>Digital Media and the Marketing Mix </a:t>
            </a:r>
            <a:r>
              <a:rPr lang="en-IN" sz="2000" dirty="0">
                <a:solidFill>
                  <a:srgbClr val="F85417"/>
                </a:solidFill>
                <a:latin typeface="Helvetica" pitchFamily="34" charset="0"/>
                <a:cs typeface="Times New Roman" pitchFamily="18" charset="0"/>
              </a:rPr>
              <a:t>(1 of 2)</a:t>
            </a:r>
            <a:endParaRPr lang="en-US" sz="2000" dirty="0"/>
          </a:p>
        </p:txBody>
      </p:sp>
      <p:sp>
        <p:nvSpPr>
          <p:cNvPr id="3" name="Content Placeholder 2"/>
          <p:cNvSpPr>
            <a:spLocks noGrp="1"/>
          </p:cNvSpPr>
          <p:nvPr>
            <p:ph idx="1"/>
          </p:nvPr>
        </p:nvSpPr>
        <p:spPr/>
        <p:txBody>
          <a:bodyPr/>
          <a:lstStyle/>
          <a:p>
            <a:pPr lvl="0" algn="ctr" fontAlgn="auto">
              <a:spcBef>
                <a:spcPts val="1000"/>
              </a:spcBef>
              <a:buSzPct val="93000"/>
              <a:buNone/>
              <a:defRPr/>
            </a:pPr>
            <a:r>
              <a:rPr lang="en-US" sz="2800" dirty="0">
                <a:ea typeface="ヒラギノ明朝 ProN W3"/>
                <a:sym typeface="Gill Sans"/>
              </a:rPr>
              <a:t>Some key differences between digital and traditional media in the marketing mix:</a:t>
            </a:r>
          </a:p>
          <a:p>
            <a:pPr marL="457200" lvl="0" indent="-457200" fontAlgn="auto">
              <a:spcBef>
                <a:spcPts val="1000"/>
              </a:spcBef>
              <a:buClr>
                <a:srgbClr val="C00000"/>
              </a:buClr>
              <a:buSzPct val="125000"/>
              <a:buFont typeface="Wingdings" pitchFamily="2" charset="2"/>
              <a:buChar char="ü"/>
              <a:defRPr/>
            </a:pPr>
            <a:r>
              <a:rPr lang="en-US" sz="2400" dirty="0">
                <a:sym typeface="Gill Sans"/>
              </a:rPr>
              <a:t>Communications are richer, faster, and more interactive</a:t>
            </a:r>
          </a:p>
          <a:p>
            <a:pPr marL="457200" lvl="0" indent="-457200" fontAlgn="auto">
              <a:spcBef>
                <a:spcPts val="1000"/>
              </a:spcBef>
              <a:buClr>
                <a:srgbClr val="C00000"/>
              </a:buClr>
              <a:buSzPct val="125000"/>
              <a:buFont typeface="Wingdings" pitchFamily="2" charset="2"/>
              <a:buChar char="ü"/>
              <a:defRPr/>
            </a:pPr>
            <a:r>
              <a:rPr lang="en-US" sz="2400" dirty="0">
                <a:sym typeface="Gill Sans"/>
              </a:rPr>
              <a:t>Companies can reach target markets more easily, affordably, and quickly</a:t>
            </a:r>
          </a:p>
          <a:p>
            <a:pPr marL="457200" lvl="0" indent="-457200" fontAlgn="auto">
              <a:spcBef>
                <a:spcPts val="1000"/>
              </a:spcBef>
              <a:buClr>
                <a:srgbClr val="C00000"/>
              </a:buClr>
              <a:buSzPct val="125000"/>
              <a:buFont typeface="Wingdings" pitchFamily="2" charset="2"/>
              <a:buChar char="ü"/>
              <a:defRPr/>
            </a:pPr>
            <a:r>
              <a:rPr lang="en-US" sz="2400" dirty="0">
                <a:sym typeface="Gill Sans"/>
              </a:rPr>
              <a:t>They help marketers utilize new resources in seeking out and communicating with customers</a:t>
            </a:r>
            <a:endParaRPr lang="en-US" sz="1600" dirty="0">
              <a:sym typeface="Gill Sans"/>
            </a:endParaRPr>
          </a:p>
          <a:p>
            <a:pPr lvl="0" algn="ctr" fontAlgn="auto">
              <a:spcBef>
                <a:spcPts val="1000"/>
              </a:spcBef>
              <a:buClr>
                <a:srgbClr val="C00000"/>
              </a:buClr>
              <a:buSzPct val="125000"/>
              <a:buNone/>
              <a:defRPr/>
            </a:pPr>
            <a:r>
              <a:rPr lang="en-US" sz="2400" dirty="0">
                <a:solidFill>
                  <a:srgbClr val="C00000"/>
                </a:solidFill>
                <a:sym typeface="Gill Sans"/>
              </a:rPr>
              <a:t>One aspect of the marketing that has not changed with digital media is the importance of achieving the right marketing mix</a:t>
            </a:r>
            <a:endParaRPr lang="en-US" sz="2400" dirty="0">
              <a:solidFill>
                <a:srgbClr val="C00000"/>
              </a:solidFill>
            </a:endParaRPr>
          </a:p>
        </p:txBody>
      </p:sp>
      <p:sp>
        <p:nvSpPr>
          <p:cNvPr id="4" name="Footer Placeholder 3"/>
          <p:cNvSpPr>
            <a:spLocks noGrp="1"/>
          </p:cNvSpPr>
          <p:nvPr>
            <p:ph type="ftr" sz="quarter" idx="11"/>
          </p:nvPr>
        </p:nvSpPr>
        <p:spPr/>
        <p:txBody>
          <a:bodyPr/>
          <a:lstStyle/>
          <a:p>
            <a:pPr eaLnBrk="0" hangingPunct="0">
              <a:spcBef>
                <a:spcPct val="50000"/>
              </a:spcBef>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85417"/>
                </a:solidFill>
                <a:latin typeface="Helvetica" pitchFamily="34" charset="0"/>
                <a:cs typeface="Times New Roman" pitchFamily="18" charset="0"/>
              </a:rPr>
              <a:t>Digital Media and the Marketing Mix </a:t>
            </a:r>
            <a:r>
              <a:rPr lang="en-IN" sz="2000" dirty="0">
                <a:solidFill>
                  <a:srgbClr val="F85417"/>
                </a:solidFill>
                <a:latin typeface="Helvetica" pitchFamily="34" charset="0"/>
                <a:cs typeface="Times New Roman" pitchFamily="18" charset="0"/>
              </a:rPr>
              <a:t>(2 of 2)</a:t>
            </a:r>
            <a:endParaRPr lang="en-US" sz="2000" dirty="0"/>
          </a:p>
        </p:txBody>
      </p:sp>
      <p:sp>
        <p:nvSpPr>
          <p:cNvPr id="3" name="Content Placeholder 2"/>
          <p:cNvSpPr>
            <a:spLocks noGrp="1"/>
          </p:cNvSpPr>
          <p:nvPr>
            <p:ph idx="1"/>
          </p:nvPr>
        </p:nvSpPr>
        <p:spPr>
          <a:xfrm>
            <a:off x="457200" y="1524000"/>
            <a:ext cx="8153400" cy="4525963"/>
          </a:xfrm>
        </p:spPr>
        <p:txBody>
          <a:bodyPr/>
          <a:lstStyle/>
          <a:p>
            <a:pPr algn="ctr" fontAlgn="auto">
              <a:spcBef>
                <a:spcPts val="1000"/>
              </a:spcBef>
              <a:buSzPct val="93000"/>
              <a:buNone/>
              <a:defRPr/>
            </a:pPr>
            <a:r>
              <a:rPr lang="en-US" sz="2400" dirty="0"/>
              <a:t>To coordinate activities and communicate with employees, customers, and suppliers, marketers use:</a:t>
            </a:r>
            <a:endParaRPr lang="en-US" sz="2400" dirty="0">
              <a:ea typeface="ヒラギノ明朝 ProN W3"/>
              <a:sym typeface="Gill Sans"/>
            </a:endParaRPr>
          </a:p>
          <a:p>
            <a:pPr marL="457200" lvl="0" indent="-457200" algn="ctr" fontAlgn="auto">
              <a:spcBef>
                <a:spcPts val="1000"/>
              </a:spcBef>
              <a:buClr>
                <a:srgbClr val="C00000"/>
              </a:buClr>
              <a:buSzPct val="125000"/>
              <a:buFont typeface="Wingdings" pitchFamily="2" charset="2"/>
              <a:buChar char="ü"/>
              <a:defRPr/>
            </a:pPr>
            <a:r>
              <a:rPr lang="en-US" sz="2400" dirty="0">
                <a:sym typeface="Gill Sans"/>
              </a:rPr>
              <a:t>E-mail</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Mobile phones</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Social networking</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Wikis</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Media sharing</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Blogs</a:t>
            </a:r>
          </a:p>
          <a:p>
            <a:pPr marL="457200" lvl="0" indent="-457200" algn="ctr" fontAlgn="auto">
              <a:spcBef>
                <a:spcPts val="1000"/>
              </a:spcBef>
              <a:buClr>
                <a:srgbClr val="C00000"/>
              </a:buClr>
              <a:buSzPct val="125000"/>
              <a:buFont typeface="Wingdings" pitchFamily="2" charset="2"/>
              <a:buChar char="ü"/>
              <a:defRPr/>
            </a:pPr>
            <a:r>
              <a:rPr lang="en-US" sz="2200" dirty="0">
                <a:sym typeface="Calisto MT" pitchFamily="18" charset="0"/>
              </a:rPr>
              <a:t>Video conferencing</a:t>
            </a:r>
            <a:endParaRPr lang="en-US" sz="2200" dirty="0"/>
          </a:p>
        </p:txBody>
      </p:sp>
      <p:sp>
        <p:nvSpPr>
          <p:cNvPr id="4" name="Footer Placeholder 3"/>
          <p:cNvSpPr>
            <a:spLocks noGrp="1"/>
          </p:cNvSpPr>
          <p:nvPr>
            <p:ph type="ftr" sz="quarter" idx="11"/>
          </p:nvPr>
        </p:nvSpPr>
        <p:spPr/>
        <p:txBody>
          <a:bodyPr/>
          <a:lstStyle/>
          <a:p>
            <a:pPr eaLnBrk="0" hangingPunct="0">
              <a:spcBef>
                <a:spcPct val="50000"/>
              </a:spcBef>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sz="3600" dirty="0">
                <a:solidFill>
                  <a:srgbClr val="F85417"/>
                </a:solidFill>
                <a:latin typeface="Helvetica" pitchFamily="34" charset="0"/>
                <a:cs typeface="Times New Roman" pitchFamily="18" charset="0"/>
              </a:rPr>
              <a:t>Product Considerations</a:t>
            </a:r>
            <a:endParaRPr lang="en-US" sz="3600" dirty="0"/>
          </a:p>
        </p:txBody>
      </p:sp>
      <p:sp>
        <p:nvSpPr>
          <p:cNvPr id="3" name="Content Placeholder 2"/>
          <p:cNvSpPr>
            <a:spLocks noGrp="1"/>
          </p:cNvSpPr>
          <p:nvPr>
            <p:ph idx="1"/>
          </p:nvPr>
        </p:nvSpPr>
        <p:spPr>
          <a:xfrm>
            <a:off x="457200" y="1447800"/>
            <a:ext cx="8077200" cy="4525963"/>
          </a:xfrm>
        </p:spPr>
        <p:txBody>
          <a:bodyPr/>
          <a:lstStyle/>
          <a:p>
            <a:pPr lvl="0" algn="ctr">
              <a:spcBef>
                <a:spcPts val="1000"/>
              </a:spcBef>
              <a:buNone/>
            </a:pPr>
            <a:r>
              <a:rPr lang="en-US" sz="2400" dirty="0">
                <a:ea typeface="ヒラギノ角ゴ ProN W3"/>
                <a:cs typeface="ヒラギノ角ゴ ProN W3"/>
                <a:sym typeface="Calisto MT" pitchFamily="18" charset="0"/>
              </a:rPr>
              <a:t> The </a:t>
            </a:r>
            <a:r>
              <a:rPr lang="en-US" sz="2400" dirty="0"/>
              <a:t>Digital media connectivity creates opportunities to add services and benefits to products</a:t>
            </a:r>
            <a:endParaRPr lang="en-US" sz="2400" dirty="0">
              <a:ea typeface="ヒラギノ角ゴ ProN W3"/>
              <a:cs typeface="ヒラギノ角ゴ ProN W3"/>
              <a:sym typeface="Calisto MT" pitchFamily="18" charset="0"/>
            </a:endParaRPr>
          </a:p>
          <a:p>
            <a:pPr marL="914400" lvl="4" indent="-457200">
              <a:spcBef>
                <a:spcPts val="1000"/>
              </a:spcBef>
              <a:buClr>
                <a:srgbClr val="0070C0"/>
              </a:buClr>
              <a:buFont typeface="Wingdings" pitchFamily="2" charset="2"/>
              <a:buChar char="v"/>
            </a:pPr>
            <a:r>
              <a:rPr lang="en-US" sz="2200" dirty="0">
                <a:ea typeface="ヒラギノ角ゴ ProN W3"/>
                <a:sym typeface="Calisto MT" pitchFamily="18" charset="0"/>
              </a:rPr>
              <a:t>Some products only available digitally</a:t>
            </a:r>
          </a:p>
          <a:p>
            <a:pPr marL="914400" lvl="4" indent="-457200">
              <a:spcBef>
                <a:spcPts val="1000"/>
              </a:spcBef>
              <a:buClr>
                <a:srgbClr val="0070C0"/>
              </a:buClr>
              <a:buFont typeface="Wingdings" pitchFamily="2" charset="2"/>
              <a:buChar char="v"/>
            </a:pPr>
            <a:r>
              <a:rPr lang="en-US" sz="2200" dirty="0">
                <a:sym typeface="Calisto MT" pitchFamily="18" charset="0"/>
              </a:rPr>
              <a:t>Businesses can offer more online than in a retail store</a:t>
            </a:r>
          </a:p>
          <a:p>
            <a:pPr marL="914400" lvl="4" indent="-457200">
              <a:spcBef>
                <a:spcPts val="1000"/>
              </a:spcBef>
              <a:buClr>
                <a:srgbClr val="0070C0"/>
              </a:buClr>
              <a:buFont typeface="Wingdings" pitchFamily="2" charset="2"/>
              <a:buChar char="v"/>
            </a:pPr>
            <a:r>
              <a:rPr lang="en-US" sz="2200" dirty="0">
                <a:sym typeface="Calisto MT" pitchFamily="18" charset="0"/>
              </a:rPr>
              <a:t>Internet can make it easier to learn about and anticipate consumer needs</a:t>
            </a:r>
          </a:p>
          <a:p>
            <a:pPr marL="914400" lvl="4" indent="-457200">
              <a:spcBef>
                <a:spcPts val="1000"/>
              </a:spcBef>
              <a:buClr>
                <a:srgbClr val="0070C0"/>
              </a:buClr>
              <a:buFont typeface="Wingdings" pitchFamily="2" charset="2"/>
              <a:buChar char="v"/>
            </a:pPr>
            <a:r>
              <a:rPr lang="en-US" sz="2200" dirty="0">
                <a:sym typeface="Calisto MT" pitchFamily="18" charset="0"/>
              </a:rPr>
              <a:t>Fierce competition makes quality product and service offerings more important than ever</a:t>
            </a:r>
            <a:endParaRPr lang="en-US" sz="22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12</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196042189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85417"/>
                </a:solidFill>
                <a:latin typeface="Helvetica" pitchFamily="34" charset="0"/>
                <a:cs typeface="Times New Roman" pitchFamily="18" charset="0"/>
              </a:rPr>
              <a:t>Distribution Considerations</a:t>
            </a:r>
            <a:endParaRPr lang="en-US" dirty="0"/>
          </a:p>
        </p:txBody>
      </p:sp>
      <p:sp>
        <p:nvSpPr>
          <p:cNvPr id="3" name="Content Placeholder 2"/>
          <p:cNvSpPr>
            <a:spLocks noGrp="1"/>
          </p:cNvSpPr>
          <p:nvPr>
            <p:ph idx="1"/>
          </p:nvPr>
        </p:nvSpPr>
        <p:spPr/>
        <p:txBody>
          <a:bodyPr/>
          <a:lstStyle/>
          <a:p>
            <a:pPr fontAlgn="auto">
              <a:spcAft>
                <a:spcPts val="0"/>
              </a:spcAft>
              <a:buClr>
                <a:srgbClr val="92D050"/>
              </a:buClr>
              <a:buFont typeface="Wingdings" pitchFamily="2" charset="2"/>
              <a:buChar char="q"/>
              <a:defRPr/>
            </a:pPr>
            <a:r>
              <a:rPr lang="en-US" sz="2400" dirty="0"/>
              <a:t>The Internet is a new distribution channel for making products available at the right time, at the right place, and in the right quantities</a:t>
            </a:r>
          </a:p>
          <a:p>
            <a:pPr marL="800100" lvl="1" indent="-342900" fontAlgn="auto">
              <a:spcAft>
                <a:spcPts val="0"/>
              </a:spcAft>
              <a:buClr>
                <a:srgbClr val="92D050"/>
              </a:buClr>
              <a:buFont typeface="Arial" panose="020B0604020202020204" pitchFamily="34" charset="0"/>
              <a:buChar char="♦"/>
              <a:defRPr/>
            </a:pPr>
            <a:r>
              <a:rPr lang="en-US" sz="2200" dirty="0"/>
              <a:t>Processing orders electronically can reduce inefficiencies, cost, and redundancies</a:t>
            </a:r>
          </a:p>
          <a:p>
            <a:pPr marL="800100" lvl="1" indent="-342900" fontAlgn="auto">
              <a:spcAft>
                <a:spcPts val="0"/>
              </a:spcAft>
              <a:buClr>
                <a:srgbClr val="92D050"/>
              </a:buClr>
              <a:buFont typeface="Arial" panose="020B0604020202020204" pitchFamily="34" charset="0"/>
              <a:buChar char="♦"/>
              <a:defRPr/>
            </a:pPr>
            <a:r>
              <a:rPr lang="en-US" sz="2200" dirty="0"/>
              <a:t>Can increase speed throughout the marketing channel</a:t>
            </a:r>
          </a:p>
          <a:p>
            <a:pPr marL="800100" lvl="1" indent="-342900" fontAlgn="auto">
              <a:spcAft>
                <a:spcPts val="0"/>
              </a:spcAft>
              <a:buClr>
                <a:srgbClr val="92D050"/>
              </a:buClr>
              <a:buFont typeface="Arial" panose="020B0604020202020204" pitchFamily="34" charset="0"/>
              <a:buChar char="♦"/>
              <a:defRPr/>
            </a:pPr>
            <a:r>
              <a:rPr lang="en-US" sz="2200" dirty="0"/>
              <a:t>Shipping times and costs are important to customers</a:t>
            </a:r>
          </a:p>
          <a:p>
            <a:pPr marL="1257300" lvl="2" indent="-342900" fontAlgn="auto">
              <a:spcAft>
                <a:spcPts val="0"/>
              </a:spcAft>
              <a:buClr>
                <a:srgbClr val="92D050"/>
              </a:buClr>
              <a:buFont typeface="Wingdings" panose="05000000000000000000" pitchFamily="2" charset="2"/>
              <a:buChar char="§"/>
              <a:defRPr/>
            </a:pPr>
            <a:r>
              <a:rPr lang="en-US" sz="2000" dirty="0"/>
              <a:t>Many companies offer low shipping costs or next-day delivery</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rgbClr val="0098D1"/>
                </a:solidFill>
                <a:latin typeface="Helvetica" pitchFamily="34" charset="0"/>
                <a:cs typeface="Times New Roman" pitchFamily="18" charset="0"/>
              </a:rPr>
              <a:t>Walmart</a:t>
            </a:r>
            <a:r>
              <a:rPr lang="en-IN" dirty="0">
                <a:solidFill>
                  <a:srgbClr val="0098D1"/>
                </a:solidFill>
                <a:latin typeface="Helvetica" pitchFamily="34" charset="0"/>
                <a:cs typeface="Times New Roman" pitchFamily="18" charset="0"/>
              </a:rPr>
              <a:t> </a:t>
            </a:r>
            <a:r>
              <a:rPr lang="en-IN" dirty="0" err="1">
                <a:solidFill>
                  <a:srgbClr val="0098D1"/>
                </a:solidFill>
                <a:latin typeface="Helvetica" pitchFamily="34" charset="0"/>
                <a:cs typeface="Times New Roman" pitchFamily="18" charset="0"/>
              </a:rPr>
              <a:t>vs</a:t>
            </a:r>
            <a:r>
              <a:rPr lang="en-IN" dirty="0">
                <a:solidFill>
                  <a:srgbClr val="0098D1"/>
                </a:solidFill>
                <a:latin typeface="Helvetica" pitchFamily="34" charset="0"/>
                <a:cs typeface="Times New Roman" pitchFamily="18" charset="0"/>
              </a:rPr>
              <a:t> E-Marketers</a:t>
            </a:r>
            <a:endParaRPr lang="en-US" dirty="0"/>
          </a:p>
        </p:txBody>
      </p:sp>
      <p:sp>
        <p:nvSpPr>
          <p:cNvPr id="3" name="Content Placeholder 2"/>
          <p:cNvSpPr>
            <a:spLocks noGrp="1"/>
          </p:cNvSpPr>
          <p:nvPr>
            <p:ph idx="1"/>
          </p:nvPr>
        </p:nvSpPr>
        <p:spPr>
          <a:xfrm>
            <a:off x="457200" y="1447800"/>
            <a:ext cx="8077200" cy="4525963"/>
          </a:xfrm>
        </p:spPr>
        <p:txBody>
          <a:bodyPr/>
          <a:lstStyle/>
          <a:p>
            <a:pPr marL="285750" indent="-285750">
              <a:spcAft>
                <a:spcPts val="600"/>
              </a:spcAft>
              <a:buClr>
                <a:srgbClr val="0098D1"/>
              </a:buClr>
              <a:buFont typeface="Arial" panose="020B0604020202020204" pitchFamily="34" charset="0"/>
              <a:buChar char="►"/>
            </a:pPr>
            <a:r>
              <a:rPr lang="en-US" sz="2400" dirty="0" err="1"/>
              <a:t>Walmart</a:t>
            </a:r>
            <a:r>
              <a:rPr lang="en-US" sz="2400" dirty="0"/>
              <a:t> is attempting to take market share away from e-marketers like Amazon.com </a:t>
            </a:r>
          </a:p>
          <a:p>
            <a:pPr marL="800100" lvl="1" indent="-342900">
              <a:spcAft>
                <a:spcPts val="600"/>
              </a:spcAft>
              <a:buClr>
                <a:srgbClr val="0098D1"/>
              </a:buClr>
              <a:buFont typeface="Wingdings" panose="05000000000000000000" pitchFamily="2" charset="2"/>
              <a:buChar char="v"/>
            </a:pPr>
            <a:r>
              <a:rPr lang="en-US" sz="2200" dirty="0"/>
              <a:t>Reducing delivery time</a:t>
            </a:r>
          </a:p>
          <a:p>
            <a:pPr marL="800100" lvl="1" indent="-342900">
              <a:spcAft>
                <a:spcPts val="600"/>
              </a:spcAft>
              <a:buClr>
                <a:srgbClr val="0098D1"/>
              </a:buClr>
              <a:buFont typeface="Wingdings" panose="05000000000000000000" pitchFamily="2" charset="2"/>
              <a:buChar char="v"/>
            </a:pPr>
            <a:r>
              <a:rPr lang="en-US" sz="2200" dirty="0"/>
              <a:t>Creating a “site to store” system that eliminates shipping costs for consumers who pick up deliveries in the store</a:t>
            </a:r>
          </a:p>
          <a:p>
            <a:pPr marL="800100" lvl="1" indent="-342900">
              <a:spcAft>
                <a:spcPts val="600"/>
              </a:spcAft>
              <a:buClr>
                <a:srgbClr val="0098D1"/>
              </a:buClr>
              <a:buFont typeface="Wingdings" panose="05000000000000000000" pitchFamily="2" charset="2"/>
              <a:buChar char="v"/>
            </a:pPr>
            <a:r>
              <a:rPr lang="en-US" sz="2200" dirty="0"/>
              <a:t>Offer has increased benefit of getting customers to store</a:t>
            </a:r>
          </a:p>
          <a:p>
            <a:pPr marL="800100" lvl="1" indent="-342900">
              <a:spcAft>
                <a:spcPts val="600"/>
              </a:spcAft>
              <a:buClr>
                <a:srgbClr val="0098D1"/>
              </a:buClr>
              <a:buFont typeface="Wingdings" panose="05000000000000000000" pitchFamily="2" charset="2"/>
              <a:buChar char="v"/>
            </a:pPr>
            <a:r>
              <a:rPr lang="en-US" sz="2200" dirty="0" err="1"/>
              <a:t>Walmart</a:t>
            </a:r>
            <a:r>
              <a:rPr lang="en-US" sz="2200" dirty="0"/>
              <a:t> also testing delivering groceries to homes</a:t>
            </a:r>
          </a:p>
          <a:p>
            <a:pPr marL="800100" lvl="1" indent="-342900">
              <a:spcAft>
                <a:spcPts val="600"/>
              </a:spcAft>
              <a:buClr>
                <a:srgbClr val="0098D1"/>
              </a:buClr>
              <a:buFont typeface="Wingdings" panose="05000000000000000000" pitchFamily="2" charset="2"/>
              <a:buChar char="v"/>
            </a:pPr>
            <a:r>
              <a:rPr lang="en-US" sz="2200" dirty="0"/>
              <a:t>Through more sophisticated distribution systems, </a:t>
            </a:r>
            <a:r>
              <a:rPr lang="en-US" sz="2200" dirty="0" err="1"/>
              <a:t>Walmart</a:t>
            </a:r>
            <a:r>
              <a:rPr lang="en-US" sz="2200" dirty="0"/>
              <a:t> hopes to overtake online retailers to become biggest online merchant</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85417"/>
                </a:solidFill>
                <a:latin typeface="Helvetica" pitchFamily="34" charset="0"/>
                <a:cs typeface="Times New Roman" pitchFamily="18" charset="0"/>
              </a:rPr>
              <a:t>Promotion Considerations</a:t>
            </a:r>
            <a:endParaRPr lang="en-US" dirty="0"/>
          </a:p>
        </p:txBody>
      </p:sp>
      <p:sp>
        <p:nvSpPr>
          <p:cNvPr id="3" name="Content Placeholder 2"/>
          <p:cNvSpPr>
            <a:spLocks noGrp="1"/>
          </p:cNvSpPr>
          <p:nvPr>
            <p:ph idx="1"/>
          </p:nvPr>
        </p:nvSpPr>
        <p:spPr/>
        <p:txBody>
          <a:bodyPr/>
          <a:lstStyle/>
          <a:p>
            <a:pPr marL="338138" lvl="1" indent="-338138" defTabSz="889000">
              <a:spcBef>
                <a:spcPts val="600"/>
              </a:spcBef>
              <a:spcAft>
                <a:spcPct val="15000"/>
              </a:spcAft>
              <a:buClr>
                <a:srgbClr val="F85417"/>
              </a:buClr>
              <a:buFont typeface="Wingdings" pitchFamily="2" charset="2"/>
              <a:buChar char="ü"/>
            </a:pPr>
            <a:r>
              <a:rPr lang="en-US" sz="2400" dirty="0">
                <a:ea typeface="ヒラギノ角ゴ ProN W3"/>
                <a:sym typeface="Calisto MT" pitchFamily="18" charset="0"/>
              </a:rPr>
              <a:t>Increasing brand awareness</a:t>
            </a:r>
          </a:p>
          <a:p>
            <a:pPr marL="338138" lvl="1" indent="-338138" defTabSz="889000">
              <a:spcBef>
                <a:spcPts val="600"/>
              </a:spcBef>
              <a:spcAft>
                <a:spcPct val="15000"/>
              </a:spcAft>
              <a:buClr>
                <a:srgbClr val="F85417"/>
              </a:buClr>
              <a:buFont typeface="Wingdings" pitchFamily="2" charset="2"/>
              <a:buChar char="ü"/>
            </a:pPr>
            <a:r>
              <a:rPr lang="en-US" sz="2400" dirty="0">
                <a:sym typeface="Calisto MT" pitchFamily="18" charset="0"/>
              </a:rPr>
              <a:t>Connecting with consumers</a:t>
            </a:r>
          </a:p>
          <a:p>
            <a:pPr marL="338138" lvl="1" indent="-338138" defTabSz="889000">
              <a:spcBef>
                <a:spcPts val="600"/>
              </a:spcBef>
              <a:spcAft>
                <a:spcPct val="15000"/>
              </a:spcAft>
              <a:buClr>
                <a:srgbClr val="F85417"/>
              </a:buClr>
              <a:buFont typeface="Wingdings" pitchFamily="2" charset="2"/>
              <a:buChar char="ü"/>
            </a:pPr>
            <a:r>
              <a:rPr lang="en-US" sz="2400" dirty="0">
                <a:sym typeface="Calisto MT" pitchFamily="18" charset="0"/>
              </a:rPr>
              <a:t>Taking advantage of social networks or virtual worlds to form relationships and generate positive publicity about products</a:t>
            </a:r>
          </a:p>
          <a:p>
            <a:pPr marL="338138" lvl="1" indent="-338138" defTabSz="889000">
              <a:spcBef>
                <a:spcPts val="600"/>
              </a:spcBef>
              <a:spcAft>
                <a:spcPct val="15000"/>
              </a:spcAft>
              <a:buClr>
                <a:srgbClr val="F85417"/>
              </a:buClr>
              <a:buFont typeface="Wingdings" pitchFamily="2" charset="2"/>
              <a:buChar char="ü"/>
            </a:pPr>
            <a:r>
              <a:rPr lang="en-US" sz="2400" dirty="0">
                <a:sym typeface="Calisto MT" pitchFamily="18" charset="0"/>
              </a:rPr>
              <a:t>Online promotion allows consumers to read customer-generated content before making purchasing decisions</a:t>
            </a:r>
          </a:p>
          <a:p>
            <a:pPr marL="338138" lvl="1" indent="-338138" defTabSz="889000">
              <a:spcBef>
                <a:spcPts val="600"/>
              </a:spcBef>
              <a:spcAft>
                <a:spcPct val="15000"/>
              </a:spcAft>
              <a:buClr>
                <a:srgbClr val="F85417"/>
              </a:buClr>
              <a:buFont typeface="Wingdings" pitchFamily="2" charset="2"/>
              <a:buChar char="ü"/>
            </a:pPr>
            <a:r>
              <a:rPr lang="en-US" sz="2400" dirty="0">
                <a:sym typeface="Calisto MT" pitchFamily="18" charset="0"/>
              </a:rPr>
              <a:t>Consumer consumption patterns are changing and marketers must adapt promotional efforts to meet them</a:t>
            </a:r>
            <a:endParaRPr lang="en-US" sz="2400" dirty="0"/>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85417"/>
                </a:solidFill>
                <a:latin typeface="Helvetica" pitchFamily="34" charset="0"/>
                <a:cs typeface="Times New Roman" pitchFamily="18" charset="0"/>
              </a:rPr>
              <a:t>Pricing Considerations</a:t>
            </a:r>
            <a:endParaRPr lang="en-US" dirty="0"/>
          </a:p>
        </p:txBody>
      </p:sp>
      <p:sp>
        <p:nvSpPr>
          <p:cNvPr id="3" name="Content Placeholder 2"/>
          <p:cNvSpPr>
            <a:spLocks noGrp="1"/>
          </p:cNvSpPr>
          <p:nvPr>
            <p:ph idx="1"/>
          </p:nvPr>
        </p:nvSpPr>
        <p:spPr>
          <a:xfrm>
            <a:off x="457200" y="1295400"/>
            <a:ext cx="8229600" cy="4525963"/>
          </a:xfrm>
        </p:spPr>
        <p:txBody>
          <a:bodyPr/>
          <a:lstStyle/>
          <a:p>
            <a:pPr marL="457200" indent="-457200" fontAlgn="auto">
              <a:spcBef>
                <a:spcPts val="1000"/>
              </a:spcBef>
              <a:spcAft>
                <a:spcPts val="0"/>
              </a:spcAft>
              <a:buClr>
                <a:srgbClr val="7030A0"/>
              </a:buClr>
              <a:buFont typeface="Wingdings" pitchFamily="2" charset="2"/>
              <a:buChar char="Ø"/>
              <a:defRPr/>
            </a:pPr>
            <a:r>
              <a:rPr lang="en-US" sz="2400" dirty="0"/>
              <a:t>The most flexible element of the marketing mix</a:t>
            </a:r>
          </a:p>
          <a:p>
            <a:pPr marL="457200" indent="-457200" fontAlgn="auto">
              <a:spcBef>
                <a:spcPts val="1000"/>
              </a:spcBef>
              <a:spcAft>
                <a:spcPts val="0"/>
              </a:spcAft>
              <a:buClr>
                <a:srgbClr val="7030A0"/>
              </a:buClr>
              <a:buFont typeface="Wingdings" pitchFamily="2" charset="2"/>
              <a:buChar char="Ø"/>
              <a:defRPr/>
            </a:pPr>
            <a:r>
              <a:rPr lang="en-US" sz="2400" dirty="0"/>
              <a:t>Digital marketing can enhance a product’s value by providing service, information, and convenience</a:t>
            </a:r>
          </a:p>
          <a:p>
            <a:pPr marL="800100" lvl="1" indent="-457200" fontAlgn="auto">
              <a:spcBef>
                <a:spcPts val="1000"/>
              </a:spcBef>
              <a:spcAft>
                <a:spcPts val="0"/>
              </a:spcAft>
              <a:buClr>
                <a:srgbClr val="7030A0"/>
              </a:buClr>
              <a:buFont typeface="Arial" panose="020B0604020202020204" pitchFamily="34" charset="0"/>
              <a:buChar char="◄"/>
              <a:defRPr/>
            </a:pPr>
            <a:r>
              <a:rPr lang="en-US" sz="2000" dirty="0"/>
              <a:t>Discounts and sales can be quickly communicated</a:t>
            </a:r>
          </a:p>
          <a:p>
            <a:pPr marL="800100" lvl="1" indent="-457200" fontAlgn="auto">
              <a:spcBef>
                <a:spcPts val="1000"/>
              </a:spcBef>
              <a:spcAft>
                <a:spcPts val="0"/>
              </a:spcAft>
              <a:buClr>
                <a:srgbClr val="7030A0"/>
              </a:buClr>
              <a:buFont typeface="Arial" panose="020B0604020202020204" pitchFamily="34" charset="0"/>
              <a:buChar char="◄"/>
              <a:defRPr/>
            </a:pPr>
            <a:r>
              <a:rPr lang="en-US" sz="2000" dirty="0"/>
              <a:t>Deals websites allow consumers to compare prices of products</a:t>
            </a:r>
          </a:p>
          <a:p>
            <a:pPr marL="457200" indent="-457200" fontAlgn="auto">
              <a:spcBef>
                <a:spcPts val="1000"/>
              </a:spcBef>
              <a:spcAft>
                <a:spcPts val="0"/>
              </a:spcAft>
              <a:buClr>
                <a:srgbClr val="7030A0"/>
              </a:buClr>
              <a:buFont typeface="Wingdings" panose="05000000000000000000" pitchFamily="2" charset="2"/>
              <a:buChar char="Ø"/>
              <a:defRPr/>
            </a:pPr>
            <a:r>
              <a:rPr lang="en-US" sz="2400" dirty="0"/>
              <a:t>Offer buying incentives like online coupons or free samples to generate consumer demand for products</a:t>
            </a:r>
          </a:p>
          <a:p>
            <a:pPr marL="457200" indent="-457200" fontAlgn="auto">
              <a:spcBef>
                <a:spcPts val="1000"/>
              </a:spcBef>
              <a:spcAft>
                <a:spcPts val="0"/>
              </a:spcAft>
              <a:buClr>
                <a:srgbClr val="7030A0"/>
              </a:buClr>
              <a:buFont typeface="Wingdings" panose="05000000000000000000" pitchFamily="2" charset="2"/>
              <a:buChar char="Ø"/>
              <a:defRPr/>
            </a:pPr>
            <a:r>
              <a:rPr lang="en-US" sz="2400" dirty="0"/>
              <a:t>To compete on price, digital marketing provides unlimited opportunities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Social Networking</a:t>
            </a:r>
            <a:endParaRPr lang="en-US" sz="3600" dirty="0"/>
          </a:p>
        </p:txBody>
      </p:sp>
      <p:sp>
        <p:nvSpPr>
          <p:cNvPr id="3" name="Content Placeholder 2"/>
          <p:cNvSpPr>
            <a:spLocks noGrp="1"/>
          </p:cNvSpPr>
          <p:nvPr>
            <p:ph idx="1"/>
          </p:nvPr>
        </p:nvSpPr>
        <p:spPr>
          <a:xfrm>
            <a:off x="457200" y="1447800"/>
            <a:ext cx="8077200" cy="4525963"/>
          </a:xfrm>
        </p:spPr>
        <p:txBody>
          <a:bodyPr/>
          <a:lstStyle/>
          <a:p>
            <a:pPr lvl="0"/>
            <a:r>
              <a:rPr lang="en-IN" sz="2400" dirty="0">
                <a:solidFill>
                  <a:srgbClr val="0098D1"/>
                </a:solidFill>
              </a:rPr>
              <a:t>A website where users can create a profile and interact with other users, post information, and engage in other forms of web-based communication</a:t>
            </a:r>
          </a:p>
          <a:p>
            <a:pPr marL="800100" lvl="1" indent="-457200" fontAlgn="auto">
              <a:spcBef>
                <a:spcPts val="1000"/>
              </a:spcBef>
              <a:spcAft>
                <a:spcPts val="0"/>
              </a:spcAft>
              <a:buClr>
                <a:srgbClr val="0070C0"/>
              </a:buClr>
              <a:buFont typeface="Wingdings" pitchFamily="2" charset="2"/>
              <a:buChar char="q"/>
              <a:defRPr/>
            </a:pPr>
            <a:r>
              <a:rPr lang="en-US" sz="2200" dirty="0"/>
              <a:t>Build relationships with customers</a:t>
            </a:r>
          </a:p>
          <a:p>
            <a:pPr marL="800100" lvl="1" indent="-457200" fontAlgn="auto">
              <a:spcBef>
                <a:spcPts val="1000"/>
              </a:spcBef>
              <a:spcAft>
                <a:spcPts val="0"/>
              </a:spcAft>
              <a:buClr>
                <a:srgbClr val="0070C0"/>
              </a:buClr>
              <a:buFont typeface="Wingdings" pitchFamily="2" charset="2"/>
              <a:buChar char="q"/>
              <a:defRPr/>
            </a:pPr>
            <a:r>
              <a:rPr lang="en-US" sz="2200" dirty="0"/>
              <a:t>Provide product information</a:t>
            </a:r>
          </a:p>
          <a:p>
            <a:pPr marL="800100" lvl="1" indent="-457200" fontAlgn="auto">
              <a:spcBef>
                <a:spcPts val="1000"/>
              </a:spcBef>
              <a:spcAft>
                <a:spcPts val="0"/>
              </a:spcAft>
              <a:buClr>
                <a:srgbClr val="0070C0"/>
              </a:buClr>
              <a:buFont typeface="Wingdings" pitchFamily="2" charset="2"/>
              <a:buChar char="q"/>
              <a:defRPr/>
            </a:pPr>
            <a:r>
              <a:rPr lang="en-US" sz="2200" dirty="0"/>
              <a:t>Learn about customer needs</a:t>
            </a:r>
          </a:p>
          <a:p>
            <a:pPr marL="800100" lvl="1" indent="-457200" fontAlgn="auto">
              <a:spcBef>
                <a:spcPts val="1000"/>
              </a:spcBef>
              <a:spcAft>
                <a:spcPts val="0"/>
              </a:spcAft>
              <a:buClr>
                <a:srgbClr val="0070C0"/>
              </a:buClr>
              <a:buFont typeface="Wingdings" pitchFamily="2" charset="2"/>
              <a:buChar char="q"/>
              <a:defRPr/>
            </a:pPr>
            <a:r>
              <a:rPr lang="en-US" sz="2200" dirty="0"/>
              <a:t>Contact new target markets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17</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4191000"/>
            <a:ext cx="2876486" cy="1826514"/>
          </a:xfrm>
          <a:prstGeom prst="rect">
            <a:avLst/>
          </a:prstGeom>
        </p:spPr>
      </p:pic>
    </p:spTree>
    <p:extLst>
      <p:ext uri="{BB962C8B-B14F-4D97-AF65-F5344CB8AC3E}">
        <p14:creationId xmlns:p14="http://schemas.microsoft.com/office/powerpoint/2010/main" val="19604218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Types of Consumer-Generated </a:t>
            </a:r>
            <a:br>
              <a:rPr lang="en-US" dirty="0">
                <a:solidFill>
                  <a:srgbClr val="F85417"/>
                </a:solidFill>
                <a:latin typeface="Helvetica" pitchFamily="34" charset="0"/>
                <a:ea typeface="ヒラギノ明朝 ProN W3"/>
                <a:cs typeface="Times New Roman" pitchFamily="18" charset="0"/>
                <a:sym typeface="Gill Sans" pitchFamily="34" charset="0"/>
              </a:rPr>
            </a:br>
            <a:r>
              <a:rPr lang="en-US" dirty="0">
                <a:solidFill>
                  <a:srgbClr val="F85417"/>
                </a:solidFill>
                <a:latin typeface="Helvetica" pitchFamily="34" charset="0"/>
                <a:ea typeface="ヒラギノ明朝 ProN W3"/>
                <a:cs typeface="Times New Roman" pitchFamily="18" charset="0"/>
                <a:sym typeface="Gill Sans" pitchFamily="34" charset="0"/>
              </a:rPr>
              <a:t>Marketing and Digital Media</a:t>
            </a:r>
            <a:endParaRPr lang="en-US" dirty="0"/>
          </a:p>
        </p:txBody>
      </p:sp>
      <p:sp>
        <p:nvSpPr>
          <p:cNvPr id="3" name="Content Placeholder 2"/>
          <p:cNvSpPr>
            <a:spLocks noGrp="1"/>
          </p:cNvSpPr>
          <p:nvPr>
            <p:ph idx="1"/>
          </p:nvPr>
        </p:nvSpPr>
        <p:spPr>
          <a:xfrm>
            <a:off x="762000" y="1752600"/>
            <a:ext cx="7772400" cy="4525963"/>
          </a:xfrm>
        </p:spPr>
        <p:txBody>
          <a:bodyPr/>
          <a:lstStyle/>
          <a:p>
            <a:pPr marL="457200" lvl="0" indent="-457200">
              <a:buClr>
                <a:srgbClr val="0070C0"/>
              </a:buClr>
              <a:buFont typeface="Wingdings" pitchFamily="2" charset="2"/>
              <a:buChar char="Ø"/>
            </a:pPr>
            <a:r>
              <a:rPr lang="en-US" sz="2400" dirty="0">
                <a:solidFill>
                  <a:srgbClr val="0098D1"/>
                </a:solidFill>
              </a:rPr>
              <a:t>Two factors sparked the increase in consumer generated information</a:t>
            </a:r>
          </a:p>
          <a:p>
            <a:pPr marL="857250" lvl="1" indent="-457200">
              <a:buClr>
                <a:srgbClr val="0070C0"/>
              </a:buClr>
              <a:buFont typeface="Wingdings" pitchFamily="2" charset="2"/>
              <a:buChar char="Ø"/>
            </a:pPr>
            <a:r>
              <a:rPr lang="en-US" sz="2000" dirty="0"/>
              <a:t>Increased tendency of consumers to publish their own thoughts, opinions, reviews, and product discussions through blogs or digital media</a:t>
            </a:r>
          </a:p>
          <a:p>
            <a:pPr marL="857250" lvl="1" indent="-457200">
              <a:buClr>
                <a:srgbClr val="0070C0"/>
              </a:buClr>
              <a:buFont typeface="Wingdings" pitchFamily="2" charset="2"/>
              <a:buChar char="Ø"/>
            </a:pPr>
            <a:r>
              <a:rPr lang="en-US" sz="2000" dirty="0"/>
              <a:t>Consumers’ tendencies to trust other consumers over corporations. Consumers often rely on the recommendations of friends, family, and fellow consumers when making purchasing decisions.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Social Networks</a:t>
            </a:r>
            <a:endParaRPr lang="en-US" dirty="0"/>
          </a:p>
        </p:txBody>
      </p:sp>
      <p:sp>
        <p:nvSpPr>
          <p:cNvPr id="3" name="Content Placeholder 2"/>
          <p:cNvSpPr>
            <a:spLocks noGrp="1"/>
          </p:cNvSpPr>
          <p:nvPr>
            <p:ph idx="1"/>
          </p:nvPr>
        </p:nvSpPr>
        <p:spPr/>
        <p:txBody>
          <a:bodyPr/>
          <a:lstStyle/>
          <a:p>
            <a:pPr marL="463550" indent="-463550" fontAlgn="auto">
              <a:spcAft>
                <a:spcPts val="0"/>
              </a:spcAft>
              <a:buClr>
                <a:srgbClr val="0070C0"/>
              </a:buClr>
              <a:buSzPct val="125000"/>
              <a:buFont typeface="Wingdings" pitchFamily="2" charset="2"/>
              <a:buChar char="ü"/>
              <a:defRPr/>
            </a:pPr>
            <a:r>
              <a:rPr lang="en-US" sz="2400" dirty="0"/>
              <a:t>Increase in social networking across the world is exponential</a:t>
            </a:r>
          </a:p>
          <a:p>
            <a:pPr marL="463550" indent="-463550" fontAlgn="auto">
              <a:spcAft>
                <a:spcPts val="0"/>
              </a:spcAft>
              <a:buClr>
                <a:srgbClr val="0070C0"/>
              </a:buClr>
              <a:buSzPct val="125000"/>
              <a:buFont typeface="Wingdings" pitchFamily="2" charset="2"/>
              <a:buChar char="ü"/>
              <a:defRPr/>
            </a:pPr>
            <a:r>
              <a:rPr lang="en-US" sz="2400" dirty="0"/>
              <a:t>It is estimated that adults spend approximately 37 minutes/day on social networking sites</a:t>
            </a:r>
          </a:p>
          <a:p>
            <a:pPr marL="463550" indent="-463550" fontAlgn="auto">
              <a:spcAft>
                <a:spcPts val="0"/>
              </a:spcAft>
              <a:buClr>
                <a:srgbClr val="0070C0"/>
              </a:buClr>
              <a:buSzPct val="125000"/>
              <a:buFont typeface="Wingdings" pitchFamily="2" charset="2"/>
              <a:buChar char="ü"/>
              <a:defRPr/>
            </a:pPr>
            <a:r>
              <a:rPr lang="en-US" sz="2400" dirty="0"/>
              <a:t>As social networks evolve both marketers and the owners of social networking sites are realizing the opportunities such networks offe</a:t>
            </a:r>
            <a:r>
              <a:rPr lang="en-US" sz="2600" dirty="0"/>
              <a:t>r</a:t>
            </a:r>
          </a:p>
          <a:p>
            <a:pPr marL="800100" lvl="1" indent="-342900" fontAlgn="auto">
              <a:spcAft>
                <a:spcPts val="0"/>
              </a:spcAft>
              <a:buClr>
                <a:srgbClr val="0070C0"/>
              </a:buClr>
              <a:buFont typeface="Courier New" pitchFamily="49" charset="0"/>
              <a:buChar char="o"/>
              <a:defRPr/>
            </a:pPr>
            <a:r>
              <a:rPr lang="en-US" sz="2200" dirty="0"/>
              <a:t>Large reach for the advertiser</a:t>
            </a:r>
          </a:p>
          <a:p>
            <a:pPr marL="800100" lvl="1" indent="-342900" fontAlgn="auto">
              <a:spcAft>
                <a:spcPts val="0"/>
              </a:spcAft>
              <a:buClr>
                <a:srgbClr val="0070C0"/>
              </a:buClr>
              <a:buFont typeface="Courier New" pitchFamily="49" charset="0"/>
              <a:buChar char="o"/>
              <a:defRPr/>
            </a:pPr>
            <a:r>
              <a:rPr lang="en-US" sz="2200" dirty="0"/>
              <a:t>Influx of advertising dollars for site owne</a:t>
            </a:r>
            <a:r>
              <a:rPr lang="en-US" sz="2400" dirty="0"/>
              <a:t>rs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273"/>
            <a:ext cx="8229600" cy="5792788"/>
          </a:xfrm>
        </p:spPr>
        <p:txBody>
          <a:bodyPr/>
          <a:lstStyle/>
          <a:p>
            <a:pPr marL="0" indent="0" fontAlgn="ctr">
              <a:buNone/>
            </a:pPr>
            <a:endParaRPr lang="en-US" b="1" dirty="0">
              <a:solidFill>
                <a:srgbClr val="008CBB"/>
              </a:solidFill>
            </a:endParaRPr>
          </a:p>
          <a:p>
            <a:pPr marL="0" indent="0" fontAlgn="ctr">
              <a:buNone/>
            </a:pPr>
            <a:r>
              <a:rPr lang="en-US" b="1" dirty="0">
                <a:solidFill>
                  <a:srgbClr val="008CBB"/>
                </a:solidFill>
              </a:rPr>
              <a:t>CHAPTER 11</a:t>
            </a:r>
          </a:p>
          <a:p>
            <a:pPr marL="0" indent="0" fontAlgn="ctr">
              <a:buNone/>
            </a:pPr>
            <a:r>
              <a:rPr lang="en-US" sz="2800" dirty="0"/>
              <a:t>Customer-Driven Marketing</a:t>
            </a:r>
          </a:p>
          <a:p>
            <a:pPr marL="0" indent="0" fontAlgn="ctr">
              <a:buNone/>
            </a:pPr>
            <a:endParaRPr lang="en-US" b="1" dirty="0">
              <a:solidFill>
                <a:srgbClr val="008CBB"/>
              </a:solidFill>
            </a:endParaRPr>
          </a:p>
          <a:p>
            <a:pPr marL="0" indent="0" fontAlgn="ctr">
              <a:buNone/>
            </a:pPr>
            <a:r>
              <a:rPr lang="en-US" b="1" dirty="0">
                <a:solidFill>
                  <a:srgbClr val="008CBB"/>
                </a:solidFill>
              </a:rPr>
              <a:t>CHAPTER 12</a:t>
            </a:r>
            <a:endParaRPr lang="en-US" dirty="0">
              <a:solidFill>
                <a:srgbClr val="008CBB"/>
              </a:solidFill>
            </a:endParaRPr>
          </a:p>
          <a:p>
            <a:pPr marL="0" indent="0" fontAlgn="ctr">
              <a:buNone/>
            </a:pPr>
            <a:r>
              <a:rPr lang="en-US" sz="2800" dirty="0"/>
              <a:t>Dimensions of Marketing Strategy</a:t>
            </a:r>
          </a:p>
          <a:p>
            <a:pPr marL="0" indent="0" fontAlgn="ctr">
              <a:buNone/>
            </a:pPr>
            <a:endParaRPr lang="en-US" sz="2800" dirty="0"/>
          </a:p>
          <a:p>
            <a:pPr marL="0" indent="0" fontAlgn="ctr">
              <a:buNone/>
            </a:pPr>
            <a:r>
              <a:rPr lang="en-US" sz="2800" b="1" dirty="0">
                <a:solidFill>
                  <a:srgbClr val="008CBB"/>
                </a:solidFill>
              </a:rPr>
              <a:t>CHAPTER 13</a:t>
            </a:r>
            <a:endParaRPr lang="en-US" sz="2800" dirty="0">
              <a:solidFill>
                <a:srgbClr val="008CBB"/>
              </a:solidFill>
            </a:endParaRPr>
          </a:p>
          <a:p>
            <a:pPr marL="0" indent="0" fontAlgn="ctr">
              <a:buNone/>
            </a:pPr>
            <a:r>
              <a:rPr lang="en-US" sz="2800" b="1" dirty="0">
                <a:solidFill>
                  <a:srgbClr val="0098D1"/>
                </a:solidFill>
              </a:rPr>
              <a:t>Digital Marketing and Social Networking</a:t>
            </a:r>
          </a:p>
          <a:p>
            <a:pPr marL="0" indent="0" fontAlgn="ctr">
              <a:buNone/>
            </a:pPr>
            <a:endParaRPr lang="en-US" sz="2800" dirty="0"/>
          </a:p>
        </p:txBody>
      </p:sp>
      <p:sp>
        <p:nvSpPr>
          <p:cNvPr id="4" name="Footer Placeholder 3"/>
          <p:cNvSpPr>
            <a:spLocks noGrp="1"/>
          </p:cNvSpPr>
          <p:nvPr>
            <p:ph type="ftr" sz="quarter" idx="11"/>
          </p:nvPr>
        </p:nvSpPr>
        <p:spPr/>
        <p:txBody>
          <a:bodyPr/>
          <a:lstStyle/>
          <a:p>
            <a:pPr>
              <a:defRPr/>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pPr>
                <a:defRPr/>
              </a:pPr>
              <a:t>2</a:t>
            </a:fld>
            <a:endParaRPr lang="en-US" dirty="0"/>
          </a:p>
        </p:txBody>
      </p:sp>
    </p:spTree>
    <p:extLst>
      <p:ext uri="{BB962C8B-B14F-4D97-AF65-F5344CB8AC3E}">
        <p14:creationId xmlns:p14="http://schemas.microsoft.com/office/powerpoint/2010/main" val="2254441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85417"/>
                </a:solidFill>
                <a:latin typeface="Helvetica" pitchFamily="34" charset="0"/>
                <a:ea typeface="ヒラギノ明朝 ProN W3"/>
                <a:cs typeface="Times New Roman" pitchFamily="18" charset="0"/>
                <a:sym typeface="Gill Sans" pitchFamily="34" charset="0"/>
              </a:rPr>
              <a:t>Facebook</a:t>
            </a:r>
            <a:endParaRPr lang="en-US" dirty="0"/>
          </a:p>
        </p:txBody>
      </p:sp>
      <p:sp>
        <p:nvSpPr>
          <p:cNvPr id="3" name="Content Placeholder 2"/>
          <p:cNvSpPr>
            <a:spLocks noGrp="1"/>
          </p:cNvSpPr>
          <p:nvPr>
            <p:ph idx="1"/>
          </p:nvPr>
        </p:nvSpPr>
        <p:spPr/>
        <p:txBody>
          <a:bodyPr/>
          <a:lstStyle/>
          <a:p>
            <a:pPr lvl="0">
              <a:buClr>
                <a:srgbClr val="F85417"/>
              </a:buClr>
              <a:buFont typeface="Wingdings" pitchFamily="2" charset="2"/>
              <a:buChar char="v"/>
            </a:pPr>
            <a:r>
              <a:rPr lang="en-US" sz="2400" dirty="0"/>
              <a:t>Most popular social networking site in the world</a:t>
            </a:r>
          </a:p>
          <a:p>
            <a:pPr lvl="0">
              <a:buClr>
                <a:srgbClr val="F85417"/>
              </a:buClr>
              <a:buFont typeface="Wingdings" pitchFamily="2" charset="2"/>
              <a:buChar char="v"/>
            </a:pPr>
            <a:r>
              <a:rPr lang="en-US" sz="2400" dirty="0"/>
              <a:t>Appeals to a broad demographic</a:t>
            </a:r>
          </a:p>
          <a:p>
            <a:pPr lvl="0">
              <a:buClr>
                <a:srgbClr val="F85417"/>
              </a:buClr>
              <a:buFont typeface="Wingdings" pitchFamily="2" charset="2"/>
              <a:buChar char="v"/>
            </a:pPr>
            <a:r>
              <a:rPr lang="en-US" sz="2400" dirty="0"/>
              <a:t>Fastest-growing demographic is consumers 55 and over </a:t>
            </a:r>
          </a:p>
          <a:p>
            <a:pPr lvl="0">
              <a:buClr>
                <a:srgbClr val="F85417"/>
              </a:buClr>
              <a:buFont typeface="Wingdings" pitchFamily="2" charset="2"/>
              <a:buChar char="v"/>
            </a:pPr>
            <a:r>
              <a:rPr lang="en-US" sz="2400" dirty="0"/>
              <a:t>Encourages consumer interaction with companies and products</a:t>
            </a:r>
          </a:p>
          <a:p>
            <a:pPr lvl="0">
              <a:buClr>
                <a:srgbClr val="F85417"/>
              </a:buClr>
              <a:buFont typeface="Wingdings" pitchFamily="2" charset="2"/>
              <a:buChar char="v"/>
            </a:pPr>
            <a:r>
              <a:rPr lang="en-US" sz="2400" dirty="0"/>
              <a:t>Low-cost means of advertising</a:t>
            </a:r>
          </a:p>
          <a:p>
            <a:pPr lvl="0">
              <a:buClr>
                <a:srgbClr val="F85417"/>
              </a:buClr>
              <a:buFont typeface="Wingdings" pitchFamily="2" charset="2"/>
              <a:buChar char="v"/>
            </a:pPr>
            <a:r>
              <a:rPr lang="en-US" sz="2400" dirty="0"/>
              <a:t>Useful for the creation of relationships that mutually benefit marketing business &amp; consumer</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Twitter</a:t>
            </a:r>
            <a:endParaRPr lang="en-US" dirty="0"/>
          </a:p>
        </p:txBody>
      </p:sp>
      <p:sp>
        <p:nvSpPr>
          <p:cNvPr id="3" name="Content Placeholder 2"/>
          <p:cNvSpPr>
            <a:spLocks noGrp="1"/>
          </p:cNvSpPr>
          <p:nvPr>
            <p:ph idx="1"/>
          </p:nvPr>
        </p:nvSpPr>
        <p:spPr>
          <a:xfrm>
            <a:off x="457200" y="1295400"/>
            <a:ext cx="8229600" cy="4525963"/>
          </a:xfrm>
        </p:spPr>
        <p:txBody>
          <a:bodyPr/>
          <a:lstStyle/>
          <a:p>
            <a:pPr lvl="0">
              <a:buClr>
                <a:srgbClr val="F85417"/>
              </a:buClr>
              <a:buFont typeface="Wingdings" pitchFamily="2" charset="2"/>
              <a:buChar char="v"/>
            </a:pPr>
            <a:r>
              <a:rPr lang="en-US" sz="2400" dirty="0"/>
              <a:t>Hybrid of a social networking site and a micro-blogging site asks: “What is happening?”</a:t>
            </a:r>
          </a:p>
          <a:p>
            <a:pPr>
              <a:buClr>
                <a:srgbClr val="F85417"/>
              </a:buClr>
              <a:buFont typeface="Wingdings" pitchFamily="2" charset="2"/>
              <a:buChar char="v"/>
            </a:pPr>
            <a:r>
              <a:rPr lang="en-US" sz="2400" dirty="0"/>
              <a:t>Post answers of up to 140 characters, which are then available for their “followers” to read</a:t>
            </a:r>
          </a:p>
          <a:p>
            <a:pPr>
              <a:buClr>
                <a:srgbClr val="F85417"/>
              </a:buClr>
              <a:buFont typeface="Wingdings" pitchFamily="2" charset="2"/>
              <a:buChar char="v"/>
            </a:pPr>
            <a:r>
              <a:rPr lang="en-US" sz="2400" dirty="0"/>
              <a:t>Nearly half of users visit site on a daily basis—approximately 30% visit the site multiple times/day</a:t>
            </a:r>
          </a:p>
          <a:p>
            <a:pPr>
              <a:buClr>
                <a:srgbClr val="F85417"/>
              </a:buClr>
              <a:buFont typeface="Wingdings" pitchFamily="2" charset="2"/>
              <a:buChar char="v"/>
            </a:pPr>
            <a:r>
              <a:rPr lang="en-US" sz="2400" dirty="0"/>
              <a:t>More than half of active and monthly users follow companies or brands</a:t>
            </a:r>
          </a:p>
          <a:p>
            <a:pPr>
              <a:buClr>
                <a:srgbClr val="F85417"/>
              </a:buClr>
              <a:buFont typeface="Wingdings" pitchFamily="2" charset="2"/>
              <a:buChar char="v"/>
            </a:pPr>
            <a:r>
              <a:rPr lang="en-US" sz="2400" dirty="0"/>
              <a:t>Companies use Twitter in conjunction with other social media sites to create unique viral marketing campaigns</a:t>
            </a:r>
          </a:p>
          <a:p>
            <a:pPr>
              <a:buClr>
                <a:srgbClr val="F85417"/>
              </a:buClr>
              <a:buFont typeface="Wingdings" pitchFamily="2" charset="2"/>
              <a:buChar char="v"/>
            </a:pPr>
            <a:r>
              <a:rPr lang="en-US" sz="2400" dirty="0"/>
              <a:t>Companies using Twitter to gain competitive advantage</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cs typeface="Times New Roman" pitchFamily="18" charset="0"/>
                <a:sym typeface="Gill Sans" pitchFamily="34" charset="0"/>
              </a:rPr>
              <a:t>Google+</a:t>
            </a:r>
            <a:endParaRPr lang="en-US" dirty="0"/>
          </a:p>
        </p:txBody>
      </p:sp>
      <p:sp>
        <p:nvSpPr>
          <p:cNvPr id="3" name="Content Placeholder 2"/>
          <p:cNvSpPr>
            <a:spLocks noGrp="1"/>
          </p:cNvSpPr>
          <p:nvPr>
            <p:ph idx="1"/>
          </p:nvPr>
        </p:nvSpPr>
        <p:spPr>
          <a:xfrm>
            <a:off x="457200" y="1447800"/>
            <a:ext cx="8229600" cy="4525963"/>
          </a:xfrm>
        </p:spPr>
        <p:txBody>
          <a:bodyPr/>
          <a:lstStyle/>
          <a:p>
            <a:pPr>
              <a:buClr>
                <a:srgbClr val="F85417"/>
              </a:buClr>
              <a:buFont typeface="Wingdings" pitchFamily="2" charset="2"/>
              <a:buChar char="v"/>
            </a:pPr>
            <a:r>
              <a:rPr lang="en-US" sz="2400" dirty="0"/>
              <a:t>Social media site intended to rival </a:t>
            </a:r>
            <a:r>
              <a:rPr lang="en-US" sz="2400" dirty="0" err="1"/>
              <a:t>Facebook</a:t>
            </a:r>
            <a:r>
              <a:rPr lang="en-US" sz="2400" dirty="0"/>
              <a:t> and identify users across Google’s various services</a:t>
            </a:r>
          </a:p>
          <a:p>
            <a:pPr lvl="0">
              <a:buClr>
                <a:srgbClr val="F85417"/>
              </a:buClr>
              <a:buFont typeface="Wingdings" pitchFamily="2" charset="2"/>
              <a:buChar char="v"/>
            </a:pPr>
            <a:r>
              <a:rPr lang="en-US" sz="2400" dirty="0"/>
              <a:t>CEO Larry Page requires those using Google services to have a Google+ account</a:t>
            </a:r>
          </a:p>
          <a:p>
            <a:pPr lvl="0">
              <a:buClr>
                <a:srgbClr val="F85417"/>
              </a:buClr>
              <a:buFont typeface="Wingdings" pitchFamily="2" charset="2"/>
              <a:buChar char="v"/>
            </a:pPr>
            <a:r>
              <a:rPr lang="en-US" sz="2400" dirty="0"/>
              <a:t>Integration between the social network and other services means that users that post are not anonymous</a:t>
            </a:r>
          </a:p>
          <a:p>
            <a:pPr lvl="0">
              <a:buClr>
                <a:srgbClr val="F85417"/>
              </a:buClr>
              <a:buFont typeface="Wingdings" pitchFamily="2" charset="2"/>
              <a:buChar char="v"/>
            </a:pPr>
            <a:r>
              <a:rPr lang="en-US" sz="2400" dirty="0"/>
              <a:t>Google+ gives digital marketers an opportunity to capitalize on its growing user base</a:t>
            </a:r>
          </a:p>
          <a:p>
            <a:pPr lvl="0">
              <a:buClr>
                <a:srgbClr val="F85417"/>
              </a:buClr>
              <a:buFont typeface="Wingdings" pitchFamily="2" charset="2"/>
              <a:buChar char="v"/>
            </a:pPr>
            <a:r>
              <a:rPr lang="en-US" sz="2400" dirty="0"/>
              <a:t>Does not yet have the same influence as </a:t>
            </a:r>
            <a:r>
              <a:rPr lang="en-US" sz="2400" dirty="0" err="1"/>
              <a:t>Facebook</a:t>
            </a:r>
            <a:r>
              <a:rPr lang="en-US" sz="2400" dirty="0"/>
              <a:t>, marketers are discovering a number of possibilities to engage users with Google+</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98D1"/>
                </a:solidFill>
                <a:latin typeface="Helvetica" pitchFamily="34" charset="0"/>
                <a:ea typeface="ヒラギノ明朝 ProN W3"/>
                <a:cs typeface="Times New Roman" pitchFamily="18" charset="0"/>
                <a:sym typeface="Gill Sans" pitchFamily="34" charset="0"/>
              </a:rPr>
              <a:t>Sponsored Content Marketing Videos</a:t>
            </a:r>
            <a:endParaRPr lang="en-US" sz="3200" dirty="0"/>
          </a:p>
        </p:txBody>
      </p:sp>
      <p:sp>
        <p:nvSpPr>
          <p:cNvPr id="3" name="Content Placeholder 2"/>
          <p:cNvSpPr>
            <a:spLocks noGrp="1"/>
          </p:cNvSpPr>
          <p:nvPr>
            <p:ph idx="1"/>
          </p:nvPr>
        </p:nvSpPr>
        <p:spPr>
          <a:xfrm>
            <a:off x="457200" y="1295400"/>
            <a:ext cx="8229600" cy="4525963"/>
          </a:xfrm>
        </p:spPr>
        <p:txBody>
          <a:bodyPr/>
          <a:lstStyle/>
          <a:p>
            <a:pPr algn="ctr">
              <a:spcAft>
                <a:spcPts val="1200"/>
              </a:spcAft>
              <a:buNone/>
            </a:pPr>
            <a:r>
              <a:rPr lang="en-US" sz="2200" dirty="0"/>
              <a:t> One of the best ways to get someone’s attention is to tell a story, and in the digital age it is even more effective to tell that story in a short online video</a:t>
            </a:r>
          </a:p>
          <a:p>
            <a:pPr marL="457200" indent="-457200">
              <a:spcAft>
                <a:spcPts val="600"/>
              </a:spcAft>
              <a:buClr>
                <a:srgbClr val="0098D1"/>
              </a:buClr>
              <a:buSzPct val="125000"/>
              <a:buFont typeface="Wingdings" pitchFamily="2" charset="2"/>
              <a:buChar char="ü"/>
            </a:pPr>
            <a:r>
              <a:rPr lang="en-US" sz="2000" dirty="0"/>
              <a:t>How-to videos or learning videos give people tips on how to use products as they were intended or in a new way. </a:t>
            </a:r>
          </a:p>
          <a:p>
            <a:pPr lvl="2" indent="-457200">
              <a:spcAft>
                <a:spcPts val="600"/>
              </a:spcAft>
              <a:buClr>
                <a:srgbClr val="0098D1"/>
              </a:buClr>
              <a:buSzPct val="125000"/>
              <a:buFont typeface="Courier New" panose="02070309020205020404" pitchFamily="49" charset="0"/>
              <a:buChar char="o"/>
            </a:pPr>
            <a:r>
              <a:rPr lang="en-US" sz="2000" dirty="0"/>
              <a:t>Viewer will see a brand logo but the message of the video is not about the brand. </a:t>
            </a:r>
          </a:p>
          <a:p>
            <a:pPr lvl="2" indent="-457200">
              <a:spcAft>
                <a:spcPts val="600"/>
              </a:spcAft>
              <a:buClr>
                <a:srgbClr val="0098D1"/>
              </a:buClr>
              <a:buSzPct val="125000"/>
              <a:buFont typeface="Courier New" panose="02070309020205020404" pitchFamily="49" charset="0"/>
              <a:buChar char="o"/>
            </a:pPr>
            <a:r>
              <a:rPr lang="en-US" sz="2000" dirty="0"/>
              <a:t>Indirect advertising where the viewer is not seeing the content as promotional. </a:t>
            </a:r>
          </a:p>
          <a:p>
            <a:pPr lvl="2" indent="-457200">
              <a:spcAft>
                <a:spcPts val="600"/>
              </a:spcAft>
              <a:buClr>
                <a:srgbClr val="0098D1"/>
              </a:buClr>
              <a:buSzPct val="125000"/>
              <a:buFont typeface="Courier New" panose="02070309020205020404" pitchFamily="49" charset="0"/>
              <a:buChar char="o"/>
            </a:pPr>
            <a:r>
              <a:rPr lang="en-US" sz="2000" dirty="0"/>
              <a:t>Companies will get these videos on different online outlets such as </a:t>
            </a:r>
            <a:r>
              <a:rPr lang="en-US" sz="2000" dirty="0" err="1"/>
              <a:t>BuzzFeed</a:t>
            </a:r>
            <a:r>
              <a:rPr lang="en-US" sz="2000" dirty="0"/>
              <a:t>, and they have the potential to go viral.</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Blogs and Wikis</a:t>
            </a:r>
            <a:endParaRPr lang="en-US" sz="2000" dirty="0"/>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charset="0"/>
              <a:buChar char="•"/>
            </a:pPr>
            <a:r>
              <a:rPr lang="en-US" b="1" dirty="0">
                <a:solidFill>
                  <a:srgbClr val="0098D1"/>
                </a:solidFill>
              </a:rPr>
              <a:t>Blogs</a:t>
            </a:r>
            <a:endParaRPr lang="en-US" b="1" dirty="0">
              <a:solidFill>
                <a:srgbClr val="008CBB"/>
              </a:solidFill>
            </a:endParaRPr>
          </a:p>
          <a:p>
            <a:pPr lvl="1"/>
            <a:r>
              <a:rPr lang="en-US" sz="2200" dirty="0"/>
              <a:t>A web-based journal in which a writer can editorialize and interact with other Internet users</a:t>
            </a:r>
          </a:p>
          <a:p>
            <a:pPr lvl="1"/>
            <a:r>
              <a:rPr lang="en-US" sz="2200" dirty="0"/>
              <a:t>More than three-fourths of Internet users read blogs</a:t>
            </a:r>
          </a:p>
          <a:p>
            <a:pPr lvl="1"/>
            <a:r>
              <a:rPr lang="en-US" sz="2200" dirty="0"/>
              <a:t>Give consumers power over companies</a:t>
            </a:r>
          </a:p>
          <a:p>
            <a:pPr marL="342900" lvl="1" indent="-342900">
              <a:buFont typeface="Arial" charset="0"/>
              <a:buChar char="•"/>
            </a:pPr>
            <a:r>
              <a:rPr lang="en-US" b="1" dirty="0">
                <a:solidFill>
                  <a:srgbClr val="0098D1"/>
                </a:solidFill>
              </a:rPr>
              <a:t>Wikis</a:t>
            </a:r>
            <a:endParaRPr lang="en-US" b="1" dirty="0">
              <a:solidFill>
                <a:srgbClr val="008CBB"/>
              </a:solidFill>
            </a:endParaRPr>
          </a:p>
          <a:p>
            <a:pPr lvl="1"/>
            <a:r>
              <a:rPr lang="en-US" sz="2200" dirty="0">
                <a:ea typeface="ヒラギノ角ゴ ProN W3"/>
                <a:sym typeface="Gill Sans"/>
              </a:rPr>
              <a:t>Software that creates an interface which enables users to add to or edit content of some websites</a:t>
            </a:r>
          </a:p>
          <a:p>
            <a:pPr lvl="1"/>
            <a:r>
              <a:rPr lang="en-US" sz="2200" dirty="0">
                <a:sym typeface="Gill Sans"/>
              </a:rPr>
              <a:t>Monitoring relevant wikis gives companies a better idea of how consumers feel about their company or brand</a:t>
            </a:r>
            <a:endParaRPr lang="en-IN" sz="22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24</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7488112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Video and Photo Sharing</a:t>
            </a:r>
            <a:endParaRPr lang="en-US" sz="2000" dirty="0"/>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charset="0"/>
              <a:buChar char="•"/>
            </a:pPr>
            <a:r>
              <a:rPr lang="en-US" b="1" dirty="0">
                <a:solidFill>
                  <a:srgbClr val="0098D1"/>
                </a:solidFill>
              </a:rPr>
              <a:t>Video Sharing</a:t>
            </a:r>
            <a:endParaRPr lang="en-US" b="1" dirty="0">
              <a:solidFill>
                <a:srgbClr val="008CBB"/>
              </a:solidFill>
            </a:endParaRPr>
          </a:p>
          <a:p>
            <a:pPr lvl="1"/>
            <a:r>
              <a:rPr lang="en-US" sz="2200" dirty="0">
                <a:ea typeface="ヒラギノ角ゴ ProN W3"/>
                <a:sym typeface="Gill Sans"/>
              </a:rPr>
              <a:t>Allows virtually anybody to upload videos to the Internet</a:t>
            </a:r>
            <a:endParaRPr lang="en-US" sz="2200" dirty="0"/>
          </a:p>
          <a:p>
            <a:pPr lvl="1"/>
            <a:r>
              <a:rPr lang="en-US" sz="2200" dirty="0"/>
              <a:t>Gives companies the opportunity to upload ads and informational videos about their products</a:t>
            </a:r>
          </a:p>
          <a:p>
            <a:pPr lvl="1"/>
            <a:r>
              <a:rPr lang="en-US" sz="2200" dirty="0"/>
              <a:t>Companies increasingly use consumer-generated content for ads rather than professional ad agencies</a:t>
            </a:r>
          </a:p>
          <a:p>
            <a:pPr marL="342900" lvl="1" indent="-342900">
              <a:buFont typeface="Arial" charset="0"/>
              <a:buChar char="•"/>
            </a:pPr>
            <a:r>
              <a:rPr lang="en-US" b="1" dirty="0">
                <a:solidFill>
                  <a:srgbClr val="0098D1"/>
                </a:solidFill>
              </a:rPr>
              <a:t>Photo Sharing</a:t>
            </a:r>
            <a:endParaRPr lang="en-US" b="1" dirty="0">
              <a:solidFill>
                <a:srgbClr val="008CBB"/>
              </a:solidFill>
            </a:endParaRPr>
          </a:p>
          <a:p>
            <a:pPr lvl="1"/>
            <a:r>
              <a:rPr lang="en-US" sz="2200" dirty="0">
                <a:ea typeface="ヒラギノ角ゴ ProN W3"/>
                <a:sym typeface="Gill Sans"/>
              </a:rPr>
              <a:t>Allows users to upload, edit, and share photos</a:t>
            </a:r>
            <a:endParaRPr lang="en-US" sz="2200" dirty="0"/>
          </a:p>
          <a:p>
            <a:pPr lvl="1"/>
            <a:r>
              <a:rPr lang="en-US" sz="2200" dirty="0"/>
              <a:t>Opportunity for companies to market themselves visually by displaying snapshots of company events, staff, and/or products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25</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7488112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Viral Marketing and Podcasts</a:t>
            </a:r>
            <a:endParaRPr lang="en-US" sz="2000" dirty="0"/>
          </a:p>
        </p:txBody>
      </p:sp>
      <p:sp>
        <p:nvSpPr>
          <p:cNvPr id="3" name="Content Placeholder 2"/>
          <p:cNvSpPr>
            <a:spLocks noGrp="1"/>
          </p:cNvSpPr>
          <p:nvPr>
            <p:ph idx="1"/>
          </p:nvPr>
        </p:nvSpPr>
        <p:spPr>
          <a:xfrm>
            <a:off x="457200" y="1371600"/>
            <a:ext cx="8153400" cy="4525963"/>
          </a:xfrm>
        </p:spPr>
        <p:txBody>
          <a:bodyPr/>
          <a:lstStyle/>
          <a:p>
            <a:pPr marL="342900" lvl="1" indent="-342900">
              <a:buFont typeface="Arial" charset="0"/>
              <a:buChar char="•"/>
            </a:pPr>
            <a:r>
              <a:rPr lang="en-US" b="1" dirty="0">
                <a:solidFill>
                  <a:srgbClr val="92D050"/>
                </a:solidFill>
              </a:rPr>
              <a:t>Viral Marketing</a:t>
            </a:r>
          </a:p>
          <a:p>
            <a:pPr lvl="1">
              <a:buClr>
                <a:srgbClr val="92D050"/>
              </a:buClr>
            </a:pPr>
            <a:r>
              <a:rPr lang="en-US" sz="2200" dirty="0">
                <a:ea typeface="ヒラギノ角ゴ ProN W3"/>
                <a:sym typeface="Gill Sans"/>
              </a:rPr>
              <a:t>A marketing tool that uses the Internet, particularly social networking and video sharing sites, to spread a message and create brand awareness</a:t>
            </a:r>
            <a:endParaRPr lang="en-US" sz="2200" dirty="0"/>
          </a:p>
          <a:p>
            <a:pPr marL="342900" lvl="1" indent="-342900">
              <a:buFont typeface="Arial" charset="0"/>
              <a:buChar char="•"/>
            </a:pPr>
            <a:r>
              <a:rPr lang="en-US" b="1" dirty="0">
                <a:solidFill>
                  <a:srgbClr val="92D050"/>
                </a:solidFill>
              </a:rPr>
              <a:t>Podcasts</a:t>
            </a:r>
          </a:p>
          <a:p>
            <a:pPr lvl="1">
              <a:buClr>
                <a:srgbClr val="92D050"/>
              </a:buClr>
            </a:pPr>
            <a:r>
              <a:rPr lang="en-IN" sz="2200" dirty="0"/>
              <a:t>An audio or video file that can be downloaded from the Internet with a subscription that automatically delivers new content to listening devices or personal computers</a:t>
            </a:r>
            <a:endParaRPr lang="en-US" sz="2200" dirty="0"/>
          </a:p>
          <a:p>
            <a:pPr lvl="1">
              <a:buClr>
                <a:srgbClr val="92D050"/>
              </a:buClr>
            </a:pPr>
            <a:r>
              <a:rPr lang="en-US" sz="2200" dirty="0"/>
              <a:t>Good marketing tool for reaching the 18-34 demographic</a:t>
            </a:r>
          </a:p>
          <a:p>
            <a:pPr lvl="1">
              <a:buClr>
                <a:srgbClr val="92D050"/>
              </a:buClr>
            </a:pPr>
            <a:r>
              <a:rPr lang="en-US" sz="2200" dirty="0"/>
              <a:t>Convenient, offer users the ability to listen to or view content when and where they choose</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26</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74881127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Virtual Worlds</a:t>
            </a:r>
            <a:endParaRPr lang="en-US" dirty="0"/>
          </a:p>
        </p:txBody>
      </p:sp>
      <p:sp>
        <p:nvSpPr>
          <p:cNvPr id="3" name="Content Placeholder 2"/>
          <p:cNvSpPr>
            <a:spLocks noGrp="1"/>
          </p:cNvSpPr>
          <p:nvPr>
            <p:ph idx="1"/>
          </p:nvPr>
        </p:nvSpPr>
        <p:spPr>
          <a:xfrm>
            <a:off x="457200" y="1371600"/>
            <a:ext cx="8229600" cy="4525963"/>
          </a:xfrm>
        </p:spPr>
        <p:txBody>
          <a:bodyPr/>
          <a:lstStyle/>
          <a:p>
            <a:pPr marL="395288" lvl="1" indent="-395288" fontAlgn="auto">
              <a:spcAft>
                <a:spcPts val="0"/>
              </a:spcAft>
              <a:buClr>
                <a:srgbClr val="C00000"/>
              </a:buClr>
              <a:buFont typeface="Wingdings" pitchFamily="2" charset="2"/>
              <a:buChar char="v"/>
              <a:defRPr/>
            </a:pPr>
            <a:r>
              <a:rPr lang="en-US" sz="2400" dirty="0"/>
              <a:t>Games and programs allowing viewers to develop avatars that exist in an online virtual world</a:t>
            </a:r>
          </a:p>
          <a:p>
            <a:pPr marL="852488" lvl="1" indent="-395288" fontAlgn="auto">
              <a:spcAft>
                <a:spcPts val="0"/>
              </a:spcAft>
              <a:buClr>
                <a:srgbClr val="C00000"/>
              </a:buClr>
              <a:buFont typeface="Arial" panose="020B0604020202020204" pitchFamily="34" charset="0"/>
              <a:buChar char="♦"/>
              <a:defRPr/>
            </a:pPr>
            <a:r>
              <a:rPr lang="en-US" sz="2200" dirty="0"/>
              <a:t>Social networks with a twist</a:t>
            </a:r>
          </a:p>
          <a:p>
            <a:pPr marL="395288" indent="-395288" fontAlgn="auto">
              <a:spcAft>
                <a:spcPts val="0"/>
              </a:spcAft>
              <a:buClr>
                <a:srgbClr val="C00000"/>
              </a:buClr>
              <a:buFont typeface="Wingdings" pitchFamily="2" charset="2"/>
              <a:buChar char="v"/>
              <a:defRPr/>
            </a:pPr>
            <a:r>
              <a:rPr lang="en-US" sz="2400" dirty="0"/>
              <a:t>Many virtual worlds allow users to buy and sell goods, services, and even real estate—all while spending real money</a:t>
            </a:r>
          </a:p>
          <a:p>
            <a:pPr marL="395288" indent="-395288" fontAlgn="auto">
              <a:spcAft>
                <a:spcPts val="0"/>
              </a:spcAft>
              <a:buClr>
                <a:srgbClr val="C00000"/>
              </a:buClr>
              <a:buFont typeface="Wingdings" pitchFamily="2" charset="2"/>
              <a:buChar char="v"/>
              <a:defRPr/>
            </a:pPr>
            <a:r>
              <a:rPr lang="en-US" sz="2400" dirty="0"/>
              <a:t>Real-world marketers have been eager to capitalize on the popularity of virtual gaming sites </a:t>
            </a:r>
          </a:p>
          <a:p>
            <a:pPr marL="852488" lvl="1" indent="-395288" fontAlgn="auto">
              <a:spcAft>
                <a:spcPts val="0"/>
              </a:spcAft>
              <a:buClr>
                <a:srgbClr val="C00000"/>
              </a:buClr>
              <a:buFont typeface="Arial" panose="020B0604020202020204" pitchFamily="34" charset="0"/>
              <a:buChar char="♦"/>
              <a:defRPr/>
            </a:pPr>
            <a:r>
              <a:rPr lang="en-US" sz="2200" dirty="0" err="1"/>
              <a:t>MediaSpike</a:t>
            </a:r>
            <a:endParaRPr lang="en-US" sz="2200" dirty="0"/>
          </a:p>
          <a:p>
            <a:pPr marL="395288" indent="-395288" fontAlgn="auto">
              <a:spcAft>
                <a:spcPts val="0"/>
              </a:spcAft>
              <a:buClr>
                <a:srgbClr val="C00000"/>
              </a:buClr>
              <a:buFont typeface="Wingdings" pitchFamily="2" charset="2"/>
              <a:buChar char="v"/>
              <a:defRPr/>
            </a:pPr>
            <a:r>
              <a:rPr lang="en-US" sz="2400" dirty="0"/>
              <a:t>Firms looking toward virtual worlds to familiarize consumers with their goods and services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Mobile Marketing</a:t>
            </a:r>
            <a:endParaRPr lang="en-US" dirty="0"/>
          </a:p>
        </p:txBody>
      </p:sp>
      <p:sp>
        <p:nvSpPr>
          <p:cNvPr id="3" name="Content Placeholder 2"/>
          <p:cNvSpPr>
            <a:spLocks noGrp="1"/>
          </p:cNvSpPr>
          <p:nvPr>
            <p:ph idx="1"/>
          </p:nvPr>
        </p:nvSpPr>
        <p:spPr>
          <a:xfrm>
            <a:off x="457200" y="1447800"/>
            <a:ext cx="8229600" cy="4525963"/>
          </a:xfrm>
        </p:spPr>
        <p:txBody>
          <a:bodyPr/>
          <a:lstStyle/>
          <a:p>
            <a:pPr marL="463550" indent="-463550" fontAlgn="auto">
              <a:spcAft>
                <a:spcPts val="0"/>
              </a:spcAft>
              <a:buClr>
                <a:srgbClr val="0070C0"/>
              </a:buClr>
              <a:buFont typeface="Wingdings" panose="05000000000000000000" pitchFamily="2" charset="2"/>
              <a:buChar char="q"/>
              <a:defRPr/>
            </a:pPr>
            <a:r>
              <a:rPr lang="en-US" sz="2400" dirty="0"/>
              <a:t>Consumers increasingly do their business and shopping from mobile devices and </a:t>
            </a:r>
            <a:r>
              <a:rPr lang="en-US" sz="2400" dirty="0" err="1"/>
              <a:t>smartphones</a:t>
            </a:r>
            <a:endParaRPr lang="en-US" sz="2400" dirty="0"/>
          </a:p>
          <a:p>
            <a:pPr marL="920750" lvl="1" indent="-463550" fontAlgn="auto">
              <a:spcAft>
                <a:spcPts val="0"/>
              </a:spcAft>
              <a:buClr>
                <a:srgbClr val="0070C0"/>
              </a:buClr>
              <a:buFont typeface="Wingdings" panose="05000000000000000000" pitchFamily="2" charset="2"/>
              <a:buChar char="§"/>
              <a:defRPr/>
            </a:pPr>
            <a:r>
              <a:rPr lang="en-US" sz="2200" dirty="0"/>
              <a:t>Can act as airline boarding passes, GPS devices, and even hotel room keys</a:t>
            </a:r>
          </a:p>
          <a:p>
            <a:pPr marL="920750" lvl="1" indent="-463550" fontAlgn="auto">
              <a:spcAft>
                <a:spcPts val="0"/>
              </a:spcAft>
              <a:buClr>
                <a:srgbClr val="0070C0"/>
              </a:buClr>
              <a:buFont typeface="Wingdings" panose="05000000000000000000" pitchFamily="2" charset="2"/>
              <a:buChar char="§"/>
              <a:defRPr/>
            </a:pPr>
            <a:r>
              <a:rPr lang="en-US" sz="2200" dirty="0"/>
              <a:t>Brands must recognize importance of mobile marketing</a:t>
            </a:r>
          </a:p>
          <a:p>
            <a:pPr marL="463550" indent="-463550" fontAlgn="auto">
              <a:spcAft>
                <a:spcPts val="0"/>
              </a:spcAft>
              <a:buClr>
                <a:srgbClr val="0070C0"/>
              </a:buClr>
              <a:buFont typeface="Wingdings" panose="05000000000000000000" pitchFamily="2" charset="2"/>
              <a:buChar char="q"/>
              <a:defRPr/>
            </a:pPr>
            <a:r>
              <a:rPr lang="en-US" sz="2400" dirty="0"/>
              <a:t>Marketers spent $31.45 billion in 2014</a:t>
            </a:r>
          </a:p>
          <a:p>
            <a:pPr marL="463550" indent="-463550" fontAlgn="auto">
              <a:spcAft>
                <a:spcPts val="0"/>
              </a:spcAft>
              <a:buClr>
                <a:srgbClr val="0070C0"/>
              </a:buClr>
              <a:buFont typeface="Wingdings" panose="05000000000000000000" pitchFamily="2" charset="2"/>
              <a:buChar char="q"/>
              <a:defRPr/>
            </a:pPr>
            <a:r>
              <a:rPr lang="en-US" sz="2400" dirty="0"/>
              <a:t>E-commerce sales on smart phones is estimated to reach $638 billion by 2018</a:t>
            </a:r>
          </a:p>
          <a:p>
            <a:pPr marL="800100" lvl="1" indent="-342900" fontAlgn="auto">
              <a:spcAft>
                <a:spcPts val="0"/>
              </a:spcAft>
              <a:buClr>
                <a:srgbClr val="0070C0"/>
              </a:buClr>
              <a:buFont typeface="Wingdings" panose="05000000000000000000" pitchFamily="2" charset="2"/>
              <a:buChar char="§"/>
              <a:defRPr/>
            </a:pPr>
            <a:r>
              <a:rPr lang="en-US" sz="2200" dirty="0"/>
              <a:t>Makes it essential for companies to understand how to use mobile tools to create effective campaigns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solidFill>
                  <a:srgbClr val="F85417"/>
                </a:solidFill>
                <a:latin typeface="Helvetica" pitchFamily="34" charset="0"/>
                <a:cs typeface="Times New Roman" pitchFamily="18" charset="0"/>
              </a:rPr>
              <a:t>Smartphone Ownership by Age and Income</a:t>
            </a:r>
            <a:endParaRPr lang="en-US" dirty="0"/>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pic>
        <p:nvPicPr>
          <p:cNvPr id="5" name="Content Placeholder 4" descr="A bar chart which shows smartphone usage by age and income. For the 18-29 category, 90% of those making $75,000 or more own a smartphone. For 30-49 year olds, 87%, for 50-64 year olds 72% and for 65+, 43% own a smartphone. "/>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399" y="1795693"/>
            <a:ext cx="6553202" cy="413497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b="1" dirty="0">
                <a:solidFill>
                  <a:srgbClr val="F85417"/>
                </a:solidFill>
                <a:latin typeface="Helvetica" pitchFamily="34" charset="0"/>
                <a:cs typeface="Times New Roman" pitchFamily="18" charset="0"/>
              </a:rPr>
              <a:t>Learning Objectives</a:t>
            </a:r>
            <a:endParaRPr lang="en-US" sz="3600" dirty="0"/>
          </a:p>
        </p:txBody>
      </p:sp>
      <p:sp>
        <p:nvSpPr>
          <p:cNvPr id="3" name="Content Placeholder 2"/>
          <p:cNvSpPr>
            <a:spLocks noGrp="1"/>
          </p:cNvSpPr>
          <p:nvPr>
            <p:ph idx="1"/>
          </p:nvPr>
        </p:nvSpPr>
        <p:spPr>
          <a:xfrm>
            <a:off x="457200" y="1447800"/>
            <a:ext cx="8229600" cy="4525963"/>
          </a:xfrm>
        </p:spPr>
        <p:txBody>
          <a:bodyPr/>
          <a:lstStyle/>
          <a:p>
            <a:pPr indent="-457200">
              <a:spcBef>
                <a:spcPts val="1000"/>
              </a:spcBef>
              <a:buNone/>
              <a:tabLst>
                <a:tab pos="1188720" algn="l"/>
              </a:tabLst>
            </a:pPr>
            <a:r>
              <a:rPr lang="en-US" sz="2200" b="1" dirty="0">
                <a:solidFill>
                  <a:srgbClr val="F85417"/>
                </a:solidFill>
                <a:latin typeface="Helvetica" pitchFamily="34" charset="0"/>
              </a:rPr>
              <a:t>LO 13-1</a:t>
            </a:r>
            <a:r>
              <a:rPr lang="en-US" sz="2200" dirty="0">
                <a:solidFill>
                  <a:srgbClr val="942C61"/>
                </a:solidFill>
              </a:rPr>
              <a:t>	</a:t>
            </a:r>
            <a:r>
              <a:rPr lang="en-US" sz="2200" dirty="0"/>
              <a:t>Define </a:t>
            </a:r>
            <a:r>
              <a:rPr lang="en-US" sz="2200" i="1" dirty="0"/>
              <a:t>digital media </a:t>
            </a:r>
            <a:r>
              <a:rPr lang="en-US" sz="2200" dirty="0"/>
              <a:t>and </a:t>
            </a:r>
            <a:r>
              <a:rPr lang="en-US" sz="2200" i="1" dirty="0"/>
              <a:t>digital marketing </a:t>
            </a:r>
            <a:r>
              <a:rPr lang="en-US" sz="2200" dirty="0"/>
              <a:t>and 	recognize their increasing value in strategic planning.</a:t>
            </a:r>
          </a:p>
          <a:p>
            <a:pPr marL="457200" indent="-457200">
              <a:spcBef>
                <a:spcPts val="1000"/>
              </a:spcBef>
              <a:buNone/>
              <a:tabLst>
                <a:tab pos="1188720" algn="l"/>
              </a:tabLst>
            </a:pPr>
            <a:r>
              <a:rPr lang="en-US" sz="2200" b="1" dirty="0">
                <a:solidFill>
                  <a:srgbClr val="F85417"/>
                </a:solidFill>
                <a:latin typeface="Helvetica" pitchFamily="34" charset="0"/>
              </a:rPr>
              <a:t>LO 13-2</a:t>
            </a:r>
            <a:r>
              <a:rPr lang="en-US" sz="2200" dirty="0">
                <a:solidFill>
                  <a:srgbClr val="EF3E42"/>
                </a:solidFill>
                <a:latin typeface="Helvetica" pitchFamily="34" charset="0"/>
              </a:rPr>
              <a:t>	</a:t>
            </a:r>
            <a:r>
              <a:rPr lang="en-US" sz="2200" dirty="0"/>
              <a:t>Demonstrate the role of digital marketing and social 	networking in today’s business environment.</a:t>
            </a:r>
          </a:p>
          <a:p>
            <a:pPr marL="457200" indent="-457200">
              <a:spcBef>
                <a:spcPts val="1000"/>
              </a:spcBef>
              <a:buNone/>
              <a:tabLst>
                <a:tab pos="1188720" algn="l"/>
              </a:tabLst>
            </a:pPr>
            <a:r>
              <a:rPr lang="en-US" sz="2200" b="1" dirty="0">
                <a:solidFill>
                  <a:srgbClr val="F85417"/>
                </a:solidFill>
                <a:latin typeface="Helvetica" pitchFamily="34" charset="0"/>
              </a:rPr>
              <a:t>LO 13-3</a:t>
            </a:r>
            <a:r>
              <a:rPr lang="en-US" sz="2200" dirty="0">
                <a:solidFill>
                  <a:srgbClr val="EF3E42"/>
                </a:solidFill>
                <a:latin typeface="Helvetica" pitchFamily="34" charset="0"/>
              </a:rPr>
              <a:t>	</a:t>
            </a:r>
            <a:r>
              <a:rPr lang="en-US" sz="2200" dirty="0"/>
              <a:t>Show how digital media affects the marketing mix.</a:t>
            </a:r>
          </a:p>
          <a:p>
            <a:pPr marL="457200" indent="-457200">
              <a:spcBef>
                <a:spcPts val="1000"/>
              </a:spcBef>
              <a:buNone/>
              <a:tabLst>
                <a:tab pos="1188720" algn="l"/>
              </a:tabLst>
            </a:pPr>
            <a:r>
              <a:rPr lang="en-US" sz="2200" b="1" dirty="0">
                <a:solidFill>
                  <a:srgbClr val="F85417"/>
                </a:solidFill>
                <a:latin typeface="Helvetica" pitchFamily="34" charset="0"/>
              </a:rPr>
              <a:t>LO 13-4</a:t>
            </a:r>
            <a:r>
              <a:rPr lang="en-US" sz="2200" dirty="0">
                <a:solidFill>
                  <a:srgbClr val="EF3E42"/>
                </a:solidFill>
                <a:latin typeface="Helvetica" pitchFamily="34" charset="0"/>
              </a:rPr>
              <a:t>	</a:t>
            </a:r>
            <a:r>
              <a:rPr lang="en-US" sz="2200" dirty="0"/>
              <a:t>Define social networking and illustrate how businesses 	can use different types of social networking media.</a:t>
            </a:r>
          </a:p>
          <a:p>
            <a:pPr marL="457200" indent="-457200">
              <a:spcBef>
                <a:spcPts val="1000"/>
              </a:spcBef>
              <a:buNone/>
              <a:tabLst>
                <a:tab pos="1188720" algn="l"/>
              </a:tabLst>
            </a:pPr>
            <a:r>
              <a:rPr lang="en-US" sz="2200" b="1" dirty="0">
                <a:solidFill>
                  <a:srgbClr val="F85417"/>
                </a:solidFill>
                <a:latin typeface="Helvetica" pitchFamily="34" charset="0"/>
              </a:rPr>
              <a:t>LO 13-5</a:t>
            </a:r>
            <a:r>
              <a:rPr lang="en-US" sz="2200" dirty="0">
                <a:solidFill>
                  <a:srgbClr val="EF3E42"/>
                </a:solidFill>
                <a:latin typeface="Helvetica" pitchFamily="34" charset="0"/>
              </a:rPr>
              <a:t>	</a:t>
            </a:r>
            <a:r>
              <a:rPr lang="en-US" sz="2200" dirty="0"/>
              <a:t>Identify legal and ethical considerations in digital 	media.</a:t>
            </a:r>
          </a:p>
          <a:p>
            <a:pPr marL="457200" indent="-457200">
              <a:spcBef>
                <a:spcPts val="1000"/>
              </a:spcBef>
              <a:buNone/>
              <a:tabLst>
                <a:tab pos="1188720" algn="l"/>
              </a:tabLst>
            </a:pPr>
            <a:r>
              <a:rPr lang="en-US" sz="2200" b="1" dirty="0">
                <a:solidFill>
                  <a:srgbClr val="F85417"/>
                </a:solidFill>
                <a:latin typeface="Helvetica" pitchFamily="34" charset="0"/>
              </a:rPr>
              <a:t>LO 13-6</a:t>
            </a:r>
            <a:r>
              <a:rPr lang="en-US" sz="2200" dirty="0">
                <a:solidFill>
                  <a:srgbClr val="EF3E42"/>
                </a:solidFill>
                <a:latin typeface="Helvetica" pitchFamily="34" charset="0"/>
              </a:rPr>
              <a:t>	</a:t>
            </a:r>
            <a:r>
              <a:rPr lang="en-US" sz="2200" dirty="0"/>
              <a:t>Evaluate a marketer’s dilemma and propose 	recommendations.</a:t>
            </a:r>
          </a:p>
        </p:txBody>
      </p:sp>
      <p:sp>
        <p:nvSpPr>
          <p:cNvPr id="4" name="Footer Placeholder 3"/>
          <p:cNvSpPr>
            <a:spLocks noGrp="1"/>
          </p:cNvSpPr>
          <p:nvPr>
            <p:ph type="ftr" sz="quarter" idx="11"/>
          </p:nvPr>
        </p:nvSpPr>
        <p:spPr/>
        <p:txBody>
          <a:bodyPr/>
          <a:lstStyle/>
          <a:p>
            <a:pPr>
              <a:defRPr/>
            </a:pPr>
            <a:r>
              <a:rPr lang="en-US" dirty="0">
                <a:solidFill>
                  <a:schemeClr val="bg1"/>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pPr>
                <a:defRPr/>
              </a:pPr>
              <a:t>3</a:t>
            </a:fld>
            <a:endParaRPr lang="en-US" dirty="0"/>
          </a:p>
        </p:txBody>
      </p:sp>
    </p:spTree>
    <p:extLst>
      <p:ext uri="{BB962C8B-B14F-4D97-AF65-F5344CB8AC3E}">
        <p14:creationId xmlns:p14="http://schemas.microsoft.com/office/powerpoint/2010/main" val="7237893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Common Mobile Marketing Tools </a:t>
            </a:r>
            <a:r>
              <a:rPr lang="en-US" sz="2000" dirty="0">
                <a:solidFill>
                  <a:srgbClr val="F85417"/>
                </a:solidFill>
                <a:latin typeface="Helvetica" pitchFamily="34" charset="0"/>
                <a:ea typeface="ヒラギノ明朝 ProN W3"/>
                <a:cs typeface="Times New Roman" pitchFamily="18" charset="0"/>
                <a:sym typeface="Gill Sans" pitchFamily="34" charset="0"/>
              </a:rPr>
              <a:t>(1 of 2)</a:t>
            </a:r>
            <a:endParaRPr lang="en-US" sz="2000" dirty="0"/>
          </a:p>
        </p:txBody>
      </p:sp>
      <p:sp>
        <p:nvSpPr>
          <p:cNvPr id="3" name="Content Placeholder 2"/>
          <p:cNvSpPr>
            <a:spLocks noGrp="1"/>
          </p:cNvSpPr>
          <p:nvPr>
            <p:ph idx="1"/>
          </p:nvPr>
        </p:nvSpPr>
        <p:spPr>
          <a:xfrm>
            <a:off x="457200" y="1371600"/>
            <a:ext cx="8229600" cy="4525963"/>
          </a:xfrm>
        </p:spPr>
        <p:txBody>
          <a:bodyPr/>
          <a:lstStyle/>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SMS Messages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Text messages of 160 words or less </a:t>
            </a:r>
            <a:endParaRPr lang="en-US" sz="2000" dirty="0"/>
          </a:p>
          <a:p>
            <a:pPr marL="914400" lvl="1" indent="-457200">
              <a:spcBef>
                <a:spcPts val="1000"/>
              </a:spcBef>
              <a:buClr>
                <a:srgbClr val="FF0000"/>
              </a:buClr>
              <a:buFont typeface="Arial" panose="020B0604020202020204" pitchFamily="34" charset="0"/>
              <a:buChar char="♦"/>
            </a:pPr>
            <a:r>
              <a:rPr lang="en-US" sz="2000" dirty="0"/>
              <a:t>An effective way to send coupons to prospective customers</a:t>
            </a:r>
            <a:endParaRPr lang="en-US" sz="2000" dirty="0">
              <a:ea typeface="ヒラギノ角ゴ ProN W3"/>
              <a:sym typeface="Calisto MT" pitchFamily="18" charset="0"/>
            </a:endParaRPr>
          </a:p>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Multimedia messages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Allows companies to send video, audio, photos, and other types of media over mobile devices</a:t>
            </a:r>
            <a:endParaRPr lang="en-US" sz="2000" dirty="0">
              <a:ea typeface="ヒラギノ角ゴ ProN W3"/>
              <a:sym typeface="Calisto MT" pitchFamily="18" charset="0"/>
            </a:endParaRPr>
          </a:p>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Mobile advertisements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Visual advertisements that appear on mobile devices</a:t>
            </a:r>
          </a:p>
          <a:p>
            <a:pPr marL="914400" lvl="1" indent="-457200">
              <a:spcBef>
                <a:spcPts val="1000"/>
              </a:spcBef>
              <a:buClr>
                <a:srgbClr val="FF0000"/>
              </a:buClr>
              <a:buFont typeface="Arial" panose="020B0604020202020204" pitchFamily="34" charset="0"/>
              <a:buChar char="♦"/>
            </a:pPr>
            <a:r>
              <a:rPr lang="en-US" sz="2000" dirty="0"/>
              <a:t>Companies might choose to advertise through search engines, websites, or even games accessed on mobile devices</a:t>
            </a:r>
          </a:p>
          <a:p>
            <a:pPr marL="914400" lvl="1" indent="-457200">
              <a:spcBef>
                <a:spcPts val="1000"/>
              </a:spcBef>
              <a:buClr>
                <a:srgbClr val="FF0000"/>
              </a:buClr>
              <a:buFont typeface="Arial" panose="020B0604020202020204" pitchFamily="34" charset="0"/>
              <a:buChar char="♦"/>
            </a:pPr>
            <a:r>
              <a:rPr lang="en-US" sz="2000" dirty="0"/>
              <a:t>Marketers spend ~$3 billion on mobile advertising</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Common Mobile Marketing Tools </a:t>
            </a:r>
            <a:r>
              <a:rPr lang="en-US" sz="2000" dirty="0">
                <a:solidFill>
                  <a:srgbClr val="F85417"/>
                </a:solidFill>
                <a:latin typeface="Helvetica" pitchFamily="34" charset="0"/>
                <a:ea typeface="ヒラギノ明朝 ProN W3"/>
                <a:cs typeface="Times New Roman" pitchFamily="18" charset="0"/>
                <a:sym typeface="Gill Sans" pitchFamily="34" charset="0"/>
              </a:rPr>
              <a:t>(2 of 2)</a:t>
            </a:r>
            <a:endParaRPr lang="en-US" sz="2000" dirty="0"/>
          </a:p>
        </p:txBody>
      </p:sp>
      <p:sp>
        <p:nvSpPr>
          <p:cNvPr id="3" name="Content Placeholder 2"/>
          <p:cNvSpPr>
            <a:spLocks noGrp="1"/>
          </p:cNvSpPr>
          <p:nvPr>
            <p:ph idx="1"/>
          </p:nvPr>
        </p:nvSpPr>
        <p:spPr>
          <a:xfrm>
            <a:off x="457200" y="1371600"/>
            <a:ext cx="8229600" cy="4525963"/>
          </a:xfrm>
        </p:spPr>
        <p:txBody>
          <a:bodyPr/>
          <a:lstStyle/>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Mobile websites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Websites designed for mobile devices</a:t>
            </a:r>
            <a:endParaRPr lang="en-US" sz="2000" dirty="0"/>
          </a:p>
          <a:p>
            <a:pPr marL="914400" lvl="1" indent="-457200">
              <a:spcBef>
                <a:spcPts val="1000"/>
              </a:spcBef>
              <a:buClr>
                <a:srgbClr val="FF0000"/>
              </a:buClr>
              <a:buFont typeface="Arial" panose="020B0604020202020204" pitchFamily="34" charset="0"/>
              <a:buChar char="♦"/>
            </a:pPr>
            <a:r>
              <a:rPr lang="en-US" sz="2000" dirty="0"/>
              <a:t>Mobile devices constitute one-third of web traffic</a:t>
            </a:r>
            <a:endParaRPr lang="en-US" sz="2000" dirty="0">
              <a:ea typeface="ヒラギノ角ゴ ProN W3"/>
              <a:sym typeface="Calisto MT" pitchFamily="18" charset="0"/>
            </a:endParaRPr>
          </a:p>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Location-based networks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Built for mobile devices</a:t>
            </a:r>
            <a:endParaRPr lang="en-US" sz="2000" dirty="0"/>
          </a:p>
          <a:p>
            <a:pPr marL="914400" lvl="1" indent="-457200">
              <a:spcBef>
                <a:spcPts val="1000"/>
              </a:spcBef>
              <a:buClr>
                <a:srgbClr val="FF0000"/>
              </a:buClr>
              <a:buFont typeface="Arial" panose="020B0604020202020204" pitchFamily="34" charset="0"/>
              <a:buChar char="♦"/>
            </a:pPr>
            <a:r>
              <a:rPr lang="en-US" sz="2000" dirty="0"/>
              <a:t>Foursquare lets users check in and share location with others</a:t>
            </a:r>
            <a:endParaRPr lang="en-US" sz="2000" dirty="0">
              <a:ea typeface="ヒラギノ角ゴ ProN W3"/>
              <a:sym typeface="Calisto MT" pitchFamily="18" charset="0"/>
            </a:endParaRPr>
          </a:p>
          <a:p>
            <a:pPr marL="457200" indent="-457200" eaLnBrk="1" hangingPunct="1">
              <a:spcBef>
                <a:spcPts val="1000"/>
              </a:spcBef>
              <a:buClr>
                <a:srgbClr val="FF0000"/>
              </a:buClr>
              <a:buFont typeface="Wingdings" pitchFamily="2" charset="2"/>
              <a:buChar char="v"/>
            </a:pPr>
            <a:r>
              <a:rPr lang="en-US" sz="2400" b="1" dirty="0">
                <a:ea typeface="ヒラギノ角ゴ ProN W3"/>
                <a:cs typeface="ヒラギノ角ゴ ProN W3"/>
                <a:sym typeface="Calisto MT" pitchFamily="18" charset="0"/>
              </a:rPr>
              <a:t>Mobile applications (apps)</a:t>
            </a:r>
          </a:p>
          <a:p>
            <a:pPr marL="914400" lvl="1" indent="-457200">
              <a:spcBef>
                <a:spcPts val="1000"/>
              </a:spcBef>
              <a:buClr>
                <a:srgbClr val="FF0000"/>
              </a:buClr>
              <a:buFont typeface="Arial" panose="020B0604020202020204" pitchFamily="34" charset="0"/>
              <a:buChar char="♦"/>
            </a:pPr>
            <a:r>
              <a:rPr lang="en-US" sz="2000" dirty="0">
                <a:ea typeface="ヒラギノ角ゴ ProN W3"/>
                <a:sym typeface="Gill Sans"/>
              </a:rPr>
              <a:t>Software programs that run on mobile devices and give users access to certain content</a:t>
            </a:r>
          </a:p>
          <a:p>
            <a:pPr marL="914400" lvl="1" indent="-457200">
              <a:spcBef>
                <a:spcPts val="1000"/>
              </a:spcBef>
              <a:buClr>
                <a:srgbClr val="FF0000"/>
              </a:buClr>
              <a:buFont typeface="Arial" panose="020B0604020202020204" pitchFamily="34" charset="0"/>
              <a:buChar char="♦"/>
            </a:pPr>
            <a:r>
              <a:rPr lang="en-US" sz="2000" dirty="0"/>
              <a:t>Businesses release apps to help consumers access more information about their company or to provide incentives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Applications (Apps)</a:t>
            </a:r>
            <a:endParaRPr lang="en-US" dirty="0"/>
          </a:p>
        </p:txBody>
      </p:sp>
      <p:sp>
        <p:nvSpPr>
          <p:cNvPr id="3" name="Content Placeholder 2"/>
          <p:cNvSpPr>
            <a:spLocks noGrp="1"/>
          </p:cNvSpPr>
          <p:nvPr>
            <p:ph idx="1"/>
          </p:nvPr>
        </p:nvSpPr>
        <p:spPr>
          <a:xfrm>
            <a:off x="457200" y="1371600"/>
            <a:ext cx="8077200" cy="4525963"/>
          </a:xfrm>
        </p:spPr>
        <p:txBody>
          <a:bodyPr/>
          <a:lstStyle/>
          <a:p>
            <a:pPr marL="463550" indent="-463550" fontAlgn="auto">
              <a:spcAft>
                <a:spcPts val="0"/>
              </a:spcAft>
              <a:buClr>
                <a:srgbClr val="00B0F0"/>
              </a:buClr>
              <a:buFont typeface="Arial" panose="020B0604020202020204" pitchFamily="34" charset="0"/>
              <a:buChar char="◄"/>
              <a:defRPr/>
            </a:pPr>
            <a:r>
              <a:rPr lang="en-US" sz="2400" dirty="0"/>
              <a:t>Apps adding new layer to the marketing environment</a:t>
            </a:r>
          </a:p>
          <a:p>
            <a:pPr marL="800100" lvl="1" indent="-342900" fontAlgn="auto">
              <a:spcAft>
                <a:spcPts val="0"/>
              </a:spcAft>
              <a:buClr>
                <a:srgbClr val="00B0F0"/>
              </a:buClr>
              <a:buSzPct val="100000"/>
              <a:buFont typeface="Wingdings" pitchFamily="2" charset="2"/>
              <a:buChar char="ü"/>
              <a:defRPr/>
            </a:pPr>
            <a:r>
              <a:rPr lang="en-US" sz="2000" dirty="0"/>
              <a:t>Approximately half of all American adult cell phone users have applications on their mobile devices</a:t>
            </a:r>
          </a:p>
          <a:p>
            <a:pPr marL="463550" indent="-463550" fontAlgn="auto">
              <a:spcAft>
                <a:spcPts val="0"/>
              </a:spcAft>
              <a:buClr>
                <a:srgbClr val="00B0F0"/>
              </a:buClr>
              <a:buFont typeface="Arial" panose="020B0604020202020204" pitchFamily="34" charset="0"/>
              <a:buChar char="◄"/>
              <a:defRPr/>
            </a:pPr>
            <a:r>
              <a:rPr lang="en-US" sz="2400" dirty="0"/>
              <a:t>Convenience and cost savings to the consumer</a:t>
            </a:r>
          </a:p>
          <a:p>
            <a:pPr marL="463550" indent="-463550" fontAlgn="auto">
              <a:spcAft>
                <a:spcPts val="0"/>
              </a:spcAft>
              <a:buClr>
                <a:srgbClr val="00B0F0"/>
              </a:buClr>
              <a:buFont typeface="Arial" panose="020B0604020202020204" pitchFamily="34" charset="0"/>
              <a:buChar char="◄"/>
              <a:defRPr/>
            </a:pPr>
            <a:r>
              <a:rPr lang="en-US" sz="2400" dirty="0"/>
              <a:t>Companies are beginning to use mobile marketing to offer additional incentives to customers</a:t>
            </a:r>
          </a:p>
          <a:p>
            <a:pPr marL="920750" lvl="1" indent="-463550" fontAlgn="auto">
              <a:spcAft>
                <a:spcPts val="0"/>
              </a:spcAft>
              <a:buClr>
                <a:srgbClr val="00B0F0"/>
              </a:buClr>
              <a:buFont typeface="Wingdings" panose="05000000000000000000" pitchFamily="2" charset="2"/>
              <a:buChar char="ü"/>
              <a:defRPr/>
            </a:pPr>
            <a:r>
              <a:rPr lang="en-US" sz="2000" dirty="0"/>
              <a:t>As of 2014, ~58% of American adults have </a:t>
            </a:r>
            <a:r>
              <a:rPr lang="en-US" sz="2000" dirty="0" err="1"/>
              <a:t>smartphones</a:t>
            </a:r>
            <a:endParaRPr lang="en-US" sz="2000" dirty="0"/>
          </a:p>
          <a:p>
            <a:pPr marL="463550" indent="-463550" fontAlgn="auto">
              <a:spcAft>
                <a:spcPts val="0"/>
              </a:spcAft>
              <a:buClr>
                <a:srgbClr val="00B0F0"/>
              </a:buClr>
              <a:buFont typeface="Arial" panose="020B0604020202020204" pitchFamily="34" charset="0"/>
              <a:buChar char="◄"/>
              <a:defRPr/>
            </a:pPr>
            <a:r>
              <a:rPr lang="en-US" sz="2400" dirty="0"/>
              <a:t>QR scanning app</a:t>
            </a:r>
          </a:p>
          <a:p>
            <a:pPr marL="920750" lvl="1" indent="-463550" fontAlgn="auto">
              <a:spcAft>
                <a:spcPts val="0"/>
              </a:spcAft>
              <a:buClr>
                <a:srgbClr val="00B0F0"/>
              </a:buClr>
              <a:buFont typeface="Wingdings" panose="05000000000000000000" pitchFamily="2" charset="2"/>
              <a:buChar char="ü"/>
              <a:defRPr/>
            </a:pPr>
            <a:r>
              <a:rPr lang="en-US" sz="2000" dirty="0"/>
              <a:t>Black-and-white squares can be scanned for hidden link, video, or image on the </a:t>
            </a:r>
            <a:r>
              <a:rPr lang="en-US" sz="2000" dirty="0" err="1"/>
              <a:t>smartphone</a:t>
            </a:r>
            <a:r>
              <a:rPr lang="en-US" sz="2000" dirty="0"/>
              <a:t> screen</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a:solidFill>
                  <a:srgbClr val="0098D1"/>
                </a:solidFill>
                <a:latin typeface="Helvetica" pitchFamily="34" charset="0"/>
                <a:ea typeface="ヒラギノ明朝 ProN W3"/>
                <a:cs typeface="Times New Roman" pitchFamily="18" charset="0"/>
                <a:sym typeface="Gill Sans" pitchFamily="34" charset="0"/>
              </a:rPr>
              <a:t>Bitcoin</a:t>
            </a:r>
            <a:endParaRPr lang="en-US" dirty="0"/>
          </a:p>
        </p:txBody>
      </p:sp>
      <p:sp>
        <p:nvSpPr>
          <p:cNvPr id="3" name="Content Placeholder 2"/>
          <p:cNvSpPr>
            <a:spLocks noGrp="1"/>
          </p:cNvSpPr>
          <p:nvPr>
            <p:ph idx="1"/>
          </p:nvPr>
        </p:nvSpPr>
        <p:spPr>
          <a:xfrm>
            <a:off x="457200" y="1295400"/>
            <a:ext cx="8229600" cy="4525963"/>
          </a:xfrm>
        </p:spPr>
        <p:txBody>
          <a:bodyPr/>
          <a:lstStyle/>
          <a:p>
            <a:pPr marL="457200" lvl="0" indent="-457200">
              <a:spcAft>
                <a:spcPts val="1200"/>
              </a:spcAft>
              <a:buClr>
                <a:srgbClr val="0098D1"/>
              </a:buClr>
              <a:buSzPct val="125000"/>
              <a:buFont typeface="Wingdings" pitchFamily="2" charset="2"/>
              <a:buChar char="q"/>
            </a:pPr>
            <a:r>
              <a:rPr lang="en-US" sz="2200" dirty="0"/>
              <a:t>Virtual peer-to-peer currency can be used to make a payment via </a:t>
            </a:r>
            <a:r>
              <a:rPr lang="en-US" sz="2200" dirty="0" err="1"/>
              <a:t>smartphone</a:t>
            </a:r>
            <a:endParaRPr lang="en-US" sz="2200" dirty="0"/>
          </a:p>
          <a:p>
            <a:pPr marL="914400" lvl="1" indent="-457200">
              <a:spcAft>
                <a:spcPts val="1200"/>
              </a:spcAft>
              <a:buClr>
                <a:srgbClr val="0098D1"/>
              </a:buClr>
              <a:buSzPct val="125000"/>
              <a:buFont typeface="Arial" panose="020B0604020202020204" pitchFamily="34" charset="0"/>
              <a:buChar char="♦"/>
            </a:pPr>
            <a:r>
              <a:rPr lang="en-US" sz="2000" dirty="0"/>
              <a:t>Increasingly accepted, Germany has recognized it as a unit of account</a:t>
            </a:r>
          </a:p>
          <a:p>
            <a:pPr marL="914400" lvl="1" indent="-457200">
              <a:spcAft>
                <a:spcPts val="1200"/>
              </a:spcAft>
              <a:buClr>
                <a:srgbClr val="0098D1"/>
              </a:buClr>
              <a:buSzPct val="125000"/>
              <a:buFont typeface="Arial" panose="020B0604020202020204" pitchFamily="34" charset="0"/>
              <a:buChar char="♦"/>
            </a:pPr>
            <a:r>
              <a:rPr lang="en-US" sz="2000" dirty="0"/>
              <a:t>Fluctuates in value so risky for firms to hold onto</a:t>
            </a:r>
          </a:p>
          <a:p>
            <a:pPr marL="457200" lvl="0" indent="-457200">
              <a:spcAft>
                <a:spcPts val="1200"/>
              </a:spcAft>
              <a:buClr>
                <a:srgbClr val="0098D1"/>
              </a:buClr>
              <a:buSzPct val="125000"/>
              <a:buFont typeface="Wingdings" pitchFamily="2" charset="2"/>
              <a:buChar char="q"/>
            </a:pPr>
            <a:r>
              <a:rPr lang="en-US" sz="2200" dirty="0"/>
              <a:t>Legal issues due to state money-transmission laws</a:t>
            </a:r>
          </a:p>
          <a:p>
            <a:pPr marL="914400" lvl="1" indent="-457200">
              <a:spcAft>
                <a:spcPts val="1200"/>
              </a:spcAft>
              <a:buClr>
                <a:srgbClr val="0098D1"/>
              </a:buClr>
              <a:buSzPct val="125000"/>
              <a:buFont typeface="Arial" panose="020B0604020202020204" pitchFamily="34" charset="0"/>
              <a:buChar char="♦"/>
            </a:pPr>
            <a:r>
              <a:rPr lang="en-US" sz="2000" dirty="0"/>
              <a:t>Not backed by a central bank and software is run on a network of volunteers’ computers</a:t>
            </a:r>
          </a:p>
          <a:p>
            <a:pPr marL="457200" indent="-457200">
              <a:spcAft>
                <a:spcPts val="1200"/>
              </a:spcAft>
              <a:buClr>
                <a:srgbClr val="0098D1"/>
              </a:buClr>
              <a:buSzPct val="125000"/>
              <a:buFont typeface="Wingdings" pitchFamily="2" charset="2"/>
              <a:buChar char="q"/>
            </a:pPr>
            <a:r>
              <a:rPr lang="en-US" sz="2200" dirty="0"/>
              <a:t>Recent scandal: </a:t>
            </a:r>
            <a:r>
              <a:rPr lang="en-US" sz="2200" dirty="0" err="1"/>
              <a:t>MtGox</a:t>
            </a:r>
            <a:r>
              <a:rPr lang="en-US" sz="2200" dirty="0"/>
              <a:t> (a </a:t>
            </a:r>
            <a:r>
              <a:rPr lang="en-US" sz="2200" dirty="0" err="1"/>
              <a:t>Bitcoin</a:t>
            </a:r>
            <a:r>
              <a:rPr lang="en-US" sz="2200" dirty="0"/>
              <a:t> exchange) lost </a:t>
            </a:r>
            <a:r>
              <a:rPr lang="en-US" sz="2200" dirty="0" err="1"/>
              <a:t>Bitcoins</a:t>
            </a:r>
            <a:r>
              <a:rPr lang="en-US" sz="2200" dirty="0"/>
              <a:t> amounting to $620 million in value</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Widgets</a:t>
            </a:r>
            <a:endParaRPr lang="en-US" dirty="0"/>
          </a:p>
        </p:txBody>
      </p:sp>
      <p:sp>
        <p:nvSpPr>
          <p:cNvPr id="3" name="Content Placeholder 2"/>
          <p:cNvSpPr>
            <a:spLocks noGrp="1"/>
          </p:cNvSpPr>
          <p:nvPr>
            <p:ph idx="1"/>
          </p:nvPr>
        </p:nvSpPr>
        <p:spPr/>
        <p:txBody>
          <a:bodyPr/>
          <a:lstStyle/>
          <a:p>
            <a:pPr marL="457200" indent="-457200">
              <a:spcAft>
                <a:spcPts val="1200"/>
              </a:spcAft>
              <a:buClr>
                <a:srgbClr val="7030A0"/>
              </a:buClr>
              <a:buSzPct val="125000"/>
              <a:buFont typeface="Wingdings" pitchFamily="2" charset="2"/>
              <a:buChar char="q"/>
            </a:pPr>
            <a:r>
              <a:rPr lang="en-US" sz="2400" dirty="0"/>
              <a:t>Small bits of software on a website, desktop, or mobile device that perform a simple purpose such as stock quotes or blog updates</a:t>
            </a:r>
          </a:p>
          <a:p>
            <a:pPr marL="863600" lvl="1" indent="-463550" fontAlgn="auto">
              <a:spcBef>
                <a:spcPts val="0"/>
              </a:spcBef>
              <a:spcAft>
                <a:spcPts val="1200"/>
              </a:spcAft>
              <a:buClr>
                <a:srgbClr val="7030A0"/>
              </a:buClr>
              <a:buFont typeface="Wingdings" pitchFamily="2" charset="2"/>
              <a:buChar char="v"/>
              <a:defRPr/>
            </a:pPr>
            <a:r>
              <a:rPr lang="en-US" sz="2200" dirty="0"/>
              <a:t>Have been used as a form of viral marketing</a:t>
            </a:r>
          </a:p>
          <a:p>
            <a:pPr marL="1200150" lvl="2" indent="-342900" fontAlgn="auto">
              <a:spcBef>
                <a:spcPts val="0"/>
              </a:spcBef>
              <a:spcAft>
                <a:spcPts val="1200"/>
              </a:spcAft>
              <a:buClr>
                <a:srgbClr val="7030A0"/>
              </a:buClr>
              <a:buSzPct val="125000"/>
              <a:buFont typeface="Wingdings" pitchFamily="2" charset="2"/>
              <a:buChar char="ü"/>
              <a:defRPr/>
            </a:pPr>
            <a:r>
              <a:rPr lang="en-US" sz="2000" dirty="0"/>
              <a:t>Users can download the widget and send it to their friends with a click of the button</a:t>
            </a:r>
          </a:p>
          <a:p>
            <a:pPr marL="863600" lvl="1" indent="-463550" fontAlgn="auto">
              <a:spcBef>
                <a:spcPts val="0"/>
              </a:spcBef>
              <a:spcAft>
                <a:spcPts val="1200"/>
              </a:spcAft>
              <a:buClr>
                <a:srgbClr val="7030A0"/>
              </a:buClr>
              <a:buFont typeface="Wingdings" pitchFamily="2" charset="2"/>
              <a:buChar char="v"/>
              <a:defRPr/>
            </a:pPr>
            <a:r>
              <a:rPr lang="en-US" sz="2200" dirty="0"/>
              <a:t>Can update the user on the latest company or product information, enhancing relationship marketing between firms and their fans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85417"/>
                </a:solidFill>
                <a:latin typeface="Helvetica" pitchFamily="34" charset="0"/>
                <a:ea typeface="ヒラギノ明朝 ProN W3"/>
                <a:cs typeface="Times New Roman" pitchFamily="18" charset="0"/>
                <a:sym typeface="Gill Sans" pitchFamily="34" charset="0"/>
              </a:rPr>
              <a:t>Using Digital Media to Reach Consumers</a:t>
            </a:r>
            <a:endParaRPr lang="en-US" sz="3200" dirty="0"/>
          </a:p>
        </p:txBody>
      </p:sp>
      <p:sp>
        <p:nvSpPr>
          <p:cNvPr id="3" name="Content Placeholder 2"/>
          <p:cNvSpPr>
            <a:spLocks noGrp="1"/>
          </p:cNvSpPr>
          <p:nvPr>
            <p:ph idx="1"/>
          </p:nvPr>
        </p:nvSpPr>
        <p:spPr>
          <a:xfrm>
            <a:off x="457200" y="1371600"/>
            <a:ext cx="8229600" cy="4525963"/>
          </a:xfrm>
        </p:spPr>
        <p:txBody>
          <a:bodyPr/>
          <a:lstStyle/>
          <a:p>
            <a:pPr fontAlgn="auto">
              <a:spcBef>
                <a:spcPts val="0"/>
              </a:spcBef>
              <a:spcAft>
                <a:spcPts val="600"/>
              </a:spcAft>
              <a:buClr>
                <a:schemeClr val="accent6"/>
              </a:buClr>
              <a:buFont typeface="Wingdings" panose="05000000000000000000" pitchFamily="2" charset="2"/>
              <a:buChar char="q"/>
              <a:defRPr/>
            </a:pPr>
            <a:r>
              <a:rPr lang="en-US" sz="2200" dirty="0"/>
              <a:t>Customer-generated communications and digital media take some of professional marketer’s power to control and dispense information and place it in hands of consumers</a:t>
            </a:r>
          </a:p>
          <a:p>
            <a:pPr fontAlgn="auto">
              <a:spcBef>
                <a:spcPts val="0"/>
              </a:spcBef>
              <a:spcAft>
                <a:spcPts val="600"/>
              </a:spcAft>
              <a:buClr>
                <a:schemeClr val="accent6"/>
              </a:buClr>
              <a:buFont typeface="Wingdings" panose="05000000000000000000" pitchFamily="2" charset="2"/>
              <a:buChar char="q"/>
              <a:defRPr/>
            </a:pPr>
            <a:r>
              <a:rPr lang="en-US" sz="2200" dirty="0"/>
              <a:t>Marketers can use digital media to get better and more targeted information about the consumer</a:t>
            </a:r>
          </a:p>
          <a:p>
            <a:pPr fontAlgn="auto">
              <a:spcBef>
                <a:spcPts val="0"/>
              </a:spcBef>
              <a:spcAft>
                <a:spcPts val="600"/>
              </a:spcAft>
              <a:buClr>
                <a:schemeClr val="accent6"/>
              </a:buClr>
              <a:buFont typeface="Wingdings" panose="05000000000000000000" pitchFamily="2" charset="2"/>
              <a:buChar char="q"/>
              <a:defRPr/>
            </a:pPr>
            <a:r>
              <a:rPr lang="en-US" sz="2200" dirty="0"/>
              <a:t>Essential that marketers focus on:</a:t>
            </a:r>
          </a:p>
          <a:p>
            <a:pPr marL="800100" lvl="1" indent="-342900" fontAlgn="auto">
              <a:spcBef>
                <a:spcPts val="0"/>
              </a:spcBef>
              <a:spcAft>
                <a:spcPts val="600"/>
              </a:spcAft>
              <a:buClr>
                <a:schemeClr val="accent6"/>
              </a:buClr>
              <a:buSzPct val="125000"/>
              <a:buFont typeface="Wingdings" pitchFamily="2" charset="2"/>
              <a:buChar char="ü"/>
              <a:defRPr/>
            </a:pPr>
            <a:r>
              <a:rPr lang="en-US" sz="2000" dirty="0"/>
              <a:t>The changing social behaviors of consumers</a:t>
            </a:r>
          </a:p>
          <a:p>
            <a:pPr marL="800100" lvl="1" indent="-342900" fontAlgn="auto">
              <a:spcBef>
                <a:spcPts val="0"/>
              </a:spcBef>
              <a:spcAft>
                <a:spcPts val="600"/>
              </a:spcAft>
              <a:buClr>
                <a:schemeClr val="accent6"/>
              </a:buClr>
              <a:buSzPct val="125000"/>
              <a:buFont typeface="Wingdings" pitchFamily="2" charset="2"/>
              <a:buChar char="ü"/>
              <a:defRPr/>
            </a:pPr>
            <a:r>
              <a:rPr lang="en-US" sz="2000" dirty="0"/>
              <a:t>The ways in which they gather and use information</a:t>
            </a:r>
          </a:p>
          <a:p>
            <a:pPr marL="800100" lvl="1" indent="-342900" fontAlgn="auto">
              <a:spcBef>
                <a:spcPts val="0"/>
              </a:spcBef>
              <a:spcAft>
                <a:spcPts val="600"/>
              </a:spcAft>
              <a:buClr>
                <a:schemeClr val="accent6"/>
              </a:buClr>
              <a:buSzPct val="125000"/>
              <a:buFont typeface="Wingdings" pitchFamily="2" charset="2"/>
              <a:buChar char="ü"/>
              <a:defRPr/>
            </a:pPr>
            <a:r>
              <a:rPr lang="en-US" sz="2000" dirty="0"/>
              <a:t>The way the Internet is enabling them to get involved in the marketing process</a:t>
            </a:r>
          </a:p>
          <a:p>
            <a:pPr fontAlgn="auto">
              <a:spcBef>
                <a:spcPts val="0"/>
              </a:spcBef>
              <a:spcAft>
                <a:spcPts val="600"/>
              </a:spcAft>
              <a:buClr>
                <a:schemeClr val="accent6"/>
              </a:buClr>
              <a:buFont typeface="Wingdings" panose="05000000000000000000" pitchFamily="2" charset="2"/>
              <a:buChar char="q"/>
              <a:defRPr/>
            </a:pPr>
            <a:r>
              <a:rPr lang="en-US" sz="2200" dirty="0"/>
              <a:t>As in traditional marketing efforts, marketers need to know their target market</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85417"/>
                </a:solidFill>
                <a:latin typeface="Helvetica" pitchFamily="34" charset="0"/>
                <a:ea typeface="ヒラギノ明朝 ProN W3"/>
                <a:cs typeface="Times New Roman" pitchFamily="18" charset="0"/>
                <a:sym typeface="Gill Sans" pitchFamily="34" charset="0"/>
              </a:rPr>
              <a:t>Social </a:t>
            </a:r>
            <a:r>
              <a:rPr lang="en-US" sz="3200" dirty="0" err="1">
                <a:solidFill>
                  <a:srgbClr val="F85417"/>
                </a:solidFill>
                <a:latin typeface="Helvetica" pitchFamily="34" charset="0"/>
                <a:ea typeface="ヒラギノ明朝 ProN W3"/>
                <a:cs typeface="Times New Roman" pitchFamily="18" charset="0"/>
                <a:sym typeface="Gill Sans" pitchFamily="34" charset="0"/>
              </a:rPr>
              <a:t>Technographics</a:t>
            </a:r>
            <a:r>
              <a:rPr lang="en-US" sz="3200" dirty="0">
                <a:solidFill>
                  <a:srgbClr val="F85417"/>
                </a:solidFill>
                <a:latin typeface="Helvetica" pitchFamily="34" charset="0"/>
                <a:ea typeface="ヒラギノ明朝 ProN W3"/>
                <a:cs typeface="Times New Roman" pitchFamily="18" charset="0"/>
                <a:sym typeface="Gill Sans" pitchFamily="34" charset="0"/>
              </a:rPr>
              <a:t> </a:t>
            </a:r>
            <a:r>
              <a:rPr lang="en-US" sz="2000" dirty="0">
                <a:solidFill>
                  <a:srgbClr val="F85417"/>
                </a:solidFill>
                <a:latin typeface="Helvetica" pitchFamily="34" charset="0"/>
                <a:ea typeface="ヒラギノ明朝 ProN W3"/>
                <a:cs typeface="Times New Roman" pitchFamily="18" charset="0"/>
                <a:sym typeface="Gill Sans" pitchFamily="34" charset="0"/>
              </a:rPr>
              <a:t>(1 of 2)</a:t>
            </a:r>
            <a:endParaRPr lang="en-US" sz="2000" dirty="0"/>
          </a:p>
        </p:txBody>
      </p:sp>
      <p:sp>
        <p:nvSpPr>
          <p:cNvPr id="3" name="Content Placeholder 2"/>
          <p:cNvSpPr>
            <a:spLocks noGrp="1"/>
          </p:cNvSpPr>
          <p:nvPr>
            <p:ph idx="1"/>
          </p:nvPr>
        </p:nvSpPr>
        <p:spPr>
          <a:xfrm>
            <a:off x="685800" y="1295400"/>
            <a:ext cx="7848600" cy="4525963"/>
          </a:xfrm>
        </p:spPr>
        <p:txBody>
          <a:bodyPr/>
          <a:lstStyle/>
          <a:p>
            <a:pPr fontAlgn="auto">
              <a:spcBef>
                <a:spcPts val="0"/>
              </a:spcBef>
              <a:spcAft>
                <a:spcPts val="600"/>
              </a:spcAft>
              <a:buClr>
                <a:schemeClr val="accent6"/>
              </a:buClr>
              <a:buFont typeface="Wingdings" panose="05000000000000000000" pitchFamily="2" charset="2"/>
              <a:buChar char="q"/>
              <a:defRPr/>
            </a:pPr>
            <a:r>
              <a:rPr lang="en-US" sz="2400" b="1" dirty="0"/>
              <a:t>Creators</a:t>
            </a:r>
          </a:p>
          <a:p>
            <a:pPr lvl="1" fontAlgn="auto">
              <a:spcBef>
                <a:spcPts val="0"/>
              </a:spcBef>
              <a:spcAft>
                <a:spcPts val="600"/>
              </a:spcAft>
              <a:buClr>
                <a:schemeClr val="accent6"/>
              </a:buClr>
              <a:buFont typeface="Wingdings" pitchFamily="2" charset="2"/>
              <a:buChar char="ü"/>
              <a:defRPr/>
            </a:pPr>
            <a:r>
              <a:rPr lang="en-US" sz="2000" dirty="0"/>
              <a:t>Consumers who create their own media outlets</a:t>
            </a:r>
          </a:p>
          <a:p>
            <a:pPr lvl="1" fontAlgn="auto">
              <a:spcBef>
                <a:spcPts val="0"/>
              </a:spcBef>
              <a:spcAft>
                <a:spcPts val="600"/>
              </a:spcAft>
              <a:buClr>
                <a:schemeClr val="accent6"/>
              </a:buClr>
              <a:buFont typeface="Wingdings" pitchFamily="2" charset="2"/>
              <a:buChar char="ü"/>
              <a:defRPr/>
            </a:pPr>
            <a:r>
              <a:rPr lang="en-US" sz="2000" dirty="0"/>
              <a:t>Blogs, podcasts, consumer-generated videos &amp; Wikis</a:t>
            </a:r>
          </a:p>
          <a:p>
            <a:pPr fontAlgn="auto">
              <a:spcBef>
                <a:spcPts val="0"/>
              </a:spcBef>
              <a:spcAft>
                <a:spcPts val="600"/>
              </a:spcAft>
              <a:buClr>
                <a:schemeClr val="accent6"/>
              </a:buClr>
              <a:buFont typeface="Wingdings" panose="05000000000000000000" pitchFamily="2" charset="2"/>
              <a:buChar char="q"/>
              <a:defRPr/>
            </a:pPr>
            <a:r>
              <a:rPr lang="en-US" sz="2400" b="1" dirty="0"/>
              <a:t>Conversationalists</a:t>
            </a:r>
          </a:p>
          <a:p>
            <a:pPr lvl="1" fontAlgn="auto">
              <a:spcBef>
                <a:spcPts val="0"/>
              </a:spcBef>
              <a:spcAft>
                <a:spcPts val="600"/>
              </a:spcAft>
              <a:buClr>
                <a:schemeClr val="accent6"/>
              </a:buClr>
              <a:buFont typeface="Wingdings" pitchFamily="2" charset="2"/>
              <a:buChar char="ü"/>
              <a:defRPr/>
            </a:pPr>
            <a:r>
              <a:rPr lang="en-US" sz="2000" dirty="0"/>
              <a:t>Regularly update their Twitter feeds or status updates on social networking sites</a:t>
            </a:r>
          </a:p>
          <a:p>
            <a:pPr fontAlgn="auto">
              <a:spcBef>
                <a:spcPts val="0"/>
              </a:spcBef>
              <a:spcAft>
                <a:spcPts val="600"/>
              </a:spcAft>
              <a:buClr>
                <a:schemeClr val="accent6"/>
              </a:buClr>
              <a:buFont typeface="Wingdings" panose="05000000000000000000" pitchFamily="2" charset="2"/>
              <a:buChar char="q"/>
              <a:defRPr/>
            </a:pPr>
            <a:r>
              <a:rPr lang="en-US" sz="2400" b="1" dirty="0"/>
              <a:t>Critics</a:t>
            </a:r>
          </a:p>
          <a:p>
            <a:pPr lvl="1" fontAlgn="auto">
              <a:spcBef>
                <a:spcPts val="0"/>
              </a:spcBef>
              <a:spcAft>
                <a:spcPts val="600"/>
              </a:spcAft>
              <a:buClr>
                <a:schemeClr val="accent6"/>
              </a:buClr>
              <a:buFont typeface="Wingdings" pitchFamily="2" charset="2"/>
              <a:buChar char="ü"/>
              <a:defRPr/>
            </a:pPr>
            <a:r>
              <a:rPr lang="en-US" sz="2000" dirty="0"/>
              <a:t>People who comment on blogs or post ratings and reviews on review websites (Yelp)</a:t>
            </a:r>
          </a:p>
          <a:p>
            <a:pPr fontAlgn="auto">
              <a:spcBef>
                <a:spcPts val="0"/>
              </a:spcBef>
              <a:spcAft>
                <a:spcPts val="600"/>
              </a:spcAft>
              <a:buClr>
                <a:schemeClr val="accent6"/>
              </a:buClr>
              <a:buFont typeface="Wingdings" panose="05000000000000000000" pitchFamily="2" charset="2"/>
              <a:buChar char="q"/>
              <a:defRPr/>
            </a:pPr>
            <a:r>
              <a:rPr lang="en-US" sz="2400" b="1" dirty="0"/>
              <a:t>Collectors</a:t>
            </a:r>
          </a:p>
          <a:p>
            <a:pPr lvl="1" fontAlgn="auto">
              <a:spcBef>
                <a:spcPts val="0"/>
              </a:spcBef>
              <a:spcAft>
                <a:spcPts val="600"/>
              </a:spcAft>
              <a:buClr>
                <a:schemeClr val="accent6"/>
              </a:buClr>
              <a:buFont typeface="Wingdings" pitchFamily="2" charset="2"/>
              <a:buChar char="ü"/>
              <a:defRPr/>
            </a:pPr>
            <a:r>
              <a:rPr lang="en-US" sz="2000" dirty="0"/>
              <a:t>Collect information and organize content generated by critics and creators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85417"/>
                </a:solidFill>
                <a:latin typeface="Helvetica" pitchFamily="34" charset="0"/>
                <a:ea typeface="ヒラギノ明朝 ProN W3"/>
                <a:cs typeface="Times New Roman" pitchFamily="18" charset="0"/>
                <a:sym typeface="Gill Sans" pitchFamily="34" charset="0"/>
              </a:rPr>
              <a:t>Social </a:t>
            </a:r>
            <a:r>
              <a:rPr lang="en-US" sz="3200" dirty="0" err="1">
                <a:solidFill>
                  <a:srgbClr val="F85417"/>
                </a:solidFill>
                <a:latin typeface="Helvetica" pitchFamily="34" charset="0"/>
                <a:ea typeface="ヒラギノ明朝 ProN W3"/>
                <a:cs typeface="Times New Roman" pitchFamily="18" charset="0"/>
                <a:sym typeface="Gill Sans" pitchFamily="34" charset="0"/>
              </a:rPr>
              <a:t>Technographics</a:t>
            </a:r>
            <a:r>
              <a:rPr lang="en-US" sz="3200" dirty="0">
                <a:solidFill>
                  <a:srgbClr val="F85417"/>
                </a:solidFill>
                <a:latin typeface="Helvetica" pitchFamily="34" charset="0"/>
                <a:ea typeface="ヒラギノ明朝 ProN W3"/>
                <a:cs typeface="Times New Roman" pitchFamily="18" charset="0"/>
                <a:sym typeface="Gill Sans" pitchFamily="34" charset="0"/>
              </a:rPr>
              <a:t> </a:t>
            </a:r>
            <a:r>
              <a:rPr lang="en-US" sz="2000" dirty="0">
                <a:solidFill>
                  <a:srgbClr val="F85417"/>
                </a:solidFill>
                <a:latin typeface="Helvetica" pitchFamily="34" charset="0"/>
                <a:ea typeface="ヒラギノ明朝 ProN W3"/>
                <a:cs typeface="Times New Roman" pitchFamily="18" charset="0"/>
                <a:sym typeface="Gill Sans" pitchFamily="34" charset="0"/>
              </a:rPr>
              <a:t>(2 of 2)</a:t>
            </a:r>
            <a:endParaRPr lang="en-US" sz="2000" dirty="0"/>
          </a:p>
        </p:txBody>
      </p:sp>
      <p:sp>
        <p:nvSpPr>
          <p:cNvPr id="3" name="Content Placeholder 2"/>
          <p:cNvSpPr>
            <a:spLocks noGrp="1"/>
          </p:cNvSpPr>
          <p:nvPr>
            <p:ph idx="1"/>
          </p:nvPr>
        </p:nvSpPr>
        <p:spPr>
          <a:xfrm>
            <a:off x="685800" y="1295400"/>
            <a:ext cx="7848600" cy="4525963"/>
          </a:xfrm>
        </p:spPr>
        <p:txBody>
          <a:bodyPr/>
          <a:lstStyle/>
          <a:p>
            <a:pPr fontAlgn="auto">
              <a:spcBef>
                <a:spcPts val="0"/>
              </a:spcBef>
              <a:spcAft>
                <a:spcPts val="600"/>
              </a:spcAft>
              <a:buClr>
                <a:schemeClr val="accent6"/>
              </a:buClr>
              <a:buFont typeface="Wingdings" panose="05000000000000000000" pitchFamily="2" charset="2"/>
              <a:buChar char="q"/>
              <a:defRPr/>
            </a:pPr>
            <a:r>
              <a:rPr lang="en-US" sz="2400" b="1" dirty="0"/>
              <a:t>Joiners</a:t>
            </a:r>
          </a:p>
          <a:p>
            <a:pPr lvl="1" fontAlgn="auto">
              <a:spcBef>
                <a:spcPts val="0"/>
              </a:spcBef>
              <a:spcAft>
                <a:spcPts val="600"/>
              </a:spcAft>
              <a:buClr>
                <a:schemeClr val="accent6"/>
              </a:buClr>
              <a:buFont typeface="Wingdings" pitchFamily="2" charset="2"/>
              <a:buChar char="ü"/>
              <a:defRPr/>
            </a:pPr>
            <a:r>
              <a:rPr lang="en-US" sz="2000" dirty="0"/>
              <a:t>Include all who become users of Twitter, </a:t>
            </a:r>
            <a:r>
              <a:rPr lang="en-US" sz="2000" dirty="0" err="1"/>
              <a:t>Facebook</a:t>
            </a:r>
            <a:r>
              <a:rPr lang="en-US" sz="2000" dirty="0"/>
              <a:t>, or other social networking sites</a:t>
            </a:r>
          </a:p>
          <a:p>
            <a:pPr fontAlgn="auto">
              <a:spcBef>
                <a:spcPts val="0"/>
              </a:spcBef>
              <a:spcAft>
                <a:spcPts val="600"/>
              </a:spcAft>
              <a:buClr>
                <a:schemeClr val="accent6"/>
              </a:buClr>
              <a:buFont typeface="Wingdings" panose="05000000000000000000" pitchFamily="2" charset="2"/>
              <a:buChar char="q"/>
              <a:defRPr/>
            </a:pPr>
            <a:r>
              <a:rPr lang="en-US" sz="2400" b="1" dirty="0"/>
              <a:t>Spectators</a:t>
            </a:r>
          </a:p>
          <a:p>
            <a:pPr lvl="1" fontAlgn="auto">
              <a:spcBef>
                <a:spcPts val="0"/>
              </a:spcBef>
              <a:spcAft>
                <a:spcPts val="600"/>
              </a:spcAft>
              <a:buClr>
                <a:schemeClr val="accent6"/>
              </a:buClr>
              <a:buFont typeface="Wingdings" pitchFamily="2" charset="2"/>
              <a:buChar char="ü"/>
              <a:defRPr/>
            </a:pPr>
            <a:r>
              <a:rPr lang="en-US" sz="2000" dirty="0"/>
              <a:t>Read online information but do not join groups or post anywhere, are the largest group in most countries</a:t>
            </a:r>
          </a:p>
          <a:p>
            <a:pPr fontAlgn="auto">
              <a:spcBef>
                <a:spcPts val="0"/>
              </a:spcBef>
              <a:spcAft>
                <a:spcPts val="600"/>
              </a:spcAft>
              <a:buClr>
                <a:schemeClr val="accent6"/>
              </a:buClr>
              <a:buFont typeface="Wingdings" panose="05000000000000000000" pitchFamily="2" charset="2"/>
              <a:buChar char="q"/>
              <a:defRPr/>
            </a:pPr>
            <a:r>
              <a:rPr lang="en-US" sz="2400" b="1" dirty="0" err="1"/>
              <a:t>Inactives</a:t>
            </a:r>
            <a:endParaRPr lang="en-US" sz="2400" b="1" dirty="0"/>
          </a:p>
          <a:p>
            <a:pPr lvl="1" fontAlgn="auto">
              <a:spcBef>
                <a:spcPts val="0"/>
              </a:spcBef>
              <a:spcAft>
                <a:spcPts val="600"/>
              </a:spcAft>
              <a:buClr>
                <a:schemeClr val="accent6"/>
              </a:buClr>
              <a:buFont typeface="Wingdings" pitchFamily="2" charset="2"/>
              <a:buChar char="ü"/>
              <a:defRPr/>
            </a:pPr>
            <a:r>
              <a:rPr lang="en-US" sz="2000" dirty="0"/>
              <a:t>Online users who do not participate in any digital online media, their numbers are dwindling</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角ゴ ProN W3"/>
                <a:cs typeface="Times New Roman" pitchFamily="18" charset="0"/>
                <a:sym typeface="Gill Sans" pitchFamily="34" charset="0"/>
              </a:rPr>
              <a:t>Marketing Research and Information Systems</a:t>
            </a:r>
            <a:endParaRPr lang="en-US" dirty="0"/>
          </a:p>
        </p:txBody>
      </p:sp>
      <p:sp>
        <p:nvSpPr>
          <p:cNvPr id="3" name="Content Placeholder 2"/>
          <p:cNvSpPr>
            <a:spLocks noGrp="1"/>
          </p:cNvSpPr>
          <p:nvPr>
            <p:ph idx="1"/>
          </p:nvPr>
        </p:nvSpPr>
        <p:spPr/>
        <p:txBody>
          <a:bodyPr/>
          <a:lstStyle/>
          <a:p>
            <a:pPr fontAlgn="auto">
              <a:spcAft>
                <a:spcPts val="0"/>
              </a:spcAft>
              <a:buClr>
                <a:schemeClr val="accent6"/>
              </a:buClr>
              <a:buFont typeface="Wingdings" pitchFamily="2" charset="2"/>
              <a:buChar char="q"/>
              <a:defRPr/>
            </a:pPr>
            <a:r>
              <a:rPr lang="en-US" sz="2400" dirty="0"/>
              <a:t>Digital media and social networking sites can help</a:t>
            </a:r>
          </a:p>
          <a:p>
            <a:pPr marL="800100" lvl="1" indent="-342900" fontAlgn="auto">
              <a:spcAft>
                <a:spcPts val="0"/>
              </a:spcAft>
              <a:buClr>
                <a:schemeClr val="accent6"/>
              </a:buClr>
              <a:buSzPct val="125000"/>
              <a:buFont typeface="Wingdings" pitchFamily="2" charset="2"/>
              <a:buChar char="ü"/>
              <a:defRPr/>
            </a:pPr>
            <a:r>
              <a:rPr lang="en-US" sz="2200" dirty="0"/>
              <a:t>Gather data on consumers and their preferences</a:t>
            </a:r>
          </a:p>
          <a:p>
            <a:pPr marL="800100" lvl="1" indent="-342900" fontAlgn="auto">
              <a:spcAft>
                <a:spcPts val="0"/>
              </a:spcAft>
              <a:buClr>
                <a:schemeClr val="accent6"/>
              </a:buClr>
              <a:buSzPct val="125000"/>
              <a:buFont typeface="Wingdings" pitchFamily="2" charset="2"/>
              <a:buChar char="ü"/>
              <a:defRPr/>
            </a:pPr>
            <a:r>
              <a:rPr lang="en-US" sz="2200" dirty="0"/>
              <a:t>Twitter and </a:t>
            </a:r>
            <a:r>
              <a:rPr lang="en-US" sz="2200" dirty="0" err="1"/>
              <a:t>Facebook</a:t>
            </a:r>
            <a:r>
              <a:rPr lang="en-US" sz="2200" dirty="0"/>
              <a:t> can be good substitutes for focus groups</a:t>
            </a:r>
          </a:p>
          <a:p>
            <a:pPr marL="800100" lvl="1" indent="-342900" fontAlgn="auto">
              <a:spcAft>
                <a:spcPts val="0"/>
              </a:spcAft>
              <a:buClr>
                <a:schemeClr val="accent6"/>
              </a:buClr>
              <a:buSzPct val="125000"/>
              <a:buFont typeface="Wingdings" pitchFamily="2" charset="2"/>
              <a:buChar char="ü"/>
              <a:defRPr/>
            </a:pPr>
            <a:r>
              <a:rPr lang="en-US" sz="2200" dirty="0"/>
              <a:t>Online surveys can serve as an alternative to mail, telephone, or personal interview</a:t>
            </a:r>
          </a:p>
          <a:p>
            <a:pPr fontAlgn="auto">
              <a:spcAft>
                <a:spcPts val="0"/>
              </a:spcAft>
              <a:buClr>
                <a:schemeClr val="accent6"/>
              </a:buClr>
              <a:buFont typeface="Wingdings" pitchFamily="2" charset="2"/>
              <a:buChar char="q"/>
              <a:defRPr/>
            </a:pPr>
            <a:r>
              <a:rPr lang="en-US" sz="2400" dirty="0" err="1"/>
              <a:t>Crowdsourcing</a:t>
            </a:r>
            <a:endParaRPr lang="en-US" sz="2400" dirty="0"/>
          </a:p>
          <a:p>
            <a:pPr marL="800100" lvl="1" indent="-342900" fontAlgn="auto">
              <a:spcAft>
                <a:spcPts val="0"/>
              </a:spcAft>
              <a:buClr>
                <a:schemeClr val="accent6"/>
              </a:buClr>
              <a:buSzPct val="125000"/>
              <a:buFont typeface="Wingdings" pitchFamily="2" charset="2"/>
              <a:buChar char="ü"/>
              <a:defRPr/>
            </a:pPr>
            <a:r>
              <a:rPr lang="en-US" sz="2200" dirty="0"/>
              <a:t>Describes how marketers use digital media to find out the opinions or needs of the crowd (or potential markets)</a:t>
            </a:r>
          </a:p>
          <a:p>
            <a:pPr marL="800100" lvl="1" indent="-342900" fontAlgn="auto">
              <a:spcAft>
                <a:spcPts val="0"/>
              </a:spcAft>
              <a:buClr>
                <a:schemeClr val="accent6"/>
              </a:buClr>
              <a:buSzPct val="125000"/>
              <a:buFont typeface="Wingdings" pitchFamily="2" charset="2"/>
              <a:buChar char="ü"/>
              <a:defRPr/>
            </a:pPr>
            <a:r>
              <a:rPr lang="en-US" sz="2200" dirty="0"/>
              <a:t>Lets companies gather and utilize consumers’ ideas in an interactive way when creating new products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Consumer Feedback</a:t>
            </a:r>
            <a:endParaRPr lang="en-US" dirty="0"/>
          </a:p>
        </p:txBody>
      </p:sp>
      <p:sp>
        <p:nvSpPr>
          <p:cNvPr id="3" name="Content Placeholder 2"/>
          <p:cNvSpPr>
            <a:spLocks noGrp="1"/>
          </p:cNvSpPr>
          <p:nvPr>
            <p:ph idx="1"/>
          </p:nvPr>
        </p:nvSpPr>
        <p:spPr>
          <a:xfrm>
            <a:off x="3886200" y="1371600"/>
            <a:ext cx="4800600" cy="4525963"/>
          </a:xfrm>
        </p:spPr>
        <p:txBody>
          <a:bodyPr/>
          <a:lstStyle/>
          <a:p>
            <a:pPr marL="274320" lvl="0" indent="-274320">
              <a:buClr>
                <a:srgbClr val="0098D1"/>
              </a:buClr>
              <a:buFont typeface="Wingdings" pitchFamily="2" charset="2"/>
              <a:buChar char="Ø"/>
            </a:pPr>
            <a:r>
              <a:rPr lang="en-US" sz="2200" dirty="0"/>
              <a:t>Important part of the digital equation</a:t>
            </a:r>
          </a:p>
          <a:p>
            <a:pPr marL="274320" lvl="0" indent="-274320">
              <a:buClr>
                <a:srgbClr val="0098D1"/>
              </a:buClr>
              <a:buFont typeface="Wingdings" pitchFamily="2" charset="2"/>
              <a:buChar char="Ø"/>
            </a:pPr>
            <a:r>
              <a:rPr lang="en-US" sz="2200" dirty="0"/>
              <a:t>Ratings and reviews have become exceptionally popular</a:t>
            </a:r>
          </a:p>
          <a:p>
            <a:pPr marL="274320" lvl="0" indent="-274320">
              <a:buClr>
                <a:srgbClr val="0098D1"/>
              </a:buClr>
              <a:buFont typeface="Wingdings" pitchFamily="2" charset="2"/>
              <a:buChar char="Ø"/>
            </a:pPr>
            <a:r>
              <a:rPr lang="en-US" sz="2200" dirty="0"/>
              <a:t>Online reviews influence buying decisions of ~90% of U.S. consumers</a:t>
            </a:r>
          </a:p>
          <a:p>
            <a:pPr marL="274320" lvl="0" indent="-274320">
              <a:buClr>
                <a:srgbClr val="0098D1"/>
              </a:buClr>
              <a:buFont typeface="Wingdings" pitchFamily="2" charset="2"/>
              <a:buChar char="Ø"/>
            </a:pPr>
            <a:r>
              <a:rPr lang="en-US" sz="2200" dirty="0"/>
              <a:t>Most online shoppers search the Internet for ratings and reviews before making major purchase decisions</a:t>
            </a:r>
          </a:p>
          <a:p>
            <a:pPr marL="274320" indent="-274320">
              <a:buClr>
                <a:srgbClr val="0098D1"/>
              </a:buClr>
              <a:buFont typeface="Wingdings" pitchFamily="2" charset="2"/>
              <a:buChar char="Ø"/>
            </a:pPr>
            <a:r>
              <a:rPr lang="en-US" sz="2200" dirty="0"/>
              <a:t>Many companies do not yet take full advantage of digital tools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447800"/>
            <a:ext cx="3112770" cy="246476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dirty="0">
                <a:solidFill>
                  <a:srgbClr val="F85417"/>
                </a:solidFill>
                <a:latin typeface="Helvetica" pitchFamily="34" charset="0"/>
                <a:cs typeface="Times New Roman" pitchFamily="18" charset="0"/>
              </a:rPr>
              <a:t>E-Business, Digital Media, and Digital Marketing</a:t>
            </a:r>
            <a:endParaRPr lang="en-US" sz="3600" dirty="0"/>
          </a:p>
        </p:txBody>
      </p:sp>
      <p:sp>
        <p:nvSpPr>
          <p:cNvPr id="3" name="Content Placeholder 2"/>
          <p:cNvSpPr>
            <a:spLocks noGrp="1"/>
          </p:cNvSpPr>
          <p:nvPr>
            <p:ph idx="1"/>
          </p:nvPr>
        </p:nvSpPr>
        <p:spPr>
          <a:xfrm>
            <a:off x="457200" y="1676400"/>
            <a:ext cx="8153400" cy="4525963"/>
          </a:xfrm>
        </p:spPr>
        <p:txBody>
          <a:bodyPr/>
          <a:lstStyle/>
          <a:p>
            <a:pPr marL="342900" lvl="1" indent="-342900">
              <a:buFont typeface="Arial" charset="0"/>
              <a:buChar char="•"/>
            </a:pPr>
            <a:r>
              <a:rPr lang="en-US" sz="2400" b="1" dirty="0">
                <a:solidFill>
                  <a:srgbClr val="0098D1"/>
                </a:solidFill>
              </a:rPr>
              <a:t>E-Business</a:t>
            </a:r>
            <a:endParaRPr lang="en-US" sz="2400" b="1" dirty="0">
              <a:solidFill>
                <a:srgbClr val="008CBB"/>
              </a:solidFill>
            </a:endParaRPr>
          </a:p>
          <a:p>
            <a:pPr lvl="1"/>
            <a:r>
              <a:rPr lang="en-US" sz="2200" dirty="0"/>
              <a:t>Carrying out the goals of business through utilization of the Internet</a:t>
            </a:r>
          </a:p>
          <a:p>
            <a:pPr marL="342900" lvl="1" indent="-342900">
              <a:buFont typeface="Arial" charset="0"/>
              <a:buChar char="•"/>
            </a:pPr>
            <a:r>
              <a:rPr lang="en-US" sz="2400" b="1" dirty="0">
                <a:solidFill>
                  <a:srgbClr val="0098D1"/>
                </a:solidFill>
              </a:rPr>
              <a:t>Digital Media</a:t>
            </a:r>
            <a:endParaRPr lang="en-US" sz="2400" b="1" dirty="0">
              <a:solidFill>
                <a:srgbClr val="008CBB"/>
              </a:solidFill>
            </a:endParaRPr>
          </a:p>
          <a:p>
            <a:pPr lvl="1"/>
            <a:r>
              <a:rPr lang="en-US" sz="2200" dirty="0"/>
              <a:t>Electronic media that function using digital codes via computers, cellular phones, smart phones, and other digital devices that have been released in recent years</a:t>
            </a:r>
            <a:endParaRPr lang="en-IN" sz="2200" dirty="0"/>
          </a:p>
          <a:p>
            <a:pPr marL="342900" lvl="1" indent="-342900">
              <a:buFont typeface="Arial" charset="0"/>
              <a:buChar char="•"/>
            </a:pPr>
            <a:r>
              <a:rPr lang="en-US" sz="2400" b="1" dirty="0">
                <a:solidFill>
                  <a:srgbClr val="0098D1"/>
                </a:solidFill>
              </a:rPr>
              <a:t>Digital Marketing</a:t>
            </a:r>
            <a:endParaRPr lang="en-US" sz="2400" b="1" dirty="0">
              <a:solidFill>
                <a:srgbClr val="008CBB"/>
              </a:solidFill>
            </a:endParaRPr>
          </a:p>
          <a:p>
            <a:pPr lvl="1"/>
            <a:r>
              <a:rPr lang="en-US" sz="2200" dirty="0"/>
              <a:t>Uses all digital media, including the Internet and mobile and interactive channels, to develop communication and exchanges with customers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4</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74881127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200" dirty="0">
                <a:solidFill>
                  <a:srgbClr val="F85417"/>
                </a:solidFill>
                <a:latin typeface="Helvetica" pitchFamily="34" charset="0"/>
                <a:ea typeface="ヒラギノ明朝 ProN W3"/>
                <a:cs typeface="Times New Roman" pitchFamily="18" charset="0"/>
                <a:sym typeface="Gill Sans" pitchFamily="34" charset="0"/>
              </a:rPr>
              <a:t>Legal and Social Issues in Internet Marketing</a:t>
            </a:r>
            <a:endParaRPr lang="en-US" sz="3200" dirty="0"/>
          </a:p>
        </p:txBody>
      </p:sp>
      <p:sp>
        <p:nvSpPr>
          <p:cNvPr id="3" name="Content Placeholder 2"/>
          <p:cNvSpPr>
            <a:spLocks noGrp="1"/>
          </p:cNvSpPr>
          <p:nvPr>
            <p:ph idx="1"/>
          </p:nvPr>
        </p:nvSpPr>
        <p:spPr/>
        <p:txBody>
          <a:bodyPr/>
          <a:lstStyle/>
          <a:p>
            <a:pPr marL="457200" indent="-457200" fontAlgn="auto">
              <a:spcBef>
                <a:spcPts val="1000"/>
              </a:spcBef>
              <a:spcAft>
                <a:spcPts val="0"/>
              </a:spcAft>
              <a:buClr>
                <a:srgbClr val="92D050"/>
              </a:buClr>
              <a:buFont typeface="Wingdings" pitchFamily="2" charset="2"/>
              <a:buChar char="q"/>
              <a:defRPr/>
            </a:pPr>
            <a:r>
              <a:rPr lang="en-US" sz="2400" dirty="0"/>
              <a:t>Extraordinary growth of information technology, the Internet, and social networks has generated many legal and social issues for consumers and businesses</a:t>
            </a:r>
          </a:p>
          <a:p>
            <a:pPr lvl="2" indent="-457200" fontAlgn="auto">
              <a:spcBef>
                <a:spcPts val="1000"/>
              </a:spcBef>
              <a:spcAft>
                <a:spcPts val="0"/>
              </a:spcAft>
              <a:buClr>
                <a:srgbClr val="92D050"/>
              </a:buClr>
              <a:buSzPct val="125000"/>
              <a:buFont typeface="Wingdings" pitchFamily="2" charset="2"/>
              <a:buChar char="ü"/>
              <a:defRPr/>
            </a:pPr>
            <a:r>
              <a:rPr lang="en-US" sz="2200" dirty="0"/>
              <a:t>Privacy concerns</a:t>
            </a:r>
          </a:p>
          <a:p>
            <a:pPr lvl="2" indent="-457200" fontAlgn="auto">
              <a:spcBef>
                <a:spcPts val="1000"/>
              </a:spcBef>
              <a:spcAft>
                <a:spcPts val="0"/>
              </a:spcAft>
              <a:buClr>
                <a:srgbClr val="92D050"/>
              </a:buClr>
              <a:buSzPct val="125000"/>
              <a:buFont typeface="Wingdings" pitchFamily="2" charset="2"/>
              <a:buChar char="ü"/>
              <a:defRPr/>
            </a:pPr>
            <a:r>
              <a:rPr lang="en-US" sz="2200" dirty="0"/>
              <a:t>Risk of identity theft</a:t>
            </a:r>
          </a:p>
          <a:p>
            <a:pPr lvl="2" indent="-457200" fontAlgn="auto">
              <a:spcBef>
                <a:spcPts val="1000"/>
              </a:spcBef>
              <a:spcAft>
                <a:spcPts val="0"/>
              </a:spcAft>
              <a:buClr>
                <a:srgbClr val="92D050"/>
              </a:buClr>
              <a:buSzPct val="125000"/>
              <a:buFont typeface="Wingdings" pitchFamily="2" charset="2"/>
              <a:buChar char="ü"/>
              <a:defRPr/>
            </a:pPr>
            <a:r>
              <a:rPr lang="en-US" sz="2200" dirty="0"/>
              <a:t>Risk of online fraud</a:t>
            </a:r>
          </a:p>
          <a:p>
            <a:pPr lvl="2" indent="-457200" fontAlgn="auto">
              <a:spcBef>
                <a:spcPts val="1000"/>
              </a:spcBef>
              <a:spcAft>
                <a:spcPts val="0"/>
              </a:spcAft>
              <a:buClr>
                <a:srgbClr val="92D050"/>
              </a:buClr>
              <a:buSzPct val="125000"/>
              <a:buFont typeface="Wingdings" pitchFamily="2" charset="2"/>
              <a:buChar char="ü"/>
              <a:defRPr/>
            </a:pPr>
            <a:r>
              <a:rPr lang="en-US" sz="2200" dirty="0"/>
              <a:t>Need to protect intellectual property</a:t>
            </a:r>
          </a:p>
          <a:p>
            <a:pPr marL="457200" indent="-457200" fontAlgn="auto">
              <a:spcBef>
                <a:spcPts val="1000"/>
              </a:spcBef>
              <a:spcAft>
                <a:spcPts val="0"/>
              </a:spcAft>
              <a:buClr>
                <a:srgbClr val="92D050"/>
              </a:buClr>
              <a:buFont typeface="Wingdings" pitchFamily="2" charset="2"/>
              <a:buChar char="q"/>
              <a:defRPr/>
            </a:pPr>
            <a:r>
              <a:rPr lang="en-US" sz="2400" dirty="0"/>
              <a:t>U.S. Federal Trade Commission (FTC) compiles an annual list of consumer complaints related to the Internet and digital media</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Privacy</a:t>
            </a:r>
            <a:endParaRPr lang="en-US" dirty="0"/>
          </a:p>
        </p:txBody>
      </p:sp>
      <p:sp>
        <p:nvSpPr>
          <p:cNvPr id="3" name="Content Placeholder 2"/>
          <p:cNvSpPr>
            <a:spLocks noGrp="1"/>
          </p:cNvSpPr>
          <p:nvPr>
            <p:ph idx="1"/>
          </p:nvPr>
        </p:nvSpPr>
        <p:spPr/>
        <p:txBody>
          <a:bodyPr/>
          <a:lstStyle/>
          <a:p>
            <a:pPr marL="457200" indent="-457200" fontAlgn="auto">
              <a:spcBef>
                <a:spcPts val="1000"/>
              </a:spcBef>
              <a:spcAft>
                <a:spcPts val="0"/>
              </a:spcAft>
              <a:buClr>
                <a:srgbClr val="0070C0"/>
              </a:buClr>
              <a:buFont typeface="Wingdings" pitchFamily="2" charset="2"/>
              <a:buChar char="q"/>
              <a:defRPr/>
            </a:pPr>
            <a:r>
              <a:rPr lang="en-US" sz="2200" dirty="0"/>
              <a:t>Current technology has made it possible for marketers to amass vast quantities of personal information, often without consumers’ knowledge, and to share and sell this information to interested third parties</a:t>
            </a:r>
          </a:p>
          <a:p>
            <a:pPr marL="914400" lvl="1" indent="-457200" fontAlgn="auto">
              <a:spcBef>
                <a:spcPts val="1000"/>
              </a:spcBef>
              <a:spcAft>
                <a:spcPts val="0"/>
              </a:spcAft>
              <a:buClr>
                <a:srgbClr val="0070C0"/>
              </a:buClr>
              <a:buSzPct val="125000"/>
              <a:buFont typeface="Wingdings" pitchFamily="2" charset="2"/>
              <a:buChar char="ü"/>
              <a:defRPr/>
            </a:pPr>
            <a:r>
              <a:rPr lang="en-US" sz="2000" dirty="0"/>
              <a:t>Cookies -- where companies offer to collect personal information from social networking sites and other forums</a:t>
            </a:r>
          </a:p>
          <a:p>
            <a:pPr marL="457200" indent="-457200" fontAlgn="auto">
              <a:spcBef>
                <a:spcPts val="1000"/>
              </a:spcBef>
              <a:spcAft>
                <a:spcPts val="0"/>
              </a:spcAft>
              <a:buClr>
                <a:srgbClr val="0070C0"/>
              </a:buClr>
              <a:buFont typeface="Wingdings" pitchFamily="2" charset="2"/>
              <a:buChar char="q"/>
              <a:defRPr/>
            </a:pPr>
            <a:r>
              <a:rPr lang="en-US" sz="2200" dirty="0"/>
              <a:t>Laws and regulations have difficulty keeping up with the rapidly-changing Internet</a:t>
            </a:r>
          </a:p>
          <a:p>
            <a:pPr marL="457200" indent="-457200" fontAlgn="auto">
              <a:spcBef>
                <a:spcPts val="1000"/>
              </a:spcBef>
              <a:spcAft>
                <a:spcPts val="0"/>
              </a:spcAft>
              <a:buClr>
                <a:srgbClr val="0070C0"/>
              </a:buClr>
              <a:buFont typeface="Wingdings" pitchFamily="2" charset="2"/>
              <a:buChar char="q"/>
              <a:defRPr/>
            </a:pPr>
            <a:r>
              <a:rPr lang="en-US" sz="2200" dirty="0"/>
              <a:t>Federal Trade Commission considering creating legislation that limits information companies can gather online</a:t>
            </a:r>
          </a:p>
          <a:p>
            <a:pPr marL="914400" lvl="1" indent="-457200" fontAlgn="auto">
              <a:spcBef>
                <a:spcPts val="1000"/>
              </a:spcBef>
              <a:spcAft>
                <a:spcPts val="0"/>
              </a:spcAft>
              <a:buClr>
                <a:srgbClr val="0070C0"/>
              </a:buClr>
              <a:buSzPct val="125000"/>
              <a:buFont typeface="Wingdings" pitchFamily="2" charset="2"/>
              <a:buChar char="ü"/>
              <a:defRPr/>
            </a:pPr>
            <a:r>
              <a:rPr lang="en-US" sz="2000" dirty="0"/>
              <a:t>An online privacy “Bill of Rights” to protect consumers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Identity Theft</a:t>
            </a:r>
            <a:endParaRPr lang="en-US" sz="2000" dirty="0"/>
          </a:p>
        </p:txBody>
      </p:sp>
      <p:sp>
        <p:nvSpPr>
          <p:cNvPr id="3" name="Content Placeholder 2"/>
          <p:cNvSpPr>
            <a:spLocks noGrp="1"/>
          </p:cNvSpPr>
          <p:nvPr>
            <p:ph idx="1"/>
          </p:nvPr>
        </p:nvSpPr>
        <p:spPr>
          <a:xfrm>
            <a:off x="457200" y="1371600"/>
            <a:ext cx="8001000" cy="4525963"/>
          </a:xfrm>
        </p:spPr>
        <p:txBody>
          <a:bodyPr/>
          <a:lstStyle/>
          <a:p>
            <a:pPr lvl="0"/>
            <a:r>
              <a:rPr lang="en-US" sz="2400" dirty="0">
                <a:ln/>
                <a:solidFill>
                  <a:srgbClr val="0098D1"/>
                </a:solidFill>
                <a:ea typeface="ヒラギノ角ゴ ProN W3"/>
                <a:sym typeface="Gill Sans"/>
              </a:rPr>
              <a:t>When criminals obtain personal information that allows them to impersonate someone else in order to use their credit to access financial accounts and make purchases</a:t>
            </a:r>
            <a:endParaRPr lang="en-US" sz="2400" dirty="0">
              <a:solidFill>
                <a:srgbClr val="0098D1"/>
              </a:solidFill>
            </a:endParaRPr>
          </a:p>
          <a:p>
            <a:pPr marL="914400" lvl="1" indent="-457200" fontAlgn="auto">
              <a:spcBef>
                <a:spcPts val="1000"/>
              </a:spcBef>
              <a:spcAft>
                <a:spcPts val="0"/>
              </a:spcAft>
              <a:buClr>
                <a:srgbClr val="00B0F0"/>
              </a:buClr>
              <a:buFont typeface="Wingdings" pitchFamily="2" charset="2"/>
              <a:buChar char="Ø"/>
              <a:defRPr/>
            </a:pPr>
            <a:r>
              <a:rPr lang="en-US" sz="2100" dirty="0"/>
              <a:t>Security breaches are a serious threat</a:t>
            </a:r>
          </a:p>
          <a:p>
            <a:pPr marL="914400" lvl="1" indent="-457200" fontAlgn="auto">
              <a:spcBef>
                <a:spcPts val="1000"/>
              </a:spcBef>
              <a:spcAft>
                <a:spcPts val="0"/>
              </a:spcAft>
              <a:buClr>
                <a:srgbClr val="00B0F0"/>
              </a:buClr>
              <a:buFont typeface="Wingdings" pitchFamily="2" charset="2"/>
              <a:buChar char="Ø"/>
              <a:defRPr/>
            </a:pPr>
            <a:r>
              <a:rPr lang="en-US" sz="2100" i="1" dirty="0"/>
              <a:t>Phishing</a:t>
            </a:r>
            <a:r>
              <a:rPr lang="en-US" sz="2100" dirty="0"/>
              <a:t> is using a counterfeit of a familiar website to deceive people into divulging private information</a:t>
            </a:r>
          </a:p>
          <a:p>
            <a:pPr marL="914400" lvl="1" indent="-457200" fontAlgn="auto">
              <a:spcBef>
                <a:spcPts val="1000"/>
              </a:spcBef>
              <a:spcAft>
                <a:spcPts val="0"/>
              </a:spcAft>
              <a:buClr>
                <a:srgbClr val="00B0F0"/>
              </a:buClr>
              <a:buFont typeface="Wingdings" pitchFamily="2" charset="2"/>
              <a:buChar char="Ø"/>
              <a:defRPr/>
            </a:pPr>
            <a:r>
              <a:rPr lang="en-US" sz="2100" dirty="0"/>
              <a:t>To deter identity theft, the National Fraud Center wants financial institutions to implement new technologies such as digital certificates, digital signatures, and biometrics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42</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394496750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85417"/>
                </a:solidFill>
                <a:latin typeface="Helvetica" pitchFamily="34" charset="0"/>
                <a:cs typeface="Times New Roman" pitchFamily="18" charset="0"/>
              </a:rPr>
              <a:t>Main Sources of Identity Theft</a:t>
            </a:r>
            <a:endParaRPr lang="en-US" dirty="0"/>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pic>
        <p:nvPicPr>
          <p:cNvPr id="5" name="Content Placeholder 4" descr="A bar graph which shows the main sources of identity theft. Starting at the greatest source is government documents/benefit fraud, followed by credit card fraud, then phone, utilities fraud, then bank fraud, then employment-related fraud and finally loan fraud"/>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1371600"/>
            <a:ext cx="6553202" cy="4707228"/>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600" dirty="0">
                <a:solidFill>
                  <a:srgbClr val="F85417"/>
                </a:solidFill>
                <a:latin typeface="Helvetica" pitchFamily="34" charset="0"/>
                <a:ea typeface="ヒラギノ明朝 ProN W3"/>
                <a:cs typeface="Times New Roman" pitchFamily="18" charset="0"/>
                <a:sym typeface="Gill Sans" pitchFamily="34" charset="0"/>
              </a:rPr>
              <a:t>Online Fraud</a:t>
            </a:r>
            <a:endParaRPr lang="en-US" sz="2000" dirty="0"/>
          </a:p>
        </p:txBody>
      </p:sp>
      <p:sp>
        <p:nvSpPr>
          <p:cNvPr id="3" name="Content Placeholder 2"/>
          <p:cNvSpPr>
            <a:spLocks noGrp="1"/>
          </p:cNvSpPr>
          <p:nvPr>
            <p:ph idx="1"/>
          </p:nvPr>
        </p:nvSpPr>
        <p:spPr>
          <a:xfrm>
            <a:off x="457200" y="1371600"/>
            <a:ext cx="8001000" cy="4525963"/>
          </a:xfrm>
        </p:spPr>
        <p:txBody>
          <a:bodyPr/>
          <a:lstStyle/>
          <a:p>
            <a:r>
              <a:rPr lang="en-US" sz="2800" dirty="0">
                <a:solidFill>
                  <a:srgbClr val="0098D1"/>
                </a:solidFill>
              </a:rPr>
              <a:t>Any attempt to conduct fraudulent activities online</a:t>
            </a:r>
          </a:p>
          <a:p>
            <a:pPr fontAlgn="auto">
              <a:spcAft>
                <a:spcPts val="0"/>
              </a:spcAft>
              <a:buClr>
                <a:srgbClr val="92D050"/>
              </a:buClr>
              <a:buFont typeface="Wingdings" pitchFamily="2" charset="2"/>
              <a:buChar char="Ø"/>
              <a:defRPr/>
            </a:pPr>
            <a:r>
              <a:rPr lang="en-US" sz="2400" dirty="0"/>
              <a:t>Cybercriminals increasingly using social networking sites and other digital media to commit fraud</a:t>
            </a:r>
          </a:p>
          <a:p>
            <a:pPr marL="800100" lvl="1" indent="-342900" fontAlgn="auto">
              <a:spcAft>
                <a:spcPts val="0"/>
              </a:spcAft>
              <a:buClr>
                <a:srgbClr val="92D050"/>
              </a:buClr>
              <a:buFont typeface="Arial" panose="020B0604020202020204" pitchFamily="34" charset="0"/>
              <a:buChar char="♦"/>
              <a:defRPr/>
            </a:pPr>
            <a:r>
              <a:rPr lang="en-US" sz="2000" dirty="0" err="1"/>
              <a:t>Facebook</a:t>
            </a:r>
            <a:r>
              <a:rPr lang="en-US" sz="2000" dirty="0"/>
              <a:t> and Twitter </a:t>
            </a:r>
          </a:p>
          <a:p>
            <a:pPr marL="800100" lvl="1" indent="-342900" fontAlgn="auto">
              <a:spcAft>
                <a:spcPts val="0"/>
              </a:spcAft>
              <a:buClr>
                <a:srgbClr val="92D050"/>
              </a:buClr>
              <a:buFont typeface="Arial" panose="020B0604020202020204" pitchFamily="34" charset="0"/>
              <a:buChar char="♦"/>
              <a:defRPr/>
            </a:pPr>
            <a:r>
              <a:rPr lang="en-US" sz="2000" dirty="0"/>
              <a:t>Twitter has experienced an influx of fake Twitter accounts to try and boost publicity</a:t>
            </a:r>
          </a:p>
          <a:p>
            <a:pPr marL="800100" lvl="1" indent="-342900" fontAlgn="auto">
              <a:spcAft>
                <a:spcPts val="0"/>
              </a:spcAft>
              <a:buClr>
                <a:srgbClr val="92D050"/>
              </a:buClr>
              <a:buFont typeface="Arial" panose="020B0604020202020204" pitchFamily="34" charset="0"/>
              <a:buChar char="♦"/>
              <a:defRPr/>
            </a:pPr>
            <a:r>
              <a:rPr lang="en-US" sz="2000" dirty="0"/>
              <a:t>Social networking sites to pose as charitable institutions or victims of natural disasters</a:t>
            </a:r>
          </a:p>
          <a:p>
            <a:pPr fontAlgn="auto">
              <a:spcAft>
                <a:spcPts val="0"/>
              </a:spcAft>
              <a:buClr>
                <a:srgbClr val="92D050"/>
              </a:buClr>
              <a:buFont typeface="Wingdings" pitchFamily="2" charset="2"/>
              <a:buChar char="Ø"/>
              <a:defRPr/>
            </a:pPr>
            <a:r>
              <a:rPr lang="en-US" sz="2400" dirty="0"/>
              <a:t>Privacy advocates advise to avoid giving out personal information</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solidFill>
                  <a:prstClr val="black"/>
                </a:solidFill>
              </a:rPr>
              <a:pPr>
                <a:defRPr/>
              </a:pPr>
              <a:t>44</a:t>
            </a:fld>
            <a:endParaRPr lang="en-US" dirty="0">
              <a:solidFill>
                <a:prstClr val="black"/>
              </a:solidFill>
            </a:endParaRPr>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prstClr val="white"/>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prstClr val="white"/>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39449675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Intellectual Property</a:t>
            </a:r>
            <a:endParaRPr lang="en-US" dirty="0"/>
          </a:p>
        </p:txBody>
      </p:sp>
      <p:sp>
        <p:nvSpPr>
          <p:cNvPr id="3" name="Content Placeholder 2"/>
          <p:cNvSpPr>
            <a:spLocks noGrp="1"/>
          </p:cNvSpPr>
          <p:nvPr>
            <p:ph idx="1"/>
          </p:nvPr>
        </p:nvSpPr>
        <p:spPr/>
        <p:txBody>
          <a:bodyPr/>
          <a:lstStyle/>
          <a:p>
            <a:pPr marL="457200" indent="-457200" fontAlgn="auto">
              <a:spcBef>
                <a:spcPts val="1000"/>
              </a:spcBef>
              <a:spcAft>
                <a:spcPts val="0"/>
              </a:spcAft>
              <a:buClr>
                <a:srgbClr val="C00000"/>
              </a:buClr>
              <a:buFont typeface="Arial" panose="020B0604020202020204" pitchFamily="34" charset="0"/>
              <a:buChar char="◄"/>
              <a:defRPr/>
            </a:pPr>
            <a:r>
              <a:rPr lang="en-US" sz="2400" dirty="0"/>
              <a:t>Intellectual property can include songs, movies, books, and software</a:t>
            </a:r>
          </a:p>
          <a:p>
            <a:pPr marL="914400" lvl="1" indent="-457200" fontAlgn="auto">
              <a:spcBef>
                <a:spcPts val="1000"/>
              </a:spcBef>
              <a:spcAft>
                <a:spcPts val="0"/>
              </a:spcAft>
              <a:buClr>
                <a:srgbClr val="C00000"/>
              </a:buClr>
              <a:buFont typeface="Arial" panose="020B0604020202020204" pitchFamily="34" charset="0"/>
              <a:buChar char="►"/>
              <a:defRPr/>
            </a:pPr>
            <a:r>
              <a:rPr lang="en-US" sz="2200" dirty="0"/>
              <a:t>Such intellectual property consists of the ideas and creative materials developed to solve problems, carry out applications, and educate and entertain others</a:t>
            </a:r>
          </a:p>
          <a:p>
            <a:pPr marL="457200" indent="-457200" fontAlgn="auto">
              <a:spcBef>
                <a:spcPts val="1000"/>
              </a:spcBef>
              <a:spcAft>
                <a:spcPts val="0"/>
              </a:spcAft>
              <a:buClr>
                <a:srgbClr val="C00000"/>
              </a:buClr>
              <a:buFont typeface="Arial" panose="020B0604020202020204" pitchFamily="34" charset="0"/>
              <a:buChar char="◄"/>
              <a:defRPr/>
            </a:pPr>
            <a:r>
              <a:rPr lang="en-US" sz="2400" dirty="0"/>
              <a:t>Generally protected by patents and copyrights, but these can be difficult to enforce globally</a:t>
            </a:r>
          </a:p>
          <a:p>
            <a:pPr marL="457200" indent="-457200" fontAlgn="auto">
              <a:spcBef>
                <a:spcPts val="1000"/>
              </a:spcBef>
              <a:spcAft>
                <a:spcPts val="0"/>
              </a:spcAft>
              <a:buClr>
                <a:srgbClr val="C00000"/>
              </a:buClr>
              <a:buFont typeface="Arial" panose="020B0604020202020204" pitchFamily="34" charset="0"/>
              <a:buChar char="◄"/>
              <a:defRPr/>
            </a:pPr>
            <a:r>
              <a:rPr lang="en-US" sz="2400" dirty="0"/>
              <a:t>Piracy and illegal sharing costs global industries billions annually</a:t>
            </a:r>
          </a:p>
          <a:p>
            <a:pPr marL="457200" indent="-457200" fontAlgn="auto">
              <a:spcBef>
                <a:spcPts val="1000"/>
              </a:spcBef>
              <a:spcAft>
                <a:spcPts val="0"/>
              </a:spcAft>
              <a:buClr>
                <a:srgbClr val="C00000"/>
              </a:buClr>
              <a:buFont typeface="Arial" panose="020B0604020202020204" pitchFamily="34" charset="0"/>
              <a:buChar char="◄"/>
              <a:defRPr/>
            </a:pPr>
            <a:r>
              <a:rPr lang="en-US" sz="2400" dirty="0"/>
              <a:t>90% of illegal software copying is done by businesses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98D1"/>
                </a:solidFill>
                <a:latin typeface="Helvetica" pitchFamily="34" charset="0"/>
                <a:ea typeface="ヒラギノ明朝 ProN W3"/>
                <a:cs typeface="Times New Roman" pitchFamily="18" charset="0"/>
                <a:sym typeface="Gill Sans" pitchFamily="34" charset="0"/>
              </a:rPr>
              <a:t>Illegal Sharing of Content</a:t>
            </a:r>
            <a:endParaRPr lang="en-US" dirty="0"/>
          </a:p>
        </p:txBody>
      </p:sp>
      <p:sp>
        <p:nvSpPr>
          <p:cNvPr id="3" name="Content Placeholder 2"/>
          <p:cNvSpPr>
            <a:spLocks noGrp="1"/>
          </p:cNvSpPr>
          <p:nvPr>
            <p:ph idx="1"/>
          </p:nvPr>
        </p:nvSpPr>
        <p:spPr/>
        <p:txBody>
          <a:bodyPr/>
          <a:lstStyle/>
          <a:p>
            <a:pPr marL="457200" lvl="0" indent="-457200">
              <a:spcAft>
                <a:spcPts val="1200"/>
              </a:spcAft>
              <a:buClr>
                <a:srgbClr val="0098D1"/>
              </a:buClr>
              <a:buSzPct val="125000"/>
              <a:buFont typeface="Wingdings" pitchFamily="2" charset="2"/>
              <a:buChar char="q"/>
            </a:pPr>
            <a:r>
              <a:rPr lang="en-US" sz="2300" dirty="0"/>
              <a:t>Consumers rationalize the pirating of software, movies, videogames, and music for a number of reasons</a:t>
            </a:r>
          </a:p>
          <a:p>
            <a:pPr marL="914400" lvl="1" indent="-457200">
              <a:spcAft>
                <a:spcPts val="1200"/>
              </a:spcAft>
              <a:buClr>
                <a:srgbClr val="0098D1"/>
              </a:buClr>
              <a:buSzPct val="125000"/>
              <a:buFont typeface="Wingdings" panose="05000000000000000000" pitchFamily="2" charset="2"/>
              <a:buChar char="§"/>
            </a:pPr>
            <a:r>
              <a:rPr lang="en-US" sz="2100" dirty="0"/>
              <a:t>Don’t have the money to pay for what they want</a:t>
            </a:r>
          </a:p>
          <a:p>
            <a:pPr marL="914400" lvl="1" indent="-457200">
              <a:spcAft>
                <a:spcPts val="1200"/>
              </a:spcAft>
              <a:buClr>
                <a:srgbClr val="0098D1"/>
              </a:buClr>
              <a:buSzPct val="125000"/>
              <a:buFont typeface="Wingdings" panose="05000000000000000000" pitchFamily="2" charset="2"/>
              <a:buChar char="§"/>
            </a:pPr>
            <a:r>
              <a:rPr lang="en-US" sz="2100" dirty="0"/>
              <a:t>Because their friends engage in piracy</a:t>
            </a:r>
          </a:p>
          <a:p>
            <a:pPr marL="914400" lvl="1" indent="-457200">
              <a:spcAft>
                <a:spcPts val="1200"/>
              </a:spcAft>
              <a:buClr>
                <a:srgbClr val="0098D1"/>
              </a:buClr>
              <a:buSzPct val="125000"/>
              <a:buFont typeface="Wingdings" panose="05000000000000000000" pitchFamily="2" charset="2"/>
              <a:buChar char="§"/>
            </a:pPr>
            <a:r>
              <a:rPr lang="en-US" sz="2100" dirty="0"/>
              <a:t>Others enjoy the thrill of getting away with something with low risk consequences</a:t>
            </a:r>
          </a:p>
          <a:p>
            <a:pPr marL="914400" lvl="1" indent="-457200">
              <a:spcAft>
                <a:spcPts val="1200"/>
              </a:spcAft>
              <a:buClr>
                <a:srgbClr val="0098D1"/>
              </a:buClr>
              <a:buSzPct val="125000"/>
              <a:buFont typeface="Wingdings" panose="05000000000000000000" pitchFamily="2" charset="2"/>
              <a:buChar char="§"/>
            </a:pPr>
            <a:r>
              <a:rPr lang="en-US" sz="2100" dirty="0"/>
              <a:t>Being tech-savvy allows them to pirate content</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98D1"/>
                </a:solidFill>
                <a:latin typeface="Helvetica" pitchFamily="34" charset="0"/>
                <a:ea typeface="ヒラギノ明朝 ProN W3"/>
                <a:cs typeface="Times New Roman" pitchFamily="18" charset="0"/>
                <a:sym typeface="Gill Sans" pitchFamily="34" charset="0"/>
              </a:rPr>
              <a:t>BitTorrent</a:t>
            </a:r>
            <a:endParaRPr lang="en-US" dirty="0"/>
          </a:p>
        </p:txBody>
      </p:sp>
      <p:sp>
        <p:nvSpPr>
          <p:cNvPr id="3" name="Content Placeholder 2"/>
          <p:cNvSpPr>
            <a:spLocks noGrp="1"/>
          </p:cNvSpPr>
          <p:nvPr>
            <p:ph idx="1"/>
          </p:nvPr>
        </p:nvSpPr>
        <p:spPr>
          <a:xfrm>
            <a:off x="457200" y="1371600"/>
            <a:ext cx="4876800" cy="4525963"/>
          </a:xfrm>
        </p:spPr>
        <p:txBody>
          <a:bodyPr/>
          <a:lstStyle/>
          <a:p>
            <a:pPr marL="285750" indent="-285750">
              <a:spcAft>
                <a:spcPts val="600"/>
              </a:spcAft>
              <a:buClr>
                <a:srgbClr val="00B0F0"/>
              </a:buClr>
              <a:buFont typeface="Courier New" panose="02070309020205020404" pitchFamily="49" charset="0"/>
              <a:buChar char="o"/>
            </a:pPr>
            <a:r>
              <a:rPr lang="en-US" sz="2400" dirty="0"/>
              <a:t>The file-sharing protocol </a:t>
            </a:r>
            <a:r>
              <a:rPr lang="en-US" sz="2400" dirty="0" err="1"/>
              <a:t>BitTorrent</a:t>
            </a:r>
            <a:r>
              <a:rPr lang="en-US" sz="2400" dirty="0"/>
              <a:t> allows users to share and download Files</a:t>
            </a:r>
          </a:p>
          <a:p>
            <a:pPr marL="285750" indent="-285750">
              <a:spcAft>
                <a:spcPts val="600"/>
              </a:spcAft>
              <a:buClr>
                <a:srgbClr val="00B0F0"/>
              </a:buClr>
              <a:buFont typeface="Courier New" panose="02070309020205020404" pitchFamily="49" charset="0"/>
              <a:buChar char="o"/>
            </a:pPr>
            <a:r>
              <a:rPr lang="en-US" sz="2400" dirty="0"/>
              <a:t>The U.S. Copyright Group obtained the IP addresses of users who downloaded specific movies using </a:t>
            </a:r>
            <a:r>
              <a:rPr lang="en-US" sz="2400" dirty="0" err="1"/>
              <a:t>BitTorrent</a:t>
            </a:r>
            <a:r>
              <a:rPr lang="en-US" sz="2400" dirty="0"/>
              <a:t> technology </a:t>
            </a:r>
          </a:p>
          <a:p>
            <a:pPr marL="285750" indent="-285750">
              <a:spcAft>
                <a:spcPts val="600"/>
              </a:spcAft>
              <a:buClr>
                <a:srgbClr val="00B0F0"/>
              </a:buClr>
              <a:buFont typeface="Courier New" panose="02070309020205020404" pitchFamily="49" charset="0"/>
              <a:buChar char="o"/>
            </a:pPr>
            <a:r>
              <a:rPr lang="en-US" sz="2400" dirty="0"/>
              <a:t>Taking action against thousands of </a:t>
            </a:r>
            <a:r>
              <a:rPr lang="en-US" sz="2400" dirty="0" err="1"/>
              <a:t>BitTorrent</a:t>
            </a:r>
            <a:r>
              <a:rPr lang="en-US" sz="2400" dirty="0"/>
              <a:t> users for illegally downloading protected content</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581400"/>
            <a:ext cx="2901696" cy="2404872"/>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solidFill>
                  <a:srgbClr val="F85417"/>
                </a:solidFill>
                <a:latin typeface="Helvetica" pitchFamily="34" charset="0"/>
                <a:ea typeface="ヒラギノ明朝 ProN W3"/>
                <a:cs typeface="Times New Roman" pitchFamily="18" charset="0"/>
                <a:sym typeface="Gill Sans" pitchFamily="34" charset="0"/>
              </a:rPr>
              <a:t>Digital Media’s Impact on Marketing</a:t>
            </a:r>
            <a:endParaRPr lang="en-US" dirty="0"/>
          </a:p>
        </p:txBody>
      </p:sp>
      <p:sp>
        <p:nvSpPr>
          <p:cNvPr id="3" name="Content Placeholder 2"/>
          <p:cNvSpPr>
            <a:spLocks noGrp="1"/>
          </p:cNvSpPr>
          <p:nvPr>
            <p:ph idx="1"/>
          </p:nvPr>
        </p:nvSpPr>
        <p:spPr/>
        <p:txBody>
          <a:bodyPr/>
          <a:lstStyle/>
          <a:p>
            <a:pPr marL="457200" indent="-457200" fontAlgn="auto">
              <a:spcBef>
                <a:spcPts val="1000"/>
              </a:spcBef>
              <a:spcAft>
                <a:spcPts val="0"/>
              </a:spcAft>
              <a:buClr>
                <a:srgbClr val="7030A0"/>
              </a:buClr>
              <a:buFont typeface="Wingdings" pitchFamily="2" charset="2"/>
              <a:buChar char="q"/>
              <a:defRPr/>
            </a:pPr>
            <a:r>
              <a:rPr lang="en-US" sz="2400" dirty="0"/>
              <a:t>Digital media can make your company more efficient and productive</a:t>
            </a:r>
          </a:p>
          <a:p>
            <a:pPr marL="914400" lvl="1" indent="-457200" fontAlgn="auto">
              <a:spcBef>
                <a:spcPts val="1000"/>
              </a:spcBef>
              <a:spcAft>
                <a:spcPts val="0"/>
              </a:spcAft>
              <a:buClr>
                <a:srgbClr val="7030A0"/>
              </a:buClr>
              <a:buSzPct val="125000"/>
              <a:buFont typeface="Wingdings" pitchFamily="2" charset="2"/>
              <a:buChar char="ü"/>
              <a:defRPr/>
            </a:pPr>
            <a:r>
              <a:rPr lang="en-US" sz="2200" dirty="0"/>
              <a:t>Transition to digital media can be challenging</a:t>
            </a:r>
          </a:p>
          <a:p>
            <a:pPr marL="914400" lvl="1" indent="-457200" fontAlgn="auto">
              <a:spcBef>
                <a:spcPts val="1000"/>
              </a:spcBef>
              <a:spcAft>
                <a:spcPts val="0"/>
              </a:spcAft>
              <a:buClr>
                <a:srgbClr val="7030A0"/>
              </a:buClr>
              <a:buSzPct val="125000"/>
              <a:buFont typeface="Wingdings" pitchFamily="2" charset="2"/>
              <a:buChar char="ü"/>
              <a:defRPr/>
            </a:pPr>
            <a:r>
              <a:rPr lang="en-US" sz="2200" dirty="0"/>
              <a:t>New media may require employees with new skills or additional training for current employees</a:t>
            </a:r>
          </a:p>
          <a:p>
            <a:pPr marL="914400" lvl="1" indent="-457200" fontAlgn="auto">
              <a:spcBef>
                <a:spcPts val="1000"/>
              </a:spcBef>
              <a:spcAft>
                <a:spcPts val="0"/>
              </a:spcAft>
              <a:buClr>
                <a:srgbClr val="7030A0"/>
              </a:buClr>
              <a:buSzPct val="125000"/>
              <a:buFont typeface="Wingdings" pitchFamily="2" charset="2"/>
              <a:buChar char="ü"/>
              <a:defRPr/>
            </a:pPr>
            <a:r>
              <a:rPr lang="en-US" sz="2200" dirty="0"/>
              <a:t>Correct blend of traditional and digital media in marketing mix takes time and consideration</a:t>
            </a:r>
          </a:p>
          <a:p>
            <a:pPr marL="914400" lvl="1" indent="-457200" fontAlgn="auto">
              <a:spcBef>
                <a:spcPts val="1000"/>
              </a:spcBef>
              <a:spcAft>
                <a:spcPts val="0"/>
              </a:spcAft>
              <a:buClr>
                <a:srgbClr val="7030A0"/>
              </a:buClr>
              <a:buSzPct val="125000"/>
              <a:buFont typeface="Wingdings" pitchFamily="2" charset="2"/>
              <a:buChar char="ü"/>
              <a:defRPr/>
            </a:pPr>
            <a:r>
              <a:rPr lang="en-US" sz="2200" dirty="0"/>
              <a:t>Future marketing opportunities will require a knowledge of digital media and how to use them</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b="1" dirty="0">
                <a:solidFill>
                  <a:srgbClr val="F85417"/>
                </a:solidFill>
                <a:latin typeface="Helvetica" pitchFamily="34" charset="0"/>
                <a:cs typeface="Times New Roman" pitchFamily="18" charset="0"/>
              </a:rPr>
              <a:t>Solve the Dilemma </a:t>
            </a:r>
            <a:r>
              <a:rPr lang="en-US" sz="2000" b="1" dirty="0">
                <a:solidFill>
                  <a:srgbClr val="F85417"/>
                </a:solidFill>
                <a:latin typeface="Helvetica" pitchFamily="34" charset="0"/>
                <a:cs typeface="Times New Roman" pitchFamily="18" charset="0"/>
              </a:rPr>
              <a:t>(1 of </a:t>
            </a:r>
            <a:r>
              <a:rPr lang="en-US" sz="2000" dirty="0">
                <a:solidFill>
                  <a:srgbClr val="F85417"/>
                </a:solidFill>
                <a:latin typeface="Helvetica" pitchFamily="34" charset="0"/>
                <a:cs typeface="Times New Roman" pitchFamily="18" charset="0"/>
              </a:rPr>
              <a:t>3</a:t>
            </a:r>
            <a:r>
              <a:rPr lang="en-US" sz="2000" b="1" dirty="0">
                <a:solidFill>
                  <a:srgbClr val="F85417"/>
                </a:solidFill>
                <a:latin typeface="Helvetica" pitchFamily="34" charset="0"/>
                <a:cs typeface="Times New Roman" pitchFamily="18" charset="0"/>
              </a:rPr>
              <a:t>)</a:t>
            </a:r>
            <a:br>
              <a:rPr lang="en-US" sz="2000" b="1" dirty="0">
                <a:solidFill>
                  <a:srgbClr val="F85417"/>
                </a:solidFill>
                <a:latin typeface="Helvetica" pitchFamily="34" charset="0"/>
                <a:cs typeface="Times New Roman" pitchFamily="18" charset="0"/>
              </a:rPr>
            </a:br>
            <a:r>
              <a:rPr lang="en-US" sz="3600" dirty="0">
                <a:solidFill>
                  <a:srgbClr val="F85417"/>
                </a:solidFill>
                <a:latin typeface="Helvetica" pitchFamily="34" charset="0"/>
                <a:ea typeface="ヒラギノ明朝 ProN W3"/>
                <a:cs typeface="Times New Roman" pitchFamily="18" charset="0"/>
                <a:sym typeface="Gill Sans" pitchFamily="34" charset="0"/>
              </a:rPr>
              <a:t> </a:t>
            </a:r>
            <a:r>
              <a:rPr lang="en-US" sz="3200" i="1" dirty="0">
                <a:solidFill>
                  <a:srgbClr val="F85417"/>
                </a:solidFill>
                <a:latin typeface="Helvetica" pitchFamily="34" charset="0"/>
                <a:ea typeface="ヒラギノ明朝 ProN W3"/>
                <a:cs typeface="Times New Roman" pitchFamily="18" charset="0"/>
                <a:sym typeface="Gill Sans" pitchFamily="34" charset="0"/>
              </a:rPr>
              <a:t>Developing Successful Freeware</a:t>
            </a:r>
            <a:endParaRPr lang="en-US" sz="3200" i="1" dirty="0">
              <a:solidFill>
                <a:srgbClr val="F85417"/>
              </a:solidFill>
            </a:endParaRPr>
          </a:p>
        </p:txBody>
      </p:sp>
      <p:sp>
        <p:nvSpPr>
          <p:cNvPr id="3" name="Content Placeholder 2"/>
          <p:cNvSpPr>
            <a:spLocks noGrp="1"/>
          </p:cNvSpPr>
          <p:nvPr>
            <p:ph idx="1"/>
          </p:nvPr>
        </p:nvSpPr>
        <p:spPr>
          <a:xfrm>
            <a:off x="457200" y="1524000"/>
            <a:ext cx="8229600" cy="4525963"/>
          </a:xfrm>
        </p:spPr>
        <p:txBody>
          <a:bodyPr/>
          <a:lstStyle/>
          <a:p>
            <a:pPr algn="ctr">
              <a:spcBef>
                <a:spcPts val="0"/>
              </a:spcBef>
              <a:spcAft>
                <a:spcPts val="600"/>
              </a:spcAft>
              <a:buSzPct val="93000"/>
              <a:buNone/>
            </a:pPr>
            <a:r>
              <a:rPr lang="en-US" sz="2400" dirty="0">
                <a:solidFill>
                  <a:srgbClr val="000000"/>
                </a:solidFill>
                <a:ea typeface="ヒラギノ明朝 ProN W3"/>
                <a:sym typeface="Gill Sans"/>
              </a:rPr>
              <a:t>Paul </a:t>
            </a:r>
            <a:r>
              <a:rPr lang="en-US" sz="2400" dirty="0" err="1">
                <a:solidFill>
                  <a:srgbClr val="000000"/>
                </a:solidFill>
                <a:ea typeface="ヒラギノ明朝 ProN W3"/>
                <a:sym typeface="Gill Sans"/>
              </a:rPr>
              <a:t>Easterwood</a:t>
            </a:r>
            <a:r>
              <a:rPr lang="en-US" sz="2400" dirty="0">
                <a:solidFill>
                  <a:srgbClr val="000000"/>
                </a:solidFill>
                <a:ea typeface="ヒラギノ明朝 ProN W3"/>
                <a:sym typeface="Gill Sans"/>
              </a:rPr>
              <a:t>, a graduate of Colorado State University with a degree in computer science, entered the job market during a slow point in the economy</a:t>
            </a:r>
          </a:p>
          <a:p>
            <a:pPr marL="457200" lvl="2" indent="-457200">
              <a:spcBef>
                <a:spcPts val="0"/>
              </a:spcBef>
              <a:spcAft>
                <a:spcPts val="600"/>
              </a:spcAft>
              <a:buClr>
                <a:srgbClr val="7030A0"/>
              </a:buClr>
              <a:buFont typeface="Arial" panose="020B0604020202020204" pitchFamily="34" charset="0"/>
              <a:buChar char="►"/>
            </a:pPr>
            <a:r>
              <a:rPr lang="en-US" sz="2200" dirty="0">
                <a:solidFill>
                  <a:srgbClr val="000000"/>
                </a:solidFill>
                <a:ea typeface="ヒラギノ明朝 ProN W3"/>
                <a:sym typeface="Gill Sans"/>
              </a:rPr>
              <a:t>Only offer he received -- </a:t>
            </a:r>
            <a:r>
              <a:rPr lang="en-US" sz="2200" dirty="0" err="1">
                <a:solidFill>
                  <a:srgbClr val="000000"/>
                </a:solidFill>
                <a:ea typeface="ヒラギノ明朝 ProN W3"/>
                <a:sym typeface="Gill Sans"/>
              </a:rPr>
              <a:t>Pentaverate</a:t>
            </a:r>
            <a:r>
              <a:rPr lang="en-US" sz="2200" dirty="0">
                <a:solidFill>
                  <a:srgbClr val="000000"/>
                </a:solidFill>
                <a:ea typeface="ヒラギノ明朝 ProN W3"/>
                <a:sym typeface="Gill Sans"/>
              </a:rPr>
              <a:t> Inc., freeware</a:t>
            </a:r>
          </a:p>
          <a:p>
            <a:pPr marL="914400" lvl="3" indent="-457200">
              <a:spcBef>
                <a:spcPts val="0"/>
              </a:spcBef>
              <a:spcAft>
                <a:spcPts val="600"/>
              </a:spcAft>
              <a:buClr>
                <a:srgbClr val="7030A0"/>
              </a:buClr>
              <a:buFont typeface="Arial" panose="020B0604020202020204" pitchFamily="34" charset="0"/>
              <a:buChar char="♦"/>
            </a:pPr>
            <a:r>
              <a:rPr lang="en-US" dirty="0">
                <a:solidFill>
                  <a:srgbClr val="000000"/>
                </a:solidFill>
                <a:ea typeface="ヒラギノ明朝 ProN W3"/>
                <a:sym typeface="Gill Sans"/>
              </a:rPr>
              <a:t>Freeware, or public domain software, is offered to consumers free of charge in exchange for revenue generated later</a:t>
            </a:r>
          </a:p>
          <a:p>
            <a:pPr marL="914400" lvl="3" indent="-457200">
              <a:spcBef>
                <a:spcPts val="0"/>
              </a:spcBef>
              <a:spcAft>
                <a:spcPts val="600"/>
              </a:spcAft>
              <a:buClr>
                <a:srgbClr val="7030A0"/>
              </a:buClr>
              <a:buFont typeface="Arial" panose="020B0604020202020204" pitchFamily="34" charset="0"/>
              <a:buChar char="♦"/>
            </a:pPr>
            <a:r>
              <a:rPr lang="en-US" dirty="0">
                <a:solidFill>
                  <a:srgbClr val="000000"/>
                </a:solidFill>
                <a:ea typeface="ヒラギノ明朝 ProN W3"/>
                <a:sym typeface="Gill Sans"/>
              </a:rPr>
              <a:t>Paul did research and learned from an article the enormous potential of freeware</a:t>
            </a:r>
          </a:p>
          <a:p>
            <a:pPr marL="914400" lvl="3" indent="-457200">
              <a:spcBef>
                <a:spcPts val="0"/>
              </a:spcBef>
              <a:spcAft>
                <a:spcPts val="600"/>
              </a:spcAft>
              <a:buClr>
                <a:srgbClr val="7030A0"/>
              </a:buClr>
              <a:buFont typeface="Arial" panose="020B0604020202020204" pitchFamily="34" charset="0"/>
              <a:buChar char="♦"/>
            </a:pPr>
            <a:r>
              <a:rPr lang="en-US" dirty="0">
                <a:solidFill>
                  <a:srgbClr val="000000"/>
                </a:solidFill>
                <a:ea typeface="ヒラギノ明朝 ProN W3"/>
                <a:sym typeface="Gill Sans"/>
              </a:rPr>
              <a:t>Job would be to develop freeware that people could download and would generate significant income for firm</a:t>
            </a:r>
          </a:p>
          <a:p>
            <a:pPr marL="914400" lvl="3" indent="-457200">
              <a:spcBef>
                <a:spcPts val="0"/>
              </a:spcBef>
              <a:spcAft>
                <a:spcPts val="600"/>
              </a:spcAft>
              <a:buClr>
                <a:srgbClr val="7030A0"/>
              </a:buClr>
              <a:buFont typeface="Arial" panose="020B0604020202020204" pitchFamily="34" charset="0"/>
              <a:buChar char="♦"/>
            </a:pPr>
            <a:r>
              <a:rPr lang="en-US" dirty="0">
                <a:solidFill>
                  <a:srgbClr val="000000"/>
                </a:solidFill>
                <a:ea typeface="ヒラギノ明朝 ProN W3"/>
                <a:sym typeface="Gill Sans"/>
              </a:rPr>
              <a:t>With no experience in marketing, Paul was at a loss what software would make money for the company</a:t>
            </a:r>
            <a:endParaRPr lang="en-IN" dirty="0">
              <a:solidFill>
                <a:srgbClr val="000000"/>
              </a:solidFill>
              <a:ea typeface="ヒラギノ明朝 ProN W3"/>
              <a:sym typeface="Gill Sans"/>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pPr>
                <a:defRPr/>
              </a:pPr>
              <a:t>49</a:t>
            </a:fld>
            <a:endParaRPr lang="en-US" dirty="0"/>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schemeClr val="bg1"/>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schemeClr val="bg1"/>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4410781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98D1"/>
                </a:solidFill>
                <a:latin typeface="Helvetica" pitchFamily="34" charset="0"/>
                <a:cs typeface="Times New Roman" pitchFamily="18" charset="0"/>
              </a:rPr>
              <a:t>Amazon’s Mobile Applications </a:t>
            </a:r>
            <a:endParaRPr lang="en-US" dirty="0"/>
          </a:p>
        </p:txBody>
      </p:sp>
      <p:sp>
        <p:nvSpPr>
          <p:cNvPr id="3" name="Content Placeholder 2"/>
          <p:cNvSpPr>
            <a:spLocks noGrp="1"/>
          </p:cNvSpPr>
          <p:nvPr>
            <p:ph idx="1"/>
          </p:nvPr>
        </p:nvSpPr>
        <p:spPr>
          <a:xfrm>
            <a:off x="533400" y="1600200"/>
            <a:ext cx="4572000" cy="4525963"/>
          </a:xfrm>
        </p:spPr>
        <p:txBody>
          <a:bodyPr/>
          <a:lstStyle/>
          <a:p>
            <a:pPr marL="285750" indent="-285750">
              <a:spcAft>
                <a:spcPts val="1200"/>
              </a:spcAft>
              <a:buClr>
                <a:srgbClr val="0098D1"/>
              </a:buClr>
              <a:buFont typeface="Arial" panose="020B0604020202020204" pitchFamily="34" charset="0"/>
              <a:buChar char="►"/>
            </a:pPr>
            <a:r>
              <a:rPr lang="en-US" sz="2200" dirty="0"/>
              <a:t>Amazon’s mobile applications make it easier for users to shop and purchase items on the go</a:t>
            </a:r>
          </a:p>
          <a:p>
            <a:pPr marL="285750" indent="-285750">
              <a:spcAft>
                <a:spcPts val="1200"/>
              </a:spcAft>
              <a:buClr>
                <a:srgbClr val="0098D1"/>
              </a:buClr>
              <a:buFont typeface="Arial" panose="020B0604020202020204" pitchFamily="34" charset="0"/>
              <a:buChar char="►"/>
            </a:pPr>
            <a:r>
              <a:rPr lang="en-US" sz="2200" dirty="0"/>
              <a:t>One of the most successful electronic businesses</a:t>
            </a:r>
          </a:p>
          <a:p>
            <a:pPr lvl="1">
              <a:spcAft>
                <a:spcPts val="1200"/>
              </a:spcAft>
              <a:buClr>
                <a:srgbClr val="0098D1"/>
              </a:buClr>
              <a:buFont typeface="Arial" panose="020B0604020202020204" pitchFamily="34" charset="0"/>
              <a:buChar char="♦"/>
            </a:pPr>
            <a:r>
              <a:rPr lang="en-US" sz="2000" dirty="0"/>
              <a:t>Amazon.com is ranked 49 on the Fortune 500 list of America’s largest corporations</a:t>
            </a:r>
          </a:p>
          <a:p>
            <a:pPr marL="285750" indent="-285750">
              <a:spcAft>
                <a:spcPts val="1200"/>
              </a:spcAft>
              <a:buClr>
                <a:srgbClr val="0098D1"/>
              </a:buClr>
              <a:buFont typeface="Arial" panose="020B0604020202020204" pitchFamily="34" charset="0"/>
              <a:buChar char="►"/>
            </a:pPr>
            <a:r>
              <a:rPr lang="en-US" sz="2200" dirty="0"/>
              <a:t>A true digital marketer</a:t>
            </a:r>
          </a:p>
          <a:p>
            <a:pPr lvl="1">
              <a:spcAft>
                <a:spcPts val="1200"/>
              </a:spcAft>
              <a:buClr>
                <a:srgbClr val="0098D1"/>
              </a:buClr>
              <a:buFont typeface="Arial" panose="020B0604020202020204" pitchFamily="34" charset="0"/>
              <a:buChar char="♦"/>
            </a:pPr>
            <a:r>
              <a:rPr lang="en-US" sz="2000" dirty="0"/>
              <a:t>Gets 40% of its revenue from international sales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1295400"/>
            <a:ext cx="2901696" cy="4757928"/>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b="1" dirty="0">
                <a:solidFill>
                  <a:srgbClr val="F85417"/>
                </a:solidFill>
                <a:latin typeface="Helvetica" pitchFamily="34" charset="0"/>
                <a:cs typeface="Times New Roman" pitchFamily="18" charset="0"/>
              </a:rPr>
              <a:t>Solve </a:t>
            </a:r>
            <a:r>
              <a:rPr lang="en-US" sz="3600" dirty="0">
                <a:solidFill>
                  <a:srgbClr val="F85417"/>
                </a:solidFill>
                <a:latin typeface="Helvetica" pitchFamily="34" charset="0"/>
                <a:cs typeface="Times New Roman" pitchFamily="18" charset="0"/>
              </a:rPr>
              <a:t>the Dilemma </a:t>
            </a:r>
            <a:r>
              <a:rPr lang="en-US" sz="2000" dirty="0">
                <a:solidFill>
                  <a:srgbClr val="F85417"/>
                </a:solidFill>
                <a:latin typeface="Helvetica" pitchFamily="34" charset="0"/>
                <a:cs typeface="Times New Roman" pitchFamily="18" charset="0"/>
              </a:rPr>
              <a:t>(2 of 3)</a:t>
            </a:r>
            <a:br>
              <a:rPr lang="en-US" sz="3600" b="1" dirty="0">
                <a:solidFill>
                  <a:srgbClr val="F85417"/>
                </a:solidFill>
                <a:latin typeface="Helvetica" pitchFamily="34" charset="0"/>
                <a:cs typeface="Times New Roman" pitchFamily="18" charset="0"/>
              </a:rPr>
            </a:br>
            <a:r>
              <a:rPr lang="en-US" sz="3200" i="1" dirty="0">
                <a:solidFill>
                  <a:srgbClr val="F85417"/>
                </a:solidFill>
                <a:latin typeface="Helvetica" pitchFamily="34" charset="0"/>
                <a:ea typeface="ヒラギノ明朝 ProN W3"/>
                <a:cs typeface="Times New Roman" pitchFamily="18" charset="0"/>
                <a:sym typeface="Gill Sans" pitchFamily="34" charset="0"/>
              </a:rPr>
              <a:t> Developing Successful Freeware</a:t>
            </a:r>
            <a:endParaRPr lang="en-US" sz="3200" i="1" dirty="0">
              <a:solidFill>
                <a:srgbClr val="F85417"/>
              </a:solidFill>
            </a:endParaRPr>
          </a:p>
        </p:txBody>
      </p:sp>
      <p:sp>
        <p:nvSpPr>
          <p:cNvPr id="3" name="Content Placeholder 2"/>
          <p:cNvSpPr>
            <a:spLocks noGrp="1"/>
          </p:cNvSpPr>
          <p:nvPr>
            <p:ph idx="1"/>
          </p:nvPr>
        </p:nvSpPr>
        <p:spPr>
          <a:xfrm>
            <a:off x="457200" y="1600200"/>
            <a:ext cx="8077200" cy="4525963"/>
          </a:xfrm>
        </p:spPr>
        <p:txBody>
          <a:bodyPr/>
          <a:lstStyle/>
          <a:p>
            <a:pPr marL="457200" lvl="5" indent="-457200" fontAlgn="base">
              <a:spcAft>
                <a:spcPts val="600"/>
              </a:spcAft>
              <a:buClr>
                <a:srgbClr val="0098D1"/>
              </a:buClr>
              <a:buSzPct val="125000"/>
              <a:buFont typeface="Wingdings" pitchFamily="2" charset="2"/>
              <a:buChar char="ü"/>
            </a:pPr>
            <a:r>
              <a:rPr lang="en-US" sz="2800" dirty="0">
                <a:solidFill>
                  <a:srgbClr val="0098D1"/>
                </a:solidFill>
                <a:latin typeface="Arial" pitchFamily="34" charset="0"/>
                <a:ea typeface="ヒラギノ明朝 ProN W3"/>
                <a:cs typeface="Arial" pitchFamily="34" charset="0"/>
                <a:sym typeface="Gill Sans"/>
              </a:rPr>
              <a:t>Paul’s first project </a:t>
            </a:r>
            <a:r>
              <a:rPr lang="en-US" sz="2800" dirty="0" err="1">
                <a:solidFill>
                  <a:srgbClr val="0098D1"/>
                </a:solidFill>
                <a:latin typeface="Arial" pitchFamily="34" charset="0"/>
                <a:ea typeface="ヒラギノ明朝 ProN W3"/>
                <a:cs typeface="Arial" pitchFamily="34" charset="0"/>
                <a:sym typeface="Gill Sans"/>
              </a:rPr>
              <a:t>IOWatch</a:t>
            </a:r>
            <a:endParaRPr lang="en-US" sz="2800" dirty="0">
              <a:solidFill>
                <a:srgbClr val="0098D1"/>
              </a:solidFill>
              <a:latin typeface="Arial" pitchFamily="34" charset="0"/>
              <a:ea typeface="ヒラギノ明朝 ProN W3"/>
              <a:cs typeface="Arial" pitchFamily="34" charset="0"/>
              <a:sym typeface="Gill Sans"/>
            </a:endParaRPr>
          </a:p>
          <a:p>
            <a:pPr lvl="1"/>
            <a:r>
              <a:rPr lang="en-US" sz="2400" dirty="0"/>
              <a:t>Virtual tour of outer space, images and video downloaded to PC</a:t>
            </a:r>
          </a:p>
          <a:p>
            <a:pPr lvl="1"/>
            <a:r>
              <a:rPr lang="en-US" sz="2400" dirty="0"/>
              <a:t>Experienced little use and drew little advertising income</a:t>
            </a:r>
          </a:p>
          <a:p>
            <a:pPr lvl="1"/>
            <a:r>
              <a:rPr lang="en-US" sz="2400" dirty="0"/>
              <a:t>Paul hired consultant to figure out what people want to design a better second project</a:t>
            </a:r>
          </a:p>
          <a:p>
            <a:pPr lvl="1"/>
            <a:r>
              <a:rPr lang="en-US" sz="2400" dirty="0"/>
              <a:t>Needed to know what went wrong with </a:t>
            </a:r>
            <a:r>
              <a:rPr lang="en-US" sz="2400" dirty="0" err="1"/>
              <a:t>IOWatch</a:t>
            </a:r>
            <a:endParaRPr lang="en-US" sz="24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pPr>
                <a:defRPr/>
              </a:pPr>
              <a:t>50</a:t>
            </a:fld>
            <a:endParaRPr lang="en-US" dirty="0"/>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schemeClr val="bg1"/>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schemeClr val="bg1"/>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44107817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600" b="1" dirty="0">
                <a:solidFill>
                  <a:srgbClr val="F85417"/>
                </a:solidFill>
                <a:latin typeface="Helvetica" pitchFamily="34" charset="0"/>
                <a:cs typeface="Times New Roman" pitchFamily="18" charset="0"/>
              </a:rPr>
              <a:t>Solve </a:t>
            </a:r>
            <a:r>
              <a:rPr lang="en-US" sz="3600" dirty="0">
                <a:solidFill>
                  <a:srgbClr val="F85417"/>
                </a:solidFill>
                <a:latin typeface="Helvetica" pitchFamily="34" charset="0"/>
                <a:cs typeface="Times New Roman" pitchFamily="18" charset="0"/>
              </a:rPr>
              <a:t>the Dilemma </a:t>
            </a:r>
            <a:r>
              <a:rPr lang="en-US" sz="2000" dirty="0">
                <a:solidFill>
                  <a:srgbClr val="F85417"/>
                </a:solidFill>
                <a:latin typeface="Helvetica" pitchFamily="34" charset="0"/>
                <a:cs typeface="Times New Roman" pitchFamily="18" charset="0"/>
              </a:rPr>
              <a:t>(3 of 3)</a:t>
            </a:r>
            <a:br>
              <a:rPr lang="en-US" sz="3600" b="1" dirty="0">
                <a:solidFill>
                  <a:srgbClr val="F85417"/>
                </a:solidFill>
                <a:latin typeface="Helvetica" pitchFamily="34" charset="0"/>
                <a:cs typeface="Times New Roman" pitchFamily="18" charset="0"/>
              </a:rPr>
            </a:br>
            <a:r>
              <a:rPr lang="en-US" sz="3200" i="1" dirty="0">
                <a:solidFill>
                  <a:srgbClr val="F85417"/>
                </a:solidFill>
                <a:latin typeface="Helvetica" pitchFamily="34" charset="0"/>
                <a:ea typeface="ヒラギノ明朝 ProN W3"/>
                <a:cs typeface="Times New Roman" pitchFamily="18" charset="0"/>
                <a:sym typeface="Gill Sans" pitchFamily="34" charset="0"/>
              </a:rPr>
              <a:t> Developing Successful Freeware</a:t>
            </a:r>
            <a:endParaRPr lang="en-US" sz="3200" i="1" dirty="0">
              <a:solidFill>
                <a:srgbClr val="F85417"/>
              </a:solidFill>
            </a:endParaRPr>
          </a:p>
        </p:txBody>
      </p:sp>
      <p:sp>
        <p:nvSpPr>
          <p:cNvPr id="3" name="Content Placeholder 2"/>
          <p:cNvSpPr>
            <a:spLocks noGrp="1"/>
          </p:cNvSpPr>
          <p:nvPr>
            <p:ph idx="1"/>
          </p:nvPr>
        </p:nvSpPr>
        <p:spPr>
          <a:xfrm>
            <a:off x="457200" y="1752600"/>
            <a:ext cx="8001000" cy="4525963"/>
          </a:xfrm>
        </p:spPr>
        <p:txBody>
          <a:bodyPr/>
          <a:lstStyle/>
          <a:p>
            <a:pPr marL="457200" lvl="5" indent="-457200" fontAlgn="base">
              <a:spcAft>
                <a:spcPts val="600"/>
              </a:spcAft>
              <a:buClr>
                <a:srgbClr val="0098D1"/>
              </a:buClr>
              <a:buSzPct val="125000"/>
              <a:buFont typeface="Wingdings" pitchFamily="2" charset="2"/>
              <a:buChar char="ü"/>
            </a:pPr>
            <a:r>
              <a:rPr lang="en-US" sz="2400" dirty="0">
                <a:solidFill>
                  <a:srgbClr val="000000"/>
                </a:solidFill>
                <a:latin typeface="Arial" pitchFamily="34" charset="0"/>
                <a:ea typeface="ヒラギノ明朝 ProN W3"/>
                <a:cs typeface="Arial" pitchFamily="34" charset="0"/>
                <a:sym typeface="Gill Sans"/>
              </a:rPr>
              <a:t>Discussion Questions</a:t>
            </a:r>
          </a:p>
          <a:p>
            <a:pPr lvl="1">
              <a:spcAft>
                <a:spcPts val="1200"/>
              </a:spcAft>
              <a:buClr>
                <a:srgbClr val="0098D1"/>
              </a:buClr>
            </a:pPr>
            <a:r>
              <a:rPr lang="en-US" sz="2400" dirty="0"/>
              <a:t>As a consultant, what would you do to help Paul figure out what went wrong with </a:t>
            </a:r>
            <a:r>
              <a:rPr lang="en-US" sz="2400" dirty="0" err="1"/>
              <a:t>IOWatch</a:t>
            </a:r>
            <a:r>
              <a:rPr lang="en-US" sz="2400" dirty="0"/>
              <a:t>?</a:t>
            </a:r>
          </a:p>
          <a:p>
            <a:pPr lvl="1">
              <a:spcAft>
                <a:spcPts val="1200"/>
              </a:spcAft>
              <a:buClr>
                <a:srgbClr val="0098D1"/>
              </a:buClr>
            </a:pPr>
            <a:r>
              <a:rPr lang="en-US" sz="2400" dirty="0"/>
              <a:t>What ideas for new freeware can you give Paul? What potential uses will the new software have?</a:t>
            </a:r>
          </a:p>
          <a:p>
            <a:pPr lvl="1">
              <a:spcAft>
                <a:spcPts val="1200"/>
              </a:spcAft>
              <a:buClr>
                <a:srgbClr val="0098D1"/>
              </a:buClr>
            </a:pPr>
            <a:r>
              <a:rPr lang="en-US" sz="2400" dirty="0"/>
              <a:t>How will it make money?</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434225DF-32D0-4511-9564-49552B7EBC0E}" type="slidenum">
              <a:rPr lang="en-US" smtClean="0"/>
              <a:pPr>
                <a:defRPr/>
              </a:pPr>
              <a:t>51</a:t>
            </a:fld>
            <a:endParaRPr lang="en-US" dirty="0"/>
          </a:p>
        </p:txBody>
      </p:sp>
      <p:sp>
        <p:nvSpPr>
          <p:cNvPr id="6" name="Footer Placeholder 5"/>
          <p:cNvSpPr>
            <a:spLocks noGrp="1"/>
          </p:cNvSpPr>
          <p:nvPr>
            <p:ph type="ftr" sz="quarter" idx="11"/>
          </p:nvPr>
        </p:nvSpPr>
        <p:spPr/>
        <p:txBody>
          <a:bodyPr/>
          <a:lstStyle/>
          <a:p>
            <a:pPr eaLnBrk="0" hangingPunct="0">
              <a:spcBef>
                <a:spcPct val="50000"/>
              </a:spcBef>
            </a:pPr>
            <a:r>
              <a:rPr lang="en-US" dirty="0">
                <a:solidFill>
                  <a:schemeClr val="bg1"/>
                </a:solidFill>
              </a:rPr>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solidFill>
                <a:schemeClr val="bg1"/>
              </a:solidFill>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244107817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98D1"/>
                </a:solidFill>
                <a:latin typeface="Helvetica" pitchFamily="34" charset="0"/>
                <a:ea typeface="ヒラギノ明朝 ProN W3"/>
                <a:cs typeface="Times New Roman" pitchFamily="18" charset="0"/>
                <a:sym typeface="Gill Sans" pitchFamily="34" charset="0"/>
              </a:rPr>
              <a:t>Discussion</a:t>
            </a:r>
            <a:endParaRPr lang="en-US" dirty="0"/>
          </a:p>
        </p:txBody>
      </p:sp>
      <p:sp>
        <p:nvSpPr>
          <p:cNvPr id="3" name="Content Placeholder 2"/>
          <p:cNvSpPr>
            <a:spLocks noGrp="1"/>
          </p:cNvSpPr>
          <p:nvPr>
            <p:ph idx="1"/>
          </p:nvPr>
        </p:nvSpPr>
        <p:spPr>
          <a:xfrm>
            <a:off x="609600" y="1295400"/>
            <a:ext cx="7848600" cy="4708525"/>
          </a:xfrm>
        </p:spPr>
        <p:txBody>
          <a:bodyPr/>
          <a:lstStyle/>
          <a:p>
            <a:pPr marL="457200" lvl="0" indent="-457200">
              <a:spcBef>
                <a:spcPts val="0"/>
              </a:spcBef>
              <a:spcAft>
                <a:spcPts val="1800"/>
              </a:spcAft>
              <a:buClr>
                <a:srgbClr val="0098D1"/>
              </a:buClr>
              <a:buSzPct val="171000"/>
              <a:buFont typeface="Calisto MT" pitchFamily="18" charset="0"/>
              <a:buChar char="?"/>
              <a:defRPr/>
            </a:pPr>
            <a:r>
              <a:rPr lang="en-US" sz="2400" dirty="0"/>
              <a:t>Define </a:t>
            </a:r>
            <a:r>
              <a:rPr lang="en-US" sz="2400" i="1" dirty="0"/>
              <a:t>accessibility, addressability, connectivity,</a:t>
            </a:r>
            <a:r>
              <a:rPr lang="en-US" sz="2400" dirty="0"/>
              <a:t> </a:t>
            </a:r>
            <a:r>
              <a:rPr lang="en-US" sz="2400" i="1" dirty="0"/>
              <a:t>interactivity,</a:t>
            </a:r>
            <a:r>
              <a:rPr lang="en-US" sz="2400" dirty="0"/>
              <a:t> and </a:t>
            </a:r>
            <a:r>
              <a:rPr lang="en-US" sz="2400" i="1" dirty="0"/>
              <a:t>control.</a:t>
            </a:r>
            <a:r>
              <a:rPr lang="en-US" sz="2400" dirty="0"/>
              <a:t> What do these terms have to do with digital marketing?</a:t>
            </a:r>
            <a:endParaRPr lang="en-US" sz="2400" dirty="0">
              <a:solidFill>
                <a:srgbClr val="000000"/>
              </a:solidFill>
              <a:ea typeface="ヒラギノ明朝 ProN W3"/>
              <a:sym typeface="Gill Sans" pitchFamily="34" charset="0"/>
            </a:endParaRPr>
          </a:p>
          <a:p>
            <a:pPr marL="457200" indent="-457200">
              <a:spcBef>
                <a:spcPts val="0"/>
              </a:spcBef>
              <a:spcAft>
                <a:spcPts val="1800"/>
              </a:spcAft>
              <a:buClr>
                <a:srgbClr val="0098D1"/>
              </a:buClr>
              <a:buSzPct val="171000"/>
              <a:buFont typeface="Calisto MT" pitchFamily="18" charset="0"/>
              <a:buChar char="?"/>
              <a:defRPr/>
            </a:pPr>
            <a:r>
              <a:rPr lang="en-US" sz="2400" dirty="0">
                <a:solidFill>
                  <a:srgbClr val="000000"/>
                </a:solidFill>
                <a:ea typeface="ヒラギノ明朝 ProN W3"/>
                <a:sym typeface="Gill Sans" pitchFamily="34" charset="0"/>
              </a:rPr>
              <a:t>How is the Internet changing the practice of marketing?</a:t>
            </a:r>
          </a:p>
          <a:p>
            <a:pPr marL="457200" indent="-457200">
              <a:spcBef>
                <a:spcPts val="0"/>
              </a:spcBef>
              <a:spcAft>
                <a:spcPts val="1800"/>
              </a:spcAft>
              <a:buClr>
                <a:srgbClr val="0098D1"/>
              </a:buClr>
              <a:buSzPct val="171000"/>
              <a:buFont typeface="Calisto MT" pitchFamily="18" charset="0"/>
              <a:buChar char="?"/>
              <a:defRPr/>
            </a:pPr>
            <a:r>
              <a:rPr lang="en-US" sz="2400" dirty="0">
                <a:solidFill>
                  <a:srgbClr val="000000"/>
                </a:solidFill>
                <a:ea typeface="ヒラギノ明朝 ProN W3"/>
                <a:sym typeface="Gill Sans" pitchFamily="34" charset="0"/>
              </a:rPr>
              <a:t>What impact do digital media have on the marketing mix?</a:t>
            </a:r>
          </a:p>
          <a:p>
            <a:pPr marL="457200" lvl="0" indent="-457200">
              <a:spcBef>
                <a:spcPts val="0"/>
              </a:spcBef>
              <a:spcAft>
                <a:spcPts val="1800"/>
              </a:spcAft>
              <a:buClr>
                <a:srgbClr val="0098D1"/>
              </a:buClr>
              <a:buSzPct val="171000"/>
              <a:buFont typeface="Calisto MT" pitchFamily="18" charset="0"/>
              <a:buChar char="?"/>
              <a:defRPr/>
            </a:pPr>
            <a:r>
              <a:rPr lang="en-US" sz="2400" dirty="0"/>
              <a:t>Why do creators want to protect their intellectual property? Provide an example on the Internet where intellectual property may not be protected or where a copyright has been infringed</a:t>
            </a:r>
            <a:r>
              <a:rPr lang="en-US" sz="2400" dirty="0">
                <a:latin typeface="Calisto MT" panose="02040603050505030304" pitchFamily="18" charset="0"/>
              </a:rPr>
              <a:t>.</a:t>
            </a:r>
          </a:p>
        </p:txBody>
      </p:sp>
      <p:sp>
        <p:nvSpPr>
          <p:cNvPr id="4" name="Footer Placeholder 3"/>
          <p:cNvSpPr>
            <a:spLocks noGrp="1"/>
          </p:cNvSpPr>
          <p:nvPr>
            <p:ph type="ftr" sz="quarter" idx="11"/>
          </p:nvPr>
        </p:nvSpPr>
        <p:spPr/>
        <p:txBody>
          <a:bodyPr/>
          <a:lstStyle/>
          <a:p>
            <a:pPr eaLnBrk="0" hangingPunct="0">
              <a:spcBef>
                <a:spcPct val="50000"/>
              </a:spcBef>
            </a:pPr>
            <a:r>
              <a:rPr lang="en-US" dirty="0"/>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extLst>
      <p:ext uri="{BB962C8B-B14F-4D97-AF65-F5344CB8AC3E}">
        <p14:creationId xmlns:p14="http://schemas.microsoft.com/office/powerpoint/2010/main" val="19131980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solidFill>
                  <a:srgbClr val="F85417"/>
                </a:solidFill>
                <a:latin typeface="Helvetica" pitchFamily="34" charset="0"/>
                <a:cs typeface="Times New Roman" pitchFamily="18" charset="0"/>
              </a:rPr>
              <a:t>Growth and Benefits of Digital Communication</a:t>
            </a:r>
            <a:endParaRPr lang="en-US" dirty="0"/>
          </a:p>
        </p:txBody>
      </p:sp>
      <p:sp>
        <p:nvSpPr>
          <p:cNvPr id="3" name="Content Placeholder 2"/>
          <p:cNvSpPr>
            <a:spLocks noGrp="1"/>
          </p:cNvSpPr>
          <p:nvPr>
            <p:ph idx="1"/>
          </p:nvPr>
        </p:nvSpPr>
        <p:spPr>
          <a:xfrm>
            <a:off x="609600" y="1676400"/>
            <a:ext cx="7924800" cy="4525963"/>
          </a:xfrm>
        </p:spPr>
        <p:txBody>
          <a:bodyPr/>
          <a:lstStyle/>
          <a:p>
            <a:pPr marL="338138" lvl="0" indent="-338138">
              <a:lnSpc>
                <a:spcPct val="100000"/>
              </a:lnSpc>
              <a:spcBef>
                <a:spcPts val="1000"/>
              </a:spcBef>
              <a:spcAft>
                <a:spcPts val="1000"/>
              </a:spcAft>
              <a:buClr>
                <a:srgbClr val="F85417"/>
              </a:buClr>
              <a:buFont typeface="Wingdings" pitchFamily="2" charset="2"/>
              <a:buChar char="ü"/>
            </a:pPr>
            <a:r>
              <a:rPr lang="en-US" sz="2800" dirty="0">
                <a:ea typeface="ヒラギノ角ゴ ProN W3"/>
                <a:sym typeface="Calisto MT" pitchFamily="18" charset="0"/>
              </a:rPr>
              <a:t>Forge relationships with consumers and business customers</a:t>
            </a:r>
            <a:endParaRPr lang="en-US" sz="2800" dirty="0"/>
          </a:p>
          <a:p>
            <a:pPr marL="338138" lvl="0" indent="-338138">
              <a:lnSpc>
                <a:spcPct val="100000"/>
              </a:lnSpc>
              <a:spcBef>
                <a:spcPts val="1000"/>
              </a:spcBef>
              <a:spcAft>
                <a:spcPts val="1000"/>
              </a:spcAft>
              <a:buClr>
                <a:srgbClr val="F85417"/>
              </a:buClr>
              <a:buFont typeface="Wingdings" pitchFamily="2" charset="2"/>
              <a:buChar char="ü"/>
            </a:pPr>
            <a:r>
              <a:rPr lang="en-US" sz="2800" dirty="0"/>
              <a:t>Target markets more precisely</a:t>
            </a:r>
          </a:p>
          <a:p>
            <a:pPr marL="338138" lvl="0" indent="-338138">
              <a:lnSpc>
                <a:spcPct val="100000"/>
              </a:lnSpc>
              <a:spcBef>
                <a:spcPts val="1000"/>
              </a:spcBef>
              <a:spcAft>
                <a:spcPts val="1000"/>
              </a:spcAft>
              <a:buClr>
                <a:srgbClr val="F85417"/>
              </a:buClr>
              <a:buFont typeface="Wingdings" pitchFamily="2" charset="2"/>
              <a:buChar char="ü"/>
            </a:pPr>
            <a:r>
              <a:rPr lang="en-US" sz="2800" dirty="0"/>
              <a:t>Reach previously inaccessible markets at home and around the world</a:t>
            </a:r>
          </a:p>
          <a:p>
            <a:pPr marL="338138" lvl="0" indent="-338138">
              <a:lnSpc>
                <a:spcPct val="100000"/>
              </a:lnSpc>
              <a:spcBef>
                <a:spcPts val="1000"/>
              </a:spcBef>
              <a:spcAft>
                <a:spcPts val="1000"/>
              </a:spcAft>
              <a:buClr>
                <a:srgbClr val="F85417"/>
              </a:buClr>
              <a:buFont typeface="Wingdings" pitchFamily="2" charset="2"/>
              <a:buChar char="ü"/>
            </a:pPr>
            <a:r>
              <a:rPr lang="en-US" sz="2800" dirty="0"/>
              <a:t>Facilitates business transactions allowing companies to better network</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sz="3200" dirty="0">
                <a:solidFill>
                  <a:srgbClr val="F85417"/>
                </a:solidFill>
                <a:latin typeface="Helvetica" pitchFamily="34" charset="0"/>
                <a:cs typeface="Times New Roman" pitchFamily="18" charset="0"/>
              </a:rPr>
              <a:t>Characteristics of Digital Marketing </a:t>
            </a:r>
            <a:r>
              <a:rPr lang="en-IN" sz="2000" dirty="0">
                <a:solidFill>
                  <a:srgbClr val="F85417"/>
                </a:solidFill>
                <a:latin typeface="Helvetica" pitchFamily="34" charset="0"/>
                <a:cs typeface="Times New Roman" pitchFamily="18" charset="0"/>
              </a:rPr>
              <a:t>(1 of 2)</a:t>
            </a:r>
            <a:endParaRPr lang="en-US" sz="2000" dirty="0"/>
          </a:p>
        </p:txBody>
      </p:sp>
      <p:sp>
        <p:nvSpPr>
          <p:cNvPr id="3" name="Content Placeholder 2"/>
          <p:cNvSpPr>
            <a:spLocks noGrp="1"/>
          </p:cNvSpPr>
          <p:nvPr>
            <p:ph idx="1"/>
          </p:nvPr>
        </p:nvSpPr>
        <p:spPr>
          <a:xfrm>
            <a:off x="457200" y="1447800"/>
            <a:ext cx="8229600" cy="4525963"/>
          </a:xfrm>
        </p:spPr>
        <p:txBody>
          <a:bodyPr/>
          <a:lstStyle/>
          <a:p>
            <a:pPr>
              <a:buClr>
                <a:srgbClr val="F85417"/>
              </a:buClr>
              <a:buFont typeface="Wingdings" pitchFamily="2" charset="2"/>
              <a:buChar char="v"/>
            </a:pPr>
            <a:r>
              <a:rPr lang="en-US" sz="2800" dirty="0"/>
              <a:t>Addressability</a:t>
            </a:r>
          </a:p>
          <a:p>
            <a:pPr lvl="1"/>
            <a:r>
              <a:rPr lang="en-US" sz="2400" dirty="0"/>
              <a:t>The ability of the marketer to identify customers before they make a purchase</a:t>
            </a:r>
          </a:p>
          <a:p>
            <a:pPr>
              <a:buClr>
                <a:srgbClr val="F85417"/>
              </a:buClr>
              <a:buFont typeface="Wingdings" pitchFamily="2" charset="2"/>
              <a:buChar char="v"/>
            </a:pPr>
            <a:r>
              <a:rPr lang="en-US" sz="2800" dirty="0"/>
              <a:t>Interactivity</a:t>
            </a:r>
          </a:p>
          <a:p>
            <a:pPr lvl="1"/>
            <a:r>
              <a:rPr lang="en-US" sz="2400" dirty="0"/>
              <a:t>The ability of customers to express their needs and wants directly to the firm in response to its marketing communications </a:t>
            </a:r>
          </a:p>
          <a:p>
            <a:pPr>
              <a:buClr>
                <a:srgbClr val="F85417"/>
              </a:buClr>
              <a:buFont typeface="Wingdings" pitchFamily="2" charset="2"/>
              <a:buChar char="v"/>
            </a:pPr>
            <a:r>
              <a:rPr lang="en-US" sz="2800" dirty="0"/>
              <a:t>Accessibility</a:t>
            </a:r>
          </a:p>
          <a:p>
            <a:pPr lvl="1"/>
            <a:r>
              <a:rPr lang="en-US" sz="2400" dirty="0"/>
              <a:t>The ability for marketers to obtain digital information</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sz="3200" dirty="0">
                <a:solidFill>
                  <a:srgbClr val="F85417"/>
                </a:solidFill>
                <a:latin typeface="Helvetica" pitchFamily="34" charset="0"/>
                <a:cs typeface="Times New Roman" pitchFamily="18" charset="0"/>
              </a:rPr>
              <a:t>Characteristics of Digital Marketing </a:t>
            </a:r>
            <a:r>
              <a:rPr lang="en-IN" sz="2000" dirty="0">
                <a:solidFill>
                  <a:srgbClr val="F85417"/>
                </a:solidFill>
                <a:latin typeface="Helvetica" pitchFamily="34" charset="0"/>
                <a:cs typeface="Times New Roman" pitchFamily="18" charset="0"/>
              </a:rPr>
              <a:t>(2 of 2)</a:t>
            </a:r>
            <a:endParaRPr lang="en-US" sz="2000" dirty="0"/>
          </a:p>
        </p:txBody>
      </p:sp>
      <p:sp>
        <p:nvSpPr>
          <p:cNvPr id="3" name="Content Placeholder 2"/>
          <p:cNvSpPr>
            <a:spLocks noGrp="1"/>
          </p:cNvSpPr>
          <p:nvPr>
            <p:ph idx="1"/>
          </p:nvPr>
        </p:nvSpPr>
        <p:spPr>
          <a:xfrm>
            <a:off x="457200" y="1600200"/>
            <a:ext cx="8229600" cy="4525963"/>
          </a:xfrm>
        </p:spPr>
        <p:txBody>
          <a:bodyPr/>
          <a:lstStyle/>
          <a:p>
            <a:pPr>
              <a:buClr>
                <a:srgbClr val="F85417"/>
              </a:buClr>
              <a:buFont typeface="Wingdings" pitchFamily="2" charset="2"/>
              <a:buChar char="v"/>
            </a:pPr>
            <a:r>
              <a:rPr lang="en-US" sz="2800" dirty="0"/>
              <a:t>Connectivity</a:t>
            </a:r>
          </a:p>
          <a:p>
            <a:pPr lvl="1"/>
            <a:r>
              <a:rPr lang="en-US" sz="2400" dirty="0"/>
              <a:t>The ability for consumers to be connected with marketers along with other consumers </a:t>
            </a:r>
          </a:p>
          <a:p>
            <a:pPr>
              <a:buClr>
                <a:srgbClr val="F85417"/>
              </a:buClr>
              <a:buFont typeface="Wingdings" pitchFamily="2" charset="2"/>
              <a:buChar char="v"/>
            </a:pPr>
            <a:r>
              <a:rPr lang="en-US" sz="2800" dirty="0"/>
              <a:t>Control</a:t>
            </a:r>
          </a:p>
          <a:p>
            <a:pPr lvl="1"/>
            <a:r>
              <a:rPr lang="en-US" sz="2400" dirty="0"/>
              <a:t>The customer’s ability to regulate the information they view as well as the rate and exposure to that information</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85417"/>
                </a:solidFill>
                <a:latin typeface="Helvetica" pitchFamily="34" charset="0"/>
                <a:cs typeface="Times New Roman" pitchFamily="18" charset="0"/>
              </a:rPr>
              <a:t>Using Digital Media in Business</a:t>
            </a:r>
            <a:endParaRPr lang="en-US" dirty="0"/>
          </a:p>
        </p:txBody>
      </p:sp>
      <p:sp>
        <p:nvSpPr>
          <p:cNvPr id="3" name="Content Placeholder 2"/>
          <p:cNvSpPr>
            <a:spLocks noGrp="1"/>
          </p:cNvSpPr>
          <p:nvPr>
            <p:ph idx="1"/>
          </p:nvPr>
        </p:nvSpPr>
        <p:spPr>
          <a:xfrm>
            <a:off x="457200" y="1371600"/>
            <a:ext cx="8229600" cy="4525963"/>
          </a:xfrm>
        </p:spPr>
        <p:txBody>
          <a:bodyPr/>
          <a:lstStyle/>
          <a:p>
            <a:pPr marL="338138" lvl="0" indent="-338138">
              <a:lnSpc>
                <a:spcPct val="100000"/>
              </a:lnSpc>
              <a:spcBef>
                <a:spcPts val="1000"/>
              </a:spcBef>
              <a:spcAft>
                <a:spcPts val="1000"/>
              </a:spcAft>
              <a:buClr>
                <a:srgbClr val="0098D1"/>
              </a:buClr>
              <a:buFont typeface="Wingdings" pitchFamily="2" charset="2"/>
              <a:buChar char="§"/>
            </a:pPr>
            <a:r>
              <a:rPr lang="en-US" sz="2400" dirty="0">
                <a:ea typeface="ヒラギノ角ゴ ProN W3"/>
                <a:sym typeface="Calisto MT" pitchFamily="18" charset="0"/>
              </a:rPr>
              <a:t>Fast and inexpensive communication</a:t>
            </a:r>
            <a:endParaRPr lang="en-US" sz="2400" dirty="0"/>
          </a:p>
          <a:p>
            <a:pPr marL="338138" lvl="0" indent="-338138">
              <a:lnSpc>
                <a:spcPct val="100000"/>
              </a:lnSpc>
              <a:spcBef>
                <a:spcPts val="1000"/>
              </a:spcBef>
              <a:spcAft>
                <a:spcPts val="1000"/>
              </a:spcAft>
              <a:buClr>
                <a:srgbClr val="0098D1"/>
              </a:buClr>
              <a:buFont typeface="Wingdings" pitchFamily="2" charset="2"/>
              <a:buChar char="§"/>
            </a:pPr>
            <a:r>
              <a:rPr lang="en-US" sz="2400" dirty="0"/>
              <a:t>More interactive</a:t>
            </a:r>
          </a:p>
          <a:p>
            <a:pPr marL="338138" lvl="0" indent="-338138">
              <a:lnSpc>
                <a:spcPct val="100000"/>
              </a:lnSpc>
              <a:spcBef>
                <a:spcPts val="1000"/>
              </a:spcBef>
              <a:spcAft>
                <a:spcPts val="1000"/>
              </a:spcAft>
              <a:buClr>
                <a:srgbClr val="0098D1"/>
              </a:buClr>
              <a:buFont typeface="Wingdings" pitchFamily="2" charset="2"/>
              <a:buChar char="§"/>
            </a:pPr>
            <a:r>
              <a:rPr lang="en-US" sz="2400" dirty="0"/>
              <a:t>Easier comparison shopping</a:t>
            </a:r>
          </a:p>
          <a:p>
            <a:pPr marL="338138" lvl="0" indent="-338138">
              <a:lnSpc>
                <a:spcPct val="100000"/>
              </a:lnSpc>
              <a:spcBef>
                <a:spcPts val="1000"/>
              </a:spcBef>
              <a:spcAft>
                <a:spcPts val="1000"/>
              </a:spcAft>
              <a:buClr>
                <a:srgbClr val="0098D1"/>
              </a:buClr>
              <a:buFont typeface="Wingdings" pitchFamily="2" charset="2"/>
              <a:buChar char="§"/>
            </a:pPr>
            <a:r>
              <a:rPr lang="en-US" sz="2400" dirty="0"/>
              <a:t>Easier to conduct marketing research and advertise</a:t>
            </a:r>
          </a:p>
          <a:p>
            <a:pPr marL="338138" lvl="0" indent="-338138">
              <a:lnSpc>
                <a:spcPct val="100000"/>
              </a:lnSpc>
              <a:spcBef>
                <a:spcPts val="1000"/>
              </a:spcBef>
              <a:spcAft>
                <a:spcPts val="1000"/>
              </a:spcAft>
              <a:buClr>
                <a:srgbClr val="0098D1"/>
              </a:buClr>
              <a:buFont typeface="Wingdings" pitchFamily="2" charset="2"/>
              <a:buChar char="§"/>
            </a:pPr>
            <a:r>
              <a:rPr lang="en-US" sz="2400" dirty="0"/>
              <a:t>Internet markets are more similar to traditional markets than they are different</a:t>
            </a:r>
          </a:p>
          <a:p>
            <a:pPr marL="338138" lvl="0" indent="-338138">
              <a:lnSpc>
                <a:spcPct val="100000"/>
              </a:lnSpc>
              <a:spcBef>
                <a:spcPts val="1000"/>
              </a:spcBef>
              <a:spcAft>
                <a:spcPts val="1000"/>
              </a:spcAft>
              <a:buClr>
                <a:srgbClr val="0098D1"/>
              </a:buClr>
              <a:buFont typeface="Wingdings" pitchFamily="2" charset="2"/>
              <a:buChar char="§"/>
            </a:pPr>
            <a:r>
              <a:rPr lang="en-US" sz="2400" dirty="0"/>
              <a:t>Lowers cost of communication</a:t>
            </a:r>
          </a:p>
          <a:p>
            <a:pPr marL="338138" lvl="0" indent="-338138">
              <a:lnSpc>
                <a:spcPct val="100000"/>
              </a:lnSpc>
              <a:spcBef>
                <a:spcPts val="1000"/>
              </a:spcBef>
              <a:spcAft>
                <a:spcPts val="1000"/>
              </a:spcAft>
              <a:buClr>
                <a:srgbClr val="0098D1"/>
              </a:buClr>
              <a:buFont typeface="Wingdings" pitchFamily="2" charset="2"/>
              <a:buChar char="§"/>
            </a:pPr>
            <a:r>
              <a:rPr lang="en-US" sz="2400" dirty="0"/>
              <a:t>Improved communication within/between businesses</a:t>
            </a:r>
          </a:p>
        </p:txBody>
      </p:sp>
      <p:sp>
        <p:nvSpPr>
          <p:cNvPr id="4" name="Footer Placeholder 3"/>
          <p:cNvSpPr>
            <a:spLocks noGrp="1"/>
          </p:cNvSpPr>
          <p:nvPr>
            <p:ph type="ftr" sz="quarter" idx="11"/>
          </p:nvPr>
        </p:nvSpPr>
        <p:spPr/>
        <p:txBody>
          <a:bodyPr/>
          <a:lstStyle/>
          <a:p>
            <a:pPr eaLnBrk="0" hangingPunct="0">
              <a:spcBef>
                <a:spcPct val="50000"/>
              </a:spcBef>
            </a:pPr>
            <a:r>
              <a:rPr lang="en-US"/>
              <a:t>©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dirty="0">
              <a:latin typeface="Times New Roman" pitchFamily="18" charset="0"/>
              <a:ea typeface="ＭＳ Ｐゴシック" pitchFamily="-44" charset="-128"/>
              <a:cs typeface="Arial"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20689</TotalTime>
  <Words>13022</Words>
  <Application>Microsoft Macintosh PowerPoint</Application>
  <PresentationFormat>On-screen Show (4:3)</PresentationFormat>
  <Paragraphs>583</Paragraphs>
  <Slides>52</Slides>
  <Notes>52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ＭＳ Ｐゴシック</vt:lpstr>
      <vt:lpstr>ヒラギノ明朝 ProN W3</vt:lpstr>
      <vt:lpstr>ヒラギノ角ゴ ProN W3</vt:lpstr>
      <vt:lpstr>Arial</vt:lpstr>
      <vt:lpstr>Calibri</vt:lpstr>
      <vt:lpstr>Calisto MT</vt:lpstr>
      <vt:lpstr>Courier New</vt:lpstr>
      <vt:lpstr>Gill Sans</vt:lpstr>
      <vt:lpstr>Helvetica</vt:lpstr>
      <vt:lpstr>Times New Roman</vt:lpstr>
      <vt:lpstr>Wingdings</vt:lpstr>
      <vt:lpstr>1_Office Theme</vt:lpstr>
      <vt:lpstr>Part 5 Chapter 13</vt:lpstr>
      <vt:lpstr>PowerPoint Presentation</vt:lpstr>
      <vt:lpstr>Learning Objectives</vt:lpstr>
      <vt:lpstr>E-Business, Digital Media, and Digital Marketing</vt:lpstr>
      <vt:lpstr>Amazon’s Mobile Applications </vt:lpstr>
      <vt:lpstr>Growth and Benefits of Digital Communication</vt:lpstr>
      <vt:lpstr>Characteristics of Digital Marketing (1 of 2)</vt:lpstr>
      <vt:lpstr>Characteristics of Digital Marketing (2 of 2)</vt:lpstr>
      <vt:lpstr>Using Digital Media in Business</vt:lpstr>
      <vt:lpstr>Digital Media and the Marketing Mix (1 of 2)</vt:lpstr>
      <vt:lpstr>Digital Media and the Marketing Mix (2 of 2)</vt:lpstr>
      <vt:lpstr>Product Considerations</vt:lpstr>
      <vt:lpstr>Distribution Considerations</vt:lpstr>
      <vt:lpstr>Walmart vs E-Marketers</vt:lpstr>
      <vt:lpstr>Promotion Considerations</vt:lpstr>
      <vt:lpstr>Pricing Considerations</vt:lpstr>
      <vt:lpstr>Social Networking</vt:lpstr>
      <vt:lpstr>Types of Consumer-Generated  Marketing and Digital Media</vt:lpstr>
      <vt:lpstr>Social Networks</vt:lpstr>
      <vt:lpstr>Facebook</vt:lpstr>
      <vt:lpstr>Twitter</vt:lpstr>
      <vt:lpstr>Google+</vt:lpstr>
      <vt:lpstr>Sponsored Content Marketing Videos</vt:lpstr>
      <vt:lpstr>Blogs and Wikis</vt:lpstr>
      <vt:lpstr>Video and Photo Sharing</vt:lpstr>
      <vt:lpstr>Viral Marketing and Podcasts</vt:lpstr>
      <vt:lpstr>Virtual Worlds</vt:lpstr>
      <vt:lpstr>Mobile Marketing</vt:lpstr>
      <vt:lpstr>Smartphone Ownership by Age and Income</vt:lpstr>
      <vt:lpstr>Common Mobile Marketing Tools (1 of 2)</vt:lpstr>
      <vt:lpstr>Common Mobile Marketing Tools (2 of 2)</vt:lpstr>
      <vt:lpstr>Applications (Apps)</vt:lpstr>
      <vt:lpstr>Bitcoin</vt:lpstr>
      <vt:lpstr>Widgets</vt:lpstr>
      <vt:lpstr>Using Digital Media to Reach Consumers</vt:lpstr>
      <vt:lpstr>Social Technographics (1 of 2)</vt:lpstr>
      <vt:lpstr>Social Technographics (2 of 2)</vt:lpstr>
      <vt:lpstr>Marketing Research and Information Systems</vt:lpstr>
      <vt:lpstr>Consumer Feedback</vt:lpstr>
      <vt:lpstr>Legal and Social Issues in Internet Marketing</vt:lpstr>
      <vt:lpstr>Privacy</vt:lpstr>
      <vt:lpstr>Identity Theft</vt:lpstr>
      <vt:lpstr>Main Sources of Identity Theft</vt:lpstr>
      <vt:lpstr>Online Fraud</vt:lpstr>
      <vt:lpstr>Intellectual Property</vt:lpstr>
      <vt:lpstr>Illegal Sharing of Content</vt:lpstr>
      <vt:lpstr>BitTorrent</vt:lpstr>
      <vt:lpstr>Digital Media’s Impact on Marketing</vt:lpstr>
      <vt:lpstr>Solve the Dilemma (1 of 3)  Developing Successful Freeware</vt:lpstr>
      <vt:lpstr>Solve the Dilemma (2 of 3)  Developing Successful Freeware</vt:lpstr>
      <vt:lpstr>Solve the Dilemma (3 of 3)  Developing Successful Freeware</vt:lpstr>
      <vt:lpstr>Discussion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 B. Custom Solutions</dc:creator>
  <cp:lastModifiedBy>Karen Ramon</cp:lastModifiedBy>
  <cp:revision>783</cp:revision>
  <dcterms:created xsi:type="dcterms:W3CDTF">2010-09-10T00:47:27Z</dcterms:created>
  <dcterms:modified xsi:type="dcterms:W3CDTF">2018-04-02T20:04:29Z</dcterms:modified>
</cp:coreProperties>
</file>