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9" r:id="rId2"/>
    <p:sldId id="285" r:id="rId3"/>
    <p:sldId id="288" r:id="rId4"/>
    <p:sldId id="286" r:id="rId5"/>
    <p:sldId id="287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3A9"/>
    <a:srgbClr val="FF4C0A"/>
    <a:srgbClr val="0F8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95" autoAdjust="0"/>
  </p:normalViewPr>
  <p:slideViewPr>
    <p:cSldViewPr>
      <p:cViewPr>
        <p:scale>
          <a:sx n="99" d="100"/>
          <a:sy n="99" d="100"/>
        </p:scale>
        <p:origin x="-178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92B-B63B-4C35-B6BD-F02D91BAB4E3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82C4B-8C16-4336-90B4-271BAFA5C4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36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C13BB-B0CD-439B-AC7F-3C2E0270A443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47E8C-2889-428C-9478-911B1B2AA1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The Viral production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. </a:t>
            </a:r>
            <a:r>
              <a:rPr lang="fr-FR" dirty="0" err="1" smtClean="0"/>
              <a:t>You</a:t>
            </a:r>
            <a:r>
              <a:rPr lang="fr-FR" baseline="0" dirty="0" err="1" smtClean="0"/>
              <a:t>t</a:t>
            </a:r>
            <a:r>
              <a:rPr lang="fr-FR" baseline="0" dirty="0" smtClean="0"/>
              <a:t> team uses a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standardized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protocol</a:t>
            </a:r>
            <a:r>
              <a:rPr lang="fr-FR" baseline="0" dirty="0" smtClean="0"/>
              <a:t> to do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. It looks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production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evolve</a:t>
            </a:r>
            <a:r>
              <a:rPr lang="fr-FR" baseline="0" dirty="0" smtClean="0"/>
              <a:t> to a </a:t>
            </a:r>
            <a:r>
              <a:rPr lang="fr-FR" baseline="0" dirty="0" err="1" smtClean="0"/>
              <a:t>platform’s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47E8C-2889-428C-9478-911B1B2AA1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27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47E8C-2889-428C-9478-911B1B2AA1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93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4" y="404664"/>
            <a:ext cx="8757407" cy="26687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6512" y="521296"/>
            <a:ext cx="2088232" cy="1368152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3770880" y="2535090"/>
            <a:ext cx="1557257" cy="1020272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6352747" y="676574"/>
            <a:ext cx="2899773" cy="189985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64" y="-27384"/>
            <a:ext cx="1035980" cy="5521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CONFIDENTIEL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3563888" y="6381328"/>
            <a:ext cx="19442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rgbClr val="FF0000"/>
                </a:solidFill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CONFIDENTIEL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solidFill>
            <a:srgbClr val="FFFF66"/>
          </a:solidFill>
        </p:spPr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43" y="0"/>
            <a:ext cx="3218241" cy="980728"/>
          </a:xfrm>
          <a:prstGeom prst="rect">
            <a:avLst/>
          </a:prstGeom>
        </p:spPr>
      </p:pic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230832" y="-2242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ZoneTexte 2"/>
          <p:cNvSpPr txBox="1"/>
          <p:nvPr userDrawn="1"/>
        </p:nvSpPr>
        <p:spPr>
          <a:xfrm>
            <a:off x="3563888" y="6381328"/>
            <a:ext cx="19442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rgbClr val="FF0000"/>
                </a:solidFill>
              </a:rPr>
              <a:t>CONFIDENTIAL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97" y="0"/>
            <a:ext cx="8105003" cy="695739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Rectangle 7"/>
          <p:cNvSpPr/>
          <p:nvPr userDrawn="1"/>
        </p:nvSpPr>
        <p:spPr>
          <a:xfrm>
            <a:off x="1835696" y="-99392"/>
            <a:ext cx="8568952" cy="73448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CONFIDENTIAL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82" y="13148"/>
            <a:ext cx="10262266" cy="684485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835696" y="-315416"/>
            <a:ext cx="11089232" cy="108012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19" y="-12544"/>
            <a:ext cx="19948316" cy="1006628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998219" y="-99392"/>
            <a:ext cx="11070725" cy="10672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2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8" y="-27385"/>
            <a:ext cx="10374140" cy="692361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051720" y="-12544"/>
            <a:ext cx="11017224" cy="105851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98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8264-9021-4C06-9D1B-F82E293EC761}" type="datetimeFigureOut">
              <a:rPr lang="fr-FR" smtClean="0"/>
              <a:t>03/04/19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CONFIDENTIAL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0BAE-308E-456E-BCBA-CE63007ED920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r>
              <a:rPr lang="fr-FR" b="1" i="1" dirty="0" smtClean="0">
                <a:solidFill>
                  <a:schemeClr val="tx1"/>
                </a:solidFill>
              </a:rPr>
              <a:t>The </a:t>
            </a:r>
            <a:r>
              <a:rPr lang="fr-FR" b="1" i="1" dirty="0" err="1" smtClean="0">
                <a:solidFill>
                  <a:schemeClr val="tx1"/>
                </a:solidFill>
              </a:rPr>
              <a:t>Capseed</a:t>
            </a:r>
            <a:r>
              <a:rPr lang="fr-FR" b="1" i="1" dirty="0" smtClean="0">
                <a:solidFill>
                  <a:schemeClr val="tx1"/>
                </a:solidFill>
              </a:rPr>
              <a:t> Project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07904" y="573325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October</a:t>
            </a:r>
            <a:r>
              <a:rPr lang="fr-FR" dirty="0" smtClean="0"/>
              <a:t> 25</a:t>
            </a:r>
            <a:r>
              <a:rPr lang="fr-FR" baseline="30000" dirty="0" smtClean="0"/>
              <a:t>th</a:t>
            </a:r>
            <a:r>
              <a:rPr lang="fr-FR" dirty="0" smtClean="0"/>
              <a:t> 2018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Team S15</a:t>
            </a:r>
          </a:p>
          <a:p>
            <a:r>
              <a:rPr lang="fr-FR" dirty="0"/>
              <a:t>&amp;</a:t>
            </a:r>
            <a:endParaRPr lang="fr-FR" dirty="0" smtClean="0"/>
          </a:p>
          <a:p>
            <a:r>
              <a:rPr lang="fr-FR" dirty="0" smtClean="0"/>
              <a:t>Marc Lechuga </a:t>
            </a:r>
          </a:p>
          <a:p>
            <a:r>
              <a:rPr lang="fr-FR" dirty="0" smtClean="0"/>
              <a:t>HTS </a:t>
            </a:r>
            <a:r>
              <a:rPr lang="fr-FR" dirty="0" err="1" smtClean="0"/>
              <a:t>platform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38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lieux</a:t>
            </a: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93159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5655" y="1556792"/>
            <a:ext cx="8950841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fr-FR" dirty="0" smtClean="0"/>
              <a:t>Production of virus: a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established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r>
              <a:rPr lang="fr-FR" dirty="0" smtClean="0"/>
              <a:t> in the Team S15.</a:t>
            </a:r>
          </a:p>
          <a:p>
            <a:pPr>
              <a:spcAft>
                <a:spcPts val="1200"/>
              </a:spcAft>
            </a:pPr>
            <a:r>
              <a:rPr lang="fr-FR" dirty="0" smtClean="0"/>
              <a:t>The information management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currently</a:t>
            </a:r>
            <a:r>
              <a:rPr lang="fr-FR" dirty="0" smtClean="0"/>
              <a:t> not </a:t>
            </a:r>
            <a:r>
              <a:rPr lang="fr-FR" dirty="0" err="1" smtClean="0"/>
              <a:t>enough</a:t>
            </a:r>
            <a:r>
              <a:rPr lang="fr-FR" dirty="0" smtClean="0"/>
              <a:t> </a:t>
            </a:r>
            <a:r>
              <a:rPr lang="fr-FR" u="sng" dirty="0" err="1" smtClean="0"/>
              <a:t>safe</a:t>
            </a:r>
            <a:r>
              <a:rPr lang="fr-FR" dirty="0" smtClean="0"/>
              <a:t> and </a:t>
            </a:r>
            <a:r>
              <a:rPr lang="fr-FR" u="sng" dirty="0" smtClean="0"/>
              <a:t>efficient</a:t>
            </a:r>
            <a:r>
              <a:rPr lang="fr-FR" dirty="0"/>
              <a:t>:</a:t>
            </a:r>
            <a:endParaRPr lang="fr-FR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Online </a:t>
            </a:r>
            <a:r>
              <a:rPr lang="fr-FR" dirty="0" err="1" smtClean="0"/>
              <a:t>google</a:t>
            </a:r>
            <a:r>
              <a:rPr lang="fr-FR" dirty="0" smtClean="0"/>
              <a:t> docs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relationship</a:t>
            </a:r>
            <a:r>
              <a:rPr lang="fr-FR" dirty="0" smtClean="0"/>
              <a:t>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confidentiality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high</a:t>
            </a:r>
            <a:r>
              <a:rPr lang="fr-FR" dirty="0" smtClean="0"/>
              <a:t> </a:t>
            </a:r>
            <a:r>
              <a:rPr lang="fr-FR" dirty="0" err="1" smtClean="0"/>
              <a:t>risk</a:t>
            </a:r>
            <a:r>
              <a:rPr lang="fr-FR" dirty="0" smtClean="0"/>
              <a:t> of hacking, corruption, </a:t>
            </a:r>
            <a:r>
              <a:rPr lang="fr-FR" dirty="0" err="1" smtClean="0"/>
              <a:t>loss</a:t>
            </a:r>
            <a:r>
              <a:rPr lang="fr-FR" dirty="0" smtClean="0"/>
              <a:t>...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Hard to train new </a:t>
            </a:r>
            <a:r>
              <a:rPr lang="fr-FR" dirty="0" err="1" smtClean="0"/>
              <a:t>members</a:t>
            </a:r>
            <a:r>
              <a:rPr lang="fr-FR" dirty="0" smtClean="0"/>
              <a:t> to use </a:t>
            </a:r>
            <a:r>
              <a:rPr lang="fr-FR" dirty="0" err="1" smtClean="0"/>
              <a:t>this</a:t>
            </a:r>
            <a:r>
              <a:rPr lang="fr-FR" dirty="0" smtClean="0"/>
              <a:t> documents.</a:t>
            </a:r>
          </a:p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fr-FR" sz="3900" b="1" dirty="0" err="1" smtClean="0">
                <a:solidFill>
                  <a:schemeClr val="bg1"/>
                </a:solidFill>
              </a:rPr>
              <a:t>Need</a:t>
            </a:r>
            <a:r>
              <a:rPr lang="fr-FR" sz="3900" b="1" dirty="0" smtClean="0">
                <a:solidFill>
                  <a:schemeClr val="bg1"/>
                </a:solidFill>
              </a:rPr>
              <a:t> for a </a:t>
            </a:r>
            <a:r>
              <a:rPr lang="fr-FR" sz="3900" b="1" dirty="0" err="1" smtClean="0">
                <a:solidFill>
                  <a:schemeClr val="bg1"/>
                </a:solidFill>
              </a:rPr>
              <a:t>Database</a:t>
            </a:r>
            <a:r>
              <a:rPr lang="fr-FR" sz="3900" b="1" dirty="0" smtClean="0">
                <a:solidFill>
                  <a:schemeClr val="bg1"/>
                </a:solidFill>
              </a:rPr>
              <a:t> System</a:t>
            </a:r>
            <a:endParaRPr lang="fr-FR" sz="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7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lieux</a:t>
            </a: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93159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5655" y="1556792"/>
            <a:ext cx="8950841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fr-FR" dirty="0" smtClean="0"/>
              <a:t>Production of virus: a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established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r>
              <a:rPr lang="fr-FR" dirty="0" smtClean="0"/>
              <a:t> in the Team S15.</a:t>
            </a:r>
          </a:p>
          <a:p>
            <a:pPr>
              <a:spcAft>
                <a:spcPts val="1200"/>
              </a:spcAft>
            </a:pPr>
            <a:r>
              <a:rPr lang="fr-FR" dirty="0" smtClean="0"/>
              <a:t>The information management system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not </a:t>
            </a:r>
            <a:r>
              <a:rPr lang="fr-FR" dirty="0" err="1" smtClean="0"/>
              <a:t>enough</a:t>
            </a:r>
            <a:r>
              <a:rPr lang="fr-FR" dirty="0" smtClean="0"/>
              <a:t> </a:t>
            </a:r>
            <a:r>
              <a:rPr lang="fr-FR" u="sng" dirty="0" err="1" smtClean="0"/>
              <a:t>safe</a:t>
            </a:r>
            <a:r>
              <a:rPr lang="fr-FR" dirty="0" smtClean="0"/>
              <a:t> and </a:t>
            </a:r>
            <a:r>
              <a:rPr lang="fr-FR" u="sng" dirty="0" smtClean="0"/>
              <a:t>efficient</a:t>
            </a:r>
            <a:r>
              <a:rPr lang="fr-FR" dirty="0" smtClean="0"/>
              <a:t>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Online </a:t>
            </a:r>
            <a:r>
              <a:rPr lang="fr-FR" dirty="0" err="1" smtClean="0"/>
              <a:t>google</a:t>
            </a:r>
            <a:r>
              <a:rPr lang="fr-FR" dirty="0" smtClean="0"/>
              <a:t> docs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relationship</a:t>
            </a:r>
            <a:r>
              <a:rPr lang="fr-FR" dirty="0" smtClean="0"/>
              <a:t>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confidentiality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high</a:t>
            </a:r>
            <a:r>
              <a:rPr lang="fr-FR" dirty="0" smtClean="0"/>
              <a:t> </a:t>
            </a:r>
            <a:r>
              <a:rPr lang="fr-FR" dirty="0" err="1" smtClean="0"/>
              <a:t>risk</a:t>
            </a:r>
            <a:r>
              <a:rPr lang="fr-FR" dirty="0" smtClean="0"/>
              <a:t> of hacking, corruption, </a:t>
            </a:r>
            <a:r>
              <a:rPr lang="fr-FR" dirty="0" err="1" smtClean="0"/>
              <a:t>loss</a:t>
            </a:r>
            <a:r>
              <a:rPr lang="fr-FR" dirty="0" smtClean="0"/>
              <a:t>...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fr-FR" dirty="0" smtClean="0"/>
              <a:t>Hard to train new </a:t>
            </a:r>
            <a:r>
              <a:rPr lang="fr-FR" dirty="0" err="1" smtClean="0"/>
              <a:t>members</a:t>
            </a:r>
            <a:r>
              <a:rPr lang="fr-FR" dirty="0" smtClean="0"/>
              <a:t>.</a:t>
            </a:r>
          </a:p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fr-FR" sz="3900" b="1" dirty="0" err="1" smtClean="0">
                <a:solidFill>
                  <a:schemeClr val="tx2"/>
                </a:solidFill>
              </a:rPr>
              <a:t>Need</a:t>
            </a:r>
            <a:r>
              <a:rPr lang="fr-FR" sz="3900" b="1" dirty="0" smtClean="0">
                <a:solidFill>
                  <a:schemeClr val="tx2"/>
                </a:solidFill>
              </a:rPr>
              <a:t> for a </a:t>
            </a:r>
            <a:r>
              <a:rPr lang="fr-FR" sz="3900" b="1" dirty="0" err="1" smtClean="0">
                <a:solidFill>
                  <a:schemeClr val="tx2"/>
                </a:solidFill>
              </a:rPr>
              <a:t>Database</a:t>
            </a:r>
            <a:r>
              <a:rPr lang="fr-FR" sz="3900" b="1" dirty="0" smtClean="0">
                <a:solidFill>
                  <a:schemeClr val="tx2"/>
                </a:solidFill>
              </a:rPr>
              <a:t> System</a:t>
            </a:r>
            <a:endParaRPr lang="fr-FR" sz="39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8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Capseed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67544" y="1052736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fr-FR" dirty="0" err="1" smtClean="0"/>
              <a:t>Capseed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information management system </a:t>
            </a:r>
            <a:r>
              <a:rPr lang="fr-FR" dirty="0" err="1" smtClean="0"/>
              <a:t>based</a:t>
            </a:r>
            <a:r>
              <a:rPr lang="fr-FR" dirty="0" smtClean="0"/>
              <a:t> on an online </a:t>
            </a:r>
            <a:r>
              <a:rPr lang="fr-FR" dirty="0" err="1" smtClean="0"/>
              <a:t>database</a:t>
            </a:r>
            <a:r>
              <a:rPr lang="fr-FR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fr-FR" dirty="0" err="1" smtClean="0"/>
              <a:t>Capseed</a:t>
            </a:r>
            <a:r>
              <a:rPr lang="fr-FR" dirty="0" smtClean="0"/>
              <a:t> has been </a:t>
            </a:r>
            <a:r>
              <a:rPr lang="fr-FR" dirty="0" err="1" smtClean="0"/>
              <a:t>designed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u="sng" dirty="0" err="1" smtClean="0"/>
              <a:t>your</a:t>
            </a:r>
            <a:r>
              <a:rPr lang="fr-FR" u="sng" dirty="0" smtClean="0"/>
              <a:t> </a:t>
            </a:r>
            <a:r>
              <a:rPr lang="fr-FR" u="sng" dirty="0" err="1" smtClean="0"/>
              <a:t>workflow</a:t>
            </a:r>
            <a:r>
              <a:rPr lang="fr-FR" u="sng" dirty="0" smtClean="0"/>
              <a:t> </a:t>
            </a:r>
            <a:r>
              <a:rPr lang="fr-FR" dirty="0" smtClean="0"/>
              <a:t>for </a:t>
            </a:r>
            <a:r>
              <a:rPr lang="fr-FR" dirty="0" err="1" smtClean="0"/>
              <a:t>you</a:t>
            </a:r>
            <a:r>
              <a:rPr lang="fr-FR" dirty="0" smtClean="0"/>
              <a:t> to </a:t>
            </a:r>
            <a:r>
              <a:rPr lang="fr-FR" dirty="0" err="1" smtClean="0"/>
              <a:t>track</a:t>
            </a:r>
            <a:r>
              <a:rPr lang="fr-FR" dirty="0" smtClean="0"/>
              <a:t> </a:t>
            </a:r>
            <a:r>
              <a:rPr lang="fr-FR" u="sng" dirty="0" err="1" smtClean="0"/>
              <a:t>your</a:t>
            </a:r>
            <a:r>
              <a:rPr lang="fr-FR" u="sng" dirty="0" smtClean="0"/>
              <a:t> </a:t>
            </a:r>
            <a:r>
              <a:rPr lang="fr-FR" u="sng" dirty="0" err="1" smtClean="0"/>
              <a:t>samples</a:t>
            </a:r>
            <a:r>
              <a:rPr lang="fr-FR" u="sng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fr-FR" dirty="0" err="1" smtClean="0"/>
              <a:t>From</a:t>
            </a:r>
            <a:r>
              <a:rPr lang="fr-FR" dirty="0" smtClean="0"/>
              <a:t> the « concept » of a </a:t>
            </a:r>
            <a:r>
              <a:rPr lang="fr-FR" dirty="0" err="1" smtClean="0"/>
              <a:t>cloning</a:t>
            </a:r>
            <a:r>
              <a:rPr lang="fr-FR" dirty="0" smtClean="0"/>
              <a:t> to the </a:t>
            </a:r>
            <a:r>
              <a:rPr lang="fr-FR" dirty="0" err="1" smtClean="0"/>
              <a:t>tracking</a:t>
            </a:r>
            <a:r>
              <a:rPr lang="fr-FR" dirty="0" smtClean="0"/>
              <a:t> of tubes (</a:t>
            </a:r>
            <a:r>
              <a:rPr lang="fr-FR" dirty="0" err="1" smtClean="0"/>
              <a:t>plasmids</a:t>
            </a:r>
            <a:r>
              <a:rPr lang="fr-FR" dirty="0" smtClean="0"/>
              <a:t>, </a:t>
            </a:r>
            <a:r>
              <a:rPr lang="fr-FR" dirty="0" err="1" smtClean="0"/>
              <a:t>viruses</a:t>
            </a:r>
            <a:r>
              <a:rPr lang="fr-FR" dirty="0" smtClean="0"/>
              <a:t>) and the management </a:t>
            </a:r>
            <a:r>
              <a:rPr lang="fr-FR" smtClean="0"/>
              <a:t>of stocks.</a:t>
            </a:r>
            <a:endParaRPr lang="fr-FR" dirty="0" smtClean="0"/>
          </a:p>
          <a:p>
            <a:pPr>
              <a:spcAft>
                <a:spcPts val="1200"/>
              </a:spcAft>
            </a:pPr>
            <a:r>
              <a:rPr lang="fr-FR" dirty="0" err="1" smtClean="0"/>
              <a:t>Inventory</a:t>
            </a:r>
            <a:r>
              <a:rPr lang="fr-FR" dirty="0" smtClean="0"/>
              <a:t> pages, </a:t>
            </a:r>
            <a:r>
              <a:rPr lang="fr-FR" dirty="0" err="1" smtClean="0"/>
              <a:t>dashboards</a:t>
            </a:r>
            <a:r>
              <a:rPr lang="fr-FR" dirty="0" smtClean="0"/>
              <a:t>, </a:t>
            </a:r>
            <a:r>
              <a:rPr lang="fr-FR" dirty="0" err="1" smtClean="0"/>
              <a:t>alerts</a:t>
            </a:r>
            <a:r>
              <a:rPr lang="fr-FR" dirty="0" smtClean="0"/>
              <a:t>, extensive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7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ignalisation droite 28"/>
          <p:cNvSpPr/>
          <p:nvPr/>
        </p:nvSpPr>
        <p:spPr>
          <a:xfrm>
            <a:off x="1403648" y="1124744"/>
            <a:ext cx="6336704" cy="1152128"/>
          </a:xfrm>
          <a:prstGeom prst="homePlat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General </a:t>
            </a:r>
            <a:r>
              <a:rPr lang="fr-FR" dirty="0" err="1"/>
              <a:t>Workflow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 flipH="1">
            <a:off x="906827" y="2893652"/>
            <a:ext cx="7058526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90171" y="1565100"/>
            <a:ext cx="1350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94911" y="1565100"/>
            <a:ext cx="1350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Plasmid</a:t>
            </a:r>
            <a:endParaRPr 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232767" y="1565100"/>
            <a:ext cx="1296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Aliquot</a:t>
            </a:r>
            <a:endParaRPr 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21647" y="5280546"/>
            <a:ext cx="1219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chemeClr val="accent1">
                    <a:lumMod val="75000"/>
                  </a:schemeClr>
                </a:solidFill>
              </a:rPr>
              <a:t>Virus</a:t>
            </a:r>
            <a:endParaRPr lang="fr-FR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39191" y="5280546"/>
            <a:ext cx="1889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 smtClean="0">
                <a:solidFill>
                  <a:schemeClr val="accent1">
                    <a:lumMod val="75000"/>
                  </a:schemeClr>
                </a:solidFill>
              </a:rPr>
              <a:t>Aliquot</a:t>
            </a:r>
            <a:endParaRPr lang="fr-FR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5536" y="1124744"/>
            <a:ext cx="16665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Cloning</a:t>
            </a:r>
            <a:endParaRPr lang="fr-FR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-36512" y="5229200"/>
            <a:ext cx="2721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E023A9"/>
                </a:solidFill>
              </a:rPr>
              <a:t>Viral</a:t>
            </a:r>
          </a:p>
          <a:p>
            <a:pPr algn="ctr"/>
            <a:r>
              <a:rPr lang="fr-FR" sz="3200" b="1" dirty="0" smtClean="0">
                <a:solidFill>
                  <a:srgbClr val="E023A9"/>
                </a:solidFill>
              </a:rPr>
              <a:t>production</a:t>
            </a:r>
            <a:endParaRPr lang="fr-FR" sz="3200" b="1" dirty="0">
              <a:solidFill>
                <a:srgbClr val="E023A9"/>
              </a:solidFill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2730281" y="1995987"/>
            <a:ext cx="817682" cy="875539"/>
          </a:xfrm>
          <a:custGeom>
            <a:avLst/>
            <a:gdLst>
              <a:gd name="connsiteX0" fmla="*/ 0 w 710735"/>
              <a:gd name="connsiteY0" fmla="*/ 0 h 686401"/>
              <a:gd name="connsiteX1" fmla="*/ 387685 w 710735"/>
              <a:gd name="connsiteY1" fmla="*/ 574842 h 686401"/>
              <a:gd name="connsiteX2" fmla="*/ 695158 w 710735"/>
              <a:gd name="connsiteY2" fmla="*/ 681790 h 686401"/>
              <a:gd name="connsiteX3" fmla="*/ 668421 w 710735"/>
              <a:gd name="connsiteY3" fmla="*/ 668421 h 6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735" h="686401">
                <a:moveTo>
                  <a:pt x="0" y="0"/>
                </a:moveTo>
                <a:cubicBezTo>
                  <a:pt x="135912" y="230605"/>
                  <a:pt x="271825" y="461210"/>
                  <a:pt x="387685" y="574842"/>
                </a:cubicBezTo>
                <a:cubicBezTo>
                  <a:pt x="503545" y="688474"/>
                  <a:pt x="648369" y="666194"/>
                  <a:pt x="695158" y="681790"/>
                </a:cubicBezTo>
                <a:cubicBezTo>
                  <a:pt x="741947" y="697386"/>
                  <a:pt x="668421" y="668421"/>
                  <a:pt x="668421" y="668421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6714057" y="1980767"/>
            <a:ext cx="815009" cy="864152"/>
          </a:xfrm>
          <a:custGeom>
            <a:avLst/>
            <a:gdLst>
              <a:gd name="connsiteX0" fmla="*/ 0 w 710735"/>
              <a:gd name="connsiteY0" fmla="*/ 0 h 686401"/>
              <a:gd name="connsiteX1" fmla="*/ 387685 w 710735"/>
              <a:gd name="connsiteY1" fmla="*/ 574842 h 686401"/>
              <a:gd name="connsiteX2" fmla="*/ 695158 w 710735"/>
              <a:gd name="connsiteY2" fmla="*/ 681790 h 686401"/>
              <a:gd name="connsiteX3" fmla="*/ 668421 w 710735"/>
              <a:gd name="connsiteY3" fmla="*/ 668421 h 6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735" h="686401">
                <a:moveTo>
                  <a:pt x="0" y="0"/>
                </a:moveTo>
                <a:cubicBezTo>
                  <a:pt x="135912" y="230605"/>
                  <a:pt x="271825" y="461210"/>
                  <a:pt x="387685" y="574842"/>
                </a:cubicBezTo>
                <a:cubicBezTo>
                  <a:pt x="503545" y="688474"/>
                  <a:pt x="648369" y="666194"/>
                  <a:pt x="695158" y="681790"/>
                </a:cubicBezTo>
                <a:cubicBezTo>
                  <a:pt x="741947" y="697386"/>
                  <a:pt x="668421" y="668421"/>
                  <a:pt x="668421" y="668421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4526997" y="1980766"/>
            <a:ext cx="817682" cy="875539"/>
          </a:xfrm>
          <a:custGeom>
            <a:avLst/>
            <a:gdLst>
              <a:gd name="connsiteX0" fmla="*/ 0 w 710735"/>
              <a:gd name="connsiteY0" fmla="*/ 0 h 686401"/>
              <a:gd name="connsiteX1" fmla="*/ 387685 w 710735"/>
              <a:gd name="connsiteY1" fmla="*/ 574842 h 686401"/>
              <a:gd name="connsiteX2" fmla="*/ 695158 w 710735"/>
              <a:gd name="connsiteY2" fmla="*/ 681790 h 686401"/>
              <a:gd name="connsiteX3" fmla="*/ 668421 w 710735"/>
              <a:gd name="connsiteY3" fmla="*/ 668421 h 6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735" h="686401">
                <a:moveTo>
                  <a:pt x="0" y="0"/>
                </a:moveTo>
                <a:cubicBezTo>
                  <a:pt x="135912" y="230605"/>
                  <a:pt x="271825" y="461210"/>
                  <a:pt x="387685" y="574842"/>
                </a:cubicBezTo>
                <a:cubicBezTo>
                  <a:pt x="503545" y="688474"/>
                  <a:pt x="648369" y="666194"/>
                  <a:pt x="695158" y="681790"/>
                </a:cubicBezTo>
                <a:cubicBezTo>
                  <a:pt x="741947" y="697386"/>
                  <a:pt x="668421" y="668421"/>
                  <a:pt x="668421" y="668421"/>
                </a:cubicBez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901316" y="2132856"/>
            <a:ext cx="88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04143" y="2388572"/>
            <a:ext cx="164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425329" y="2123564"/>
            <a:ext cx="164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Volume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580112" y="2388572"/>
            <a:ext cx="164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SmaI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test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417524" y="2388572"/>
            <a:ext cx="202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Protocol to use 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 flipV="1">
            <a:off x="2730281" y="4474419"/>
            <a:ext cx="817682" cy="875539"/>
          </a:xfrm>
          <a:custGeom>
            <a:avLst/>
            <a:gdLst>
              <a:gd name="connsiteX0" fmla="*/ 0 w 710735"/>
              <a:gd name="connsiteY0" fmla="*/ 0 h 686401"/>
              <a:gd name="connsiteX1" fmla="*/ 387685 w 710735"/>
              <a:gd name="connsiteY1" fmla="*/ 574842 h 686401"/>
              <a:gd name="connsiteX2" fmla="*/ 695158 w 710735"/>
              <a:gd name="connsiteY2" fmla="*/ 681790 h 686401"/>
              <a:gd name="connsiteX3" fmla="*/ 668421 w 710735"/>
              <a:gd name="connsiteY3" fmla="*/ 668421 h 6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735" h="686401">
                <a:moveTo>
                  <a:pt x="0" y="0"/>
                </a:moveTo>
                <a:cubicBezTo>
                  <a:pt x="135912" y="230605"/>
                  <a:pt x="271825" y="461210"/>
                  <a:pt x="387685" y="574842"/>
                </a:cubicBezTo>
                <a:cubicBezTo>
                  <a:pt x="503545" y="688474"/>
                  <a:pt x="648369" y="666194"/>
                  <a:pt x="695158" y="681790"/>
                </a:cubicBezTo>
                <a:cubicBezTo>
                  <a:pt x="741947" y="697386"/>
                  <a:pt x="668421" y="668421"/>
                  <a:pt x="668421" y="668421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Forme libre 22"/>
          <p:cNvSpPr/>
          <p:nvPr/>
        </p:nvSpPr>
        <p:spPr>
          <a:xfrm flipV="1">
            <a:off x="6714057" y="4459199"/>
            <a:ext cx="815009" cy="864152"/>
          </a:xfrm>
          <a:custGeom>
            <a:avLst/>
            <a:gdLst>
              <a:gd name="connsiteX0" fmla="*/ 0 w 710735"/>
              <a:gd name="connsiteY0" fmla="*/ 0 h 686401"/>
              <a:gd name="connsiteX1" fmla="*/ 387685 w 710735"/>
              <a:gd name="connsiteY1" fmla="*/ 574842 h 686401"/>
              <a:gd name="connsiteX2" fmla="*/ 695158 w 710735"/>
              <a:gd name="connsiteY2" fmla="*/ 681790 h 686401"/>
              <a:gd name="connsiteX3" fmla="*/ 668421 w 710735"/>
              <a:gd name="connsiteY3" fmla="*/ 668421 h 6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735" h="686401">
                <a:moveTo>
                  <a:pt x="0" y="0"/>
                </a:moveTo>
                <a:cubicBezTo>
                  <a:pt x="135912" y="230605"/>
                  <a:pt x="271825" y="461210"/>
                  <a:pt x="387685" y="574842"/>
                </a:cubicBezTo>
                <a:cubicBezTo>
                  <a:pt x="503545" y="688474"/>
                  <a:pt x="648369" y="666194"/>
                  <a:pt x="695158" y="681790"/>
                </a:cubicBezTo>
                <a:cubicBezTo>
                  <a:pt x="741947" y="697386"/>
                  <a:pt x="668421" y="668421"/>
                  <a:pt x="668421" y="668421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152065" y="5280546"/>
            <a:ext cx="121452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endParaRPr lang="fr-FR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Forme libre 24"/>
          <p:cNvSpPr/>
          <p:nvPr/>
        </p:nvSpPr>
        <p:spPr>
          <a:xfrm flipV="1">
            <a:off x="4526997" y="4459198"/>
            <a:ext cx="817682" cy="875539"/>
          </a:xfrm>
          <a:custGeom>
            <a:avLst/>
            <a:gdLst>
              <a:gd name="connsiteX0" fmla="*/ 0 w 710735"/>
              <a:gd name="connsiteY0" fmla="*/ 0 h 686401"/>
              <a:gd name="connsiteX1" fmla="*/ 387685 w 710735"/>
              <a:gd name="connsiteY1" fmla="*/ 574842 h 686401"/>
              <a:gd name="connsiteX2" fmla="*/ 695158 w 710735"/>
              <a:gd name="connsiteY2" fmla="*/ 681790 h 686401"/>
              <a:gd name="connsiteX3" fmla="*/ 668421 w 710735"/>
              <a:gd name="connsiteY3" fmla="*/ 668421 h 6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735" h="686401">
                <a:moveTo>
                  <a:pt x="0" y="0"/>
                </a:moveTo>
                <a:cubicBezTo>
                  <a:pt x="135912" y="230605"/>
                  <a:pt x="271825" y="461210"/>
                  <a:pt x="387685" y="574842"/>
                </a:cubicBezTo>
                <a:cubicBezTo>
                  <a:pt x="503545" y="688474"/>
                  <a:pt x="648369" y="666194"/>
                  <a:pt x="695158" y="681790"/>
                </a:cubicBezTo>
                <a:cubicBezTo>
                  <a:pt x="741947" y="697386"/>
                  <a:pt x="668421" y="668421"/>
                  <a:pt x="668421" y="668421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835146" y="4596073"/>
            <a:ext cx="100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Plasmids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459095" y="4596073"/>
            <a:ext cx="154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 -20 / -80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Signalisation droite 30"/>
          <p:cNvSpPr/>
          <p:nvPr/>
        </p:nvSpPr>
        <p:spPr>
          <a:xfrm>
            <a:off x="1403648" y="5013176"/>
            <a:ext cx="6336704" cy="1152128"/>
          </a:xfrm>
          <a:prstGeom prst="homePlate">
            <a:avLst/>
          </a:prstGeom>
          <a:solidFill>
            <a:srgbClr val="E023A9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 descr="Logo-12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356992"/>
            <a:ext cx="2970038" cy="6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04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del-pst-HST-1.potx" id="{B18F4D14-FA29-408F-976E-0CA00C1378FE}" vid="{5EFB80EF-2216-468C-B65A-5BD2920452D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Model-pst-HST-1</Template>
  <TotalTime>2359</TotalTime>
  <Words>231</Words>
  <Application>Microsoft Macintosh PowerPoint</Application>
  <PresentationFormat>Présentation à l'écran (4:3)</PresentationFormat>
  <Paragraphs>45</Paragraphs>
  <Slides>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The Capseed Project</vt:lpstr>
      <vt:lpstr>Etat de lieux</vt:lpstr>
      <vt:lpstr>Etat de lieux</vt:lpstr>
      <vt:lpstr>Capseed</vt:lpstr>
      <vt:lpstr>General Workflow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CelliPSight</dc:title>
  <dc:creator>Marc LECHUGA</dc:creator>
  <cp:lastModifiedBy>Marc Lechuga</cp:lastModifiedBy>
  <cp:revision>189</cp:revision>
  <dcterms:created xsi:type="dcterms:W3CDTF">2016-04-19T07:16:08Z</dcterms:created>
  <dcterms:modified xsi:type="dcterms:W3CDTF">2019-04-03T14:38:20Z</dcterms:modified>
</cp:coreProperties>
</file>